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5.png" ContentType="image/png"/>
  <Override PartName="/ppt/media/image84.png" ContentType="image/png"/>
  <Override PartName="/ppt/media/image83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78.wmf" ContentType="image/x-wmf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68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58.png" ContentType="image/png"/>
  <Override PartName="/ppt/media/image57.png" ContentType="image/png"/>
  <Override PartName="/ppt/media/image53.png" ContentType="image/png"/>
  <Override PartName="/ppt/media/image86.png" ContentType="image/png"/>
  <Override PartName="/ppt/media/image52.png" ContentType="image/png"/>
  <Override PartName="/ppt/media/image56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2.png" ContentType="image/png"/>
  <Override PartName="/ppt/media/image45.wmf" ContentType="image/x-wmf"/>
  <Override PartName="/ppt/media/image30.png" ContentType="image/png"/>
  <Override PartName="/ppt/media/image44.png" ContentType="image/png"/>
  <Override PartName="/ppt/media/image27.png" ContentType="image/png"/>
  <Override PartName="/ppt/media/image26.png" ContentType="image/png"/>
  <Override PartName="/ppt/media/image87.png" ContentType="image/png"/>
  <Override PartName="/ppt/media/image28.png" ContentType="image/png"/>
  <Override PartName="/ppt/media/image25.png" ContentType="image/png"/>
  <Override PartName="/ppt/media/image33.png" ContentType="image/png"/>
  <Override PartName="/ppt/media/image38.png" ContentType="image/png"/>
  <Override PartName="/ppt/media/image77.png" ContentType="image/png"/>
  <Override PartName="/ppt/media/image22.png" ContentType="image/png"/>
  <Override PartName="/ppt/media/image55.png" ContentType="image/png"/>
  <Override PartName="/ppt/media/image31.png" ContentType="image/png"/>
  <Override PartName="/ppt/media/image37.png" ContentType="image/png"/>
  <Override PartName="/ppt/media/image24.png" ContentType="image/png"/>
  <Override PartName="/ppt/media/image21.png" ContentType="image/png"/>
  <Override PartName="/ppt/media/image54.png" ContentType="image/png"/>
  <Override PartName="/ppt/media/image6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23.png" ContentType="image/png"/>
  <Override PartName="/ppt/media/image12.png" ContentType="image/png"/>
  <Override PartName="/ppt/media/image39.png" ContentType="image/png"/>
  <Override PartName="/ppt/media/image35.png" ContentType="image/png"/>
  <Override PartName="/ppt/media/image10.png" ContentType="image/png"/>
  <Override PartName="/ppt/media/image48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40.png" ContentType="image/png"/>
  <Override PartName="/ppt/media/image34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88.wmf" ContentType="image/x-wmf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70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L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L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L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C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CL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CL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CL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CL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CL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CL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8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Relationship Id="rId18" Type="http://schemas.openxmlformats.org/officeDocument/2006/relationships/image" Target="../media/image43.png"/><Relationship Id="rId19" Type="http://schemas.openxmlformats.org/officeDocument/2006/relationships/image" Target="../media/image44.png"/><Relationship Id="rId20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png"/><Relationship Id="rId10" Type="http://schemas.openxmlformats.org/officeDocument/2006/relationships/image" Target="../media/image75.png"/><Relationship Id="rId1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image" Target="../media/image7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8.wmf"/><Relationship Id="rId2" Type="http://schemas.openxmlformats.org/officeDocument/2006/relationships/image" Target="../media/image7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83640" y="112464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lang="es-CL" sz="4400" strike="noStrike">
                <a:solidFill>
                  <a:srgbClr val="000000"/>
                </a:solidFill>
                <a:latin typeface="Calibri"/>
                <a:ea typeface="DejaVu Sans"/>
              </a:rPr>
              <a:t>Elasticidad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403640" y="3285000"/>
            <a:ext cx="639972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Elasticidad y tensión en materiales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228600" y="318960"/>
            <a:ext cx="3406320" cy="53244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2000" strike="noStrike">
                <a:solidFill>
                  <a:srgbClr val="000000"/>
                </a:solidFill>
                <a:latin typeface="Calibri"/>
                <a:ea typeface="DejaVu Sans"/>
              </a:rPr>
              <a:t>Deformación plástica - limites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1340280" y="2266920"/>
            <a:ext cx="3976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Bajo %EL (quebradizo %El &lt; 5%)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1704960" y="3500280"/>
            <a:ext cx="3280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Alto %EL (dúctil %El &gt; 5%)</a:t>
            </a:r>
            <a:endParaRPr/>
          </a:p>
        </p:txBody>
      </p:sp>
      <p:pic>
        <p:nvPicPr>
          <p:cNvPr id="225" name="Picture 10" descr=""/>
          <p:cNvPicPr/>
          <p:nvPr/>
        </p:nvPicPr>
        <p:blipFill>
          <a:blip r:embed="rId1"/>
          <a:stretch/>
        </p:blipFill>
        <p:spPr>
          <a:xfrm>
            <a:off x="2522520" y="1263600"/>
            <a:ext cx="2564280" cy="583200"/>
          </a:xfrm>
          <a:prstGeom prst="rect">
            <a:avLst/>
          </a:prstGeom>
          <a:ln>
            <a:noFill/>
          </a:ln>
        </p:spPr>
      </p:pic>
      <p:pic>
        <p:nvPicPr>
          <p:cNvPr id="226" name="Picture 12" descr=""/>
          <p:cNvPicPr/>
          <p:nvPr/>
        </p:nvPicPr>
        <p:blipFill>
          <a:blip r:embed="rId2"/>
          <a:stretch/>
        </p:blipFill>
        <p:spPr>
          <a:xfrm>
            <a:off x="2563920" y="5743440"/>
            <a:ext cx="2589840" cy="583200"/>
          </a:xfrm>
          <a:prstGeom prst="rect">
            <a:avLst/>
          </a:prstGeom>
          <a:ln>
            <a:noFill/>
          </a:ln>
        </p:spPr>
      </p:pic>
      <p:pic>
        <p:nvPicPr>
          <p:cNvPr id="227" name="Picture 13" descr=""/>
          <p:cNvPicPr/>
          <p:nvPr/>
        </p:nvPicPr>
        <p:blipFill>
          <a:blip r:embed="rId3"/>
          <a:stretch/>
        </p:blipFill>
        <p:spPr>
          <a:xfrm>
            <a:off x="587520" y="2549520"/>
            <a:ext cx="174960" cy="124200"/>
          </a:xfrm>
          <a:prstGeom prst="rect">
            <a:avLst/>
          </a:prstGeom>
          <a:ln>
            <a:noFill/>
          </a:ln>
        </p:spPr>
      </p:pic>
      <p:pic>
        <p:nvPicPr>
          <p:cNvPr id="228" name="Picture 14" descr=""/>
          <p:cNvPicPr/>
          <p:nvPr/>
        </p:nvPicPr>
        <p:blipFill>
          <a:blip r:embed="rId4"/>
          <a:stretch/>
        </p:blipFill>
        <p:spPr>
          <a:xfrm>
            <a:off x="5197320" y="5189400"/>
            <a:ext cx="124200" cy="124200"/>
          </a:xfrm>
          <a:prstGeom prst="rect">
            <a:avLst/>
          </a:prstGeom>
          <a:ln>
            <a:noFill/>
          </a:ln>
        </p:spPr>
      </p:pic>
      <p:sp>
        <p:nvSpPr>
          <p:cNvPr id="229" name="CustomShape 4"/>
          <p:cNvSpPr/>
          <p:nvPr/>
        </p:nvSpPr>
        <p:spPr>
          <a:xfrm>
            <a:off x="888840" y="5035680"/>
            <a:ext cx="502164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5"/>
          <p:cNvSpPr/>
          <p:nvPr/>
        </p:nvSpPr>
        <p:spPr>
          <a:xfrm flipH="1" flipV="1" rot="5400000">
            <a:off x="-567000" y="3579840"/>
            <a:ext cx="291024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6"/>
          <p:cNvSpPr/>
          <p:nvPr/>
        </p:nvSpPr>
        <p:spPr>
          <a:xfrm>
            <a:off x="927000" y="3108240"/>
            <a:ext cx="4416840" cy="193896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7"/>
          <p:cNvSpPr/>
          <p:nvPr/>
        </p:nvSpPr>
        <p:spPr>
          <a:xfrm>
            <a:off x="914400" y="2370240"/>
            <a:ext cx="797400" cy="2651760"/>
          </a:xfrm>
          <a:prstGeom prst="rect">
            <a:avLst/>
          </a:prstGeom>
          <a:noFill/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8"/>
          <p:cNvSpPr/>
          <p:nvPr/>
        </p:nvSpPr>
        <p:spPr>
          <a:xfrm>
            <a:off x="6516720" y="2924280"/>
            <a:ext cx="449640" cy="1479960"/>
          </a:xfrm>
          <a:prstGeom prst="rect">
            <a:avLst/>
          </a:prstGeom>
          <a:solidFill>
            <a:srgbClr val="b9cde5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9"/>
          <p:cNvSpPr/>
          <p:nvPr/>
        </p:nvSpPr>
        <p:spPr>
          <a:xfrm flipH="1" rot="16200000">
            <a:off x="5646960" y="3678120"/>
            <a:ext cx="1492920" cy="115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10"/>
          <p:cNvSpPr/>
          <p:nvPr/>
        </p:nvSpPr>
        <p:spPr>
          <a:xfrm flipV="1">
            <a:off x="6516360" y="3663720"/>
            <a:ext cx="45108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6" name="CustomShape 11"/>
          <p:cNvSpPr/>
          <p:nvPr/>
        </p:nvSpPr>
        <p:spPr>
          <a:xfrm>
            <a:off x="7686720" y="2741760"/>
            <a:ext cx="284760" cy="1880280"/>
          </a:xfrm>
          <a:prstGeom prst="rect">
            <a:avLst/>
          </a:prstGeom>
          <a:solidFill>
            <a:srgbClr val="b9cde5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2"/>
          <p:cNvSpPr/>
          <p:nvPr/>
        </p:nvSpPr>
        <p:spPr>
          <a:xfrm rot="5400000">
            <a:off x="7160760" y="3670560"/>
            <a:ext cx="188028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3"/>
          <p:cNvSpPr/>
          <p:nvPr/>
        </p:nvSpPr>
        <p:spPr>
          <a:xfrm flipV="1">
            <a:off x="7686360" y="3682800"/>
            <a:ext cx="28584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239" name="CustomShape 14"/>
          <p:cNvSpPr/>
          <p:nvPr/>
        </p:nvSpPr>
        <p:spPr>
          <a:xfrm rot="16200000">
            <a:off x="7624440" y="3645720"/>
            <a:ext cx="153000" cy="102240"/>
          </a:xfrm>
          <a:prstGeom prst="flowChartMerge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5"/>
          <p:cNvSpPr/>
          <p:nvPr/>
        </p:nvSpPr>
        <p:spPr>
          <a:xfrm flipH="1" rot="5400000">
            <a:off x="7853760" y="3642480"/>
            <a:ext cx="154440" cy="102240"/>
          </a:xfrm>
          <a:prstGeom prst="flowChartMerge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1" name="Picture 36" descr=""/>
          <p:cNvPicPr/>
          <p:nvPr/>
        </p:nvPicPr>
        <p:blipFill>
          <a:blip r:embed="rId5"/>
          <a:stretch/>
        </p:blipFill>
        <p:spPr>
          <a:xfrm>
            <a:off x="6048360" y="3478320"/>
            <a:ext cx="278280" cy="251280"/>
          </a:xfrm>
          <a:prstGeom prst="rect">
            <a:avLst/>
          </a:prstGeom>
          <a:ln>
            <a:noFill/>
          </a:ln>
        </p:spPr>
      </p:pic>
      <p:pic>
        <p:nvPicPr>
          <p:cNvPr id="242" name="Picture 37" descr=""/>
          <p:cNvPicPr/>
          <p:nvPr/>
        </p:nvPicPr>
        <p:blipFill>
          <a:blip r:embed="rId6"/>
          <a:stretch/>
        </p:blipFill>
        <p:spPr>
          <a:xfrm>
            <a:off x="6562800" y="3362400"/>
            <a:ext cx="303840" cy="251280"/>
          </a:xfrm>
          <a:prstGeom prst="rect">
            <a:avLst/>
          </a:prstGeom>
          <a:ln>
            <a:noFill/>
          </a:ln>
        </p:spPr>
      </p:pic>
      <p:pic>
        <p:nvPicPr>
          <p:cNvPr id="243" name="Picture 40" descr=""/>
          <p:cNvPicPr/>
          <p:nvPr/>
        </p:nvPicPr>
        <p:blipFill>
          <a:blip r:embed="rId7"/>
          <a:stretch/>
        </p:blipFill>
        <p:spPr>
          <a:xfrm>
            <a:off x="8183520" y="3462480"/>
            <a:ext cx="278280" cy="278280"/>
          </a:xfrm>
          <a:prstGeom prst="rect">
            <a:avLst/>
          </a:prstGeom>
          <a:ln>
            <a:noFill/>
          </a:ln>
        </p:spPr>
      </p:pic>
      <p:pic>
        <p:nvPicPr>
          <p:cNvPr id="244" name="Picture 41" descr=""/>
          <p:cNvPicPr/>
          <p:nvPr/>
        </p:nvPicPr>
        <p:blipFill>
          <a:blip r:embed="rId8"/>
          <a:stretch/>
        </p:blipFill>
        <p:spPr>
          <a:xfrm>
            <a:off x="7669080" y="3321000"/>
            <a:ext cx="303840" cy="278280"/>
          </a:xfrm>
          <a:prstGeom prst="rect">
            <a:avLst/>
          </a:prstGeom>
          <a:ln>
            <a:noFill/>
          </a:ln>
        </p:spPr>
      </p:pic>
      <p:sp>
        <p:nvSpPr>
          <p:cNvPr id="245" name="CustomShape 16"/>
          <p:cNvSpPr/>
          <p:nvPr/>
        </p:nvSpPr>
        <p:spPr>
          <a:xfrm>
            <a:off x="2355840" y="1108080"/>
            <a:ext cx="2962800" cy="86076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7"/>
          <p:cNvSpPr/>
          <p:nvPr/>
        </p:nvSpPr>
        <p:spPr>
          <a:xfrm>
            <a:off x="2419200" y="5613480"/>
            <a:ext cx="2961360" cy="86076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76240" y="318960"/>
            <a:ext cx="2541960" cy="53244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2000" strike="noStrike">
                <a:solidFill>
                  <a:srgbClr val="000000"/>
                </a:solidFill>
                <a:latin typeface="Calibri"/>
                <a:ea typeface="DejaVu Sans"/>
              </a:rPr>
              <a:t>Deformación plástica</a:t>
            </a:r>
            <a:endParaRPr/>
          </a:p>
        </p:txBody>
      </p:sp>
      <p:sp>
        <p:nvSpPr>
          <p:cNvPr id="248" name="CustomShape 2"/>
          <p:cNvSpPr/>
          <p:nvPr/>
        </p:nvSpPr>
        <p:spPr>
          <a:xfrm>
            <a:off x="445680" y="1062360"/>
            <a:ext cx="1367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Materiales</a:t>
            </a:r>
            <a:endParaRPr/>
          </a:p>
        </p:txBody>
      </p:sp>
      <p:sp>
        <p:nvSpPr>
          <p:cNvPr id="249" name="CustomShape 3"/>
          <p:cNvSpPr/>
          <p:nvPr/>
        </p:nvSpPr>
        <p:spPr>
          <a:xfrm>
            <a:off x="276840" y="1513080"/>
            <a:ext cx="271944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Porcelana dental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Amalgama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Composite de resina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Poli (metilmetacrilato)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Cerámica aluminosa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Esmalte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Dentina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Alambre Ortodoncico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Acero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Cobre</a:t>
            </a: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3011040" y="1513080"/>
            <a:ext cx="152172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50-100 MPa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27-55 MPa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30-90 MPa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60 MPa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120 MPa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1.625 MPa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380 MPa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200 MPa</a:t>
            </a:r>
            <a:endParaRPr/>
          </a:p>
        </p:txBody>
      </p:sp>
      <p:sp>
        <p:nvSpPr>
          <p:cNvPr id="251" name="CustomShape 5"/>
          <p:cNvSpPr/>
          <p:nvPr/>
        </p:nvSpPr>
        <p:spPr>
          <a:xfrm>
            <a:off x="4562280" y="1524240"/>
            <a:ext cx="11498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262 MPa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234 MPa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2" name="CustomShape 6"/>
          <p:cNvSpPr/>
          <p:nvPr/>
        </p:nvSpPr>
        <p:spPr>
          <a:xfrm>
            <a:off x="5801040" y="1521000"/>
            <a:ext cx="13676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235 MPa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176 MPa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1.020 MPa</a:t>
            </a:r>
            <a:endParaRPr/>
          </a:p>
        </p:txBody>
      </p:sp>
      <p:sp>
        <p:nvSpPr>
          <p:cNvPr id="253" name="CustomShape 7"/>
          <p:cNvSpPr/>
          <p:nvPr/>
        </p:nvSpPr>
        <p:spPr>
          <a:xfrm>
            <a:off x="3026880" y="895680"/>
            <a:ext cx="1340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Limite por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tracción</a:t>
            </a:r>
            <a:endParaRPr/>
          </a:p>
        </p:txBody>
      </p:sp>
      <p:sp>
        <p:nvSpPr>
          <p:cNvPr id="254" name="CustomShape 8"/>
          <p:cNvSpPr/>
          <p:nvPr/>
        </p:nvSpPr>
        <p:spPr>
          <a:xfrm>
            <a:off x="4496760" y="905040"/>
            <a:ext cx="15076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Limite por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compresión</a:t>
            </a:r>
            <a:endParaRPr/>
          </a:p>
        </p:txBody>
      </p:sp>
      <p:sp>
        <p:nvSpPr>
          <p:cNvPr id="255" name="CustomShape 9"/>
          <p:cNvSpPr/>
          <p:nvPr/>
        </p:nvSpPr>
        <p:spPr>
          <a:xfrm>
            <a:off x="5990760" y="890640"/>
            <a:ext cx="10612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Limite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elástico</a:t>
            </a:r>
            <a:endParaRPr/>
          </a:p>
        </p:txBody>
      </p:sp>
      <p:sp>
        <p:nvSpPr>
          <p:cNvPr id="256" name="Line 10"/>
          <p:cNvSpPr/>
          <p:nvPr/>
        </p:nvSpPr>
        <p:spPr>
          <a:xfrm>
            <a:off x="590760" y="1512720"/>
            <a:ext cx="664524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pic>
        <p:nvPicPr>
          <p:cNvPr id="257" name="Picture 4" descr=""/>
          <p:cNvPicPr/>
          <p:nvPr/>
        </p:nvPicPr>
        <p:blipFill>
          <a:blip r:embed="rId1"/>
          <a:stretch/>
        </p:blipFill>
        <p:spPr>
          <a:xfrm>
            <a:off x="5652000" y="2867040"/>
            <a:ext cx="2641320" cy="3296880"/>
          </a:xfrm>
          <a:prstGeom prst="rect">
            <a:avLst/>
          </a:prstGeom>
          <a:ln w="9360">
            <a:solidFill>
              <a:srgbClr val="000000"/>
            </a:solidFill>
            <a:miter/>
          </a:ln>
        </p:spPr>
      </p:pic>
    </p:spTree>
  </p:cSld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570680" y="2915640"/>
            <a:ext cx="295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L" strike="noStrike" u="sng">
                <a:solidFill>
                  <a:srgbClr val="000000"/>
                </a:solidFill>
                <a:latin typeface="Calibri"/>
                <a:ea typeface="DejaVu Sans"/>
              </a:rPr>
              <a:t>Enlace de interés:</a:t>
            </a:r>
            <a:endParaRPr/>
          </a:p>
        </p:txBody>
      </p:sp>
      <p:sp>
        <p:nvSpPr>
          <p:cNvPr id="259" name="CustomShape 2"/>
          <p:cNvSpPr/>
          <p:nvPr/>
        </p:nvSpPr>
        <p:spPr>
          <a:xfrm>
            <a:off x="2807640" y="3419640"/>
            <a:ext cx="4427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" descr=""/>
          <p:cNvPicPr/>
          <p:nvPr/>
        </p:nvPicPr>
        <p:blipFill>
          <a:blip r:embed="rId1"/>
          <a:stretch/>
        </p:blipFill>
        <p:spPr>
          <a:xfrm>
            <a:off x="1952640" y="692640"/>
            <a:ext cx="5858280" cy="5869440"/>
          </a:xfrm>
          <a:prstGeom prst="rect">
            <a:avLst/>
          </a:prstGeom>
          <a:ln>
            <a:noFill/>
          </a:ln>
        </p:spPr>
      </p:pic>
      <p:sp>
        <p:nvSpPr>
          <p:cNvPr id="111" name="CustomShape 1"/>
          <p:cNvSpPr/>
          <p:nvPr/>
        </p:nvSpPr>
        <p:spPr>
          <a:xfrm>
            <a:off x="551520" y="452520"/>
            <a:ext cx="2669040" cy="26568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2000" strike="noStrike">
                <a:solidFill>
                  <a:srgbClr val="000000"/>
                </a:solidFill>
                <a:latin typeface="Calibri"/>
                <a:ea typeface="DejaVu Sans"/>
              </a:rPr>
              <a:t>Deformaciones posibles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731520" y="1067400"/>
            <a:ext cx="152784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Elongación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6237360" y="1130760"/>
            <a:ext cx="157356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Compresión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>
            <a:off x="6972480" y="3745440"/>
            <a:ext cx="1414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Torsión</a:t>
            </a:r>
            <a:endParaRPr/>
          </a:p>
        </p:txBody>
      </p:sp>
      <p:sp>
        <p:nvSpPr>
          <p:cNvPr id="115" name="CustomShape 5"/>
          <p:cNvSpPr/>
          <p:nvPr/>
        </p:nvSpPr>
        <p:spPr>
          <a:xfrm>
            <a:off x="917640" y="3999600"/>
            <a:ext cx="18961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Esfuerzo de cizalla</a:t>
            </a:r>
            <a:endParaRPr/>
          </a:p>
        </p:txBody>
      </p:sp>
      <p:pic>
        <p:nvPicPr>
          <p:cNvPr id="116" name="Picture 27" descr=""/>
          <p:cNvPicPr/>
          <p:nvPr/>
        </p:nvPicPr>
        <p:blipFill>
          <a:blip r:embed="rId2"/>
          <a:stretch/>
        </p:blipFill>
        <p:spPr>
          <a:xfrm>
            <a:off x="3192480" y="821160"/>
            <a:ext cx="201960" cy="200520"/>
          </a:xfrm>
          <a:prstGeom prst="rect">
            <a:avLst/>
          </a:prstGeom>
          <a:ln>
            <a:noFill/>
          </a:ln>
        </p:spPr>
      </p:pic>
      <p:pic>
        <p:nvPicPr>
          <p:cNvPr id="117" name="Picture 28" descr=""/>
          <p:cNvPicPr/>
          <p:nvPr/>
        </p:nvPicPr>
        <p:blipFill>
          <a:blip r:embed="rId3"/>
          <a:stretch/>
        </p:blipFill>
        <p:spPr>
          <a:xfrm>
            <a:off x="2578320" y="3089880"/>
            <a:ext cx="303840" cy="253080"/>
          </a:xfrm>
          <a:prstGeom prst="rect">
            <a:avLst/>
          </a:prstGeom>
          <a:ln>
            <a:noFill/>
          </a:ln>
        </p:spPr>
      </p:pic>
      <p:pic>
        <p:nvPicPr>
          <p:cNvPr id="118" name="Picture 29" descr=""/>
          <p:cNvPicPr/>
          <p:nvPr/>
        </p:nvPicPr>
        <p:blipFill>
          <a:blip r:embed="rId4"/>
          <a:stretch/>
        </p:blipFill>
        <p:spPr>
          <a:xfrm>
            <a:off x="3229200" y="3110400"/>
            <a:ext cx="201960" cy="201960"/>
          </a:xfrm>
          <a:prstGeom prst="rect">
            <a:avLst/>
          </a:prstGeom>
          <a:ln>
            <a:noFill/>
          </a:ln>
        </p:spPr>
      </p:pic>
      <p:pic>
        <p:nvPicPr>
          <p:cNvPr id="119" name="Picture 30" descr=""/>
          <p:cNvPicPr/>
          <p:nvPr/>
        </p:nvPicPr>
        <p:blipFill>
          <a:blip r:embed="rId5"/>
          <a:stretch/>
        </p:blipFill>
        <p:spPr>
          <a:xfrm>
            <a:off x="3489480" y="4156560"/>
            <a:ext cx="303840" cy="253080"/>
          </a:xfrm>
          <a:prstGeom prst="rect">
            <a:avLst/>
          </a:prstGeom>
          <a:ln>
            <a:noFill/>
          </a:ln>
        </p:spPr>
      </p:pic>
      <p:pic>
        <p:nvPicPr>
          <p:cNvPr id="120" name="Picture 31" descr=""/>
          <p:cNvPicPr/>
          <p:nvPr/>
        </p:nvPicPr>
        <p:blipFill>
          <a:blip r:embed="rId6"/>
          <a:stretch/>
        </p:blipFill>
        <p:spPr>
          <a:xfrm>
            <a:off x="5249880" y="3005640"/>
            <a:ext cx="200520" cy="201960"/>
          </a:xfrm>
          <a:prstGeom prst="rect">
            <a:avLst/>
          </a:prstGeom>
          <a:ln>
            <a:noFill/>
          </a:ln>
        </p:spPr>
      </p:pic>
      <p:pic>
        <p:nvPicPr>
          <p:cNvPr id="121" name="Picture 32" descr=""/>
          <p:cNvPicPr/>
          <p:nvPr/>
        </p:nvPicPr>
        <p:blipFill>
          <a:blip r:embed="rId7"/>
          <a:stretch/>
        </p:blipFill>
        <p:spPr>
          <a:xfrm>
            <a:off x="4911840" y="930960"/>
            <a:ext cx="201960" cy="200520"/>
          </a:xfrm>
          <a:prstGeom prst="rect">
            <a:avLst/>
          </a:prstGeom>
          <a:ln>
            <a:noFill/>
          </a:ln>
        </p:spPr>
      </p:pic>
      <p:pic>
        <p:nvPicPr>
          <p:cNvPr id="122" name="Picture 33" descr=""/>
          <p:cNvPicPr/>
          <p:nvPr/>
        </p:nvPicPr>
        <p:blipFill>
          <a:blip r:embed="rId8"/>
          <a:stretch/>
        </p:blipFill>
        <p:spPr>
          <a:xfrm>
            <a:off x="3392640" y="5490000"/>
            <a:ext cx="201960" cy="200520"/>
          </a:xfrm>
          <a:prstGeom prst="rect">
            <a:avLst/>
          </a:prstGeom>
          <a:ln>
            <a:noFill/>
          </a:ln>
        </p:spPr>
      </p:pic>
      <p:pic>
        <p:nvPicPr>
          <p:cNvPr id="123" name="Picture 34" descr=""/>
          <p:cNvPicPr/>
          <p:nvPr/>
        </p:nvPicPr>
        <p:blipFill>
          <a:blip r:embed="rId9"/>
          <a:stretch/>
        </p:blipFill>
        <p:spPr>
          <a:xfrm>
            <a:off x="2630520" y="6169680"/>
            <a:ext cx="201960" cy="201960"/>
          </a:xfrm>
          <a:prstGeom prst="rect">
            <a:avLst/>
          </a:prstGeom>
          <a:ln>
            <a:noFill/>
          </a:ln>
        </p:spPr>
      </p:pic>
      <p:pic>
        <p:nvPicPr>
          <p:cNvPr id="124" name="Picture 36" descr=""/>
          <p:cNvPicPr/>
          <p:nvPr/>
        </p:nvPicPr>
        <p:blipFill>
          <a:blip r:embed="rId10"/>
          <a:stretch/>
        </p:blipFill>
        <p:spPr>
          <a:xfrm>
            <a:off x="2873520" y="4790160"/>
            <a:ext cx="201960" cy="201960"/>
          </a:xfrm>
          <a:prstGeom prst="rect">
            <a:avLst/>
          </a:prstGeom>
          <a:ln>
            <a:noFill/>
          </a:ln>
        </p:spPr>
      </p:pic>
      <p:pic>
        <p:nvPicPr>
          <p:cNvPr id="125" name="Picture 37" descr=""/>
          <p:cNvPicPr/>
          <p:nvPr/>
        </p:nvPicPr>
        <p:blipFill>
          <a:blip r:embed="rId11"/>
          <a:stretch/>
        </p:blipFill>
        <p:spPr>
          <a:xfrm>
            <a:off x="5551560" y="1107000"/>
            <a:ext cx="201960" cy="200520"/>
          </a:xfrm>
          <a:prstGeom prst="rect">
            <a:avLst/>
          </a:prstGeom>
          <a:ln>
            <a:noFill/>
          </a:ln>
        </p:spPr>
      </p:pic>
      <p:pic>
        <p:nvPicPr>
          <p:cNvPr id="126" name="Picture 38" descr=""/>
          <p:cNvPicPr/>
          <p:nvPr/>
        </p:nvPicPr>
        <p:blipFill>
          <a:blip r:embed="rId12"/>
          <a:stretch/>
        </p:blipFill>
        <p:spPr>
          <a:xfrm>
            <a:off x="2408400" y="1943640"/>
            <a:ext cx="75240" cy="201960"/>
          </a:xfrm>
          <a:prstGeom prst="rect">
            <a:avLst/>
          </a:prstGeom>
          <a:ln>
            <a:noFill/>
          </a:ln>
        </p:spPr>
      </p:pic>
      <p:pic>
        <p:nvPicPr>
          <p:cNvPr id="127" name="Picture 39" descr=""/>
          <p:cNvPicPr/>
          <p:nvPr/>
        </p:nvPicPr>
        <p:blipFill>
          <a:blip r:embed="rId13"/>
          <a:stretch/>
        </p:blipFill>
        <p:spPr>
          <a:xfrm>
            <a:off x="4467240" y="2005560"/>
            <a:ext cx="75240" cy="201960"/>
          </a:xfrm>
          <a:prstGeom prst="rect">
            <a:avLst/>
          </a:prstGeom>
          <a:ln>
            <a:noFill/>
          </a:ln>
        </p:spPr>
      </p:pic>
      <p:pic>
        <p:nvPicPr>
          <p:cNvPr id="128" name="Picture 41" descr=""/>
          <p:cNvPicPr/>
          <p:nvPr/>
        </p:nvPicPr>
        <p:blipFill>
          <a:blip r:embed="rId14"/>
          <a:stretch/>
        </p:blipFill>
        <p:spPr>
          <a:xfrm>
            <a:off x="3706920" y="1965960"/>
            <a:ext cx="174960" cy="251280"/>
          </a:xfrm>
          <a:prstGeom prst="rect">
            <a:avLst/>
          </a:prstGeom>
          <a:ln>
            <a:noFill/>
          </a:ln>
        </p:spPr>
      </p:pic>
      <p:pic>
        <p:nvPicPr>
          <p:cNvPr id="129" name="Picture 42" descr=""/>
          <p:cNvPicPr/>
          <p:nvPr/>
        </p:nvPicPr>
        <p:blipFill>
          <a:blip r:embed="rId15"/>
          <a:stretch/>
        </p:blipFill>
        <p:spPr>
          <a:xfrm>
            <a:off x="5892840" y="1989720"/>
            <a:ext cx="176760" cy="251280"/>
          </a:xfrm>
          <a:prstGeom prst="rect">
            <a:avLst/>
          </a:prstGeom>
          <a:ln>
            <a:noFill/>
          </a:ln>
        </p:spPr>
      </p:pic>
      <p:pic>
        <p:nvPicPr>
          <p:cNvPr id="130" name="Picture 45" descr=""/>
          <p:cNvPicPr/>
          <p:nvPr/>
        </p:nvPicPr>
        <p:blipFill>
          <a:blip r:embed="rId16"/>
          <a:stretch/>
        </p:blipFill>
        <p:spPr>
          <a:xfrm>
            <a:off x="6013440" y="4285080"/>
            <a:ext cx="124200" cy="201960"/>
          </a:xfrm>
          <a:prstGeom prst="rect">
            <a:avLst/>
          </a:prstGeom>
          <a:ln>
            <a:noFill/>
          </a:ln>
        </p:spPr>
      </p:pic>
      <p:pic>
        <p:nvPicPr>
          <p:cNvPr id="131" name="Picture 46" descr=""/>
          <p:cNvPicPr/>
          <p:nvPr/>
        </p:nvPicPr>
        <p:blipFill>
          <a:blip r:embed="rId17"/>
          <a:stretch/>
        </p:blipFill>
        <p:spPr>
          <a:xfrm>
            <a:off x="6131160" y="3553200"/>
            <a:ext cx="201960" cy="201960"/>
          </a:xfrm>
          <a:prstGeom prst="rect">
            <a:avLst/>
          </a:prstGeom>
          <a:ln>
            <a:noFill/>
          </a:ln>
        </p:spPr>
      </p:pic>
      <p:pic>
        <p:nvPicPr>
          <p:cNvPr id="132" name="Picture 47" descr=""/>
          <p:cNvPicPr/>
          <p:nvPr/>
        </p:nvPicPr>
        <p:blipFill>
          <a:blip r:embed="rId18"/>
          <a:stretch/>
        </p:blipFill>
        <p:spPr>
          <a:xfrm>
            <a:off x="6348600" y="4362840"/>
            <a:ext cx="201960" cy="200520"/>
          </a:xfrm>
          <a:prstGeom prst="rect">
            <a:avLst/>
          </a:prstGeom>
          <a:ln>
            <a:noFill/>
          </a:ln>
        </p:spPr>
      </p:pic>
      <p:pic>
        <p:nvPicPr>
          <p:cNvPr id="133" name="Picture 48" descr=""/>
          <p:cNvPicPr/>
          <p:nvPr/>
        </p:nvPicPr>
        <p:blipFill>
          <a:blip r:embed="rId19"/>
          <a:stretch/>
        </p:blipFill>
        <p:spPr>
          <a:xfrm>
            <a:off x="2230560" y="5112360"/>
            <a:ext cx="174960" cy="17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04600" y="425880"/>
            <a:ext cx="2613960" cy="26568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2000" strike="noStrike">
                <a:solidFill>
                  <a:srgbClr val="000000"/>
                </a:solidFill>
                <a:latin typeface="Calibri"/>
                <a:ea typeface="DejaVu Sans"/>
              </a:rPr>
              <a:t>Compresión y tracción</a:t>
            </a:r>
            <a:endParaRPr/>
          </a:p>
        </p:txBody>
      </p:sp>
      <p:pic>
        <p:nvPicPr>
          <p:cNvPr id="135" name="Picture 4" descr=""/>
          <p:cNvPicPr/>
          <p:nvPr/>
        </p:nvPicPr>
        <p:blipFill>
          <a:blip r:embed="rId1"/>
          <a:stretch/>
        </p:blipFill>
        <p:spPr>
          <a:xfrm>
            <a:off x="4788000" y="538920"/>
            <a:ext cx="2132640" cy="3453480"/>
          </a:xfrm>
          <a:prstGeom prst="rect">
            <a:avLst/>
          </a:prstGeom>
          <a:ln>
            <a:noFill/>
          </a:ln>
        </p:spPr>
      </p:pic>
      <p:pic>
        <p:nvPicPr>
          <p:cNvPr id="136" name="Picture 5" descr=""/>
          <p:cNvPicPr/>
          <p:nvPr/>
        </p:nvPicPr>
        <p:blipFill>
          <a:blip r:embed="rId2"/>
          <a:stretch/>
        </p:blipFill>
        <p:spPr>
          <a:xfrm>
            <a:off x="6275520" y="3411360"/>
            <a:ext cx="2361240" cy="2996280"/>
          </a:xfrm>
          <a:prstGeom prst="rect">
            <a:avLst/>
          </a:prstGeom>
          <a:ln>
            <a:noFill/>
          </a:ln>
        </p:spPr>
      </p:pic>
      <p:pic>
        <p:nvPicPr>
          <p:cNvPr id="137" name="Picture 23" descr=""/>
          <p:cNvPicPr/>
          <p:nvPr/>
        </p:nvPicPr>
        <p:blipFill>
          <a:blip r:embed="rId3"/>
          <a:stretch/>
        </p:blipFill>
        <p:spPr>
          <a:xfrm>
            <a:off x="5721480" y="404640"/>
            <a:ext cx="200520" cy="201960"/>
          </a:xfrm>
          <a:prstGeom prst="rect">
            <a:avLst/>
          </a:prstGeom>
          <a:ln>
            <a:noFill/>
          </a:ln>
        </p:spPr>
      </p:pic>
      <p:pic>
        <p:nvPicPr>
          <p:cNvPr id="138" name="Picture 24" descr=""/>
          <p:cNvPicPr/>
          <p:nvPr/>
        </p:nvPicPr>
        <p:blipFill>
          <a:blip r:embed="rId4"/>
          <a:stretch/>
        </p:blipFill>
        <p:spPr>
          <a:xfrm>
            <a:off x="5730840" y="3919320"/>
            <a:ext cx="201960" cy="200520"/>
          </a:xfrm>
          <a:prstGeom prst="rect">
            <a:avLst/>
          </a:prstGeom>
          <a:ln>
            <a:noFill/>
          </a:ln>
        </p:spPr>
      </p:pic>
      <p:pic>
        <p:nvPicPr>
          <p:cNvPr id="139" name="Picture 25" descr=""/>
          <p:cNvPicPr/>
          <p:nvPr/>
        </p:nvPicPr>
        <p:blipFill>
          <a:blip r:embed="rId5"/>
          <a:stretch/>
        </p:blipFill>
        <p:spPr>
          <a:xfrm>
            <a:off x="5205600" y="3638520"/>
            <a:ext cx="303840" cy="251280"/>
          </a:xfrm>
          <a:prstGeom prst="rect">
            <a:avLst/>
          </a:prstGeom>
          <a:ln>
            <a:noFill/>
          </a:ln>
        </p:spPr>
      </p:pic>
      <p:pic>
        <p:nvPicPr>
          <p:cNvPr id="140" name="Picture 26" descr=""/>
          <p:cNvPicPr/>
          <p:nvPr/>
        </p:nvPicPr>
        <p:blipFill>
          <a:blip r:embed="rId6"/>
          <a:stretch/>
        </p:blipFill>
        <p:spPr>
          <a:xfrm>
            <a:off x="7267680" y="3279600"/>
            <a:ext cx="200520" cy="200520"/>
          </a:xfrm>
          <a:prstGeom prst="rect">
            <a:avLst/>
          </a:prstGeom>
          <a:ln>
            <a:noFill/>
          </a:ln>
        </p:spPr>
      </p:pic>
      <p:pic>
        <p:nvPicPr>
          <p:cNvPr id="141" name="Picture 27" descr=""/>
          <p:cNvPicPr/>
          <p:nvPr/>
        </p:nvPicPr>
        <p:blipFill>
          <a:blip r:embed="rId7"/>
          <a:stretch/>
        </p:blipFill>
        <p:spPr>
          <a:xfrm>
            <a:off x="7264440" y="6354720"/>
            <a:ext cx="201960" cy="201960"/>
          </a:xfrm>
          <a:prstGeom prst="rect">
            <a:avLst/>
          </a:prstGeom>
          <a:ln>
            <a:noFill/>
          </a:ln>
        </p:spPr>
      </p:pic>
      <p:pic>
        <p:nvPicPr>
          <p:cNvPr id="142" name="Picture 28" descr=""/>
          <p:cNvPicPr/>
          <p:nvPr/>
        </p:nvPicPr>
        <p:blipFill>
          <a:blip r:embed="rId8"/>
          <a:stretch/>
        </p:blipFill>
        <p:spPr>
          <a:xfrm>
            <a:off x="7889760" y="3592440"/>
            <a:ext cx="200520" cy="201960"/>
          </a:xfrm>
          <a:prstGeom prst="rect">
            <a:avLst/>
          </a:prstGeom>
          <a:ln>
            <a:noFill/>
          </a:ln>
        </p:spPr>
      </p:pic>
      <p:pic>
        <p:nvPicPr>
          <p:cNvPr id="143" name="Picture 29" descr=""/>
          <p:cNvPicPr/>
          <p:nvPr/>
        </p:nvPicPr>
        <p:blipFill>
          <a:blip r:embed="rId9"/>
          <a:stretch/>
        </p:blipFill>
        <p:spPr>
          <a:xfrm>
            <a:off x="4972320" y="2182680"/>
            <a:ext cx="75240" cy="201960"/>
          </a:xfrm>
          <a:prstGeom prst="rect">
            <a:avLst/>
          </a:prstGeom>
          <a:ln>
            <a:noFill/>
          </a:ln>
        </p:spPr>
      </p:pic>
      <p:pic>
        <p:nvPicPr>
          <p:cNvPr id="144" name="Picture 30" descr=""/>
          <p:cNvPicPr/>
          <p:nvPr/>
        </p:nvPicPr>
        <p:blipFill>
          <a:blip r:embed="rId10"/>
          <a:stretch/>
        </p:blipFill>
        <p:spPr>
          <a:xfrm>
            <a:off x="6431040" y="4878360"/>
            <a:ext cx="75240" cy="201960"/>
          </a:xfrm>
          <a:prstGeom prst="rect">
            <a:avLst/>
          </a:prstGeom>
          <a:ln>
            <a:noFill/>
          </a:ln>
        </p:spPr>
      </p:pic>
      <p:pic>
        <p:nvPicPr>
          <p:cNvPr id="145" name="Picture 31" descr=""/>
          <p:cNvPicPr/>
          <p:nvPr/>
        </p:nvPicPr>
        <p:blipFill>
          <a:blip r:embed="rId11"/>
          <a:stretch/>
        </p:blipFill>
        <p:spPr>
          <a:xfrm>
            <a:off x="6674040" y="2195280"/>
            <a:ext cx="174960" cy="253080"/>
          </a:xfrm>
          <a:prstGeom prst="rect">
            <a:avLst/>
          </a:prstGeom>
          <a:ln>
            <a:noFill/>
          </a:ln>
        </p:spPr>
      </p:pic>
      <p:pic>
        <p:nvPicPr>
          <p:cNvPr id="146" name="Picture 32" descr=""/>
          <p:cNvPicPr/>
          <p:nvPr/>
        </p:nvPicPr>
        <p:blipFill>
          <a:blip r:embed="rId12"/>
          <a:stretch/>
        </p:blipFill>
        <p:spPr>
          <a:xfrm>
            <a:off x="8196120" y="4840200"/>
            <a:ext cx="174960" cy="251280"/>
          </a:xfrm>
          <a:prstGeom prst="rect">
            <a:avLst/>
          </a:prstGeom>
          <a:ln>
            <a:noFill/>
          </a:ln>
        </p:spPr>
      </p:pic>
      <p:pic>
        <p:nvPicPr>
          <p:cNvPr id="147" name="Picture 34" descr=""/>
          <p:cNvPicPr/>
          <p:nvPr/>
        </p:nvPicPr>
        <p:blipFill>
          <a:blip r:embed="rId13"/>
          <a:stretch/>
        </p:blipFill>
        <p:spPr>
          <a:xfrm>
            <a:off x="1509840" y="1935000"/>
            <a:ext cx="837000" cy="581400"/>
          </a:xfrm>
          <a:prstGeom prst="rect">
            <a:avLst/>
          </a:prstGeom>
          <a:ln>
            <a:noFill/>
          </a:ln>
        </p:spPr>
      </p:pic>
      <p:pic>
        <p:nvPicPr>
          <p:cNvPr id="148" name="Picture 35" descr=""/>
          <p:cNvPicPr/>
          <p:nvPr/>
        </p:nvPicPr>
        <p:blipFill>
          <a:blip r:embed="rId14"/>
          <a:stretch/>
        </p:blipFill>
        <p:spPr>
          <a:xfrm>
            <a:off x="1816200" y="4452840"/>
            <a:ext cx="1775160" cy="58320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961560" y="1287360"/>
            <a:ext cx="1760760" cy="3639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Esfuerzo [Pa]:</a:t>
            </a:r>
            <a:endParaRPr/>
          </a:p>
        </p:txBody>
      </p:sp>
      <p:pic>
        <p:nvPicPr>
          <p:cNvPr id="150" name="Picture 37" descr=""/>
          <p:cNvPicPr/>
          <p:nvPr/>
        </p:nvPicPr>
        <p:blipFill>
          <a:blip r:embed="rId15"/>
          <a:stretch/>
        </p:blipFill>
        <p:spPr>
          <a:xfrm>
            <a:off x="1322640" y="2766960"/>
            <a:ext cx="201960" cy="200520"/>
          </a:xfrm>
          <a:prstGeom prst="rect">
            <a:avLst/>
          </a:prstGeom>
          <a:ln>
            <a:noFill/>
          </a:ln>
        </p:spPr>
      </p:pic>
      <p:pic>
        <p:nvPicPr>
          <p:cNvPr id="151" name="Picture 38" descr=""/>
          <p:cNvPicPr/>
          <p:nvPr/>
        </p:nvPicPr>
        <p:blipFill>
          <a:blip r:embed="rId16"/>
          <a:stretch/>
        </p:blipFill>
        <p:spPr>
          <a:xfrm>
            <a:off x="1258920" y="3036960"/>
            <a:ext cx="303840" cy="25308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1704960" y="2678040"/>
            <a:ext cx="3431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Fuerza de tracción/compresión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Sección antes de la deformación</a:t>
            </a:r>
            <a:endParaRPr/>
          </a:p>
        </p:txBody>
      </p:sp>
      <p:sp>
        <p:nvSpPr>
          <p:cNvPr id="153" name="CustomShape 4"/>
          <p:cNvSpPr/>
          <p:nvPr/>
        </p:nvSpPr>
        <p:spPr>
          <a:xfrm>
            <a:off x="1286640" y="3807000"/>
            <a:ext cx="3315240" cy="363960"/>
          </a:xfrm>
          <a:prstGeom prst="rect">
            <a:avLst/>
          </a:prstGeom>
          <a:solidFill>
            <a:srgbClr val="00b0f0"/>
          </a:solidFill>
          <a:ln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Deformación [fracción o %]</a:t>
            </a:r>
            <a:endParaRPr/>
          </a:p>
        </p:txBody>
      </p:sp>
      <p:pic>
        <p:nvPicPr>
          <p:cNvPr id="154" name="Picture 42" descr=""/>
          <p:cNvPicPr/>
          <p:nvPr/>
        </p:nvPicPr>
        <p:blipFill>
          <a:blip r:embed="rId17"/>
          <a:stretch/>
        </p:blipFill>
        <p:spPr>
          <a:xfrm>
            <a:off x="1841040" y="5349960"/>
            <a:ext cx="174960" cy="253080"/>
          </a:xfrm>
          <a:prstGeom prst="rect">
            <a:avLst/>
          </a:prstGeom>
          <a:ln>
            <a:noFill/>
          </a:ln>
        </p:spPr>
      </p:pic>
      <p:pic>
        <p:nvPicPr>
          <p:cNvPr id="155" name="Picture 43" descr=""/>
          <p:cNvPicPr/>
          <p:nvPr/>
        </p:nvPicPr>
        <p:blipFill>
          <a:blip r:embed="rId18"/>
          <a:stretch/>
        </p:blipFill>
        <p:spPr>
          <a:xfrm>
            <a:off x="1839960" y="5684760"/>
            <a:ext cx="75240" cy="200520"/>
          </a:xfrm>
          <a:prstGeom prst="rect">
            <a:avLst/>
          </a:prstGeom>
          <a:ln>
            <a:noFill/>
          </a:ln>
        </p:spPr>
      </p:pic>
      <p:pic>
        <p:nvPicPr>
          <p:cNvPr id="156" name="Picture 44" descr=""/>
          <p:cNvPicPr/>
          <p:nvPr/>
        </p:nvPicPr>
        <p:blipFill>
          <a:blip r:embed="rId19"/>
          <a:stretch/>
        </p:blipFill>
        <p:spPr>
          <a:xfrm>
            <a:off x="1779480" y="5970600"/>
            <a:ext cx="278280" cy="20052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2261160" y="5313240"/>
            <a:ext cx="25732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Largo inicial [m]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Largo tras deformar [m]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Variación del largo</a:t>
            </a:r>
            <a:endParaRPr/>
          </a:p>
        </p:txBody>
      </p:sp>
      <p:sp>
        <p:nvSpPr>
          <p:cNvPr id="158" name="CustomShape 6"/>
          <p:cNvSpPr/>
          <p:nvPr/>
        </p:nvSpPr>
        <p:spPr>
          <a:xfrm>
            <a:off x="1343160" y="1803240"/>
            <a:ext cx="1222920" cy="86076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7"/>
          <p:cNvSpPr/>
          <p:nvPr/>
        </p:nvSpPr>
        <p:spPr>
          <a:xfrm>
            <a:off x="1704960" y="4294080"/>
            <a:ext cx="2088000" cy="86076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16120" y="318960"/>
            <a:ext cx="2541960" cy="53244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2000" strike="noStrike">
                <a:solidFill>
                  <a:srgbClr val="000000"/>
                </a:solidFill>
                <a:latin typeface="Calibri"/>
                <a:ea typeface="DejaVu Sans"/>
              </a:rPr>
              <a:t>Deformación elástica</a:t>
            </a:r>
            <a:endParaRPr/>
          </a:p>
        </p:txBody>
      </p:sp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876240" y="620640"/>
            <a:ext cx="7511040" cy="312300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4458960" y="2437920"/>
            <a:ext cx="1210320" cy="945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Estira-miento de ligazones</a:t>
            </a: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6949440" y="2834640"/>
            <a:ext cx="1727280" cy="638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Vuelta a la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forma normal</a:t>
            </a:r>
            <a:endParaRPr/>
          </a:p>
        </p:txBody>
      </p:sp>
      <p:pic>
        <p:nvPicPr>
          <p:cNvPr id="164" name="Picture 17" descr=""/>
          <p:cNvPicPr/>
          <p:nvPr/>
        </p:nvPicPr>
        <p:blipFill>
          <a:blip r:embed="rId2"/>
          <a:stretch/>
        </p:blipFill>
        <p:spPr>
          <a:xfrm>
            <a:off x="3071880" y="3141720"/>
            <a:ext cx="126000" cy="201960"/>
          </a:xfrm>
          <a:prstGeom prst="rect">
            <a:avLst/>
          </a:prstGeom>
          <a:ln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1622520" y="4005000"/>
            <a:ext cx="1545120" cy="86076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Picture 11" descr=""/>
          <p:cNvPicPr/>
          <p:nvPr/>
        </p:nvPicPr>
        <p:blipFill>
          <a:blip r:embed="rId3"/>
          <a:stretch/>
        </p:blipFill>
        <p:spPr>
          <a:xfrm>
            <a:off x="1968480" y="4298760"/>
            <a:ext cx="811800" cy="201960"/>
          </a:xfrm>
          <a:prstGeom prst="rect">
            <a:avLst/>
          </a:prstGeom>
          <a:ln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334800" y="3518280"/>
            <a:ext cx="4033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Ley de Hook para cuerpos sólidos</a:t>
            </a:r>
            <a:endParaRPr/>
          </a:p>
        </p:txBody>
      </p:sp>
      <p:pic>
        <p:nvPicPr>
          <p:cNvPr id="168" name="Picture 16" descr=""/>
          <p:cNvPicPr/>
          <p:nvPr/>
        </p:nvPicPr>
        <p:blipFill>
          <a:blip r:embed="rId4"/>
          <a:stretch/>
        </p:blipFill>
        <p:spPr>
          <a:xfrm>
            <a:off x="1035000" y="5151240"/>
            <a:ext cx="176760" cy="126000"/>
          </a:xfrm>
          <a:prstGeom prst="rect">
            <a:avLst/>
          </a:prstGeom>
          <a:ln>
            <a:noFill/>
          </a:ln>
        </p:spPr>
      </p:pic>
      <p:pic>
        <p:nvPicPr>
          <p:cNvPr id="169" name="Picture 17" descr=""/>
          <p:cNvPicPr/>
          <p:nvPr/>
        </p:nvPicPr>
        <p:blipFill>
          <a:blip r:embed="rId5"/>
          <a:stretch/>
        </p:blipFill>
        <p:spPr>
          <a:xfrm>
            <a:off x="1047600" y="5422680"/>
            <a:ext cx="126000" cy="124200"/>
          </a:xfrm>
          <a:prstGeom prst="rect">
            <a:avLst/>
          </a:prstGeom>
          <a:ln>
            <a:noFill/>
          </a:ln>
        </p:spPr>
      </p:pic>
      <p:pic>
        <p:nvPicPr>
          <p:cNvPr id="170" name="Picture 18" descr=""/>
          <p:cNvPicPr/>
          <p:nvPr/>
        </p:nvPicPr>
        <p:blipFill>
          <a:blip r:embed="rId6"/>
          <a:stretch/>
        </p:blipFill>
        <p:spPr>
          <a:xfrm>
            <a:off x="985680" y="5630760"/>
            <a:ext cx="201960" cy="201960"/>
          </a:xfrm>
          <a:prstGeom prst="rect">
            <a:avLst/>
          </a:prstGeom>
          <a:ln>
            <a:noFill/>
          </a:ln>
        </p:spPr>
      </p:pic>
      <p:sp>
        <p:nvSpPr>
          <p:cNvPr id="171" name="CustomShape 6"/>
          <p:cNvSpPr/>
          <p:nvPr/>
        </p:nvSpPr>
        <p:spPr>
          <a:xfrm>
            <a:off x="1295280" y="5013000"/>
            <a:ext cx="2619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Esfuerzo [Pa]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Deformación [-]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Modulo de Elasticidad o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Modulo de Young [Pa]</a:t>
            </a:r>
            <a:endParaRPr/>
          </a:p>
        </p:txBody>
      </p:sp>
      <p:sp>
        <p:nvSpPr>
          <p:cNvPr id="172" name="CustomShape 7"/>
          <p:cNvSpPr/>
          <p:nvPr/>
        </p:nvSpPr>
        <p:spPr>
          <a:xfrm>
            <a:off x="4637520" y="5949360"/>
            <a:ext cx="3072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Comportamiento Elástico</a:t>
            </a:r>
            <a:endParaRPr/>
          </a:p>
        </p:txBody>
      </p:sp>
      <p:sp>
        <p:nvSpPr>
          <p:cNvPr id="173" name="CustomShape 8"/>
          <p:cNvSpPr/>
          <p:nvPr/>
        </p:nvSpPr>
        <p:spPr>
          <a:xfrm flipH="1" flipV="1" rot="5400000">
            <a:off x="4894560" y="4598280"/>
            <a:ext cx="2522880" cy="244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9"/>
          <p:cNvSpPr/>
          <p:nvPr/>
        </p:nvSpPr>
        <p:spPr>
          <a:xfrm>
            <a:off x="4803840" y="4650120"/>
            <a:ext cx="2626200" cy="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10"/>
          <p:cNvSpPr/>
          <p:nvPr/>
        </p:nvSpPr>
        <p:spPr>
          <a:xfrm flipV="1">
            <a:off x="5305320" y="3749760"/>
            <a:ext cx="1662120" cy="1879560"/>
          </a:xfrm>
          <a:prstGeom prst="line">
            <a:avLst/>
          </a:prstGeom>
          <a:ln w="28440">
            <a:solidFill>
              <a:srgbClr val="ff0000"/>
            </a:solidFill>
            <a:round/>
            <a:headEnd len="med" type="arrow" w="med"/>
            <a:tailEnd len="med" type="arrow" w="med"/>
          </a:ln>
        </p:spPr>
      </p:sp>
      <p:pic>
        <p:nvPicPr>
          <p:cNvPr id="176" name="Picture 12" descr=""/>
          <p:cNvPicPr/>
          <p:nvPr/>
        </p:nvPicPr>
        <p:blipFill>
          <a:blip r:embed="rId7"/>
          <a:stretch/>
        </p:blipFill>
        <p:spPr>
          <a:xfrm>
            <a:off x="5816520" y="3465720"/>
            <a:ext cx="174960" cy="124200"/>
          </a:xfrm>
          <a:prstGeom prst="rect">
            <a:avLst/>
          </a:prstGeom>
          <a:ln>
            <a:noFill/>
          </a:ln>
        </p:spPr>
      </p:pic>
      <p:pic>
        <p:nvPicPr>
          <p:cNvPr id="177" name="Picture 13" descr=""/>
          <p:cNvPicPr/>
          <p:nvPr/>
        </p:nvPicPr>
        <p:blipFill>
          <a:blip r:embed="rId8"/>
          <a:stretch/>
        </p:blipFill>
        <p:spPr>
          <a:xfrm>
            <a:off x="7218360" y="4945320"/>
            <a:ext cx="126000" cy="12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2771640" y="1024200"/>
            <a:ext cx="2397960" cy="53244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2000" strike="noStrike">
                <a:solidFill>
                  <a:srgbClr val="000000"/>
                </a:solidFill>
                <a:latin typeface="Calibri"/>
                <a:ea typeface="DejaVu Sans"/>
              </a:rPr>
              <a:t>Deformación elástica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2548080" y="1757880"/>
            <a:ext cx="35650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Materiales:                           E</a:t>
            </a: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2753280" y="2130840"/>
            <a:ext cx="27194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Porcelana dental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Amalgama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Composite de resina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Poli (metilmetacrilato)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Cerámica aluminosa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Esmalte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Dentina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Alambre Ortodoncico</a:t>
            </a:r>
            <a:endParaRPr/>
          </a:p>
        </p:txBody>
      </p:sp>
      <p:sp>
        <p:nvSpPr>
          <p:cNvPr id="181" name="CustomShape 4"/>
          <p:cNvSpPr/>
          <p:nvPr/>
        </p:nvSpPr>
        <p:spPr>
          <a:xfrm>
            <a:off x="5236920" y="2129400"/>
            <a:ext cx="164664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40 GPa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21 GPa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17 GPa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3.5 GPa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350-418 GPa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33.6 GPa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11.7 GPa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192 GPa</a:t>
            </a:r>
            <a:endParaRPr/>
          </a:p>
        </p:txBody>
      </p:sp>
      <p:sp>
        <p:nvSpPr>
          <p:cNvPr id="182" name="CustomShape 5"/>
          <p:cNvSpPr/>
          <p:nvPr/>
        </p:nvSpPr>
        <p:spPr>
          <a:xfrm>
            <a:off x="3521520" y="4439160"/>
            <a:ext cx="29365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Acero: 207 GPa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Cobre 110 GPa</a:t>
            </a:r>
            <a:endParaRPr/>
          </a:p>
        </p:txBody>
      </p:sp>
      <p:sp>
        <p:nvSpPr>
          <p:cNvPr id="183" name="Line 6"/>
          <p:cNvSpPr/>
          <p:nvPr/>
        </p:nvSpPr>
        <p:spPr>
          <a:xfrm>
            <a:off x="3002040" y="2117880"/>
            <a:ext cx="367020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3387600" y="936720"/>
            <a:ext cx="5112360" cy="575208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755640" y="375480"/>
            <a:ext cx="2410200" cy="53244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2000" strike="noStrike">
                <a:solidFill>
                  <a:srgbClr val="000000"/>
                </a:solidFill>
                <a:latin typeface="Calibri"/>
                <a:ea typeface="DejaVu Sans"/>
              </a:rPr>
              <a:t>Contracciones lateral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260640" y="1236600"/>
            <a:ext cx="2752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Coeficiente de Poisson</a:t>
            </a:r>
            <a:endParaRPr/>
          </a:p>
        </p:txBody>
      </p:sp>
      <p:pic>
        <p:nvPicPr>
          <p:cNvPr id="187" name="Picture 26" descr=""/>
          <p:cNvPicPr/>
          <p:nvPr/>
        </p:nvPicPr>
        <p:blipFill>
          <a:blip r:embed="rId2"/>
          <a:stretch/>
        </p:blipFill>
        <p:spPr>
          <a:xfrm>
            <a:off x="689040" y="2023920"/>
            <a:ext cx="1800720" cy="53244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262800" y="3090960"/>
            <a:ext cx="2784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Con las deformaciones</a:t>
            </a:r>
            <a:endParaRPr/>
          </a:p>
        </p:txBody>
      </p:sp>
      <p:pic>
        <p:nvPicPr>
          <p:cNvPr id="189" name="Picture 30" descr=""/>
          <p:cNvPicPr/>
          <p:nvPr/>
        </p:nvPicPr>
        <p:blipFill>
          <a:blip r:embed="rId3"/>
          <a:stretch/>
        </p:blipFill>
        <p:spPr>
          <a:xfrm>
            <a:off x="928800" y="3736800"/>
            <a:ext cx="1038600" cy="583200"/>
          </a:xfrm>
          <a:prstGeom prst="rect">
            <a:avLst/>
          </a:prstGeom>
          <a:ln>
            <a:noFill/>
          </a:ln>
        </p:spPr>
      </p:pic>
      <p:pic>
        <p:nvPicPr>
          <p:cNvPr id="190" name="Picture 34" descr=""/>
          <p:cNvPicPr/>
          <p:nvPr/>
        </p:nvPicPr>
        <p:blipFill>
          <a:blip r:embed="rId4"/>
          <a:stretch/>
        </p:blipFill>
        <p:spPr>
          <a:xfrm>
            <a:off x="952560" y="4548240"/>
            <a:ext cx="1038600" cy="632160"/>
          </a:xfrm>
          <a:prstGeom prst="rect">
            <a:avLst/>
          </a:prstGeom>
          <a:ln>
            <a:noFill/>
          </a:ln>
        </p:spPr>
      </p:pic>
      <p:pic>
        <p:nvPicPr>
          <p:cNvPr id="191" name="Picture 35" descr=""/>
          <p:cNvPicPr/>
          <p:nvPr/>
        </p:nvPicPr>
        <p:blipFill>
          <a:blip r:embed="rId5"/>
          <a:stretch/>
        </p:blipFill>
        <p:spPr>
          <a:xfrm>
            <a:off x="963720" y="5419800"/>
            <a:ext cx="1013400" cy="583200"/>
          </a:xfrm>
          <a:prstGeom prst="rect">
            <a:avLst/>
          </a:prstGeom>
          <a:ln>
            <a:noFill/>
          </a:ln>
        </p:spPr>
      </p:pic>
      <p:sp>
        <p:nvSpPr>
          <p:cNvPr id="192" name="CustomShape 4"/>
          <p:cNvSpPr/>
          <p:nvPr/>
        </p:nvSpPr>
        <p:spPr>
          <a:xfrm>
            <a:off x="2375280" y="5680080"/>
            <a:ext cx="3193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Materiales aniso trópicos: 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Materiales “tecnológicos”:</a:t>
            </a:r>
            <a:endParaRPr/>
          </a:p>
        </p:txBody>
      </p:sp>
      <p:pic>
        <p:nvPicPr>
          <p:cNvPr id="193" name="Picture 37" descr=""/>
          <p:cNvPicPr/>
          <p:nvPr/>
        </p:nvPicPr>
        <p:blipFill>
          <a:blip r:embed="rId6"/>
          <a:stretch/>
        </p:blipFill>
        <p:spPr>
          <a:xfrm>
            <a:off x="5396040" y="5769000"/>
            <a:ext cx="784800" cy="176760"/>
          </a:xfrm>
          <a:prstGeom prst="rect">
            <a:avLst/>
          </a:prstGeom>
          <a:ln>
            <a:noFill/>
          </a:ln>
        </p:spPr>
      </p:pic>
      <p:pic>
        <p:nvPicPr>
          <p:cNvPr id="194" name="Picture 38" descr=""/>
          <p:cNvPicPr/>
          <p:nvPr/>
        </p:nvPicPr>
        <p:blipFill>
          <a:blip r:embed="rId7"/>
          <a:stretch/>
        </p:blipFill>
        <p:spPr>
          <a:xfrm>
            <a:off x="5396040" y="6066000"/>
            <a:ext cx="784800" cy="174960"/>
          </a:xfrm>
          <a:prstGeom prst="rect">
            <a:avLst/>
          </a:prstGeom>
          <a:ln>
            <a:noFill/>
          </a:ln>
        </p:spPr>
      </p:pic>
      <p:pic>
        <p:nvPicPr>
          <p:cNvPr id="195" name="Picture 39" descr=""/>
          <p:cNvPicPr/>
          <p:nvPr/>
        </p:nvPicPr>
        <p:blipFill>
          <a:blip r:embed="rId8"/>
          <a:stretch/>
        </p:blipFill>
        <p:spPr>
          <a:xfrm>
            <a:off x="3382920" y="1882800"/>
            <a:ext cx="430560" cy="556200"/>
          </a:xfrm>
          <a:prstGeom prst="rect">
            <a:avLst/>
          </a:prstGeom>
          <a:ln>
            <a:noFill/>
          </a:ln>
        </p:spPr>
      </p:pic>
      <p:pic>
        <p:nvPicPr>
          <p:cNvPr id="196" name="Picture 40" descr=""/>
          <p:cNvPicPr/>
          <p:nvPr/>
        </p:nvPicPr>
        <p:blipFill>
          <a:blip r:embed="rId9"/>
          <a:stretch/>
        </p:blipFill>
        <p:spPr>
          <a:xfrm>
            <a:off x="7466040" y="1290600"/>
            <a:ext cx="430560" cy="556200"/>
          </a:xfrm>
          <a:prstGeom prst="rect">
            <a:avLst/>
          </a:prstGeom>
          <a:ln>
            <a:noFill/>
          </a:ln>
        </p:spPr>
      </p:pic>
      <p:pic>
        <p:nvPicPr>
          <p:cNvPr id="197" name="Picture 41" descr=""/>
          <p:cNvPicPr/>
          <p:nvPr/>
        </p:nvPicPr>
        <p:blipFill>
          <a:blip r:embed="rId10"/>
          <a:stretch/>
        </p:blipFill>
        <p:spPr>
          <a:xfrm>
            <a:off x="5365800" y="965160"/>
            <a:ext cx="251280" cy="176760"/>
          </a:xfrm>
          <a:prstGeom prst="rect">
            <a:avLst/>
          </a:prstGeom>
          <a:ln>
            <a:noFill/>
          </a:ln>
        </p:spPr>
      </p:pic>
      <p:pic>
        <p:nvPicPr>
          <p:cNvPr id="198" name="Picture 42" descr=""/>
          <p:cNvPicPr/>
          <p:nvPr/>
        </p:nvPicPr>
        <p:blipFill>
          <a:blip r:embed="rId11"/>
          <a:stretch/>
        </p:blipFill>
        <p:spPr>
          <a:xfrm>
            <a:off x="5364000" y="5291280"/>
            <a:ext cx="251280" cy="174960"/>
          </a:xfrm>
          <a:prstGeom prst="rect">
            <a:avLst/>
          </a:prstGeom>
          <a:ln>
            <a:noFill/>
          </a:ln>
        </p:spPr>
      </p:pic>
      <p:pic>
        <p:nvPicPr>
          <p:cNvPr id="199" name="Picture 43" descr=""/>
          <p:cNvPicPr/>
          <p:nvPr/>
        </p:nvPicPr>
        <p:blipFill>
          <a:blip r:embed="rId12"/>
          <a:stretch/>
        </p:blipFill>
        <p:spPr>
          <a:xfrm>
            <a:off x="3884760" y="2949480"/>
            <a:ext cx="174960" cy="251280"/>
          </a:xfrm>
          <a:prstGeom prst="rect">
            <a:avLst/>
          </a:prstGeom>
          <a:ln>
            <a:noFill/>
          </a:ln>
        </p:spPr>
      </p:pic>
      <p:pic>
        <p:nvPicPr>
          <p:cNvPr id="200" name="Picture 45" descr=""/>
          <p:cNvPicPr/>
          <p:nvPr/>
        </p:nvPicPr>
        <p:blipFill>
          <a:blip r:embed="rId13"/>
          <a:stretch/>
        </p:blipFill>
        <p:spPr>
          <a:xfrm>
            <a:off x="6213600" y="1608120"/>
            <a:ext cx="174960" cy="25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944640" y="620640"/>
            <a:ext cx="2462760" cy="53244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2000" strike="noStrike">
                <a:solidFill>
                  <a:srgbClr val="000000"/>
                </a:solidFill>
                <a:latin typeface="Calibri"/>
                <a:ea typeface="DejaVu Sans"/>
              </a:rPr>
              <a:t>Esfuerzo de cortante</a:t>
            </a:r>
            <a:endParaRPr/>
          </a:p>
        </p:txBody>
      </p:sp>
      <p:pic>
        <p:nvPicPr>
          <p:cNvPr id="202" name="Picture 2" descr=""/>
          <p:cNvPicPr/>
          <p:nvPr/>
        </p:nvPicPr>
        <p:blipFill>
          <a:blip r:embed="rId1"/>
          <a:stretch/>
        </p:blipFill>
        <p:spPr>
          <a:xfrm>
            <a:off x="5365800" y="1005480"/>
            <a:ext cx="2805480" cy="2602440"/>
          </a:xfrm>
          <a:prstGeom prst="rect">
            <a:avLst/>
          </a:prstGeom>
          <a:ln>
            <a:noFill/>
          </a:ln>
        </p:spPr>
      </p:pic>
      <p:pic>
        <p:nvPicPr>
          <p:cNvPr id="203" name="Picture 11" descr=""/>
          <p:cNvPicPr/>
          <p:nvPr/>
        </p:nvPicPr>
        <p:blipFill>
          <a:blip r:embed="rId2"/>
          <a:stretch/>
        </p:blipFill>
        <p:spPr>
          <a:xfrm>
            <a:off x="3389040" y="1871640"/>
            <a:ext cx="837000" cy="253080"/>
          </a:xfrm>
          <a:prstGeom prst="rect">
            <a:avLst/>
          </a:prstGeom>
          <a:ln>
            <a:noFill/>
          </a:ln>
        </p:spPr>
      </p:pic>
      <p:pic>
        <p:nvPicPr>
          <p:cNvPr id="204" name="Picture 13" descr=""/>
          <p:cNvPicPr/>
          <p:nvPr/>
        </p:nvPicPr>
        <p:blipFill>
          <a:blip r:embed="rId3"/>
          <a:stretch/>
        </p:blipFill>
        <p:spPr>
          <a:xfrm>
            <a:off x="5694480" y="2123280"/>
            <a:ext cx="176760" cy="17676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1355760" y="1790280"/>
            <a:ext cx="189612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Torsión cortante</a:t>
            </a: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3093480" y="1576440"/>
            <a:ext cx="1545120" cy="86076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16" descr=""/>
          <p:cNvPicPr/>
          <p:nvPr/>
        </p:nvPicPr>
        <p:blipFill>
          <a:blip r:embed="rId4"/>
          <a:stretch/>
        </p:blipFill>
        <p:spPr>
          <a:xfrm>
            <a:off x="1412280" y="2658600"/>
            <a:ext cx="200520" cy="201960"/>
          </a:xfrm>
          <a:prstGeom prst="rect">
            <a:avLst/>
          </a:prstGeom>
          <a:ln>
            <a:noFill/>
          </a:ln>
        </p:spPr>
      </p:pic>
      <p:sp>
        <p:nvSpPr>
          <p:cNvPr id="208" name="CustomShape 4"/>
          <p:cNvSpPr/>
          <p:nvPr/>
        </p:nvSpPr>
        <p:spPr>
          <a:xfrm>
            <a:off x="1752480" y="2582280"/>
            <a:ext cx="31071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Modulo de cizallamiento [Pa]</a:t>
            </a:r>
            <a:endParaRPr/>
          </a:p>
          <a:p>
            <a:pPr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Angulo de deformación [rad]</a:t>
            </a:r>
            <a:endParaRPr/>
          </a:p>
        </p:txBody>
      </p:sp>
      <p:pic>
        <p:nvPicPr>
          <p:cNvPr id="209" name="Picture 18" descr=""/>
          <p:cNvPicPr/>
          <p:nvPr/>
        </p:nvPicPr>
        <p:blipFill>
          <a:blip r:embed="rId5"/>
          <a:stretch/>
        </p:blipFill>
        <p:spPr>
          <a:xfrm>
            <a:off x="1399320" y="2993400"/>
            <a:ext cx="174960" cy="174960"/>
          </a:xfrm>
          <a:prstGeom prst="rect">
            <a:avLst/>
          </a:prstGeom>
          <a:ln>
            <a:noFill/>
          </a:ln>
        </p:spPr>
      </p:pic>
      <p:sp>
        <p:nvSpPr>
          <p:cNvPr id="210" name="CustomShape 5"/>
          <p:cNvSpPr/>
          <p:nvPr/>
        </p:nvSpPr>
        <p:spPr>
          <a:xfrm>
            <a:off x="2792160" y="4095000"/>
            <a:ext cx="32911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CL" strike="noStrike">
                <a:solidFill>
                  <a:srgbClr val="000000"/>
                </a:solidFill>
                <a:latin typeface="Calibri"/>
                <a:ea typeface="DejaVu Sans"/>
              </a:rPr>
              <a:t>Relación entre modulo de cizallamiento y modulo de Young: </a:t>
            </a:r>
            <a:endParaRPr/>
          </a:p>
        </p:txBody>
      </p:sp>
      <p:pic>
        <p:nvPicPr>
          <p:cNvPr id="211" name="Picture 20" descr=""/>
          <p:cNvPicPr/>
          <p:nvPr/>
        </p:nvPicPr>
        <p:blipFill>
          <a:blip r:embed="rId6"/>
          <a:stretch/>
        </p:blipFill>
        <p:spPr>
          <a:xfrm>
            <a:off x="3620880" y="5483160"/>
            <a:ext cx="1622880" cy="276840"/>
          </a:xfrm>
          <a:prstGeom prst="rect">
            <a:avLst/>
          </a:prstGeom>
          <a:ln>
            <a:noFill/>
          </a:ln>
        </p:spPr>
      </p:pic>
      <p:sp>
        <p:nvSpPr>
          <p:cNvPr id="212" name="CustomShape 6"/>
          <p:cNvSpPr/>
          <p:nvPr/>
        </p:nvSpPr>
        <p:spPr>
          <a:xfrm>
            <a:off x="3393720" y="5159160"/>
            <a:ext cx="2165760" cy="860760"/>
          </a:xfrm>
          <a:prstGeom prst="rect">
            <a:avLst/>
          </a:prstGeom>
          <a:noFill/>
          <a:ln w="255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3" name="Picture 22" descr=""/>
          <p:cNvPicPr/>
          <p:nvPr/>
        </p:nvPicPr>
        <p:blipFill>
          <a:blip r:embed="rId7"/>
          <a:stretch/>
        </p:blipFill>
        <p:spPr>
          <a:xfrm>
            <a:off x="6210360" y="3515400"/>
            <a:ext cx="200520" cy="200520"/>
          </a:xfrm>
          <a:prstGeom prst="rect">
            <a:avLst/>
          </a:prstGeom>
          <a:ln>
            <a:noFill/>
          </a:ln>
        </p:spPr>
      </p:pic>
      <p:pic>
        <p:nvPicPr>
          <p:cNvPr id="214" name="Picture 23" descr=""/>
          <p:cNvPicPr/>
          <p:nvPr/>
        </p:nvPicPr>
        <p:blipFill>
          <a:blip r:embed="rId8"/>
          <a:stretch/>
        </p:blipFill>
        <p:spPr>
          <a:xfrm>
            <a:off x="7315200" y="2585160"/>
            <a:ext cx="201960" cy="201960"/>
          </a:xfrm>
          <a:prstGeom prst="rect">
            <a:avLst/>
          </a:prstGeom>
          <a:ln>
            <a:noFill/>
          </a:ln>
        </p:spPr>
      </p:pic>
      <p:pic>
        <p:nvPicPr>
          <p:cNvPr id="215" name="Picture 24" descr=""/>
          <p:cNvPicPr/>
          <p:nvPr/>
        </p:nvPicPr>
        <p:blipFill>
          <a:blip r:embed="rId9"/>
          <a:stretch/>
        </p:blipFill>
        <p:spPr>
          <a:xfrm>
            <a:off x="6502320" y="1694520"/>
            <a:ext cx="200520" cy="201960"/>
          </a:xfrm>
          <a:prstGeom prst="rect">
            <a:avLst/>
          </a:prstGeom>
          <a:ln>
            <a:noFill/>
          </a:ln>
        </p:spPr>
      </p:pic>
      <p:pic>
        <p:nvPicPr>
          <p:cNvPr id="216" name="Picture 25" descr=""/>
          <p:cNvPicPr/>
          <p:nvPr/>
        </p:nvPicPr>
        <p:blipFill>
          <a:blip r:embed="rId10"/>
          <a:stretch/>
        </p:blipFill>
        <p:spPr>
          <a:xfrm>
            <a:off x="7318440" y="926280"/>
            <a:ext cx="303840" cy="25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2" descr=""/>
          <p:cNvPicPr/>
          <p:nvPr/>
        </p:nvPicPr>
        <p:blipFill>
          <a:blip r:embed="rId1"/>
          <a:stretch/>
        </p:blipFill>
        <p:spPr>
          <a:xfrm>
            <a:off x="303480" y="957240"/>
            <a:ext cx="4123080" cy="4942440"/>
          </a:xfrm>
          <a:prstGeom prst="rect">
            <a:avLst/>
          </a:prstGeom>
          <a:ln>
            <a:noFill/>
          </a:ln>
        </p:spPr>
      </p:pic>
      <p:pic>
        <p:nvPicPr>
          <p:cNvPr id="218" name="Picture 3" descr=""/>
          <p:cNvPicPr/>
          <p:nvPr/>
        </p:nvPicPr>
        <p:blipFill>
          <a:blip r:embed="rId2"/>
          <a:stretch/>
        </p:blipFill>
        <p:spPr>
          <a:xfrm>
            <a:off x="4767120" y="1089360"/>
            <a:ext cx="3980520" cy="457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32560" y="318960"/>
            <a:ext cx="2394360" cy="532440"/>
          </a:xfrm>
          <a:prstGeom prst="rect">
            <a:avLst/>
          </a:prstGeom>
          <a:solidFill>
            <a:srgbClr val="ffc000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es-CL" sz="2000" strike="noStrike">
                <a:solidFill>
                  <a:srgbClr val="000000"/>
                </a:solidFill>
                <a:latin typeface="Calibri"/>
                <a:ea typeface="DejaVu Sans"/>
              </a:rPr>
              <a:t>Deformación plástica</a:t>
            </a:r>
            <a:endParaRPr/>
          </a:p>
        </p:txBody>
      </p:sp>
      <p:pic>
        <p:nvPicPr>
          <p:cNvPr id="220" name="Picture 8" descr=""/>
          <p:cNvPicPr/>
          <p:nvPr/>
        </p:nvPicPr>
        <p:blipFill>
          <a:blip r:embed="rId1"/>
          <a:stretch/>
        </p:blipFill>
        <p:spPr>
          <a:xfrm>
            <a:off x="3132000" y="332640"/>
            <a:ext cx="5151240" cy="2324160"/>
          </a:xfrm>
          <a:prstGeom prst="rect">
            <a:avLst/>
          </a:prstGeom>
          <a:ln>
            <a:noFill/>
          </a:ln>
        </p:spPr>
      </p:pic>
      <p:pic>
        <p:nvPicPr>
          <p:cNvPr id="221" name="Picture 2" descr=""/>
          <p:cNvPicPr/>
          <p:nvPr/>
        </p:nvPicPr>
        <p:blipFill>
          <a:blip r:embed="rId2"/>
          <a:stretch/>
        </p:blipFill>
        <p:spPr>
          <a:xfrm>
            <a:off x="240480" y="2826360"/>
            <a:ext cx="6119640" cy="364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cp:lastModifiedBy>Alfonso Zerwekh</cp:lastModifiedBy>
  <dcterms:modified xsi:type="dcterms:W3CDTF">2015-05-07T08:32:11Z</dcterms:modified>
  <cp:revision>1</cp:revision>
</cp:coreProperties>
</file>