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6.bin" ContentType="application/vnd.openxmlformats-officedocument.oleObject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7.bin" ContentType="application/vnd.openxmlformats-officedocument.oleObject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18.bin" ContentType="application/vnd.openxmlformats-officedocument.oleObject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19.bin" ContentType="application/vnd.openxmlformats-officedocument.oleObject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20.bin" ContentType="application/vnd.openxmlformats-officedocument.oleObject"/>
  <Override PartName="/ppt/tags/tag100.xml" ContentType="application/vnd.openxmlformats-officedocument.presentationml.tags+xml"/>
  <Override PartName="/ppt/notesSlides/notesSlide28.xml" ContentType="application/vnd.openxmlformats-officedocument.presentationml.notesSlide+xml"/>
  <Override PartName="/ppt/tags/tag101.xml" ContentType="application/vnd.openxmlformats-officedocument.presentationml.tags+xml"/>
  <Override PartName="/ppt/notesSlides/notesSlide2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1.xml" ContentType="application/vnd.openxmlformats-officedocument.presentationml.notesSlide+xml"/>
  <Override PartName="/ppt/tags/tag107.xml" ContentType="application/vnd.openxmlformats-officedocument.presentationml.tags+xml"/>
  <Override PartName="/ppt/notesSlides/notesSlide32.xml" ContentType="application/vnd.openxmlformats-officedocument.presentationml.notesSlide+xml"/>
  <Override PartName="/ppt/tags/tag108.xml" ContentType="application/vnd.openxmlformats-officedocument.presentationml.tags+xml"/>
  <Override PartName="/ppt/notesSlides/notesSlide33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4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5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6.xml" ContentType="application/vnd.openxmlformats-officedocument.presentationml.notesSlide+xml"/>
  <Override PartName="/ppt/embeddings/oleObject25.bin" ContentType="application/vnd.openxmlformats-officedocument.oleObject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7.xml" ContentType="application/vnd.openxmlformats-officedocument.presentationml.notesSlide+xml"/>
  <Override PartName="/ppt/embeddings/oleObject26.bin" ContentType="application/vnd.openxmlformats-officedocument.oleObject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8.xml" ContentType="application/vnd.openxmlformats-officedocument.presentationml.notesSlide+xml"/>
  <Override PartName="/ppt/embeddings/oleObject27.bin" ContentType="application/vnd.openxmlformats-officedocument.oleObject"/>
  <Override PartName="/ppt/tags/tag129.xml" ContentType="application/vnd.openxmlformats-officedocument.presentationml.tags+xml"/>
  <Override PartName="/ppt/notesSlides/notesSlide39.xml" ContentType="application/vnd.openxmlformats-officedocument.presentationml.notesSlide+xml"/>
  <Override PartName="/ppt/embeddings/oleObject28.bin" ContentType="application/vnd.openxmlformats-officedocument.oleObject"/>
  <Override PartName="/ppt/tags/tag130.xml" ContentType="application/vnd.openxmlformats-officedocument.presentationml.tags+xml"/>
  <Override PartName="/ppt/notesSlides/notesSlide40.xml" ContentType="application/vnd.openxmlformats-officedocument.presentationml.notesSlide+xml"/>
  <Override PartName="/ppt/embeddings/oleObject29.bin" ContentType="application/vnd.openxmlformats-officedocument.oleObject"/>
  <Override PartName="/ppt/tags/tag131.xml" ContentType="application/vnd.openxmlformats-officedocument.presentationml.tags+xml"/>
  <Override PartName="/ppt/notesSlides/notesSlide41.xml" ContentType="application/vnd.openxmlformats-officedocument.presentationml.notesSlide+xml"/>
  <Override PartName="/ppt/embeddings/oleObject30.bin" ContentType="application/vnd.openxmlformats-officedocument.oleObject"/>
  <Override PartName="/ppt/tags/tag132.xml" ContentType="application/vnd.openxmlformats-officedocument.presentationml.tags+xml"/>
  <Override PartName="/ppt/notesSlides/notesSlide42.xml" ContentType="application/vnd.openxmlformats-officedocument.presentationml.notesSlide+xml"/>
  <Override PartName="/ppt/embeddings/oleObject31.bin" ContentType="application/vnd.openxmlformats-officedocument.oleObject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3.xml" ContentType="application/vnd.openxmlformats-officedocument.presentationml.notesSlide+xml"/>
  <Override PartName="/ppt/embeddings/oleObject32.bin" ContentType="application/vnd.openxmlformats-officedocument.oleObject"/>
  <Override PartName="/ppt/tags/tag141.xml" ContentType="application/vnd.openxmlformats-officedocument.presentationml.tags+xml"/>
  <Override PartName="/ppt/notesSlides/notesSlide4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5.xml" ContentType="application/vnd.openxmlformats-officedocument.presentationml.notesSlide+xml"/>
  <Override PartName="/ppt/embeddings/oleObject33.bin" ContentType="application/vnd.openxmlformats-officedocument.oleObject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46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7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8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9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0.xml" ContentType="application/vnd.openxmlformats-officedocument.presentationml.notesSlide+xml"/>
  <Override PartName="/ppt/embeddings/oleObject42.bin" ContentType="application/vnd.openxmlformats-officedocument.oleObject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1.xml" ContentType="application/vnd.openxmlformats-officedocument.presentationml.notesSlide+xml"/>
  <Override PartName="/ppt/embeddings/oleObject43.bin" ContentType="application/vnd.openxmlformats-officedocument.oleObject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52.xml" ContentType="application/vnd.openxmlformats-officedocument.presentationml.notesSlide+xml"/>
  <Override PartName="/ppt/embeddings/oleObject44.bin" ContentType="application/vnd.openxmlformats-officedocument.oleObject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embeddings/oleObject45.bin" ContentType="application/vnd.openxmlformats-officedocument.oleObject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4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55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56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7.xml" ContentType="application/vnd.openxmlformats-officedocument.presentationml.notesSlide+xml"/>
  <Override PartName="/ppt/tags/tag184.xml" ContentType="application/vnd.openxmlformats-officedocument.presentationml.tags+xml"/>
  <Override PartName="/ppt/notesSlides/notesSlide58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59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0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61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63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64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tags/tag197.xml" ContentType="application/vnd.openxmlformats-officedocument.presentationml.tags+xml"/>
  <Override PartName="/ppt/notesSlides/notesSlide65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66.xml" ContentType="application/vnd.openxmlformats-officedocument.presentationml.notesSlide+xml"/>
  <Override PartName="/ppt/embeddings/oleObject64.bin" ContentType="application/vnd.openxmlformats-officedocument.oleObject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67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68.xml" ContentType="application/vnd.openxmlformats-officedocument.presentationml.notesSlide+xml"/>
  <Override PartName="/ppt/embeddings/oleObject67.bin" ContentType="application/vnd.openxmlformats-officedocument.oleObject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69.xml" ContentType="application/vnd.openxmlformats-officedocument.presentationml.notesSlide+xml"/>
  <Override PartName="/ppt/embeddings/oleObject68.bin" ContentType="application/vnd.openxmlformats-officedocument.oleObject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70.xml" ContentType="application/vnd.openxmlformats-officedocument.presentationml.notesSlide+xml"/>
  <Override PartName="/ppt/embeddings/oleObject69.bin" ContentType="application/vnd.openxmlformats-officedocument.oleObject"/>
  <Override PartName="/ppt/tags/tag210.xml" ContentType="application/vnd.openxmlformats-officedocument.presentationml.tags+xml"/>
  <Override PartName="/ppt/notesSlides/notesSlide71.xml" ContentType="application/vnd.openxmlformats-officedocument.presentationml.notesSlide+xml"/>
  <Override PartName="/ppt/embeddings/oleObject70.bin" ContentType="application/vnd.openxmlformats-officedocument.oleObject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72.xml" ContentType="application/vnd.openxmlformats-officedocument.presentationml.notesSlide+xml"/>
  <Override PartName="/ppt/embeddings/oleObject71.bin" ContentType="application/vnd.openxmlformats-officedocument.oleObject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73.xml" ContentType="application/vnd.openxmlformats-officedocument.presentationml.notesSlide+xml"/>
  <Override PartName="/ppt/embeddings/oleObject72.bin" ContentType="application/vnd.openxmlformats-officedocument.oleObject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74.xml" ContentType="application/vnd.openxmlformats-officedocument.presentationml.notesSlide+xml"/>
  <Override PartName="/ppt/embeddings/oleObject73.bin" ContentType="application/vnd.openxmlformats-officedocument.oleObject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75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76.xml" ContentType="application/vnd.openxmlformats-officedocument.presentationml.notesSlide+xml"/>
  <Override PartName="/ppt/embeddings/oleObject74.bin" ContentType="application/vnd.openxmlformats-officedocument.oleObject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77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78.xml" ContentType="application/vnd.openxmlformats-officedocument.presentationml.notesSlide+xml"/>
  <Override PartName="/ppt/embeddings/oleObject75.bin" ContentType="application/vnd.openxmlformats-officedocument.oleObject"/>
  <Override PartName="/ppt/tags/tag227.xml" ContentType="application/vnd.openxmlformats-officedocument.presentationml.tags+xml"/>
  <Override PartName="/ppt/notesSlides/notesSlide79.xml" ContentType="application/vnd.openxmlformats-officedocument.presentationml.notesSlide+xml"/>
  <Override PartName="/ppt/embeddings/oleObject76.bin" ContentType="application/vnd.openxmlformats-officedocument.oleObject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80.xml" ContentType="application/vnd.openxmlformats-officedocument.presentationml.notesSlide+xml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443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444" r:id="rId21"/>
    <p:sldId id="381" r:id="rId22"/>
    <p:sldId id="445" r:id="rId23"/>
    <p:sldId id="383" r:id="rId24"/>
    <p:sldId id="446" r:id="rId25"/>
    <p:sldId id="385" r:id="rId26"/>
    <p:sldId id="447" r:id="rId27"/>
    <p:sldId id="387" r:id="rId28"/>
    <p:sldId id="448" r:id="rId29"/>
    <p:sldId id="388" r:id="rId30"/>
    <p:sldId id="389" r:id="rId31"/>
    <p:sldId id="391" r:id="rId32"/>
    <p:sldId id="449" r:id="rId33"/>
    <p:sldId id="393" r:id="rId34"/>
    <p:sldId id="450" r:id="rId35"/>
    <p:sldId id="394" r:id="rId36"/>
    <p:sldId id="395" r:id="rId37"/>
    <p:sldId id="396" r:id="rId38"/>
    <p:sldId id="397" r:id="rId39"/>
    <p:sldId id="398" r:id="rId40"/>
    <p:sldId id="399" r:id="rId41"/>
    <p:sldId id="402" r:id="rId42"/>
    <p:sldId id="451" r:id="rId43"/>
    <p:sldId id="452" r:id="rId44"/>
    <p:sldId id="403" r:id="rId45"/>
    <p:sldId id="404" r:id="rId46"/>
    <p:sldId id="405" r:id="rId47"/>
    <p:sldId id="453" r:id="rId48"/>
    <p:sldId id="454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4" r:id="rId64"/>
    <p:sldId id="455" r:id="rId65"/>
    <p:sldId id="456" r:id="rId66"/>
    <p:sldId id="425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57" r:id="rId76"/>
    <p:sldId id="458" r:id="rId77"/>
    <p:sldId id="435" r:id="rId78"/>
    <p:sldId id="436" r:id="rId79"/>
    <p:sldId id="437" r:id="rId80"/>
    <p:sldId id="438" r:id="rId81"/>
    <p:sldId id="439" r:id="rId82"/>
    <p:sldId id="440" r:id="rId83"/>
    <p:sldId id="441" r:id="rId84"/>
    <p:sldId id="442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8" autoAdjust="0"/>
    <p:restoredTop sz="96423" autoAdjust="0"/>
  </p:normalViewPr>
  <p:slideViewPr>
    <p:cSldViewPr>
      <p:cViewPr>
        <p:scale>
          <a:sx n="103" d="100"/>
          <a:sy n="103" d="100"/>
        </p:scale>
        <p:origin x="-1144" y="-10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23-04-13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13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14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15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17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18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19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20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22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23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24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25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26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07401-3CDF-4CAC-B507-A65556E6B569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31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32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35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36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37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38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39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40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5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41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42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43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44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45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46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47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48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49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50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51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52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53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54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55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56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1DDF-0851-4BDB-816F-D3AD7BFBDC35}" type="slidenum">
              <a:rPr lang="en-US"/>
              <a:pPr/>
              <a:t>57</a:t>
            </a:fld>
            <a:endParaRPr 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58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59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60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7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61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62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66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67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68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69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70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8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71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72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73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74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77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78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79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80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81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82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83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84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‹Nr.›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23-04-13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9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1.xml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2.xml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10.vml"/><Relationship Id="rId2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11.vml"/><Relationship Id="rId2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1" Type="http://schemas.openxmlformats.org/officeDocument/2006/relationships/vmlDrawing" Target="../drawings/vmlDrawing12.vml"/><Relationship Id="rId2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15.xml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14.vml"/><Relationship Id="rId2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1.xml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15.vml"/><Relationship Id="rId2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3.xml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16.vml"/><Relationship Id="rId2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5.xml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" Type="http://schemas.openxmlformats.org/officeDocument/2006/relationships/vmlDrawing" Target="../drawings/vmlDrawing17.vml"/><Relationship Id="rId2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6.xml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tags" Target="../tags/tag98.xml"/><Relationship Id="rId6" Type="http://schemas.openxmlformats.org/officeDocument/2006/relationships/tags" Target="../tags/tag99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7.xml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18.vml"/><Relationship Id="rId2" Type="http://schemas.openxmlformats.org/officeDocument/2006/relationships/tags" Target="../tags/tag9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16.png"/><Relationship Id="rId1" Type="http://schemas.openxmlformats.org/officeDocument/2006/relationships/tags" Target="../tags/tag100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3.png"/><Relationship Id="rId1" Type="http://schemas.openxmlformats.org/officeDocument/2006/relationships/tags" Target="../tags/tag101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0.xml"/><Relationship Id="rId1" Type="http://schemas.openxmlformats.org/officeDocument/2006/relationships/tags" Target="../tags/tag102.xml"/><Relationship Id="rId2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1.xml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0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tags" Target="../tags/tag118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34.xml"/><Relationship Id="rId14" Type="http://schemas.openxmlformats.org/officeDocument/2006/relationships/oleObject" Target="../embeddings/oleObject21.bin"/><Relationship Id="rId15" Type="http://schemas.openxmlformats.org/officeDocument/2006/relationships/image" Target="../media/image24.wmf"/><Relationship Id="rId16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19.vml"/><Relationship Id="rId2" Type="http://schemas.openxmlformats.org/officeDocument/2006/relationships/tags" Target="../tags/tag109.xml"/><Relationship Id="rId3" Type="http://schemas.openxmlformats.org/officeDocument/2006/relationships/tags" Target="../tags/tag110.xml"/><Relationship Id="rId4" Type="http://schemas.openxmlformats.org/officeDocument/2006/relationships/tags" Target="../tags/tag111.xml"/><Relationship Id="rId5" Type="http://schemas.openxmlformats.org/officeDocument/2006/relationships/tags" Target="../tags/tag112.xml"/><Relationship Id="rId6" Type="http://schemas.openxmlformats.org/officeDocument/2006/relationships/tags" Target="../tags/tag113.xml"/><Relationship Id="rId7" Type="http://schemas.openxmlformats.org/officeDocument/2006/relationships/tags" Target="../tags/tag114.xml"/><Relationship Id="rId8" Type="http://schemas.openxmlformats.org/officeDocument/2006/relationships/tags" Target="../tags/tag115.xml"/><Relationship Id="rId9" Type="http://schemas.openxmlformats.org/officeDocument/2006/relationships/tags" Target="../tags/tag116.xml"/><Relationship Id="rId10" Type="http://schemas.openxmlformats.org/officeDocument/2006/relationships/tags" Target="../tags/tag1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tags" Target="../tags/tag12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5.xml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2" Type="http://schemas.openxmlformats.org/officeDocument/2006/relationships/tags" Target="../tags/tag1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6.xml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21.vml"/><Relationship Id="rId2" Type="http://schemas.openxmlformats.org/officeDocument/2006/relationships/tags" Target="../tags/tag1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4" Type="http://schemas.openxmlformats.org/officeDocument/2006/relationships/tags" Target="../tags/tag12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7.xml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9.wmf"/><Relationship Id="rId1" Type="http://schemas.openxmlformats.org/officeDocument/2006/relationships/vmlDrawing" Target="../drawings/vmlDrawing22.vml"/><Relationship Id="rId2" Type="http://schemas.openxmlformats.org/officeDocument/2006/relationships/tags" Target="../tags/tag1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8.xml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0.wmf"/><Relationship Id="rId1" Type="http://schemas.openxmlformats.org/officeDocument/2006/relationships/vmlDrawing" Target="../drawings/vmlDrawing23.vml"/><Relationship Id="rId2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9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1.wmf"/><Relationship Id="rId1" Type="http://schemas.openxmlformats.org/officeDocument/2006/relationships/vmlDrawing" Target="../drawings/vmlDrawing24.vml"/><Relationship Id="rId2" Type="http://schemas.openxmlformats.org/officeDocument/2006/relationships/tags" Target="../tags/tag1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0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25.vml"/><Relationship Id="rId2" Type="http://schemas.openxmlformats.org/officeDocument/2006/relationships/tags" Target="../tags/tag1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1.xml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26.vml"/><Relationship Id="rId2" Type="http://schemas.openxmlformats.org/officeDocument/2006/relationships/tags" Target="../tags/tag1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2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4.wmf"/><Relationship Id="rId1" Type="http://schemas.openxmlformats.org/officeDocument/2006/relationships/vmlDrawing" Target="../drawings/vmlDrawing27.vml"/><Relationship Id="rId2" Type="http://schemas.openxmlformats.org/officeDocument/2006/relationships/tags" Target="../tags/tag132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43.xml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1" Type="http://schemas.openxmlformats.org/officeDocument/2006/relationships/vmlDrawing" Target="../drawings/vmlDrawing28.vml"/><Relationship Id="rId2" Type="http://schemas.openxmlformats.org/officeDocument/2006/relationships/tags" Target="../tags/tag133.xml"/><Relationship Id="rId3" Type="http://schemas.openxmlformats.org/officeDocument/2006/relationships/tags" Target="../tags/tag134.xml"/><Relationship Id="rId4" Type="http://schemas.openxmlformats.org/officeDocument/2006/relationships/tags" Target="../tags/tag135.xml"/><Relationship Id="rId5" Type="http://schemas.openxmlformats.org/officeDocument/2006/relationships/tags" Target="../tags/tag136.xml"/><Relationship Id="rId6" Type="http://schemas.openxmlformats.org/officeDocument/2006/relationships/tags" Target="../tags/tag137.xml"/><Relationship Id="rId7" Type="http://schemas.openxmlformats.org/officeDocument/2006/relationships/tags" Target="../tags/tag138.xml"/><Relationship Id="rId8" Type="http://schemas.openxmlformats.org/officeDocument/2006/relationships/tags" Target="../tags/tag139.xml"/><Relationship Id="rId9" Type="http://schemas.openxmlformats.org/officeDocument/2006/relationships/tags" Target="../tags/tag140.xml"/><Relationship Id="rId10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5.xml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29.vml"/><Relationship Id="rId2" Type="http://schemas.openxmlformats.org/officeDocument/2006/relationships/tags" Target="../tags/tag1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4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6.xml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1" Type="http://schemas.openxmlformats.org/officeDocument/2006/relationships/vmlDrawing" Target="../drawings/vmlDrawing30.vml"/><Relationship Id="rId2" Type="http://schemas.openxmlformats.org/officeDocument/2006/relationships/tags" Target="../tags/tag1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4" Type="http://schemas.openxmlformats.org/officeDocument/2006/relationships/tags" Target="../tags/tag14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7.xml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9.w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1" Type="http://schemas.openxmlformats.org/officeDocument/2006/relationships/vmlDrawing" Target="../drawings/vmlDrawing31.vml"/><Relationship Id="rId2" Type="http://schemas.openxmlformats.org/officeDocument/2006/relationships/tags" Target="../tags/tag1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8.xml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0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" Type="http://schemas.openxmlformats.org/officeDocument/2006/relationships/vmlDrawing" Target="../drawings/vmlDrawing32.vml"/><Relationship Id="rId2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9.xml"/><Relationship Id="rId6" Type="http://schemas.openxmlformats.org/officeDocument/2006/relationships/oleObject" Target="../embeddings/oleObject40.bin"/><Relationship Id="rId7" Type="http://schemas.openxmlformats.org/officeDocument/2006/relationships/image" Target="../media/image40.w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42.wmf"/><Relationship Id="rId1" Type="http://schemas.openxmlformats.org/officeDocument/2006/relationships/vmlDrawing" Target="../drawings/vmlDrawing33.vml"/><Relationship Id="rId2" Type="http://schemas.openxmlformats.org/officeDocument/2006/relationships/tags" Target="../tags/tag1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0.xml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3.wmf"/><Relationship Id="rId1" Type="http://schemas.openxmlformats.org/officeDocument/2006/relationships/vmlDrawing" Target="../drawings/vmlDrawing34.vml"/><Relationship Id="rId2" Type="http://schemas.openxmlformats.org/officeDocument/2006/relationships/tags" Target="../tags/tag1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1.xml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4.wmf"/><Relationship Id="rId1" Type="http://schemas.openxmlformats.org/officeDocument/2006/relationships/vmlDrawing" Target="../drawings/vmlDrawing35.vml"/><Relationship Id="rId2" Type="http://schemas.openxmlformats.org/officeDocument/2006/relationships/tags" Target="../tags/tag1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2.xml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36.vml"/><Relationship Id="rId2" Type="http://schemas.openxmlformats.org/officeDocument/2006/relationships/tags" Target="../tags/tag15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4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3.xml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6.wmf"/><Relationship Id="rId1" Type="http://schemas.openxmlformats.org/officeDocument/2006/relationships/vmlDrawing" Target="../drawings/vmlDrawing37.vml"/><Relationship Id="rId2" Type="http://schemas.openxmlformats.org/officeDocument/2006/relationships/tags" Target="../tags/tag160.xml"/></Relationships>
</file>

<file path=ppt/slides/_rels/slide5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1" Type="http://schemas.openxmlformats.org/officeDocument/2006/relationships/vmlDrawing" Target="../drawings/vmlDrawing38.vml"/><Relationship Id="rId2" Type="http://schemas.openxmlformats.org/officeDocument/2006/relationships/tags" Target="../tags/tag163.xml"/><Relationship Id="rId3" Type="http://schemas.openxmlformats.org/officeDocument/2006/relationships/tags" Target="../tags/tag164.xml"/><Relationship Id="rId4" Type="http://schemas.openxmlformats.org/officeDocument/2006/relationships/tags" Target="../tags/tag165.xml"/><Relationship Id="rId5" Type="http://schemas.openxmlformats.org/officeDocument/2006/relationships/tags" Target="../tags/tag166.xml"/><Relationship Id="rId6" Type="http://schemas.openxmlformats.org/officeDocument/2006/relationships/tags" Target="../tags/tag167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4.xml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47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5.xml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9.vml"/><Relationship Id="rId2" Type="http://schemas.openxmlformats.org/officeDocument/2006/relationships/tags" Target="../tags/tag168.xml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" Type="http://schemas.openxmlformats.org/officeDocument/2006/relationships/vmlDrawing" Target="../drawings/vmlDrawing40.vml"/><Relationship Id="rId2" Type="http://schemas.openxmlformats.org/officeDocument/2006/relationships/tags" Target="../tags/tag170.xml"/><Relationship Id="rId3" Type="http://schemas.openxmlformats.org/officeDocument/2006/relationships/tags" Target="../tags/tag171.xml"/><Relationship Id="rId4" Type="http://schemas.openxmlformats.org/officeDocument/2006/relationships/tags" Target="../tags/tag172.xml"/><Relationship Id="rId5" Type="http://schemas.openxmlformats.org/officeDocument/2006/relationships/tags" Target="../tags/tag173.xml"/><Relationship Id="rId6" Type="http://schemas.openxmlformats.org/officeDocument/2006/relationships/tags" Target="../tags/tag174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6.xml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4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4" Type="http://schemas.openxmlformats.org/officeDocument/2006/relationships/tags" Target="../tags/tag178.xml"/><Relationship Id="rId5" Type="http://schemas.openxmlformats.org/officeDocument/2006/relationships/tags" Target="../tags/tag179.xml"/><Relationship Id="rId6" Type="http://schemas.openxmlformats.org/officeDocument/2006/relationships/tags" Target="../tags/tag180.xml"/><Relationship Id="rId7" Type="http://schemas.openxmlformats.org/officeDocument/2006/relationships/tags" Target="../tags/tag181.xml"/><Relationship Id="rId8" Type="http://schemas.openxmlformats.org/officeDocument/2006/relationships/tags" Target="../tags/tag182.xml"/><Relationship Id="rId9" Type="http://schemas.openxmlformats.org/officeDocument/2006/relationships/tags" Target="../tags/tag183.xml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57.xml"/><Relationship Id="rId1" Type="http://schemas.openxmlformats.org/officeDocument/2006/relationships/tags" Target="../tags/tag175.xml"/><Relationship Id="rId2" Type="http://schemas.openxmlformats.org/officeDocument/2006/relationships/tags" Target="../tags/tag17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18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9.xml"/><Relationship Id="rId6" Type="http://schemas.openxmlformats.org/officeDocument/2006/relationships/oleObject" Target="../embeddings/oleObject52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41.vml"/><Relationship Id="rId2" Type="http://schemas.openxmlformats.org/officeDocument/2006/relationships/tags" Target="../tags/tag18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0.xml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4.w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42.vml"/><Relationship Id="rId2" Type="http://schemas.openxmlformats.org/officeDocument/2006/relationships/tags" Target="../tags/tag18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1.xml"/><Relationship Id="rId6" Type="http://schemas.openxmlformats.org/officeDocument/2006/relationships/oleObject" Target="../embeddings/oleObject56.bin"/><Relationship Id="rId7" Type="http://schemas.openxmlformats.org/officeDocument/2006/relationships/image" Target="../media/image55.wmf"/><Relationship Id="rId8" Type="http://schemas.openxmlformats.org/officeDocument/2006/relationships/oleObject" Target="../embeddings/oleObject57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43.vml"/><Relationship Id="rId2" Type="http://schemas.openxmlformats.org/officeDocument/2006/relationships/tags" Target="../tags/tag18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2.xml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44.vml"/><Relationship Id="rId2" Type="http://schemas.openxmlformats.org/officeDocument/2006/relationships/tags" Target="../tags/tag19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3.xml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45.vml"/><Relationship Id="rId2" Type="http://schemas.openxmlformats.org/officeDocument/2006/relationships/tags" Target="../tags/tag19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4.xml"/><Relationship Id="rId6" Type="http://schemas.openxmlformats.org/officeDocument/2006/relationships/oleObject" Target="../embeddings/oleObject62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59.wmf"/><Relationship Id="rId1" Type="http://schemas.openxmlformats.org/officeDocument/2006/relationships/vmlDrawing" Target="../drawings/vmlDrawing46.vml"/><Relationship Id="rId2" Type="http://schemas.openxmlformats.org/officeDocument/2006/relationships/tags" Target="../tags/tag19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19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6.xml"/><Relationship Id="rId6" Type="http://schemas.openxmlformats.org/officeDocument/2006/relationships/oleObject" Target="../embeddings/oleObject64.bin"/><Relationship Id="rId7" Type="http://schemas.openxmlformats.org/officeDocument/2006/relationships/image" Target="../media/image60.wmf"/><Relationship Id="rId1" Type="http://schemas.openxmlformats.org/officeDocument/2006/relationships/vmlDrawing" Target="../drawings/vmlDrawing47.vml"/><Relationship Id="rId2" Type="http://schemas.openxmlformats.org/officeDocument/2006/relationships/tags" Target="../tags/tag19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4" Type="http://schemas.openxmlformats.org/officeDocument/2006/relationships/tags" Target="../tags/tag202.xml"/><Relationship Id="rId5" Type="http://schemas.openxmlformats.org/officeDocument/2006/relationships/tags" Target="../tags/tag20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7.xml"/><Relationship Id="rId8" Type="http://schemas.openxmlformats.org/officeDocument/2006/relationships/oleObject" Target="../embeddings/oleObject65.bin"/><Relationship Id="rId9" Type="http://schemas.openxmlformats.org/officeDocument/2006/relationships/image" Target="../media/image61.wmf"/><Relationship Id="rId10" Type="http://schemas.openxmlformats.org/officeDocument/2006/relationships/oleObject" Target="../embeddings/oleObject66.bin"/><Relationship Id="rId11" Type="http://schemas.openxmlformats.org/officeDocument/2006/relationships/image" Target="../media/image62.wmf"/><Relationship Id="rId1" Type="http://schemas.openxmlformats.org/officeDocument/2006/relationships/vmlDrawing" Target="../drawings/vmlDrawing48.vml"/><Relationship Id="rId2" Type="http://schemas.openxmlformats.org/officeDocument/2006/relationships/tags" Target="../tags/tag20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8.xml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3.wmf"/><Relationship Id="rId1" Type="http://schemas.openxmlformats.org/officeDocument/2006/relationships/vmlDrawing" Target="../drawings/vmlDrawing49.vml"/><Relationship Id="rId2" Type="http://schemas.openxmlformats.org/officeDocument/2006/relationships/tags" Target="../tags/tag20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9.xml"/><Relationship Id="rId6" Type="http://schemas.openxmlformats.org/officeDocument/2006/relationships/oleObject" Target="../embeddings/oleObject68.bin"/><Relationship Id="rId7" Type="http://schemas.openxmlformats.org/officeDocument/2006/relationships/image" Target="../media/image64.wmf"/><Relationship Id="rId1" Type="http://schemas.openxmlformats.org/officeDocument/2006/relationships/vmlDrawing" Target="../drawings/vmlDrawing50.vml"/><Relationship Id="rId2" Type="http://schemas.openxmlformats.org/officeDocument/2006/relationships/tags" Target="../tags/tag20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0.xml"/><Relationship Id="rId6" Type="http://schemas.openxmlformats.org/officeDocument/2006/relationships/oleObject" Target="../embeddings/oleObject69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51.vml"/><Relationship Id="rId2" Type="http://schemas.openxmlformats.org/officeDocument/2006/relationships/tags" Target="../tags/tag20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1.xml"/><Relationship Id="rId5" Type="http://schemas.openxmlformats.org/officeDocument/2006/relationships/oleObject" Target="../embeddings/oleObject70.bin"/><Relationship Id="rId6" Type="http://schemas.openxmlformats.org/officeDocument/2006/relationships/image" Target="../media/image66.wmf"/><Relationship Id="rId1" Type="http://schemas.openxmlformats.org/officeDocument/2006/relationships/vmlDrawing" Target="../drawings/vmlDrawing52.vml"/><Relationship Id="rId2" Type="http://schemas.openxmlformats.org/officeDocument/2006/relationships/tags" Target="../tags/tag2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2.xml"/><Relationship Id="rId6" Type="http://schemas.openxmlformats.org/officeDocument/2006/relationships/oleObject" Target="../embeddings/oleObject71.bin"/><Relationship Id="rId7" Type="http://schemas.openxmlformats.org/officeDocument/2006/relationships/image" Target="../media/image67.wmf"/><Relationship Id="rId1" Type="http://schemas.openxmlformats.org/officeDocument/2006/relationships/vmlDrawing" Target="../drawings/vmlDrawing53.vml"/><Relationship Id="rId2" Type="http://schemas.openxmlformats.org/officeDocument/2006/relationships/tags" Target="../tags/tag21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3.xml"/><Relationship Id="rId6" Type="http://schemas.openxmlformats.org/officeDocument/2006/relationships/oleObject" Target="../embeddings/oleObject72.bin"/><Relationship Id="rId7" Type="http://schemas.openxmlformats.org/officeDocument/2006/relationships/image" Target="../media/image68.wmf"/><Relationship Id="rId1" Type="http://schemas.openxmlformats.org/officeDocument/2006/relationships/vmlDrawing" Target="../drawings/vmlDrawing54.vml"/><Relationship Id="rId2" Type="http://schemas.openxmlformats.org/officeDocument/2006/relationships/tags" Target="../tags/tag2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4.xml"/><Relationship Id="rId6" Type="http://schemas.openxmlformats.org/officeDocument/2006/relationships/oleObject" Target="../embeddings/oleObject73.bin"/><Relationship Id="rId7" Type="http://schemas.openxmlformats.org/officeDocument/2006/relationships/image" Target="../media/image69.wmf"/><Relationship Id="rId1" Type="http://schemas.openxmlformats.org/officeDocument/2006/relationships/vmlDrawing" Target="../drawings/vmlDrawing55.vml"/><Relationship Id="rId2" Type="http://schemas.openxmlformats.org/officeDocument/2006/relationships/tags" Target="../tags/tag21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5.xml"/><Relationship Id="rId1" Type="http://schemas.openxmlformats.org/officeDocument/2006/relationships/tags" Target="../tags/tag217.xml"/><Relationship Id="rId2" Type="http://schemas.openxmlformats.org/officeDocument/2006/relationships/tags" Target="../tags/tag2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4" Type="http://schemas.openxmlformats.org/officeDocument/2006/relationships/tags" Target="../tags/tag22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6.xml"/><Relationship Id="rId7" Type="http://schemas.openxmlformats.org/officeDocument/2006/relationships/oleObject" Target="../embeddings/oleObject74.bin"/><Relationship Id="rId8" Type="http://schemas.openxmlformats.org/officeDocument/2006/relationships/image" Target="../media/image70.wmf"/><Relationship Id="rId1" Type="http://schemas.openxmlformats.org/officeDocument/2006/relationships/vmlDrawing" Target="../drawings/vmlDrawing56.vml"/><Relationship Id="rId2" Type="http://schemas.openxmlformats.org/officeDocument/2006/relationships/tags" Target="../tags/tag219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22.xml"/><Relationship Id="rId12" Type="http://schemas.openxmlformats.org/officeDocument/2006/relationships/tags" Target="../tags/tag23.xml"/><Relationship Id="rId13" Type="http://schemas.openxmlformats.org/officeDocument/2006/relationships/tags" Target="../tags/tag24.xml"/><Relationship Id="rId14" Type="http://schemas.openxmlformats.org/officeDocument/2006/relationships/tags" Target="../tags/tag25.xml"/><Relationship Id="rId15" Type="http://schemas.openxmlformats.org/officeDocument/2006/relationships/tags" Target="../tags/tag26.xml"/><Relationship Id="rId16" Type="http://schemas.openxmlformats.org/officeDocument/2006/relationships/tags" Target="../tags/tag27.xml"/><Relationship Id="rId17" Type="http://schemas.openxmlformats.org/officeDocument/2006/relationships/tags" Target="../tags/tag28.xml"/><Relationship Id="rId18" Type="http://schemas.openxmlformats.org/officeDocument/2006/relationships/slideLayout" Target="../slideLayouts/slideLayout2.xml"/><Relationship Id="rId19" Type="http://schemas.openxmlformats.org/officeDocument/2006/relationships/notesSlide" Target="../notesSlides/notesSlide7.xml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9" Type="http://schemas.openxmlformats.org/officeDocument/2006/relationships/tags" Target="../tags/tag20.xml"/><Relationship Id="rId10" Type="http://schemas.openxmlformats.org/officeDocument/2006/relationships/tags" Target="../tags/tag2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7.xml"/><Relationship Id="rId1" Type="http://schemas.openxmlformats.org/officeDocument/2006/relationships/tags" Target="../tags/tag222.xml"/><Relationship Id="rId2" Type="http://schemas.openxmlformats.org/officeDocument/2006/relationships/tags" Target="../tags/tag22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4" Type="http://schemas.openxmlformats.org/officeDocument/2006/relationships/tags" Target="../tags/tag22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8.xml"/><Relationship Id="rId7" Type="http://schemas.openxmlformats.org/officeDocument/2006/relationships/oleObject" Target="../embeddings/oleObject75.bin"/><Relationship Id="rId8" Type="http://schemas.openxmlformats.org/officeDocument/2006/relationships/image" Target="../media/image71.wmf"/><Relationship Id="rId1" Type="http://schemas.openxmlformats.org/officeDocument/2006/relationships/vmlDrawing" Target="../drawings/vmlDrawing57.vml"/><Relationship Id="rId2" Type="http://schemas.openxmlformats.org/officeDocument/2006/relationships/tags" Target="../tags/tag22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9.xml"/><Relationship Id="rId5" Type="http://schemas.openxmlformats.org/officeDocument/2006/relationships/oleObject" Target="../embeddings/oleObject76.bin"/><Relationship Id="rId6" Type="http://schemas.openxmlformats.org/officeDocument/2006/relationships/image" Target="../media/image72.wmf"/><Relationship Id="rId1" Type="http://schemas.openxmlformats.org/officeDocument/2006/relationships/vmlDrawing" Target="../drawings/vmlDrawing58.vml"/><Relationship Id="rId2" Type="http://schemas.openxmlformats.org/officeDocument/2006/relationships/tags" Target="../tags/tag22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4" Type="http://schemas.openxmlformats.org/officeDocument/2006/relationships/tags" Target="../tags/tag23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0.xml"/><Relationship Id="rId7" Type="http://schemas.openxmlformats.org/officeDocument/2006/relationships/oleObject" Target="../embeddings/oleObject77.bin"/><Relationship Id="rId8" Type="http://schemas.openxmlformats.org/officeDocument/2006/relationships/image" Target="../media/image73.wmf"/><Relationship Id="rId9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1" Type="http://schemas.openxmlformats.org/officeDocument/2006/relationships/vmlDrawing" Target="../drawings/vmlDrawing59.vml"/><Relationship Id="rId2" Type="http://schemas.openxmlformats.org/officeDocument/2006/relationships/tags" Target="../tags/tag22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1.xml"/><Relationship Id="rId1" Type="http://schemas.openxmlformats.org/officeDocument/2006/relationships/tags" Target="../tags/tag231.xml"/><Relationship Id="rId2" Type="http://schemas.openxmlformats.org/officeDocument/2006/relationships/tags" Target="../tags/tag2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VISIO" r:id="rId8" imgW="1766520" imgH="808560" progId="Visio.Drawing.6">
                  <p:embed/>
                </p:oleObj>
              </mc:Choice>
              <mc:Fallback>
                <p:oleObj name="VISIO" r:id="rId8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111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AB + AB 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672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0" name="VISIO" r:id="rId9" imgW="1766520" imgH="808560" progId="Visio.Drawing.6">
                  <p:embed/>
                </p:oleObj>
              </mc:Choice>
              <mc:Fallback>
                <p:oleObj name="VISIO" r:id="rId9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06374" y="60739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(0, 2)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617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maxterm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sum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FALSE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</a:t>
            </a:r>
            <a:r>
              <a:rPr lang="en-US" sz="2400" dirty="0">
                <a:latin typeface="Times New Roman" pitchFamily="18" charset="0"/>
                <a:cs typeface="Arial" charset="0"/>
              </a:rPr>
              <a:t>function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ANDing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which the output is FALSE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075611"/>
              </p:ext>
            </p:extLst>
          </p:nvPr>
        </p:nvGraphicFramePr>
        <p:xfrm>
          <a:off x="1905000" y="4114800"/>
          <a:ext cx="4724400" cy="22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VISIO" r:id="rId8" imgW="1794960" imgH="844560" progId="Visio.Drawing.6">
                  <p:embed/>
                </p:oleObj>
              </mc:Choice>
              <mc:Fallback>
                <p:oleObj name="VISIO" r:id="rId8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4114800"/>
                        <a:ext cx="4724400" cy="22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7373391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05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8662208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2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44712" y="243794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2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101600"/>
            <a:ext cx="7772400" cy="889000"/>
          </a:xfrm>
        </p:spPr>
        <p:txBody>
          <a:bodyPr/>
          <a:lstStyle/>
          <a:p>
            <a:r>
              <a:rPr lang="en-US" smtClean="0"/>
              <a:t>SOP &amp; POS Form</a:t>
            </a:r>
            <a:endParaRPr lang="en-US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4201810"/>
              </p:ext>
            </p:extLst>
          </p:nvPr>
        </p:nvGraphicFramePr>
        <p:xfrm>
          <a:off x="1371600" y="1597025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VISIO" r:id="rId8" imgW="1280880" imgH="737640" progId="Visio.Drawing.6">
                  <p:embed/>
                </p:oleObj>
              </mc:Choice>
              <mc:Fallback>
                <p:oleObj name="VISIO" r:id="rId8" imgW="1280880" imgH="73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97025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04975000"/>
              </p:ext>
            </p:extLst>
          </p:nvPr>
        </p:nvGraphicFramePr>
        <p:xfrm>
          <a:off x="1371600" y="423545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VISIO" r:id="rId10" imgW="1287720" imgH="757080" progId="Visio.Drawing.6">
                  <p:embed/>
                </p:oleObj>
              </mc:Choice>
              <mc:Fallback>
                <p:oleObj name="VISIO" r:id="rId10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3545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  <a:noFill/>
          <a:ln/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24000" y="42672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47800" y="16002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2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4876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(0, 1, 3)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1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762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3724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5400" y="243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SOP &amp;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Axioms and theorems to </a:t>
            </a:r>
            <a:r>
              <a:rPr lang="en-US" b="1" dirty="0" smtClean="0"/>
              <a:t>simplify</a:t>
            </a:r>
            <a:r>
              <a:rPr lang="en-US" dirty="0" smtClean="0"/>
              <a:t> Boolean equations</a:t>
            </a:r>
          </a:p>
          <a:p>
            <a:r>
              <a:rPr lang="en-US" dirty="0" smtClean="0"/>
              <a:t>Like regular algebra, but simpler: variables have only two values (1 or 0)</a:t>
            </a:r>
          </a:p>
          <a:p>
            <a:r>
              <a:rPr lang="en-US" b="1" dirty="0" smtClean="0"/>
              <a:t>Duality</a:t>
            </a:r>
            <a:r>
              <a:rPr lang="en-US" dirty="0" smtClean="0"/>
              <a:t> in axioms and theorems:</a:t>
            </a:r>
          </a:p>
          <a:p>
            <a:pPr lvl="1"/>
            <a:r>
              <a:rPr lang="en-US" sz="2600" dirty="0" smtClean="0"/>
              <a:t>ANDs and ORs, 0’s and 1’s interchanged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Algebra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6" name="Picture 8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733800"/>
            <a:ext cx="6629400" cy="229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3174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0195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576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Boolean Equations</a:t>
            </a:r>
          </a:p>
          <a:p>
            <a:r>
              <a:rPr lang="en-US" b="1" dirty="0" smtClean="0"/>
              <a:t>Boolean Algebra</a:t>
            </a:r>
          </a:p>
          <a:p>
            <a:r>
              <a:rPr lang="en-US" b="1" dirty="0" smtClean="0"/>
              <a:t>From Logic to Gates</a:t>
            </a:r>
          </a:p>
          <a:p>
            <a:r>
              <a:rPr lang="en-US" b="1" dirty="0" smtClean="0"/>
              <a:t>Multilevel Combinational Logic</a:t>
            </a:r>
          </a:p>
          <a:p>
            <a:r>
              <a:rPr lang="en-US" b="1" dirty="0" smtClean="0"/>
              <a:t>X’s and Z’s, Oh My</a:t>
            </a:r>
          </a:p>
          <a:p>
            <a:r>
              <a:rPr lang="en-US" b="1" dirty="0" err="1" smtClean="0"/>
              <a:t>Karnaugh</a:t>
            </a:r>
            <a:r>
              <a:rPr lang="en-US" b="1" dirty="0" smtClean="0"/>
              <a:t> Maps</a:t>
            </a:r>
          </a:p>
          <a:p>
            <a:r>
              <a:rPr lang="en-US" b="1" dirty="0" smtClean="0"/>
              <a:t>Combinational Building Blocks</a:t>
            </a:r>
          </a:p>
          <a:p>
            <a:r>
              <a:rPr lang="en-US" b="1" dirty="0" smtClean="0"/>
              <a:t>Timing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2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0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275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2671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4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9817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3764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663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Involution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915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2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Involution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15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121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6" name="VISIO" r:id="rId9" imgW="1298160" imgH="842760" progId="Visio.Drawing.6">
                  <p:embed/>
                </p:oleObj>
              </mc:Choice>
              <mc:Fallback>
                <p:oleObj name="VISIO" r:id="rId9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961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21" name="Picture 5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930" y="1371600"/>
            <a:ext cx="7922270" cy="2743200"/>
          </a:xfrm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928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20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 logic circuit is composed of:</a:t>
            </a:r>
          </a:p>
          <a:p>
            <a:r>
              <a:rPr lang="en-US" sz="2400" dirty="0" smtClean="0"/>
              <a:t>Inputs</a:t>
            </a:r>
          </a:p>
          <a:p>
            <a:r>
              <a:rPr lang="en-US" sz="2400" dirty="0" smtClean="0"/>
              <a:t>Outputs</a:t>
            </a:r>
          </a:p>
          <a:p>
            <a:r>
              <a:rPr lang="en-US" sz="2400" dirty="0" smtClean="0"/>
              <a:t>Functional specification</a:t>
            </a:r>
          </a:p>
          <a:p>
            <a:r>
              <a:rPr lang="en-US" sz="2400" dirty="0" smtClean="0"/>
              <a:t>Timing specification</a:t>
            </a:r>
            <a:endParaRPr lang="en-US" sz="2400" dirty="0"/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501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7" y="1524000"/>
            <a:ext cx="8305800" cy="31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24200" y="179863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2008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dirty="0" smtClean="0"/>
              <a:t>)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(1)		T5’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		T1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24200" y="179863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00400" y="24082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6223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ABC)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96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i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AB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i="1" dirty="0" smtClean="0">
                <a:solidFill>
                  <a:schemeClr val="accent2"/>
                </a:solidFill>
              </a:rPr>
              <a:t>ABC)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AB(</a:t>
            </a:r>
            <a:r>
              <a:rPr lang="en-US" dirty="0" smtClean="0"/>
              <a:t>1 + </a:t>
            </a:r>
            <a:r>
              <a:rPr lang="en-US" i="1" dirty="0" smtClean="0"/>
              <a:t>C</a:t>
            </a:r>
            <a:r>
              <a:rPr lang="en-US" dirty="0" smtClean="0"/>
              <a:t>))	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(1))			T2’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)			T1</a:t>
            </a:r>
          </a:p>
          <a:p>
            <a:pPr>
              <a:buFontTx/>
              <a:buNone/>
            </a:pPr>
            <a:r>
              <a:rPr lang="en-US" dirty="0" smtClean="0"/>
              <a:t>	   = (</a:t>
            </a:r>
            <a:r>
              <a:rPr lang="en-US" i="1" dirty="0" smtClean="0"/>
              <a:t>AA</a:t>
            </a:r>
            <a:r>
              <a:rPr lang="en-US" dirty="0" smtClean="0"/>
              <a:t>)</a:t>
            </a:r>
            <a:r>
              <a:rPr lang="en-US" i="1" dirty="0" smtClean="0"/>
              <a:t>B	</a:t>
            </a:r>
            <a:r>
              <a:rPr lang="en-US" dirty="0" smtClean="0"/>
              <a:t>		T7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AB</a:t>
            </a:r>
            <a:r>
              <a:rPr lang="en-US" dirty="0" smtClean="0"/>
              <a:t>				T3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0338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4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24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576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050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  <a:noFill/>
          <a:ln/>
        </p:spPr>
        <p:txBody>
          <a:bodyPr/>
          <a:lstStyle/>
          <a:p>
            <a:r>
              <a:rPr lang="en-US" b="1" dirty="0" smtClean="0"/>
              <a:t>Backward: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bubbles to inputs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b="1" dirty="0" smtClean="0"/>
              <a:t>Forward: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 to output</a:t>
            </a:r>
            <a:endParaRPr lang="en-US" sz="2000" dirty="0"/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9970975"/>
              </p:ext>
            </p:extLst>
          </p:nvPr>
        </p:nvGraphicFramePr>
        <p:xfrm>
          <a:off x="2209800" y="24384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9020293"/>
              </p:ext>
            </p:extLst>
          </p:nvPr>
        </p:nvGraphicFramePr>
        <p:xfrm>
          <a:off x="2209800" y="50292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7210589"/>
              </p:ext>
            </p:extLst>
          </p:nvPr>
        </p:nvGraphicFramePr>
        <p:xfrm>
          <a:off x="2438400" y="25146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4802386"/>
              </p:ext>
            </p:extLst>
          </p:nvPr>
        </p:nvGraphicFramePr>
        <p:xfrm>
          <a:off x="2438400" y="25542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542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51054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Begin at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output, then work </a:t>
            </a:r>
            <a:r>
              <a:rPr lang="en-US" sz="3200" dirty="0">
                <a:latin typeface="Times New Roman" pitchFamily="18" charset="0"/>
                <a:cs typeface="Arial" charset="0"/>
              </a:rPr>
              <a:t>toward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inputs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Push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final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output back 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Draw gates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in a form so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cancel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90600" y="1219200"/>
            <a:ext cx="7620000" cy="4953000"/>
          </a:xfrm>
        </p:spPr>
        <p:txBody>
          <a:bodyPr/>
          <a:lstStyle/>
          <a:p>
            <a:r>
              <a:rPr lang="en-US" dirty="0" smtClean="0"/>
              <a:t>Nodes</a:t>
            </a:r>
          </a:p>
          <a:p>
            <a:pPr lvl="1"/>
            <a:r>
              <a:rPr lang="en-US" sz="2400" dirty="0" smtClean="0"/>
              <a:t>Inputs: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</a:p>
          <a:p>
            <a:pPr lvl="1"/>
            <a:r>
              <a:rPr lang="en-US" sz="2400" dirty="0" smtClean="0"/>
              <a:t>Outputs: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</a:p>
          <a:p>
            <a:pPr lvl="1"/>
            <a:r>
              <a:rPr lang="en-US" sz="2400" dirty="0" smtClean="0"/>
              <a:t>Internal: n1</a:t>
            </a:r>
          </a:p>
          <a:p>
            <a:r>
              <a:rPr lang="en-US" dirty="0" smtClean="0"/>
              <a:t>Circuit elements</a:t>
            </a:r>
          </a:p>
          <a:p>
            <a:pPr lvl="1"/>
            <a:r>
              <a:rPr lang="en-US" sz="2400" dirty="0" smtClean="0"/>
              <a:t>E1, E2, E3</a:t>
            </a:r>
          </a:p>
          <a:p>
            <a:pPr lvl="1"/>
            <a:r>
              <a:rPr lang="en-US" sz="2400" dirty="0" smtClean="0"/>
              <a:t>Each a circuit</a:t>
            </a:r>
            <a:endParaRPr lang="en-US" sz="2400" dirty="0"/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65662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5701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462790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0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16156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4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086600" cy="4953000"/>
          </a:xfrm>
        </p:spPr>
        <p:txBody>
          <a:bodyPr/>
          <a:lstStyle/>
          <a:p>
            <a:r>
              <a:rPr lang="en-US" sz="2400" dirty="0" smtClean="0"/>
              <a:t>Two-level logic: ANDs followed by ORs</a:t>
            </a:r>
          </a:p>
          <a:p>
            <a:r>
              <a:rPr lang="en-US" sz="2400" dirty="0" smtClean="0"/>
              <a:t>Example: </a:t>
            </a:r>
            <a:r>
              <a:rPr lang="en-US" sz="2400" i="1" dirty="0" smtClean="0"/>
              <a:t>Y</a:t>
            </a:r>
            <a:r>
              <a:rPr lang="en-US" sz="2400" dirty="0" smtClean="0"/>
              <a:t> =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endParaRPr lang="en-US" sz="2400" i="1" dirty="0"/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6433486"/>
              </p:ext>
            </p:extLst>
          </p:nvPr>
        </p:nvGraphicFramePr>
        <p:xfrm>
          <a:off x="1524000" y="2057400"/>
          <a:ext cx="6324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name="VISIO" r:id="rId12" imgW="3041640" imgH="1914480" progId="Visio.Drawing.6">
                  <p:embed/>
                </p:oleObj>
              </mc:Choice>
              <mc:Fallback>
                <p:oleObj name="VISIO" r:id="rId12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Agrupar 1"/>
          <p:cNvGrpSpPr/>
          <p:nvPr/>
        </p:nvGrpSpPr>
        <p:grpSpPr>
          <a:xfrm>
            <a:off x="2971800" y="1752600"/>
            <a:ext cx="609600" cy="0"/>
            <a:chOff x="2819400" y="1752600"/>
            <a:chExt cx="609600" cy="0"/>
          </a:xfrm>
        </p:grpSpPr>
        <p:sp>
          <p:nvSpPr>
            <p:cNvPr id="899079" name="Line 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048000" y="1752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9081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276600" y="1752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9082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819400" y="1752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9083" name="Line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From Logic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Inputs on the left (or top)</a:t>
            </a:r>
          </a:p>
          <a:p>
            <a:r>
              <a:rPr lang="en-US" dirty="0" smtClean="0"/>
              <a:t>Outputs on right (or bottom)</a:t>
            </a:r>
          </a:p>
          <a:p>
            <a:r>
              <a:rPr lang="en-US" dirty="0" smtClean="0"/>
              <a:t>Gates flow from left to right</a:t>
            </a:r>
          </a:p>
          <a:p>
            <a:r>
              <a:rPr lang="en-US" dirty="0" smtClean="0"/>
              <a:t>Straight wires are best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Schematics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Wires always connect at a T junction</a:t>
            </a:r>
          </a:p>
          <a:p>
            <a:r>
              <a:rPr lang="en-US" dirty="0" smtClean="0"/>
              <a:t>A dot where wires cross indicates a connection between the wires</a:t>
            </a:r>
          </a:p>
          <a:p>
            <a:r>
              <a:rPr lang="en-US" dirty="0" smtClean="0"/>
              <a:t>Wires crossing </a:t>
            </a:r>
            <a:r>
              <a:rPr lang="en-US" i="1" dirty="0" smtClean="0"/>
              <a:t>without</a:t>
            </a:r>
            <a:r>
              <a:rPr lang="en-US" dirty="0" smtClean="0"/>
              <a:t> a dot make no connection</a:t>
            </a:r>
            <a:endParaRPr lang="en-US" dirty="0"/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7078797"/>
              </p:ext>
            </p:extLst>
          </p:nvPr>
        </p:nvGraphicFramePr>
        <p:xfrm>
          <a:off x="1136754" y="37750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7750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 Rules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177928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7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645438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8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01221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1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4846621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2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3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4" name="VISIO" r:id="rId8" imgW="1200240" imgH="1154520" progId="Visio.Drawing.6">
                  <p:embed/>
                </p:oleObj>
              </mc:Choice>
              <mc:Fallback>
                <p:oleObj name="VISIO" r:id="rId8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Priority Circuit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7620000" cy="4953000"/>
          </a:xfrm>
        </p:spPr>
        <p:txBody>
          <a:bodyPr/>
          <a:lstStyle/>
          <a:p>
            <a:r>
              <a:rPr lang="en-US" b="1" dirty="0" smtClean="0"/>
              <a:t>Combinational Logic</a:t>
            </a:r>
          </a:p>
          <a:p>
            <a:pPr lvl="1"/>
            <a:r>
              <a:rPr lang="en-US" sz="2400" dirty="0" err="1" smtClean="0"/>
              <a:t>Memoryless</a:t>
            </a:r>
            <a:endParaRPr lang="en-US" sz="2400" dirty="0" smtClean="0"/>
          </a:p>
          <a:p>
            <a:pPr lvl="1"/>
            <a:r>
              <a:rPr lang="en-US" sz="2400" dirty="0" smtClean="0"/>
              <a:t>Outputs determined by current values of inputs</a:t>
            </a:r>
          </a:p>
          <a:p>
            <a:r>
              <a:rPr lang="en-US" b="1" dirty="0" smtClean="0"/>
              <a:t>Sequential Logic</a:t>
            </a:r>
          </a:p>
          <a:p>
            <a:pPr lvl="1"/>
            <a:r>
              <a:rPr lang="en-US" sz="2400" dirty="0" smtClean="0"/>
              <a:t>Has memory</a:t>
            </a:r>
          </a:p>
          <a:p>
            <a:pPr lvl="1"/>
            <a:r>
              <a:rPr lang="en-US" sz="2400" dirty="0" smtClean="0"/>
              <a:t>Outputs determined by previous and current values of inputs</a:t>
            </a:r>
            <a:endParaRPr lang="en-US" sz="2400" dirty="0"/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4024568"/>
              </p:ext>
            </p:extLst>
          </p:nvPr>
        </p:nvGraphicFramePr>
        <p:xfrm>
          <a:off x="2461419" y="4495800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495800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Types of Logic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VISIO" r:id="rId8" imgW="1913040" imgH="884520" progId="Visio.Drawing.6">
                  <p:embed/>
                </p:oleObj>
              </mc:Choice>
              <mc:Fallback>
                <p:oleObj name="VISIO" r:id="rId8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1295400" y="12192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Contention: circuit tries to drive output to 1 </a:t>
            </a:r>
            <a:r>
              <a:rPr lang="en-US" sz="2400" b="1" dirty="0" smtClean="0"/>
              <a:t>and</a:t>
            </a:r>
            <a:r>
              <a:rPr lang="en-US" sz="2400" dirty="0" smtClean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Contention usually indicates a </a:t>
            </a:r>
            <a:r>
              <a:rPr lang="en-US" sz="2000" b="1" dirty="0" smtClean="0"/>
              <a:t>bug</a:t>
            </a:r>
            <a:r>
              <a:rPr lang="en-US" sz="16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X is used for “don’t care” and contention </a:t>
            </a:r>
            <a:r>
              <a:rPr lang="en-US" sz="2000" dirty="0" smtClean="0"/>
              <a:t>- look at the context to tell them apart</a:t>
            </a:r>
            <a:endParaRPr lang="en-US" sz="2000" dirty="0"/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5998195"/>
              </p:ext>
            </p:extLst>
          </p:nvPr>
        </p:nvGraphicFramePr>
        <p:xfrm>
          <a:off x="3352800" y="29718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5" name="VISIO" r:id="rId6" imgW="1057320" imgH="607320" progId="Visio.Drawing.6">
                  <p:embed/>
                </p:oleObj>
              </mc:Choice>
              <mc:Fallback>
                <p:oleObj name="VISIO" r:id="rId6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Contention: 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r>
              <a:rPr lang="en-US" dirty="0" smtClean="0"/>
              <a:t>Floating, high impedance, open, high Z</a:t>
            </a:r>
          </a:p>
          <a:p>
            <a:r>
              <a:rPr lang="en-US" dirty="0" smtClean="0"/>
              <a:t>Floating output might be 0, 1, or somewhere in between</a:t>
            </a:r>
          </a:p>
          <a:p>
            <a:pPr lvl="1"/>
            <a:r>
              <a:rPr lang="en-US" sz="2400" dirty="0" smtClean="0"/>
              <a:t>A voltmeter won’t indicate whether a node is floating</a:t>
            </a:r>
            <a:endParaRPr lang="en-US" sz="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Tristate Buffer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6128974"/>
              </p:ext>
            </p:extLst>
          </p:nvPr>
        </p:nvGraphicFramePr>
        <p:xfrm>
          <a:off x="2991833" y="3504100"/>
          <a:ext cx="2113567" cy="318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VISIO" r:id="rId6" imgW="828720" imgH="1305720" progId="Visio.Drawing.6">
                  <p:embed/>
                </p:oleObj>
              </mc:Choice>
              <mc:Fallback>
                <p:oleObj name="VISIO" r:id="rId6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833" y="3504100"/>
                        <a:ext cx="2113567" cy="318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Floating: 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dirty="0" smtClean="0"/>
              <a:t>Floating nodes are used in </a:t>
            </a:r>
            <a:r>
              <a:rPr lang="en-US" dirty="0" err="1" smtClean="0"/>
              <a:t>tristate</a:t>
            </a:r>
            <a:r>
              <a:rPr lang="en-US" dirty="0" smtClean="0"/>
              <a:t> busses</a:t>
            </a:r>
          </a:p>
          <a:p>
            <a:pPr lvl="1"/>
            <a:r>
              <a:rPr lang="en-US" sz="2600" dirty="0" smtClean="0"/>
              <a:t>Many different drivers</a:t>
            </a:r>
          </a:p>
          <a:p>
            <a:pPr lvl="1"/>
            <a:r>
              <a:rPr lang="en-US" sz="2600" dirty="0" smtClean="0"/>
              <a:t>Exactly one is active at 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once</a:t>
            </a:r>
            <a:endParaRPr lang="en-US" sz="2600" dirty="0"/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55984955"/>
              </p:ext>
            </p:extLst>
          </p:nvPr>
        </p:nvGraphicFramePr>
        <p:xfrm>
          <a:off x="5334000" y="19050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name="VISIO" r:id="rId6" imgW="1143000" imgH="2238120" progId="Visio.Drawing.6">
                  <p:embed/>
                </p:oleObj>
              </mc:Choice>
              <mc:Fallback>
                <p:oleObj name="VISIO" r:id="rId6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Tristate Busses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Boolean expressions can be minimized by combining terms</a:t>
            </a:r>
          </a:p>
          <a:p>
            <a:r>
              <a:rPr lang="en-US" dirty="0" smtClean="0"/>
              <a:t>K-maps minimize equations graphically</a:t>
            </a:r>
          </a:p>
          <a:p>
            <a:r>
              <a:rPr lang="en-US" i="1" dirty="0" smtClean="0"/>
              <a:t>PA</a:t>
            </a:r>
            <a:r>
              <a:rPr lang="en-US" dirty="0" smtClean="0"/>
              <a:t> + </a:t>
            </a:r>
            <a:r>
              <a:rPr lang="en-US" i="1" dirty="0" smtClean="0"/>
              <a:t>PA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6" name="VISIO" r:id="rId7" imgW="4889520" imgH="1274760" progId="Visio.Drawing.6">
                  <p:embed/>
                </p:oleObj>
              </mc:Choice>
              <mc:Fallback>
                <p:oleObj name="VISIO" r:id="rId7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Maps (K-Maps)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114810"/>
              </p:ext>
            </p:extLst>
          </p:nvPr>
        </p:nvGraphicFramePr>
        <p:xfrm>
          <a:off x="4267200" y="3200400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2574849"/>
              </p:ext>
            </p:extLst>
          </p:nvPr>
        </p:nvGraphicFramePr>
        <p:xfrm>
          <a:off x="1981200" y="3352800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8" name="VISIO" r:id="rId11" imgW="948960" imgH="1174680" progId="Visio.Drawing.6">
                  <p:embed/>
                </p:oleObj>
              </mc:Choice>
              <mc:Fallback>
                <p:oleObj name="VISIO" r:id="rId11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6300" y="1216269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Boolean </a:t>
            </a:r>
            <a:r>
              <a:rPr lang="en-US" sz="3200" dirty="0">
                <a:latin typeface="Times New Roman" pitchFamily="18" charset="0"/>
                <a:cs typeface="Arial" charset="0"/>
              </a:rPr>
              <a:t>expression, include only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literals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whose true and complement form are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                                        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582734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1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674171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0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40030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5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80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14568828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6" name="VISIO" r:id="rId11" imgW="3017880" imgH="1368000" progId="Visio.Drawing.6">
                  <p:embed/>
                </p:oleObj>
              </mc:Choice>
              <mc:Fallback>
                <p:oleObj name="VISIO" r:id="rId11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0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6019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AB + BC</a:t>
            </a:r>
          </a:p>
        </p:txBody>
      </p:sp>
      <p:sp>
        <p:nvSpPr>
          <p:cNvPr id="106803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03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191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935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Complement: </a:t>
            </a:r>
            <a:r>
              <a:rPr lang="en-US" dirty="0" smtClean="0"/>
              <a:t>variable with a bar over it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r>
              <a:rPr lang="en-US" b="1" dirty="0" smtClean="0"/>
              <a:t>Literal: </a:t>
            </a:r>
            <a:r>
              <a:rPr lang="en-US" dirty="0" smtClean="0"/>
              <a:t>variable or its complement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product of literals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r>
              <a:rPr lang="en-US" sz="3600" b="1" dirty="0" smtClean="0"/>
              <a:t>Prime </a:t>
            </a:r>
            <a:r>
              <a:rPr lang="en-US" sz="3600" b="1" dirty="0" err="1" smtClean="0"/>
              <a:t>implicant</a:t>
            </a:r>
            <a:r>
              <a:rPr lang="en-US" sz="3600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implicant</a:t>
            </a:r>
            <a:r>
              <a:rPr lang="en-US" dirty="0" smtClean="0"/>
              <a:t> corresponding to the largest circle in a K-map</a:t>
            </a:r>
            <a:endParaRPr lang="en-US" dirty="0"/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098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52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00200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Every 1 must be circled at least once</a:t>
            </a:r>
          </a:p>
          <a:p>
            <a:r>
              <a:rPr lang="en-US" dirty="0" smtClean="0"/>
              <a:t>Each circle must span a power of 2 (i.e. 1, 2, 4) squares in each direction</a:t>
            </a:r>
          </a:p>
          <a:p>
            <a:r>
              <a:rPr lang="en-US" dirty="0" smtClean="0"/>
              <a:t>Each circle must be as large as possible</a:t>
            </a:r>
          </a:p>
          <a:p>
            <a:r>
              <a:rPr lang="en-US" dirty="0" smtClean="0"/>
              <a:t>A circle may wrap around the edges</a:t>
            </a:r>
          </a:p>
          <a:p>
            <a:r>
              <a:rPr lang="en-US" dirty="0" smtClean="0"/>
              <a:t>A “don't care” (X) is circled only if it helps minimize the equation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r>
              <a:rPr lang="en-US" dirty="0" smtClean="0"/>
              <a:t>Every element is combinational</a:t>
            </a:r>
          </a:p>
          <a:p>
            <a:r>
              <a:rPr lang="en-US" dirty="0" smtClean="0"/>
              <a:t>Every node is either an input or connects to </a:t>
            </a:r>
            <a:r>
              <a:rPr lang="en-US" i="1" dirty="0" smtClean="0"/>
              <a:t>exactly one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The circuit contains no cyclic paths</a:t>
            </a:r>
          </a:p>
          <a:p>
            <a:r>
              <a:rPr lang="en-US" b="1" dirty="0" smtClean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9818513"/>
              </p:ext>
            </p:extLst>
          </p:nvPr>
        </p:nvGraphicFramePr>
        <p:xfrm>
          <a:off x="3468687" y="4038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4038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Rules of Combinational Composition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9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0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3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4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7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8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9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0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3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4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7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8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 smtClean="0"/>
              <a:t>Multiplexers</a:t>
            </a:r>
          </a:p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6028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7772400" cy="4953000"/>
          </a:xfrm>
        </p:spPr>
        <p:txBody>
          <a:bodyPr/>
          <a:lstStyle/>
          <a:p>
            <a:r>
              <a:rPr lang="en-US" dirty="0" smtClean="0"/>
              <a:t>Selects between one of </a:t>
            </a:r>
            <a:r>
              <a:rPr lang="en-US" i="1" dirty="0" smtClean="0"/>
              <a:t>N</a:t>
            </a:r>
            <a:r>
              <a:rPr lang="en-US" dirty="0" smtClean="0"/>
              <a:t> inputs to connect to output</a:t>
            </a:r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-bit select input – control input</a:t>
            </a:r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>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2:1 Mux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4208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80767212"/>
              </p:ext>
            </p:extLst>
          </p:nvPr>
        </p:nvGraphicFramePr>
        <p:xfrm>
          <a:off x="3048000" y="3124200"/>
          <a:ext cx="2621537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VISIO" r:id="rId6" imgW="1517400" imgH="1942200" progId="Visio.Drawing.6">
                  <p:embed/>
                </p:oleObj>
              </mc:Choice>
              <mc:Fallback>
                <p:oleObj name="VISIO" r:id="rId6" imgW="1517400" imgH="1942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21537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(Mux)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3508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r>
              <a:rPr lang="en-US" smtClean="0"/>
              <a:t>2-&lt;</a:t>
            </a:r>
            <a:fld id="{4A5C0BFF-4629-4BAF-A722-EBD678215DEC}" type="slidenum">
              <a:rPr lang="en-US" smtClean="0"/>
              <a:pPr/>
              <a:t>68</a:t>
            </a:fld>
            <a:r>
              <a:rPr lang="en-US" smtClean="0"/>
              <a:t>&gt;</a:t>
            </a:r>
          </a:p>
          <a:p>
            <a:endParaRPr lang="en-GB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81856" y="1239187"/>
            <a:ext cx="3810000" cy="4953000"/>
          </a:xfrm>
        </p:spPr>
        <p:txBody>
          <a:bodyPr/>
          <a:lstStyle/>
          <a:p>
            <a:r>
              <a:rPr lang="en-US" b="1" dirty="0" smtClean="0"/>
              <a:t>Logic gates</a:t>
            </a:r>
          </a:p>
          <a:p>
            <a:pPr lvl="1"/>
            <a:r>
              <a:rPr lang="en-US" sz="2000" dirty="0" smtClean="0"/>
              <a:t>Sum-of-products form</a:t>
            </a: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0635470"/>
              </p:ext>
            </p:extLst>
          </p:nvPr>
        </p:nvGraphicFramePr>
        <p:xfrm>
          <a:off x="6096000" y="3352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1" name="VISIO" r:id="rId8" imgW="942840" imgH="1221480" progId="Visio.Drawing.6">
                  <p:embed/>
                </p:oleObj>
              </mc:Choice>
              <mc:Fallback>
                <p:oleObj name="VISIO" r:id="rId8" imgW="942840" imgH="122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52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4350091"/>
              </p:ext>
            </p:extLst>
          </p:nvPr>
        </p:nvGraphicFramePr>
        <p:xfrm>
          <a:off x="1447800" y="2514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2" name="VISIO" r:id="rId10" imgW="1774800" imgH="2914560" progId="Visio.Drawing.6">
                  <p:embed/>
                </p:oleObj>
              </mc:Choice>
              <mc:Fallback>
                <p:oleObj name="VISIO" r:id="rId10" imgW="1774800" imgH="29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1219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Times New Roman" pitchFamily="18" charset="0"/>
                <a:cs typeface="Arial" charset="0"/>
              </a:rPr>
              <a:t>Tristates</a:t>
            </a: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For an N-input mux, use N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tristates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Implementations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06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897710"/>
              </p:ext>
            </p:ext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8" name="VISIO" r:id="rId6" imgW="772920" imgH="1583640" progId="Visio.Drawing.6">
                  <p:embed/>
                </p:oleObj>
              </mc:Choice>
              <mc:Fallback>
                <p:oleObj name="VISIO" r:id="rId6" imgW="772920" imgH="1583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Using the mux as a lookup table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97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specification of outputs in terms of inputs</a:t>
            </a:r>
          </a:p>
          <a:p>
            <a:r>
              <a:rPr lang="en-US" b="1" dirty="0" smtClean="0"/>
              <a:t>Example:    </a:t>
            </a:r>
            <a:r>
              <a:rPr lang="en-US" sz="2800" i="1" dirty="0" smtClean="0"/>
              <a:t>S</a:t>
            </a:r>
            <a:r>
              <a:rPr lang="en-US" sz="2800" dirty="0" smtClean="0"/>
              <a:t>    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</a:t>
            </a:r>
          </a:p>
          <a:p>
            <a:pPr>
              <a:buFontTx/>
              <a:buNone/>
            </a:pPr>
            <a:r>
              <a:rPr lang="en-US" sz="2800" i="1" dirty="0" smtClean="0"/>
              <a:t>                  	    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2702607"/>
              </p:ext>
            </p:extLst>
          </p:nvPr>
        </p:nvGraphicFramePr>
        <p:xfrm>
          <a:off x="2362200" y="3276600"/>
          <a:ext cx="4755116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4755116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2833732"/>
              </p:ext>
            </p:ext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2" name="VISIO" r:id="rId6" imgW="2322360" imgH="697320" progId="Visio.Drawing.6">
                  <p:embed/>
                </p:oleObj>
              </mc:Choice>
              <mc:Fallback>
                <p:oleObj name="VISIO" r:id="rId6" imgW="2322360" imgH="69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Reducing the size of the mux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894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856228"/>
              </p:ext>
            </p:extLst>
          </p:nvPr>
        </p:nvGraphicFramePr>
        <p:xfrm>
          <a:off x="2870200" y="24384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6" name="VISIO" r:id="rId6" imgW="1422000" imgH="1693800" progId="Visio.Drawing.6">
                  <p:embed/>
                </p:oleObj>
              </mc:Choice>
              <mc:Fallback>
                <p:oleObj name="VISIO" r:id="rId6" imgW="1422000" imgH="1693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43840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inputs, 2</a:t>
            </a:r>
            <a:r>
              <a:rPr lang="en-US" sz="3200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One-hot outputs: only one output HIGH at once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473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341550"/>
              </p:ext>
            </p:extLst>
          </p:nvPr>
        </p:nvGraphicFramePr>
        <p:xfrm>
          <a:off x="2438400" y="12192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0" name="VISIO" r:id="rId5" imgW="1872000" imgH="2011680" progId="Visio.Drawing.6">
                  <p:embed/>
                </p:oleObj>
              </mc:Choice>
              <mc:Fallback>
                <p:oleObj name="VISIO" r:id="rId5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 Implementation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467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466514"/>
              </p:ext>
            </p:ext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3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OR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minterms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0015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7804549"/>
              </p:ext>
            </p:extLst>
          </p:nvPr>
        </p:nvGraphicFramePr>
        <p:xfrm>
          <a:off x="2590800" y="2819400"/>
          <a:ext cx="38862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8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8862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Timing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357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16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3138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2085186"/>
              </p:ext>
            </p:extLst>
          </p:nvPr>
        </p:nvGraphicFramePr>
        <p:xfrm>
          <a:off x="2438400" y="2362200"/>
          <a:ext cx="454183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4541838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Contamination delay: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5486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649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Capacitance and resistance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Reasons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why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32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3200" dirty="0">
                <a:latin typeface="Times New Roman" pitchFamily="18" charset="0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Circuits slow down </a:t>
            </a:r>
            <a:r>
              <a:rPr lang="en-US" sz="2600">
                <a:latin typeface="Times New Roman" pitchFamily="18" charset="0"/>
                <a:cs typeface="Arial" charset="0"/>
              </a:rPr>
              <a:t>when </a:t>
            </a:r>
            <a:r>
              <a:rPr lang="en-US" sz="2600" smtClean="0">
                <a:latin typeface="Times New Roman" pitchFamily="18" charset="0"/>
                <a:cs typeface="Arial" charset="0"/>
              </a:rPr>
              <a:t>hot, </a:t>
            </a:r>
            <a:r>
              <a:rPr lang="en-US" sz="2600" dirty="0">
                <a:latin typeface="Times New Roman" pitchFamily="18" charset="0"/>
                <a:cs typeface="Arial" charset="0"/>
              </a:rPr>
              <a:t>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3094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Short Path: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Critical (Long) &amp; Short Paths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542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3716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Complement: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/>
              <a:t>Implicant</a:t>
            </a:r>
            <a:r>
              <a:rPr lang="en-US" dirty="0" smtClean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Minterm</a:t>
            </a:r>
            <a:r>
              <a:rPr lang="en-US" dirty="0" smtClean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Maxterm</a:t>
            </a:r>
            <a:r>
              <a:rPr lang="en-US" dirty="0" smtClean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19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00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004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00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62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6764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2860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5146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7526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81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648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Some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a single input change causes multiple output changes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8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105253"/>
              </p:ext>
            </p:extLst>
          </p:nvPr>
        </p:nvGraphicFramePr>
        <p:xfrm>
          <a:off x="2133600" y="1905000"/>
          <a:ext cx="4800600" cy="460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9" name="VISIO" r:id="rId7" imgW="2143080" imgH="2057400" progId="Visio.Drawing.6">
                  <p:embed/>
                </p:oleObj>
              </mc:Choice>
              <mc:Fallback>
                <p:oleObj name="VISIO" r:id="rId7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00600" cy="460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060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7043421"/>
              </p:ext>
            </p:extLst>
          </p:nvPr>
        </p:nvGraphicFramePr>
        <p:xfrm>
          <a:off x="1981200" y="1066800"/>
          <a:ext cx="5137150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3" name="VISIO" r:id="rId5" imgW="2629080" imgH="2750400" progId="Visio.Drawing.6">
                  <p:embed/>
                </p:oleObj>
              </mc:Choice>
              <mc:Fallback>
                <p:oleObj name="VISIO" r:id="rId5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5137150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81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71344"/>
              </p:ext>
            </p:extLst>
          </p:nvPr>
        </p:nvGraphicFramePr>
        <p:xfrm>
          <a:off x="2743200" y="1143000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3" name="VISIO" r:id="rId7" imgW="1746000" imgH="1314360" progId="Visio.Drawing.6">
                  <p:embed/>
                </p:oleObj>
              </mc:Choice>
              <mc:Fallback>
                <p:oleObj name="VISIO" r:id="rId7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4532236"/>
              </p:ext>
            </p:extLst>
          </p:nvPr>
        </p:nvGraphicFramePr>
        <p:xfrm>
          <a:off x="2133600" y="3886200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4" name="VISIO" r:id="rId9" imgW="2286000" imgH="1015200" progId="Visio.Drawing.6">
                  <p:embed/>
                </p:oleObj>
              </mc:Choice>
              <mc:Fallback>
                <p:oleObj name="VISIO" r:id="rId9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Fixing the Glitch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1649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Glitches don’t cause problems because of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synchronous design</a:t>
            </a:r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conventions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(see Chapter </a:t>
            </a:r>
            <a:r>
              <a:rPr lang="en-US" sz="3200" dirty="0">
                <a:latin typeface="Times New Roman" pitchFamily="18" charset="0"/>
                <a:cs typeface="Arial" charset="0"/>
              </a:rPr>
              <a:t>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It’s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important to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recognize</a:t>
            </a:r>
            <a:r>
              <a:rPr lang="en-US" sz="3200" dirty="0">
                <a:latin typeface="Times New Roman" pitchFamily="18" charset="0"/>
                <a:cs typeface="Arial" charset="0"/>
              </a:rPr>
              <a:t> a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glitch: in </a:t>
            </a:r>
            <a:r>
              <a:rPr lang="en-US" sz="3200" dirty="0">
                <a:latin typeface="Times New Roman" pitchFamily="18" charset="0"/>
                <a:cs typeface="Arial" charset="0"/>
              </a:rPr>
              <a:t>simulations or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on oscilloscope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Can’t get rid of all glitches – simultaneous transitions on multiple inputs can also cause glitches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Why Understand Glitches?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997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622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79891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34995</TotalTime>
  <Words>1969</Words>
  <Application>Microsoft Macintosh PowerPoint</Application>
  <PresentationFormat>Presentación en pantalla (4:3)</PresentationFormat>
  <Paragraphs>446</Paragraphs>
  <Slides>84</Slides>
  <Notes>81</Notes>
  <HiddenSlides>5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84</vt:i4>
      </vt:variant>
    </vt:vector>
  </HeadingPairs>
  <TitlesOfParts>
    <vt:vector size="86" baseType="lpstr">
      <vt:lpstr>Office Theme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Sum-of-Products Form</vt:lpstr>
      <vt:lpstr>Sum-of-Products Form</vt:lpstr>
      <vt:lpstr>Presentación de PowerPoint</vt:lpstr>
      <vt:lpstr>Presentación de PowerPoint</vt:lpstr>
      <vt:lpstr>Presentación de PowerPoint</vt:lpstr>
      <vt:lpstr>SOP &amp; POS Form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Javier Cañas Robles</cp:lastModifiedBy>
  <cp:revision>63</cp:revision>
  <dcterms:created xsi:type="dcterms:W3CDTF">2012-08-07T04:56:47Z</dcterms:created>
  <dcterms:modified xsi:type="dcterms:W3CDTF">2013-05-02T18:23:13Z</dcterms:modified>
</cp:coreProperties>
</file>