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embeddings/oleObject7.bin" ContentType="application/vnd.openxmlformats-officedocument.oleObject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5.xml" ContentType="application/vnd.openxmlformats-officedocument.presentationml.notesSlide+xml"/>
  <Override PartName="/ppt/embeddings/oleObject8.bin" ContentType="application/vnd.openxmlformats-officedocument.oleObject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7.xml" ContentType="application/vnd.openxmlformats-officedocument.presentationml.notesSlide+xml"/>
  <Override PartName="/ppt/embeddings/oleObject9.bin" ContentType="application/vnd.openxmlformats-officedocument.oleObject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1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5.xml" ContentType="application/vnd.openxmlformats-officedocument.presentationml.notesSlide+xml"/>
  <Override PartName="/ppt/embeddings/oleObject10.bin" ContentType="application/vnd.openxmlformats-officedocument.oleObject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6.xml" ContentType="application/vnd.openxmlformats-officedocument.presentationml.notesSlide+xml"/>
  <Override PartName="/ppt/embeddings/oleObject11.bin" ContentType="application/vnd.openxmlformats-officedocument.oleObject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8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3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40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2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4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5.xml" ContentType="application/vnd.openxmlformats-officedocument.presentationml.notesSlide+xml"/>
  <Override PartName="/ppt/embeddings/oleObject12.bin" ContentType="application/vnd.openxmlformats-officedocument.oleObject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6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7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8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9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50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61" r:id="rId3"/>
    <p:sldId id="363" r:id="rId4"/>
    <p:sldId id="414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13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78046" autoAdjust="0"/>
  </p:normalViewPr>
  <p:slideViewPr>
    <p:cSldViewPr>
      <p:cViewPr varScale="1">
        <p:scale>
          <a:sx n="55" d="100"/>
          <a:sy n="55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24-04-15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31FBF-D890-4227-94EA-B4D8E419F03F}" type="slidenum">
              <a:rPr lang="en-US"/>
              <a:pPr/>
              <a:t>12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EDE69-5253-42DB-B9B4-79D543DC169D}" type="slidenum">
              <a:rPr lang="en-US"/>
              <a:pPr/>
              <a:t>13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DDD4-F300-491D-8CA3-50B27CA72482}" type="slidenum">
              <a:rPr lang="en-US"/>
              <a:pPr/>
              <a:t>14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AF869-D8B4-4E79-879D-680B6DFAF6DC}" type="slidenum">
              <a:rPr lang="en-US"/>
              <a:pPr/>
              <a:t>15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45B4F-6643-421D-A46C-C4ACF20FC24A}" type="slidenum">
              <a:rPr lang="en-US"/>
              <a:pPr/>
              <a:t>16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2354-CBC9-4772-AEDB-7FC95D5B9ADE}" type="slidenum">
              <a:rPr lang="en-US"/>
              <a:pPr/>
              <a:t>17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47C0-C3CD-4BAB-991D-80CB59DF265B}" type="slidenum">
              <a:rPr lang="en-US"/>
              <a:pPr/>
              <a:t>18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CD624-DFAA-424B-A44F-0FA33AA0FFA8}" type="slidenum">
              <a:rPr lang="en-US"/>
              <a:pPr/>
              <a:t>19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20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15BA-A5AF-4666-A137-2A7BEE79A6FB}" type="slidenum">
              <a:rPr lang="en-US"/>
              <a:pPr/>
              <a:t>21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98C1-AA24-4069-A84B-28DB67054A50}" type="slidenum">
              <a:rPr lang="en-US"/>
              <a:pPr/>
              <a:t>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22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65AA2-43F8-419C-ACF8-30CBBDD5BED0}" type="slidenum">
              <a:rPr lang="en-US"/>
              <a:pPr/>
              <a:t>23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B0DC-77DF-415F-9F94-F6F4156B4EA3}" type="slidenum">
              <a:rPr lang="en-US"/>
              <a:pPr/>
              <a:t>24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2DCB-4571-46A1-956F-95662E1595FE}" type="slidenum">
              <a:rPr lang="en-US"/>
              <a:pPr/>
              <a:t>25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CCFAA-1860-41F7-A390-23FA2CED6278}" type="slidenum">
              <a:rPr lang="en-US"/>
              <a:pPr/>
              <a:t>26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59647-4F11-467F-A331-45397E999E40}" type="slidenum">
              <a:rPr lang="en-US"/>
              <a:pPr/>
              <a:t>27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4EB4-DDA1-4BEE-AA58-0486B74B0B4D}" type="slidenum">
              <a:rPr lang="en-US"/>
              <a:pPr/>
              <a:t>28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29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A4EE-73C6-44A2-A5E9-C6FCE9A148AE}" type="slidenum">
              <a:rPr lang="en-US"/>
              <a:pPr/>
              <a:t>30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31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5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E7F7B-9493-4050-BFFB-27CFAD59287F}" type="slidenum">
              <a:rPr lang="en-US"/>
              <a:pPr/>
              <a:t>32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D2065-F47C-4D77-807C-83D8BB6B42FD}" type="slidenum">
              <a:rPr lang="en-US"/>
              <a:pPr/>
              <a:t>33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0B28-2A55-4754-B819-C0D12CB8782D}" type="slidenum">
              <a:rPr lang="en-US"/>
              <a:pPr/>
              <a:t>34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5FD0-999E-443D-8858-1F9C8BC53C9A}" type="slidenum">
              <a:rPr lang="en-US"/>
              <a:pPr/>
              <a:t>35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DE47-6ADE-4CC8-8D4C-F2046C047A3C}" type="slidenum">
              <a:rPr lang="en-US"/>
              <a:pPr/>
              <a:t>36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AAE14-0550-46DC-B297-AB0455709856}" type="slidenum">
              <a:rPr lang="en-US"/>
              <a:pPr/>
              <a:t>37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21DFA-67F7-45E6-B6E7-7B8C1EF0267E}" type="slidenum">
              <a:rPr lang="en-US"/>
              <a:pPr/>
              <a:t>38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39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40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9D57-0100-4082-A151-1D6514E46006}" type="slidenum">
              <a:rPr lang="en-US"/>
              <a:pPr/>
              <a:t>41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17B21-DE23-49F8-9F81-B49F5D0F4A4E}" type="slidenum">
              <a:rPr lang="en-US"/>
              <a:pPr/>
              <a:t>6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42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43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A5738-752E-4EE2-B881-07E573FC4461}" type="slidenum">
              <a:rPr lang="en-US"/>
              <a:pPr/>
              <a:t>44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177F-227E-40BB-B535-4FC8FE4C0B40}" type="slidenum">
              <a:rPr lang="en-US"/>
              <a:pPr/>
              <a:t>45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1B4EC-5E73-4E12-BB7E-8CC6037318BB}" type="slidenum">
              <a:rPr lang="en-US"/>
              <a:pPr/>
              <a:t>46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057D3-4D81-4693-B03B-C9FC3C7C9AC7}" type="slidenum">
              <a:rPr lang="en-US"/>
              <a:pPr/>
              <a:t>47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E92F6-DC1F-4224-8175-473390ED3B87}" type="slidenum">
              <a:rPr lang="en-US"/>
              <a:pPr/>
              <a:t>48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9EB63-ADF0-44B8-A43E-CCFE1FD16D5D}" type="slidenum">
              <a:rPr lang="en-US"/>
              <a:pPr/>
              <a:t>49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D08D-CC22-4B6C-A876-AB23B632DB03}" type="slidenum">
              <a:rPr lang="en-US"/>
              <a:pPr/>
              <a:t>50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CC81-449C-445C-85F2-DA402502BE41}" type="slidenum">
              <a:rPr lang="en-US"/>
              <a:pPr/>
              <a:t>51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7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11AF2-C03F-43BF-9687-E6C2C87CA51D}" type="slidenum">
              <a:rPr lang="en-US"/>
              <a:pPr/>
              <a:t>52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53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1DA1A-5CFF-4F10-8FD1-81BACB967AD4}" type="slidenum">
              <a:rPr lang="en-US"/>
              <a:pPr/>
              <a:t>8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7676E-B0BB-46AB-8E1E-3F0297F87583}" type="slidenum">
              <a:rPr lang="en-US"/>
              <a:pPr/>
              <a:t>9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7D5F-7FE5-45E5-A8FB-6808BE355092}" type="slidenum">
              <a:rPr lang="en-US"/>
              <a:pPr/>
              <a:t>10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A7091-273C-4757-B866-F1179922AF90}" type="slidenum">
              <a:rPr lang="en-US"/>
              <a:pPr/>
              <a:t>11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  <a:endParaRPr lang="en-US" sz="30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‹Nr.›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‹Nr.›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  <a:endParaRPr lang="en-US" sz="30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‹Nr.›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‹Nr.›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24-04-15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6" Type="http://schemas.openxmlformats.org/officeDocument/2006/relationships/image" Target="../media/image6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7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8.png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3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tags" Target="../tags/tag43.xml"/><Relationship Id="rId6" Type="http://schemas.openxmlformats.org/officeDocument/2006/relationships/tags" Target="../tags/tag44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4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5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7.xml"/><Relationship Id="rId8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tags" Target="../tags/tag57.xml"/><Relationship Id="rId5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8.xml"/><Relationship Id="rId8" Type="http://schemas.openxmlformats.org/officeDocument/2006/relationships/oleObject" Target="../embeddings/oleObject5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9.xml"/><Relationship Id="rId6" Type="http://schemas.openxmlformats.org/officeDocument/2006/relationships/image" Target="../media/image12.emf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0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1.xml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2.xml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3.xml"/><Relationship Id="rId5" Type="http://schemas.openxmlformats.org/officeDocument/2006/relationships/image" Target="../media/image14.png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4.xml"/><Relationship Id="rId7" Type="http://schemas.openxmlformats.org/officeDocument/2006/relationships/oleObject" Target="../embeddings/oleObject7.bin"/><Relationship Id="rId8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tags" Target="../tags/tag7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tags" Target="../tags/tag7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5.xml"/><Relationship Id="rId7" Type="http://schemas.openxmlformats.org/officeDocument/2006/relationships/oleObject" Target="../embeddings/oleObject8.bin"/><Relationship Id="rId8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tags" Target="../tags/tag7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6.xml"/><Relationship Id="rId6" Type="http://schemas.openxmlformats.org/officeDocument/2006/relationships/image" Target="../media/image17.png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7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Relationship Id="rId1" Type="http://schemas.openxmlformats.org/officeDocument/2006/relationships/tags" Target="../tags/tag84.xml"/><Relationship Id="rId2" Type="http://schemas.openxmlformats.org/officeDocument/2006/relationships/tags" Target="../tags/tag8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9.xml"/><Relationship Id="rId1" Type="http://schemas.openxmlformats.org/officeDocument/2006/relationships/tags" Target="../tags/tag86.xml"/><Relationship Id="rId2" Type="http://schemas.openxmlformats.org/officeDocument/2006/relationships/tags" Target="../tags/tag8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0.xml"/><Relationship Id="rId1" Type="http://schemas.openxmlformats.org/officeDocument/2006/relationships/tags" Target="../tags/tag88.xml"/><Relationship Id="rId2" Type="http://schemas.openxmlformats.org/officeDocument/2006/relationships/tags" Target="../tags/tag8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1.xml"/><Relationship Id="rId1" Type="http://schemas.openxmlformats.org/officeDocument/2006/relationships/tags" Target="../tags/tag90.xml"/><Relationship Id="rId2" Type="http://schemas.openxmlformats.org/officeDocument/2006/relationships/tags" Target="../tags/tag9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2.xml"/><Relationship Id="rId6" Type="http://schemas.openxmlformats.org/officeDocument/2006/relationships/image" Target="../media/image19.png"/><Relationship Id="rId1" Type="http://schemas.openxmlformats.org/officeDocument/2006/relationships/tags" Target="../tags/tag92.xml"/><Relationship Id="rId2" Type="http://schemas.openxmlformats.org/officeDocument/2006/relationships/tags" Target="../tags/tag9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4" Type="http://schemas.openxmlformats.org/officeDocument/2006/relationships/tags" Target="../tags/tag98.xml"/><Relationship Id="rId5" Type="http://schemas.openxmlformats.org/officeDocument/2006/relationships/tags" Target="../tags/tag9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3.xml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tags" Target="../tags/tag95.xml"/><Relationship Id="rId2" Type="http://schemas.openxmlformats.org/officeDocument/2006/relationships/tags" Target="../tags/tag9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4.xml"/><Relationship Id="rId1" Type="http://schemas.openxmlformats.org/officeDocument/2006/relationships/tags" Target="../tags/tag100.xml"/><Relationship Id="rId2" Type="http://schemas.openxmlformats.org/officeDocument/2006/relationships/tags" Target="../tags/tag10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5.xml"/><Relationship Id="rId7" Type="http://schemas.openxmlformats.org/officeDocument/2006/relationships/oleObject" Target="../embeddings/oleObject10.bin"/><Relationship Id="rId8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2" Type="http://schemas.openxmlformats.org/officeDocument/2006/relationships/tags" Target="../tags/tag10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tags" Target="../tags/tag10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6.xml"/><Relationship Id="rId7" Type="http://schemas.openxmlformats.org/officeDocument/2006/relationships/oleObject" Target="../embeddings/oleObject11.bin"/><Relationship Id="rId8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2" Type="http://schemas.openxmlformats.org/officeDocument/2006/relationships/tags" Target="../tags/tag10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7.xml"/><Relationship Id="rId1" Type="http://schemas.openxmlformats.org/officeDocument/2006/relationships/tags" Target="../tags/tag108.xml"/><Relationship Id="rId2" Type="http://schemas.openxmlformats.org/officeDocument/2006/relationships/tags" Target="../tags/tag10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8.xml"/><Relationship Id="rId1" Type="http://schemas.openxmlformats.org/officeDocument/2006/relationships/tags" Target="../tags/tag110.xml"/><Relationship Id="rId2" Type="http://schemas.openxmlformats.org/officeDocument/2006/relationships/tags" Target="../tags/tag1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9.xml"/><Relationship Id="rId1" Type="http://schemas.openxmlformats.org/officeDocument/2006/relationships/tags" Target="../tags/tag112.xml"/><Relationship Id="rId2" Type="http://schemas.openxmlformats.org/officeDocument/2006/relationships/tags" Target="../tags/tag1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4" Type="http://schemas.openxmlformats.org/officeDocument/2006/relationships/tags" Target="../tags/tag117.xml"/><Relationship Id="rId5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0.xml"/><Relationship Id="rId1" Type="http://schemas.openxmlformats.org/officeDocument/2006/relationships/tags" Target="../tags/tag114.xml"/><Relationship Id="rId2" Type="http://schemas.openxmlformats.org/officeDocument/2006/relationships/tags" Target="../tags/tag1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4" Type="http://schemas.openxmlformats.org/officeDocument/2006/relationships/tags" Target="../tags/tag122.xml"/><Relationship Id="rId5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1.xml"/><Relationship Id="rId1" Type="http://schemas.openxmlformats.org/officeDocument/2006/relationships/tags" Target="../tags/tag119.xml"/><Relationship Id="rId2" Type="http://schemas.openxmlformats.org/officeDocument/2006/relationships/tags" Target="../tags/tag1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2.xml"/><Relationship Id="rId1" Type="http://schemas.openxmlformats.org/officeDocument/2006/relationships/tags" Target="../tags/tag124.xml"/><Relationship Id="rId2" Type="http://schemas.openxmlformats.org/officeDocument/2006/relationships/tags" Target="../tags/tag1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3.xml"/><Relationship Id="rId1" Type="http://schemas.openxmlformats.org/officeDocument/2006/relationships/tags" Target="../tags/tag126.xml"/><Relationship Id="rId2" Type="http://schemas.openxmlformats.org/officeDocument/2006/relationships/tags" Target="../tags/tag1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4.xml"/><Relationship Id="rId1" Type="http://schemas.openxmlformats.org/officeDocument/2006/relationships/tags" Target="../tags/tag128.xml"/><Relationship Id="rId2" Type="http://schemas.openxmlformats.org/officeDocument/2006/relationships/tags" Target="../tags/tag1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4" Type="http://schemas.openxmlformats.org/officeDocument/2006/relationships/tags" Target="../tags/tag13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5.xml"/><Relationship Id="rId7" Type="http://schemas.openxmlformats.org/officeDocument/2006/relationships/oleObject" Target="../embeddings/oleObject12.bin"/><Relationship Id="rId8" Type="http://schemas.openxmlformats.org/officeDocument/2006/relationships/image" Target="../media/image24.wmf"/><Relationship Id="rId1" Type="http://schemas.openxmlformats.org/officeDocument/2006/relationships/vmlDrawing" Target="../drawings/vmlDrawing12.vml"/><Relationship Id="rId2" Type="http://schemas.openxmlformats.org/officeDocument/2006/relationships/tags" Target="../tags/tag1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6.xml"/><Relationship Id="rId1" Type="http://schemas.openxmlformats.org/officeDocument/2006/relationships/tags" Target="../tags/tag133.xml"/><Relationship Id="rId2" Type="http://schemas.openxmlformats.org/officeDocument/2006/relationships/tags" Target="../tags/tag1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7.xml"/><Relationship Id="rId1" Type="http://schemas.openxmlformats.org/officeDocument/2006/relationships/tags" Target="../tags/tag135.xml"/><Relationship Id="rId2" Type="http://schemas.openxmlformats.org/officeDocument/2006/relationships/tags" Target="../tags/tag1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8.xml"/><Relationship Id="rId1" Type="http://schemas.openxmlformats.org/officeDocument/2006/relationships/tags" Target="../tags/tag137.xml"/><Relationship Id="rId2" Type="http://schemas.openxmlformats.org/officeDocument/2006/relationships/tags" Target="../tags/tag1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9.xml"/><Relationship Id="rId1" Type="http://schemas.openxmlformats.org/officeDocument/2006/relationships/tags" Target="../tags/tag139.xml"/><Relationship Id="rId2" Type="http://schemas.openxmlformats.org/officeDocument/2006/relationships/tags" Target="../tags/tag14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0.xml"/><Relationship Id="rId1" Type="http://schemas.openxmlformats.org/officeDocument/2006/relationships/tags" Target="../tags/tag141.xml"/><Relationship Id="rId2" Type="http://schemas.openxmlformats.org/officeDocument/2006/relationships/tags" Target="../tags/tag14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1.xml"/><Relationship Id="rId1" Type="http://schemas.openxmlformats.org/officeDocument/2006/relationships/tags" Target="../tags/tag143.xml"/><Relationship Id="rId2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.xml"/><Relationship Id="rId8" Type="http://schemas.openxmlformats.org/officeDocument/2006/relationships/image" Target="../media/image4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7.xml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4953000"/>
          </a:xfrm>
        </p:spPr>
        <p:txBody>
          <a:bodyPr/>
          <a:lstStyle/>
          <a:p>
            <a:r>
              <a:rPr lang="en-US" dirty="0"/>
              <a:t>Case sensitive</a:t>
            </a:r>
          </a:p>
          <a:p>
            <a:pPr lvl="1"/>
            <a:r>
              <a:rPr lang="en-US" sz="2400" b="1" dirty="0">
                <a:latin typeface="+mj-lt"/>
              </a:rPr>
              <a:t>Example: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dirty="0"/>
              <a:t>No names that start with numbers 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invalid </a:t>
            </a:r>
            <a:r>
              <a:rPr lang="en-US" sz="2400" dirty="0" smtClean="0"/>
              <a:t>name</a:t>
            </a:r>
            <a:endParaRPr lang="en-US" sz="2400" dirty="0"/>
          </a:p>
          <a:p>
            <a:r>
              <a:rPr lang="en-US" dirty="0"/>
              <a:t>Whitespace ignored</a:t>
            </a:r>
          </a:p>
          <a:p>
            <a:r>
              <a:rPr lang="en-US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comment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Syntax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82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07477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c,</a:t>
            </a:r>
          </a:p>
          <a:p>
            <a:r>
              <a:rPr lang="en-US" sz="1700" dirty="0">
                <a:latin typeface="Courier New" pitchFamily="49" charset="0"/>
              </a:rPr>
              <a:t>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</a:t>
            </a:r>
          </a:p>
          <a:p>
            <a:r>
              <a:rPr lang="en-US" sz="1700" dirty="0">
                <a:latin typeface="Courier New" pitchFamily="49" charset="0"/>
              </a:rPr>
              <a:t>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nand3(input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</a:t>
            </a:r>
          </a:p>
          <a:p>
            <a:r>
              <a:rPr lang="en-US" sz="1700" dirty="0">
                <a:latin typeface="Courier New" pitchFamily="49" charset="0"/>
              </a:rPr>
              <a:t> 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logic n1</a:t>
            </a:r>
            <a:r>
              <a:rPr lang="en-US" sz="1700" dirty="0">
                <a:latin typeface="Courier New" pitchFamily="49" charset="0"/>
              </a:rPr>
              <a:t>;                  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and3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instance of inverter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Structural Modeling - Hierarchy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3397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 dirty="0">
                <a:cs typeface="Arial" charset="0"/>
              </a:rPr>
              <a:t>         </a:t>
            </a:r>
            <a:r>
              <a:rPr lang="en-US" sz="2400" dirty="0" smtClean="0">
                <a:cs typeface="Arial" charset="0"/>
              </a:rPr>
              <a:t> single </a:t>
            </a:r>
            <a:r>
              <a:rPr lang="en-US" sz="2400" dirty="0">
                <a:cs typeface="Arial" charset="0"/>
              </a:rPr>
              <a:t>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88166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95600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Bitwise Operators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7737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1921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</a:t>
            </a:r>
            <a:r>
              <a:rPr lang="en-US" sz="1800" dirty="0" smtClean="0">
                <a:latin typeface="Courier New" pitchFamily="49" charset="0"/>
              </a:rPr>
              <a:t>logic [7:0</a:t>
            </a:r>
            <a:r>
              <a:rPr lang="en-US" sz="1800" dirty="0">
                <a:latin typeface="Courier New" pitchFamily="49" charset="0"/>
              </a:rPr>
              <a:t>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88269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Reduction Operators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443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371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Courier New" pitchFamily="49" charset="0"/>
              </a:rPr>
              <a:t>? :</a:t>
            </a:r>
            <a:r>
              <a:rPr lang="en-US" sz="2400" dirty="0">
                <a:solidFill>
                  <a:schemeClr val="accent1"/>
                </a:solidFill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312420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Assignment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111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949569" y="1219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           output logic 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logic p</a:t>
            </a:r>
            <a:r>
              <a:rPr lang="en-US" sz="1800" dirty="0">
                <a:latin typeface="Courier New" pitchFamily="49" charset="0"/>
              </a:rPr>
              <a:t>, g;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19374807"/>
              </p:ext>
            </p:extLst>
          </p:nvPr>
        </p:nvGraphicFramePr>
        <p:xfrm>
          <a:off x="2057400" y="4114800"/>
          <a:ext cx="5867400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1" name="VISIO" r:id="rId8" imgW="3604320" imgH="1526040" progId="Visio.Drawing.6">
                  <p:embed/>
                </p:oleObj>
              </mc:Choice>
              <mc:Fallback>
                <p:oleObj name="VISIO" r:id="rId8" imgW="3604320" imgH="1526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5867400" cy="248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Internal Variables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27649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5813" name="Group 53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5963313"/>
              </p:ext>
            </p:extLst>
          </p:nvPr>
        </p:nvGraphicFramePr>
        <p:xfrm>
          <a:off x="2819400" y="1546098"/>
          <a:ext cx="4876800" cy="4684717"/>
        </p:xfrm>
        <a:graphic>
          <a:graphicData uri="http://schemas.openxmlformats.org/drawingml/2006/table">
            <a:tbl>
              <a:tblPr/>
              <a:tblGrid>
                <a:gridCol w="2062163"/>
                <a:gridCol w="2814637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57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5804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990600"/>
            <a:ext cx="5181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Order of 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operations</a:t>
            </a:r>
          </a:p>
        </p:txBody>
      </p:sp>
      <p:sp>
        <p:nvSpPr>
          <p:cNvPr id="885811" name="Text Box 5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3131" y="1524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Highest</a:t>
            </a:r>
          </a:p>
        </p:txBody>
      </p:sp>
      <p:sp>
        <p:nvSpPr>
          <p:cNvPr id="885812" name="Text Box 5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00200" y="5715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Lowest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Precedence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3187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6868" name="Group 84"/>
          <p:cNvGraphicFramePr>
            <a:graphicFrameLocks noGrp="1"/>
          </p:cNvGraphicFramePr>
          <p:nvPr>
            <p:ph type="tbl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561252"/>
              </p:ext>
            </p:extLst>
          </p:nvPr>
        </p:nvGraphicFramePr>
        <p:xfrm>
          <a:off x="990600" y="24384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/>
                <a:gridCol w="1219200"/>
                <a:gridCol w="1447800"/>
                <a:gridCol w="1371600"/>
                <a:gridCol w="1524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7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6860" name="Rectangle 7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Format: </a:t>
            </a:r>
            <a:r>
              <a:rPr lang="en-US" sz="2600" b="1" dirty="0" err="1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600" b="1" dirty="0" err="1" smtClean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'Bvalue</a:t>
            </a: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number of bits,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B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'B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is optional but recommended (default is decimal)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Numbers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3580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7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assign y = {a[2:1], {3{b[0]}}, a[0],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b100_010</a:t>
            </a:r>
            <a:r>
              <a:rPr lang="en-US" sz="1800" dirty="0">
                <a:latin typeface="Courier New" pitchFamily="49" charset="0"/>
                <a:cs typeface="Arial" charset="0"/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// if y is a 12-bit signal,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underscores (_) are used for formatting only to make it easier to read.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SystemVerilog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ignores them.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 Manipulations: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0848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88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219200"/>
            <a:ext cx="76962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mux2_8(input  </a:t>
            </a:r>
            <a:r>
              <a:rPr lang="en-US" sz="1600" dirty="0" smtClean="0">
                <a:latin typeface="Courier New" pitchFamily="49" charset="0"/>
              </a:rPr>
              <a:t>logic [7:0</a:t>
            </a:r>
            <a:r>
              <a:rPr lang="en-US" sz="1600" dirty="0">
                <a:latin typeface="Courier New" pitchFamily="49" charset="0"/>
              </a:rPr>
              <a:t>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</a:t>
            </a:r>
            <a:r>
              <a:rPr lang="en-US" sz="1600" dirty="0" smtClean="0">
                <a:latin typeface="Courier New" pitchFamily="49" charset="0"/>
              </a:rPr>
              <a:t> logic       </a:t>
            </a:r>
            <a:r>
              <a:rPr lang="en-US" sz="16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dirty="0">
                <a:latin typeface="Courier New" pitchFamily="49" charset="0"/>
              </a:rPr>
              <a:t>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8888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76534801"/>
              </p:ext>
            </p:extLst>
          </p:nvPr>
        </p:nvGraphicFramePr>
        <p:xfrm>
          <a:off x="2492375" y="3392487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4" name="VISIO" r:id="rId8" imgW="2332800" imgH="1695600" progId="Visio.Drawing.6">
                  <p:embed/>
                </p:oleObj>
              </mc:Choice>
              <mc:Fallback>
                <p:oleObj name="VISIO" r:id="rId8" imgW="2332800" imgH="169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392487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 Manipulations: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94838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Introduction</a:t>
            </a:r>
            <a:endParaRPr lang="en-US" smtClean="0"/>
          </a:p>
          <a:p>
            <a:r>
              <a:rPr lang="en-US" b="1" smtClean="0"/>
              <a:t>Combinational Logic</a:t>
            </a:r>
            <a:endParaRPr lang="en-US" smtClean="0"/>
          </a:p>
          <a:p>
            <a:r>
              <a:rPr lang="en-US" b="1" smtClean="0"/>
              <a:t>Structural Modeling</a:t>
            </a:r>
            <a:endParaRPr lang="en-US" smtClean="0"/>
          </a:p>
          <a:p>
            <a:r>
              <a:rPr lang="en-US" b="1" smtClean="0"/>
              <a:t>Sequential Logic</a:t>
            </a:r>
            <a:endParaRPr lang="en-US" smtClean="0"/>
          </a:p>
          <a:p>
            <a:r>
              <a:rPr lang="en-US" b="1" smtClean="0"/>
              <a:t>More Combinational Logic</a:t>
            </a:r>
            <a:endParaRPr lang="en-US" smtClean="0"/>
          </a:p>
          <a:p>
            <a:r>
              <a:rPr lang="en-US" b="1" smtClean="0"/>
              <a:t>Finite State Machines</a:t>
            </a:r>
            <a:endParaRPr lang="en-US" smtClean="0"/>
          </a:p>
          <a:p>
            <a:r>
              <a:rPr lang="en-US" b="1" smtClean="0"/>
              <a:t>Parameterized Modules</a:t>
            </a:r>
            <a:endParaRPr lang="en-US" smtClean="0"/>
          </a:p>
          <a:p>
            <a:r>
              <a:rPr lang="en-US" b="1" smtClean="0"/>
              <a:t>Testbenches</a:t>
            </a:r>
            <a:endParaRPr lang="en-US" smtClean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999"/>
            <a:ext cx="1704173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9863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11309837"/>
              </p:ext>
            </p:extLst>
          </p:nvPr>
        </p:nvGraphicFramePr>
        <p:xfrm>
          <a:off x="2057400" y="4290646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9" name="VISIO" r:id="rId8" imgW="2332800" imgH="576360" progId="Visio.Drawing.6">
                  <p:embed/>
                </p:oleObj>
              </mc:Choice>
              <mc:Fallback>
                <p:oleObj name="VISIO" r:id="rId8" imgW="2332800" imgH="57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90646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tristate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en,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en ? a : 4'bz;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Z: Floating Output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03849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08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1430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</a:t>
            </a:r>
            <a:r>
              <a:rPr lang="en-US" sz="1600" dirty="0" smtClean="0">
                <a:latin typeface="Courier New" pitchFamily="49" charset="0"/>
              </a:rPr>
              <a:t> 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</a:t>
            </a:r>
            <a:r>
              <a:rPr lang="en-US" sz="1600" dirty="0" smtClean="0">
                <a:latin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3810000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5924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5178216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2"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1932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11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500" y="12192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Times New Roman" pitchFamily="18" charset="0"/>
                <a:cs typeface="Arial" charset="0"/>
              </a:rPr>
              <a:t>SystemVerilog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uses 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Idioms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to </a:t>
            </a:r>
            <a:r>
              <a:rPr lang="en-US" sz="3200" dirty="0">
                <a:latin typeface="Times New Roman" pitchFamily="18" charset="0"/>
                <a:cs typeface="Arial" charset="0"/>
              </a:rPr>
              <a:t>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Other coding styles may simulate correctly but produce incorrect hardware</a:t>
            </a:r>
          </a:p>
        </p:txBody>
      </p:sp>
      <p:sp>
        <p:nvSpPr>
          <p:cNvPr id="8611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Sequential Logic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9612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always @(</a:t>
            </a:r>
            <a:r>
              <a:rPr lang="en-US" sz="2600" dirty="0">
                <a:latin typeface="Courier New" pitchFamily="49" charset="0"/>
                <a:cs typeface="Arial" charset="0"/>
              </a:rPr>
              <a:t>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 statement</a:t>
            </a:r>
            <a:r>
              <a:rPr lang="en-US" sz="2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Whenever the event in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sensitivity </a:t>
            </a:r>
            <a:r>
              <a:rPr lang="en-US" sz="2600" dirty="0">
                <a:latin typeface="Courier New" pitchFamily="49" charset="0"/>
                <a:cs typeface="Arial" charset="0"/>
              </a:rPr>
              <a:t>list</a:t>
            </a:r>
            <a:r>
              <a:rPr lang="en-US" sz="2600" dirty="0">
                <a:latin typeface="Times New Roman" pitchFamily="18" charset="0"/>
                <a:cs typeface="Arial" charset="0"/>
              </a:rPr>
              <a:t> occurs,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statement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Always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9149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86221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657600" y="3581400"/>
            <a:ext cx="233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Posedge</a:t>
            </a:r>
            <a:r>
              <a:rPr lang="es-ES" dirty="0" smtClean="0"/>
              <a:t>: positive </a:t>
            </a:r>
            <a:r>
              <a:rPr lang="es-ES" dirty="0" err="1" smtClean="0"/>
              <a:t>edge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6606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323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19684199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6" name="VISIO" r:id="rId7" imgW="2332800" imgH="560520" progId="Visio.Drawing.6">
                  <p:embed/>
                </p:oleObj>
              </mc:Choice>
              <mc:Fallback>
                <p:oleObj name="VISIO" r:id="rId7" imgW="2332800" imgH="560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9094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 smtClean="0">
                <a:latin typeface="Courier New" pitchFamily="49" charset="0"/>
              </a:rPr>
              <a:t>posedge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426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1009656"/>
              </p:ext>
            </p:extLst>
          </p:nvPr>
        </p:nvGraphicFramePr>
        <p:xfrm>
          <a:off x="1600200" y="4267200"/>
          <a:ext cx="6248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80" name="VISIO" r:id="rId7" imgW="2332800" imgH="653040" progId="Visio.Drawing.6">
                  <p:embed/>
                </p:oleObj>
              </mc:Choice>
              <mc:Fallback>
                <p:oleObj name="VISIO" r:id="rId7" imgW="2332800" imgH="65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62484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019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066800"/>
            <a:ext cx="84582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en,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 and enable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(en)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 with Enable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405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85863"/>
            <a:ext cx="8458200" cy="512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Warning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We </a:t>
            </a:r>
            <a:r>
              <a:rPr lang="en-US" sz="2000" dirty="0" smtClean="0">
                <a:latin typeface="Times New Roman" pitchFamily="18" charset="0"/>
              </a:rPr>
              <a:t>don’t </a:t>
            </a:r>
            <a:r>
              <a:rPr lang="en-US" sz="2000" dirty="0">
                <a:latin typeface="Times New Roman" pitchFamily="18" charset="0"/>
              </a:rPr>
              <a:t>use latches </a:t>
            </a:r>
            <a:r>
              <a:rPr lang="en-US" sz="2000" dirty="0" smtClean="0">
                <a:latin typeface="Times New Roman" pitchFamily="18" charset="0"/>
              </a:rPr>
              <a:t>in this text. But </a:t>
            </a:r>
            <a:r>
              <a:rPr lang="en-US" sz="2000" dirty="0">
                <a:latin typeface="Times New Roman" pitchFamily="18" charset="0"/>
              </a:rPr>
              <a:t>you might write code that inadvertently implies a latch. </a:t>
            </a:r>
            <a:r>
              <a:rPr lang="en-US" sz="2000" dirty="0" smtClean="0">
                <a:latin typeface="Times New Roman" pitchFamily="18" charset="0"/>
              </a:rPr>
              <a:t>Check </a:t>
            </a:r>
            <a:r>
              <a:rPr lang="en-US" sz="2000" dirty="0">
                <a:latin typeface="Times New Roman" pitchFamily="18" charset="0"/>
              </a:rPr>
              <a:t>synthesized </a:t>
            </a:r>
            <a:r>
              <a:rPr lang="en-US" sz="2000" dirty="0" smtClean="0">
                <a:latin typeface="Times New Roman" pitchFamily="18" charset="0"/>
              </a:rPr>
              <a:t>hardware – if it </a:t>
            </a:r>
            <a:r>
              <a:rPr lang="en-US" sz="2000" dirty="0">
                <a:latin typeface="Times New Roman" pitchFamily="18" charset="0"/>
              </a:rPr>
              <a:t>has </a:t>
            </a:r>
            <a:r>
              <a:rPr lang="en-US" sz="2000" dirty="0" smtClean="0">
                <a:latin typeface="Times New Roman" pitchFamily="18" charset="0"/>
              </a:rPr>
              <a:t>latches</a:t>
            </a:r>
          </a:p>
          <a:p>
            <a:r>
              <a:rPr lang="en-US" sz="2000" dirty="0" smtClean="0">
                <a:latin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</a:rPr>
              <a:t>it, </a:t>
            </a:r>
            <a:r>
              <a:rPr lang="en-US" sz="2000" dirty="0" smtClean="0">
                <a:latin typeface="Times New Roman" pitchFamily="18" charset="0"/>
              </a:rPr>
              <a:t>there’s </a:t>
            </a:r>
            <a:r>
              <a:rPr lang="en-US" sz="2000" dirty="0">
                <a:latin typeface="Times New Roman" pitchFamily="18" charset="0"/>
              </a:rPr>
              <a:t>an error.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6308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739807"/>
              </p:ext>
            </p:extLst>
          </p:nvPr>
        </p:nvGraphicFramePr>
        <p:xfrm>
          <a:off x="2971800" y="342900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05" name="VISIO" r:id="rId6" imgW="2332800" imgH="648360" progId="Visio.Drawing.6">
                  <p:embed/>
                </p:oleObj>
              </mc:Choice>
              <mc:Fallback>
                <p:oleObj name="VISIO" r:id="rId6" imgW="2332800" imgH="648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Latch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6271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Hardware description language (HDL): </a:t>
            </a:r>
            <a:endParaRPr lang="en-US" sz="35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specifies </a:t>
            </a:r>
            <a:r>
              <a:rPr lang="en-US" dirty="0"/>
              <a:t>logic function </a:t>
            </a:r>
            <a:r>
              <a:rPr lang="en-US" dirty="0" smtClean="0"/>
              <a:t>only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omputer-aided </a:t>
            </a:r>
            <a:r>
              <a:rPr lang="en-US" dirty="0"/>
              <a:t>design (CAD) tool produces or </a:t>
            </a:r>
            <a:r>
              <a:rPr lang="en-US" i="1" dirty="0"/>
              <a:t>synthesizes </a:t>
            </a:r>
            <a:r>
              <a:rPr lang="en-US" dirty="0"/>
              <a:t>the optimized </a:t>
            </a:r>
            <a:r>
              <a:rPr lang="en-US" dirty="0" smtClean="0"/>
              <a:t>gates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3500" dirty="0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Two leading HDLs: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chemeClr val="accent1"/>
                </a:solidFill>
              </a:rPr>
              <a:t>SystemVerilog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(1364) in </a:t>
            </a:r>
            <a:r>
              <a:rPr lang="en-US" dirty="0" smtClean="0"/>
              <a:t>1995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Extended in 2005 (IEEE STD 1800-2009)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VHDL 2008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(1076) in </a:t>
            </a:r>
            <a:r>
              <a:rPr lang="en-US" dirty="0" smtClean="0"/>
              <a:t>1987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Updated in 2008 (IEEE STD 1076-2008)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27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7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Statements that must be inside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 smtClean="0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Other Behavioral Statements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0370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 // </a:t>
            </a:r>
            <a:r>
              <a:rPr lang="en-US" sz="1800" dirty="0">
                <a:latin typeface="Courier New" pitchFamily="49" charset="0"/>
                <a:cs typeface="Arial" charset="0"/>
              </a:rPr>
              <a:t>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This hardware could be described with assign statements using fewer lines of code, so it’s better to use assign statements in this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always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159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logic [</a:t>
            </a:r>
            <a:r>
              <a:rPr lang="en-US" sz="1500" dirty="0">
                <a:latin typeface="Courier New" pitchFamily="49" charset="0"/>
                <a:cs typeface="Arial" charset="0"/>
              </a:rPr>
              <a:t>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logic [6:0</a:t>
            </a:r>
            <a:r>
              <a:rPr lang="en-US" sz="1500" dirty="0">
                <a:latin typeface="Courier New" pitchFamily="49" charset="0"/>
                <a:cs typeface="Arial" charset="0"/>
              </a:rPr>
              <a:t>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case </a:t>
            </a:r>
            <a:r>
              <a:rPr lang="en-US" sz="1500" dirty="0">
                <a:latin typeface="Courier New" pitchFamily="49" charset="0"/>
                <a:cs typeface="Arial" charset="0"/>
              </a:rPr>
              <a:t>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7'b111_1110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7'b110_1101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7'b111_1001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7'b111_1111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case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8111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70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Times New Roman" pitchFamily="18" charset="0"/>
                <a:cs typeface="Arial" charset="0"/>
              </a:rPr>
              <a:t>statement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implies </a:t>
            </a:r>
            <a:r>
              <a:rPr lang="en-US" sz="2800" dirty="0">
                <a:latin typeface="Times New Roman" pitchFamily="18" charset="0"/>
                <a:cs typeface="Arial" charset="0"/>
              </a:rPr>
              <a:t>combinational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logic </a:t>
            </a:r>
            <a:r>
              <a:rPr lang="en-US" sz="2800" b="1" dirty="0" smtClean="0">
                <a:latin typeface="Times New Roman" pitchFamily="18" charset="0"/>
                <a:cs typeface="Arial" charset="0"/>
              </a:rPr>
              <a:t>only if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all </a:t>
            </a:r>
            <a:r>
              <a:rPr lang="en-US" sz="2800" dirty="0">
                <a:latin typeface="Times New Roman" pitchFamily="18" charset="0"/>
                <a:cs typeface="Arial" charset="0"/>
              </a:rPr>
              <a:t>possible input combinations 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described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Remember to use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statement</a:t>
            </a: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32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0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y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);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8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casez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(a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? = 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87040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casez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6812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063014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&lt;= is </a:t>
            </a:r>
            <a:r>
              <a:rPr lang="en-US" sz="3000" b="1" dirty="0" err="1" smtClean="0"/>
              <a:t>nonblocking</a:t>
            </a:r>
            <a:r>
              <a:rPr lang="en-US" sz="3000" dirty="0" smtClean="0"/>
              <a:t> assignment</a:t>
            </a:r>
            <a:endParaRPr lang="en-US" sz="3000" dirty="0"/>
          </a:p>
          <a:p>
            <a:pPr lvl="1"/>
            <a:r>
              <a:rPr lang="en-US" sz="2400" dirty="0"/>
              <a:t>Occurs simultaneously with others</a:t>
            </a:r>
          </a:p>
          <a:p>
            <a:r>
              <a:rPr lang="en-US" sz="3000" dirty="0"/>
              <a:t>= </a:t>
            </a:r>
            <a:r>
              <a:rPr lang="en-US" sz="3000" dirty="0" smtClean="0"/>
              <a:t>is </a:t>
            </a:r>
            <a:r>
              <a:rPr lang="en-US" sz="3000" b="1" dirty="0" smtClean="0"/>
              <a:t>blocking</a:t>
            </a:r>
            <a:r>
              <a:rPr lang="en-US" sz="3000" dirty="0" smtClean="0"/>
              <a:t> assignment</a:t>
            </a:r>
            <a:endParaRPr lang="en-US" sz="3000" dirty="0"/>
          </a:p>
          <a:p>
            <a:pPr lvl="1"/>
            <a:r>
              <a:rPr lang="en-US" sz="2400" dirty="0"/>
              <a:t>Occurs in </a:t>
            </a:r>
            <a:r>
              <a:rPr lang="en-US" sz="2400" dirty="0" smtClean="0"/>
              <a:t>order </a:t>
            </a:r>
            <a:r>
              <a:rPr lang="en-US" sz="2400" dirty="0"/>
              <a:t>it appears in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pic>
        <p:nvPicPr>
          <p:cNvPr id="9707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715000"/>
            <a:ext cx="233203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5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9718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970759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62600"/>
            <a:ext cx="2286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9718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Blocking vs.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Nonblocking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Assignment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318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14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7467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Times New Roman" pitchFamily="18" charset="0"/>
                <a:cs typeface="Arial" charset="0"/>
              </a:rPr>
              <a:t>Synchronous sequential logic: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se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nonblocking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assignments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@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q </a:t>
            </a:r>
            <a:r>
              <a:rPr lang="en-US" sz="1800" dirty="0">
                <a:latin typeface="Courier New" pitchFamily="49" charset="0"/>
                <a:cs typeface="Arial" charset="0"/>
              </a:rPr>
              <a:t>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Times New Roman" pitchFamily="18" charset="0"/>
                <a:cs typeface="Arial" charset="0"/>
              </a:rPr>
              <a:t>Simple combinational logic: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use </a:t>
            </a:r>
            <a:r>
              <a:rPr lang="en-US" sz="2400" dirty="0">
                <a:latin typeface="Times New Roman" pitchFamily="18" charset="0"/>
                <a:cs typeface="Arial" charset="0"/>
              </a:rPr>
              <a:t>continuous assignments 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       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latin typeface="Times New Roman" pitchFamily="18" charset="0"/>
                <a:cs typeface="Arial" charset="0"/>
              </a:rPr>
              <a:t>More complicated combinational logic: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blocking assignments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Assign a signal </a:t>
            </a:r>
            <a:r>
              <a:rPr lang="en-US" sz="2400" dirty="0">
                <a:latin typeface="Times New Roman" pitchFamily="18" charset="0"/>
                <a:cs typeface="Arial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only one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statement or continuous assignment statement.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Rules for Signal Assignment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733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2452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3196340"/>
              </p:ext>
            </p:extLst>
          </p:nvPr>
        </p:nvGraphicFramePr>
        <p:xfrm>
          <a:off x="1066800" y="3505200"/>
          <a:ext cx="777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8" name="VISIO" r:id="rId7" imgW="2606760" imgH="574560" progId="Visio.Drawing.6">
                  <p:embed/>
                </p:oleObj>
              </mc:Choice>
              <mc:Fallback>
                <p:oleObj name="VISIO" r:id="rId7" imgW="2606760" imgH="57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777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4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output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Finite State Machines (FSMs)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7665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0" y="12192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The double circle indicates the reset state</a:t>
            </a:r>
          </a:p>
        </p:txBody>
      </p:sp>
      <p:sp>
        <p:nvSpPr>
          <p:cNvPr id="8734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3476" name="Object 4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32429735"/>
              </p:ext>
            </p:extLst>
          </p:nvPr>
        </p:nvGraphicFramePr>
        <p:xfrm>
          <a:off x="2425700" y="12543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2" name="VISIO" r:id="rId7" imgW="1072440" imgH="1189800" progId="Visio.Drawing.6">
                  <p:embed/>
                </p:oleObj>
              </mc:Choice>
              <mc:Fallback>
                <p:oleObj name="VISIO" r:id="rId7" imgW="1072440" imgH="118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2543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Example: Divide by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310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52578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module divideby3FSM (input  </a:t>
            </a:r>
            <a:r>
              <a:rPr lang="en-US" sz="1200" dirty="0" smtClean="0">
                <a:latin typeface="Courier10 BT" pitchFamily="49" charset="0"/>
              </a:rPr>
              <a:t>logic </a:t>
            </a:r>
            <a:r>
              <a:rPr lang="en-US" sz="1200" dirty="0" err="1" smtClean="0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input  </a:t>
            </a:r>
            <a:r>
              <a:rPr lang="en-US" sz="1200" dirty="0" smtClean="0">
                <a:latin typeface="Courier10 BT" pitchFamily="49" charset="0"/>
              </a:rPr>
              <a:t>logic reset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output </a:t>
            </a:r>
            <a:r>
              <a:rPr lang="en-US" sz="1200" dirty="0" smtClean="0">
                <a:latin typeface="Courier10 BT" pitchFamily="49" charset="0"/>
              </a:rPr>
              <a:t>logic q</a:t>
            </a:r>
            <a:r>
              <a:rPr lang="en-US" sz="1200" dirty="0">
                <a:latin typeface="Courier10 BT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[1:0] state,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 smtClean="0">
                <a:solidFill>
                  <a:schemeClr val="accent1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state register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always_ff</a:t>
            </a:r>
            <a:r>
              <a:rPr lang="en-US" sz="1200" dirty="0" smtClean="0">
                <a:latin typeface="Courier10 BT" pitchFamily="49" charset="0"/>
              </a:rPr>
              <a:t> </a:t>
            </a:r>
            <a:r>
              <a:rPr lang="en-US" sz="1200" dirty="0">
                <a:latin typeface="Courier10 BT" pitchFamily="49" charset="0"/>
              </a:rPr>
              <a:t>@ (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reset)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if (reset) state &lt;=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else       state &lt;=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 smtClean="0">
                <a:latin typeface="Courier10 BT" pitchFamily="49" charset="0"/>
              </a:rPr>
              <a:t>;</a:t>
            </a:r>
          </a:p>
          <a:p>
            <a:pPr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smtClean="0">
                <a:latin typeface="Courier10 BT" pitchFamily="49" charset="0"/>
              </a:rPr>
              <a:t>  </a:t>
            </a:r>
            <a:r>
              <a:rPr lang="en-US" sz="1200" b="1" dirty="0" smtClean="0">
                <a:solidFill>
                  <a:schemeClr val="accent1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next state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always_comb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case (state)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S0: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S1;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S1: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S2;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S2: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default: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</a:t>
            </a:r>
            <a:r>
              <a:rPr lang="en-US" sz="1200" dirty="0" err="1">
                <a:latin typeface="Courier10 BT" pitchFamily="49" charset="0"/>
              </a:rPr>
              <a:t>endcase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endParaRPr lang="en-US" sz="1200" dirty="0" smtClean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// output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assign q = (state == S0);</a:t>
            </a:r>
          </a:p>
          <a:p>
            <a:pPr>
              <a:buFontTx/>
              <a:buNone/>
            </a:pPr>
            <a:r>
              <a:rPr lang="en-US" sz="1200" dirty="0" err="1">
                <a:latin typeface="Courier10 BT" pitchFamily="49" charset="0"/>
              </a:rPr>
              <a:t>endmodule</a:t>
            </a:r>
            <a:r>
              <a:rPr lang="en-US" sz="1200" dirty="0">
                <a:latin typeface="Courier10 BT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in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075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90600" y="2819400"/>
            <a:ext cx="7820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Bajar versión gratuita en:</a:t>
            </a:r>
          </a:p>
          <a:p>
            <a:endParaRPr lang="es-ES" sz="2000" dirty="0" smtClean="0"/>
          </a:p>
          <a:p>
            <a:r>
              <a:rPr lang="es-ES" sz="2000" dirty="0" smtClean="0"/>
              <a:t>http</a:t>
            </a:r>
            <a:r>
              <a:rPr lang="es-ES" sz="2000" dirty="0"/>
              <a:t>://</a:t>
            </a:r>
            <a:r>
              <a:rPr lang="es-ES" sz="2000" dirty="0" err="1"/>
              <a:t>www.mentor.com</a:t>
            </a:r>
            <a:r>
              <a:rPr lang="es-ES" sz="2000" dirty="0"/>
              <a:t>/</a:t>
            </a:r>
            <a:r>
              <a:rPr lang="es-ES" sz="2000" dirty="0" err="1"/>
              <a:t>company</a:t>
            </a:r>
            <a:r>
              <a:rPr lang="es-ES" sz="2000" dirty="0"/>
              <a:t>/</a:t>
            </a:r>
            <a:r>
              <a:rPr lang="es-ES" sz="2000" dirty="0" err="1"/>
              <a:t>higher_ed</a:t>
            </a:r>
            <a:r>
              <a:rPr lang="es-ES" sz="2000" dirty="0"/>
              <a:t>/</a:t>
            </a:r>
            <a:r>
              <a:rPr lang="es-ES" sz="2000" dirty="0" err="1"/>
              <a:t>modelsim-student-edition</a:t>
            </a:r>
            <a:endParaRPr lang="es-ES" sz="2000" dirty="0"/>
          </a:p>
        </p:txBody>
      </p:sp>
      <p:sp>
        <p:nvSpPr>
          <p:cNvPr id="4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ModelSIM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56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</a:t>
            </a:r>
            <a:r>
              <a:rPr lang="en-US" sz="1800" dirty="0" smtClean="0">
                <a:latin typeface="Courier New" pitchFamily="49" charset="0"/>
              </a:rPr>
              <a:t>logic      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mux1(d0,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Parameterized Modules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739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7772400" cy="5181600"/>
          </a:xfrm>
        </p:spPr>
        <p:txBody>
          <a:bodyPr/>
          <a:lstStyle/>
          <a:p>
            <a:r>
              <a:rPr lang="en-US" dirty="0" smtClean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dirty="0" smtClean="0"/>
              <a:t>Simple</a:t>
            </a:r>
            <a:endParaRPr lang="en-US" dirty="0"/>
          </a:p>
          <a:p>
            <a:pPr lvl="1"/>
            <a:r>
              <a:rPr lang="en-US" dirty="0" smtClean="0"/>
              <a:t>Self-checking</a:t>
            </a:r>
            <a:endParaRPr lang="en-US" dirty="0"/>
          </a:p>
          <a:p>
            <a:pPr lvl="1"/>
            <a:r>
              <a:rPr lang="en-US" dirty="0"/>
              <a:t>Self-checking </a:t>
            </a:r>
            <a:r>
              <a:rPr lang="en-US" dirty="0" smtClean="0"/>
              <a:t>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331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r>
              <a:rPr lang="en-US" dirty="0"/>
              <a:t>Name the module </a:t>
            </a:r>
            <a:r>
              <a:rPr lang="en-US" dirty="0" err="1">
                <a:latin typeface="Courier New" pitchFamily="49" charset="0"/>
              </a:rPr>
              <a:t>sillyfunction</a:t>
            </a: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348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module </a:t>
            </a:r>
            <a:r>
              <a:rPr lang="en-US" sz="2200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(input  </a:t>
            </a:r>
            <a:r>
              <a:rPr lang="en-US" sz="2200" dirty="0" smtClean="0">
                <a:latin typeface="Courier New" pitchFamily="49" charset="0"/>
              </a:rPr>
              <a:t>logic a</a:t>
            </a:r>
            <a:r>
              <a:rPr lang="en-US" sz="2200" dirty="0">
                <a:latin typeface="Courier New" pitchFamily="49" charset="0"/>
              </a:rPr>
              <a:t>, b, c, 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                   output </a:t>
            </a:r>
            <a:r>
              <a:rPr lang="en-US" sz="2200" dirty="0" smtClean="0">
                <a:latin typeface="Courier New" pitchFamily="49" charset="0"/>
              </a:rPr>
              <a:t>logic y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 dirty="0" err="1">
                <a:latin typeface="Courier New" pitchFamily="49" charset="0"/>
              </a:rPr>
              <a:t>endmodule</a:t>
            </a:r>
            <a:endParaRPr lang="en-U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2620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01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371600" y="1072662"/>
            <a:ext cx="5486400" cy="51816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testbench1();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c;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initial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80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11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676400" y="990600"/>
            <a:ext cx="6553200" cy="5181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module testbench2();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 </a:t>
            </a:r>
            <a:r>
              <a:rPr lang="en-US" sz="1300" dirty="0">
                <a:latin typeface="Courier New" pitchFamily="49" charset="0"/>
              </a:rPr>
              <a:t>a, b, c;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</a:t>
            </a:r>
            <a:r>
              <a:rPr lang="en-US" sz="1300" dirty="0">
                <a:latin typeface="Courier New" pitchFamily="49" charset="0"/>
              </a:rPr>
              <a:t>y;</a:t>
            </a: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</a:rPr>
              <a:t>sillyfunction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</a:t>
            </a:r>
            <a:r>
              <a:rPr lang="en-US" sz="1300" dirty="0" smtClean="0">
                <a:latin typeface="Courier New" pitchFamily="49" charset="0"/>
              </a:rPr>
              <a:t>);  </a:t>
            </a:r>
            <a:r>
              <a:rPr lang="en-US" sz="1300" b="1" dirty="0" smtClean="0">
                <a:solidFill>
                  <a:schemeClr val="accent1"/>
                </a:solidFill>
                <a:latin typeface="Courier New" pitchFamily="49" charset="0"/>
              </a:rPr>
              <a:t>// instantiate </a:t>
            </a:r>
            <a:r>
              <a:rPr lang="en-US" sz="1300" b="1" dirty="0" err="1" smtClean="0">
                <a:solidFill>
                  <a:schemeClr val="accent1"/>
                </a:solidFill>
                <a:latin typeface="Courier New" pitchFamily="49" charset="0"/>
              </a:rPr>
              <a:t>dut</a:t>
            </a:r>
            <a:endParaRPr lang="en-US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initial begin </a:t>
            </a:r>
            <a:r>
              <a:rPr lang="en-US" sz="1300" b="1" dirty="0" smtClean="0">
                <a:solidFill>
                  <a:schemeClr val="accent1"/>
                </a:solidFill>
                <a:latin typeface="Courier New" pitchFamily="49" charset="0"/>
              </a:rPr>
              <a:t>// apply inputs, check results one at a time</a:t>
            </a:r>
            <a:endParaRPr lang="en-US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$display("000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300" dirty="0" err="1">
                <a:latin typeface="Courier New" pitchFamily="49" charset="0"/>
              </a:rPr>
              <a:t>endmodule</a:t>
            </a:r>
            <a:r>
              <a:rPr lang="en-US" sz="13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Self-checking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558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317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458200" cy="5181600"/>
          </a:xfrm>
        </p:spPr>
        <p:txBody>
          <a:bodyPr/>
          <a:lstStyle/>
          <a:p>
            <a:pPr marL="533400" indent="-533400"/>
            <a:r>
              <a:rPr lang="en-US" dirty="0" err="1" smtClean="0"/>
              <a:t>Testvector</a:t>
            </a:r>
            <a:r>
              <a:rPr lang="en-US" dirty="0" smtClean="0"/>
              <a:t> </a:t>
            </a:r>
            <a:r>
              <a:rPr lang="en-US" dirty="0"/>
              <a:t>file: inputs and expected outputs</a:t>
            </a:r>
          </a:p>
          <a:p>
            <a:pPr marL="533400" indent="-533400"/>
            <a:r>
              <a:rPr lang="en-US" dirty="0" err="1"/>
              <a:t>Testbench</a:t>
            </a:r>
            <a:r>
              <a:rPr lang="en-US" dirty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Compare </a:t>
            </a:r>
            <a:r>
              <a:rPr lang="en-US" sz="2600" dirty="0" smtClean="0"/>
              <a:t>outputs with expected </a:t>
            </a:r>
            <a:r>
              <a:rPr lang="en-US" sz="2600" dirty="0"/>
              <a:t>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797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44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7543800" cy="4953000"/>
          </a:xfrm>
        </p:spPr>
        <p:txBody>
          <a:bodyPr/>
          <a:lstStyle/>
          <a:p>
            <a:pPr marL="533400" indent="-533400"/>
            <a:r>
              <a:rPr lang="en-US" dirty="0" err="1"/>
              <a:t>Testbench</a:t>
            </a:r>
            <a:r>
              <a:rPr lang="en-US" dirty="0"/>
              <a:t> </a:t>
            </a:r>
            <a:r>
              <a:rPr lang="en-US" dirty="0" smtClean="0"/>
              <a:t>clock: </a:t>
            </a:r>
          </a:p>
          <a:p>
            <a:pPr marL="933450" lvl="1" indent="-533400"/>
            <a:r>
              <a:rPr lang="en-US" sz="2400" dirty="0" smtClean="0"/>
              <a:t>assign </a:t>
            </a:r>
            <a:r>
              <a:rPr lang="en-US" sz="2400" dirty="0"/>
              <a:t>inputs (on </a:t>
            </a:r>
            <a:r>
              <a:rPr lang="en-US" sz="2400" dirty="0" smtClean="0"/>
              <a:t>rising edge)</a:t>
            </a:r>
          </a:p>
          <a:p>
            <a:pPr marL="933450" lvl="1" indent="-533400"/>
            <a:r>
              <a:rPr lang="en-US" sz="2400" dirty="0" smtClean="0"/>
              <a:t>compare </a:t>
            </a:r>
            <a:r>
              <a:rPr lang="en-US" sz="2400" dirty="0"/>
              <a:t>outputs with expected outputs (on </a:t>
            </a:r>
            <a:r>
              <a:rPr lang="en-US" sz="2400" dirty="0" smtClean="0"/>
              <a:t>falling </a:t>
            </a:r>
            <a:r>
              <a:rPr lang="en-US" sz="2400" dirty="0"/>
              <a:t>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 smtClean="0"/>
              <a:t>Testbench</a:t>
            </a:r>
            <a:r>
              <a:rPr lang="en-US" sz="2400" dirty="0" smtClean="0"/>
              <a:t> </a:t>
            </a:r>
            <a:r>
              <a:rPr lang="en-US" sz="2400" dirty="0"/>
              <a:t>clock </a:t>
            </a:r>
            <a:r>
              <a:rPr lang="en-US" sz="2400" dirty="0" smtClean="0"/>
              <a:t>also used as clock </a:t>
            </a:r>
            <a:r>
              <a:rPr lang="en-US" sz="2400" dirty="0"/>
              <a:t>for synchronous sequential </a:t>
            </a:r>
            <a:r>
              <a:rPr lang="en-US" sz="2400" dirty="0" smtClean="0"/>
              <a:t>circuits</a:t>
            </a:r>
            <a:endParaRPr lang="en-US" sz="2400" dirty="0"/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42063807"/>
              </p:ext>
            </p:extLst>
          </p:nvPr>
        </p:nvGraphicFramePr>
        <p:xfrm>
          <a:off x="2209800" y="289560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6" name="VISIO" r:id="rId7" imgW="2437920" imgH="905040" progId="Visio.Drawing.6">
                  <p:embed/>
                </p:oleObj>
              </mc:Choice>
              <mc:Fallback>
                <p:oleObj name="VISIO" r:id="rId7" imgW="2437920" imgH="905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49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419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r>
              <a:rPr lang="en-US" dirty="0" smtClean="0"/>
              <a:t>File</a:t>
            </a:r>
            <a:r>
              <a:rPr lang="en-US" dirty="0"/>
              <a:t>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</a:rPr>
              <a:t>example.tv </a:t>
            </a:r>
          </a:p>
          <a:p>
            <a:r>
              <a:rPr lang="en-US" dirty="0" smtClean="0">
                <a:latin typeface="+mj-lt"/>
              </a:rPr>
              <a:t>contains </a:t>
            </a:r>
            <a:r>
              <a:rPr lang="en-US" dirty="0">
                <a:latin typeface="+mj-lt"/>
              </a:rPr>
              <a:t>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111_0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File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845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522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5344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module </a:t>
            </a:r>
            <a:r>
              <a:rPr lang="en-US" sz="1600" dirty="0">
                <a:latin typeface="Courier New" pitchFamily="49" charset="0"/>
              </a:rPr>
              <a:t>testbench3();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</a:t>
            </a:r>
            <a:r>
              <a:rPr lang="en-US" sz="1600" dirty="0" err="1" smtClean="0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a</a:t>
            </a:r>
            <a:r>
              <a:rPr lang="en-US" sz="1600" dirty="0">
                <a:latin typeface="Courier New" pitchFamily="49" charset="0"/>
              </a:rPr>
              <a:t>, b, c, </a:t>
            </a:r>
            <a:r>
              <a:rPr lang="en-US" sz="1600" dirty="0" err="1">
                <a:latin typeface="Courier New" pitchFamily="49" charset="0"/>
              </a:rPr>
              <a:t>yexpected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y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[31:0</a:t>
            </a:r>
            <a:r>
              <a:rPr lang="en-US" sz="1600" dirty="0">
                <a:latin typeface="Courier New" pitchFamily="49" charset="0"/>
              </a:rPr>
              <a:t>] </a:t>
            </a:r>
            <a:r>
              <a:rPr lang="en-US" sz="1600" dirty="0" err="1">
                <a:latin typeface="Courier New" pitchFamily="49" charset="0"/>
              </a:rPr>
              <a:t>vectornum</a:t>
            </a:r>
            <a:r>
              <a:rPr lang="en-US" sz="1600" dirty="0">
                <a:latin typeface="Courier New" pitchFamily="49" charset="0"/>
              </a:rPr>
              <a:t>, errors;    // bookkeeping variables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[3:0</a:t>
            </a:r>
            <a:r>
              <a:rPr lang="en-US" sz="1600" dirty="0">
                <a:latin typeface="Courier New" pitchFamily="49" charset="0"/>
              </a:rPr>
              <a:t>] 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r>
              <a:rPr lang="en-US" sz="1600" dirty="0">
                <a:latin typeface="Courier New" pitchFamily="49" charset="0"/>
              </a:rPr>
              <a:t>[10000:0]; // array of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1; #5;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1. Generate Clock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2344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Inputs applied </a:t>
            </a:r>
            <a:r>
              <a:rPr lang="en-US" sz="2200" dirty="0">
                <a:latin typeface="Times New Roman" pitchFamily="18" charset="0"/>
                <a:cs typeface="Arial" charset="0"/>
              </a:rPr>
              <a:t>to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circuit</a:t>
            </a:r>
            <a:endParaRPr lang="en-US" sz="22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Transforms HDL code into a </a:t>
            </a:r>
            <a:r>
              <a:rPr lang="en-US" sz="2200" i="1" dirty="0" err="1">
                <a:latin typeface="Times New Roman" pitchFamily="18" charset="0"/>
                <a:cs typeface="Arial" charset="0"/>
              </a:rPr>
              <a:t>netlist</a:t>
            </a:r>
            <a:r>
              <a:rPr lang="en-US" sz="2200" dirty="0">
                <a:latin typeface="Times New Roman" pitchFamily="18" charset="0"/>
                <a:cs typeface="Arial" charset="0"/>
              </a:rPr>
              <a:t> describing the hardware (i.e., a list of gates and the wires connecting them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IMPORTANT: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When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using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an HDL,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think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hardware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the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HDL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should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produce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4394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624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at start of test, load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vectors and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pulse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errors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#27; reset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2. Read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into Array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6301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7268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8001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apply test vectors on rising edge of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3. Assign Inputs &amp; Expected Outputs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480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</a:t>
            </a:r>
            <a:r>
              <a:rPr lang="en-US" sz="1700" dirty="0" err="1">
                <a:latin typeface="Courier New" pitchFamily="49" charset="0"/>
              </a:rPr>
              <a:t>negedge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(y !== </a:t>
            </a:r>
            <a:r>
              <a:rPr lang="en-US" sz="1700" dirty="0" err="1">
                <a:latin typeface="Courier New" pitchFamily="49" charset="0"/>
              </a:rPr>
              <a:t>yexpected</a:t>
            </a:r>
            <a:r>
              <a:rPr lang="en-US" sz="1700" dirty="0">
                <a:latin typeface="Courier New" pitchFamily="49" charset="0"/>
              </a:rPr>
              <a:t>) 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Note:</a:t>
            </a:r>
            <a:r>
              <a:rPr lang="en-US" sz="1700" dirty="0">
                <a:latin typeface="Courier New" pitchFamily="49" charset="0"/>
              </a:rPr>
              <a:t> 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r>
              <a:rPr lang="en-US" sz="1700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9134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testvector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</a:t>
            </a:r>
            <a:r>
              <a:rPr lang="en-US" sz="1700" dirty="0">
                <a:solidFill>
                  <a:srgbClr val="FF3300"/>
                </a:solidFill>
                <a:latin typeface="Courier New" pitchFamily="49" charset="0"/>
              </a:rPr>
              <a:t>===</a:t>
            </a:r>
            <a:r>
              <a:rPr lang="en-US" sz="1700" dirty="0">
                <a:latin typeface="Courier New" pitchFamily="49" charset="0"/>
              </a:rPr>
              <a:t> 4'bx)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$finish;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===</a:t>
            </a:r>
            <a:r>
              <a:rPr lang="en-US" sz="170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and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</a:t>
            </a:r>
            <a:r>
              <a:rPr lang="en-US" sz="1700" dirty="0" smtClean="0">
                <a:latin typeface="Courier New" pitchFamily="49" charset="0"/>
              </a:rPr>
              <a:t>1</a:t>
            </a:r>
            <a:r>
              <a:rPr lang="en-US" sz="1700" dirty="0">
                <a:latin typeface="Courier New" pitchFamily="49" charset="0"/>
              </a:rPr>
              <a:t>, 0, x, or 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6533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3514981"/>
              </p:ext>
            </p:extLst>
          </p:nvPr>
        </p:nvGraphicFramePr>
        <p:xfrm>
          <a:off x="2057400" y="1371600"/>
          <a:ext cx="4605337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1" name="VISIO" r:id="rId7" imgW="1285920" imgH="491760" progId="Visio.Drawing.6">
                  <p:embed/>
                </p:oleObj>
              </mc:Choice>
              <mc:Fallback>
                <p:oleObj name="VISIO" r:id="rId7" imgW="128592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4605337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Behavioral: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Structural: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how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it is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built from simpler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Modules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5016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5650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4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94983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Simulation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 smtClean="0">
                <a:solidFill>
                  <a:schemeClr val="accent1"/>
                </a:solidFill>
              </a:rPr>
              <a:t>: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59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466759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5" name="VISIO" r:id="rId10" imgW="2545385" imgH="1374038" progId="Visio.Drawing.6">
                  <p:embed/>
                </p:oleObj>
              </mc:Choice>
              <mc:Fallback>
                <p:oleObj name="VISIO" r:id="rId10" imgW="2545385" imgH="137403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Synthesis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 smtClean="0">
                <a:solidFill>
                  <a:schemeClr val="accent1"/>
                </a:solidFill>
              </a:rPr>
              <a:t>: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chemeClr val="accent1"/>
                </a:solidFill>
              </a:rPr>
              <a:t>Synthesis: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41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14025</TotalTime>
  <Words>3853</Words>
  <Application>Microsoft Macintosh PowerPoint</Application>
  <PresentationFormat>Presentación en pantalla (4:3)</PresentationFormat>
  <Paragraphs>732</Paragraphs>
  <Slides>53</Slides>
  <Notes>51</Notes>
  <HiddenSlides>27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53</vt:i4>
      </vt:variant>
    </vt:vector>
  </HeadingPairs>
  <TitlesOfParts>
    <vt:vector size="56" baseType="lpstr">
      <vt:lpstr>Office Theme</vt:lpstr>
      <vt:lpstr>VISIO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Javier Cañas</cp:lastModifiedBy>
  <cp:revision>93</cp:revision>
  <dcterms:created xsi:type="dcterms:W3CDTF">2012-08-07T04:56:47Z</dcterms:created>
  <dcterms:modified xsi:type="dcterms:W3CDTF">2015-04-24T11:24:26Z</dcterms:modified>
</cp:coreProperties>
</file>