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notesSlides/notesSlide63.xml" ContentType="application/vnd.openxmlformats-officedocument.presentationml.notesSlide+xml"/>
  <Override PartName="/ppt/tags/tag241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ppt/tags/tag178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Default Extension="emf" ContentType="image/x-emf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13.xml" ContentType="application/vnd.openxmlformats-officedocument.presentationml.tags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notesSlides/notesSlide60.xml" ContentType="application/vnd.openxmlformats-officedocument.presentationml.notesSlide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notesSlides/notesSlide65.xml" ContentType="application/vnd.openxmlformats-officedocument.presentationml.notesSlide+xml"/>
  <Override PartName="/ppt/tags/tag243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232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48.xml" ContentType="application/vnd.openxmlformats-officedocument.presentationml.notesSlide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215.xml" ContentType="application/vnd.openxmlformats-officedocument.presentationml.tags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notesSlides/notesSlide62.xml" ContentType="application/vnd.openxmlformats-officedocument.presentationml.notesSlide+xml"/>
  <Override PartName="/ppt/tags/tag204.xml" ContentType="application/vnd.openxmlformats-officedocument.presentationml.tags+xml"/>
  <Override PartName="/ppt/notesSlides/notesSlide73.xml" ContentType="application/vnd.openxmlformats-officedocument.presentationml.notesSlide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notesSlides/notesSlide51.xml" ContentType="application/vnd.openxmlformats-officedocument.presentationml.notesSlide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notesSlides/notesSlide40.xml" ContentType="application/vnd.openxmlformats-officedocument.presentationml.notesSlide+xml"/>
  <Override PartName="/ppt/tags/tag166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234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tags/tag223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notesSlides/notesSlide53.xml" ContentType="application/vnd.openxmlformats-officedocument.presentationml.notesSlide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tags/tag168.xml" ContentType="application/vnd.openxmlformats-officedocument.presentationml.tags+xml"/>
  <Override PartName="/ppt/tags/tag220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236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225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61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notesSlides/notesSlide50.xml" ContentType="application/vnd.openxmlformats-officedocument.presentationml.notesSlide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notesSlides/notesSlide66.xml" ContentType="application/vnd.openxmlformats-officedocument.presentationml.notes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55.xml" ContentType="application/vnd.openxmlformats-officedocument.presentationml.notesSlide+xml"/>
  <Override PartName="/ppt/tags/tag233.xml" ContentType="application/vnd.openxmlformats-officedocument.presentationml.tags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notesSlides/notesSlide44.xml" ContentType="application/vnd.openxmlformats-officedocument.presentationml.notesSlide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notesSlides/notesSlide49.xml" ContentType="application/vnd.openxmlformats-officedocument.presentationml.notesSlide+xml"/>
  <Override PartName="/ppt/tags/tag227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notesSlides/notesSlide74.xml" ContentType="application/vnd.openxmlformats-officedocument.presentationml.notes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notesSlides/notesSlide52.xml" ContentType="application/vnd.openxmlformats-officedocument.presentationml.notesSlide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6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86" r:id="rId20"/>
    <p:sldId id="277" r:id="rId21"/>
    <p:sldId id="387" r:id="rId22"/>
    <p:sldId id="278" r:id="rId23"/>
    <p:sldId id="279" r:id="rId24"/>
    <p:sldId id="388" r:id="rId25"/>
    <p:sldId id="280" r:id="rId26"/>
    <p:sldId id="281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9" r:id="rId40"/>
    <p:sldId id="300" r:id="rId41"/>
    <p:sldId id="301" r:id="rId42"/>
    <p:sldId id="302" r:id="rId43"/>
    <p:sldId id="303" r:id="rId44"/>
    <p:sldId id="304" r:id="rId45"/>
    <p:sldId id="390" r:id="rId46"/>
    <p:sldId id="305" r:id="rId47"/>
    <p:sldId id="306" r:id="rId48"/>
    <p:sldId id="308" r:id="rId49"/>
    <p:sldId id="309" r:id="rId50"/>
    <p:sldId id="310" r:id="rId51"/>
    <p:sldId id="311" r:id="rId52"/>
    <p:sldId id="400" r:id="rId53"/>
    <p:sldId id="401" r:id="rId54"/>
    <p:sldId id="312" r:id="rId55"/>
    <p:sldId id="313" r:id="rId56"/>
    <p:sldId id="396" r:id="rId57"/>
    <p:sldId id="336" r:id="rId58"/>
    <p:sldId id="337" r:id="rId59"/>
    <p:sldId id="338" r:id="rId60"/>
    <p:sldId id="355" r:id="rId61"/>
    <p:sldId id="356" r:id="rId62"/>
    <p:sldId id="357" r:id="rId63"/>
    <p:sldId id="358" r:id="rId64"/>
    <p:sldId id="359" r:id="rId65"/>
    <p:sldId id="360" r:id="rId66"/>
    <p:sldId id="362" r:id="rId67"/>
    <p:sldId id="363" r:id="rId68"/>
    <p:sldId id="364" r:id="rId69"/>
    <p:sldId id="365" r:id="rId70"/>
    <p:sldId id="397" r:id="rId71"/>
    <p:sldId id="368" r:id="rId72"/>
    <p:sldId id="369" r:id="rId73"/>
    <p:sldId id="372" r:id="rId74"/>
    <p:sldId id="373" r:id="rId75"/>
    <p:sldId id="374" r:id="rId76"/>
    <p:sldId id="375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561" autoAdjust="0"/>
    <p:restoredTop sz="94086" autoAdjust="0"/>
  </p:normalViewPr>
  <p:slideViewPr>
    <p:cSldViewPr>
      <p:cViewPr varScale="1">
        <p:scale>
          <a:sx n="69" d="100"/>
          <a:sy n="69" d="100"/>
        </p:scale>
        <p:origin x="-1170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D75E0-0451-4A4A-B8F7-06B341A783C6}" type="slidenum">
              <a:rPr lang="en-US"/>
              <a:pPr/>
              <a:t>11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D7F2A-86CD-4E29-AD15-1F5F5C905A3B}" type="slidenum">
              <a:rPr lang="en-US"/>
              <a:pPr/>
              <a:t>12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E892D-51DA-4429-BFFA-1D5452FAB7F5}" type="slidenum">
              <a:rPr lang="en-US"/>
              <a:pPr/>
              <a:t>13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14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15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4490-4B03-40FA-91F1-6F47C42D667B}" type="slidenum">
              <a:rPr lang="en-US"/>
              <a:pPr/>
              <a:t>16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22A91-C73E-408F-B4C8-43E644120F3A}" type="slidenum">
              <a:rPr lang="en-US"/>
              <a:pPr/>
              <a:t>17</a:t>
            </a:fld>
            <a:endParaRPr 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18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19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20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14780-11DF-4472-AE76-0B6C10813017}" type="slidenum">
              <a:rPr lang="en-US"/>
              <a:pPr/>
              <a:t>3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21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D2F49-291D-43EF-B2C2-440CE5CE789E}" type="slidenum">
              <a:rPr lang="en-US"/>
              <a:pPr/>
              <a:t>22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23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24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25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B6B2C-21FC-4D6D-9E7C-29AA6CFA2E86}" type="slidenum">
              <a:rPr lang="en-US"/>
              <a:pPr/>
              <a:t>26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27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FB56-FA1D-441A-AC74-3908DC102C15}" type="slidenum">
              <a:rPr lang="en-US"/>
              <a:pPr/>
              <a:t>28</a:t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29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30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F196F-8ABF-4C2A-BFC5-0F48556D9C3C}" type="slidenum">
              <a:rPr lang="en-US"/>
              <a:pPr/>
              <a:t>4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49760-38BD-4480-89D6-56FE07AB2AC6}" type="slidenum">
              <a:rPr lang="en-US"/>
              <a:pPr/>
              <a:t>31</a:t>
            </a:fld>
            <a:endParaRPr 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FC2C1-50D7-4893-A91D-85BF0E581CE7}" type="slidenum">
              <a:rPr lang="en-US"/>
              <a:pPr/>
              <a:t>32</a:t>
            </a:fld>
            <a:endParaRPr 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997F1-2D23-403C-BFC6-3F27FCFA1920}" type="slidenum">
              <a:rPr lang="en-US"/>
              <a:pPr/>
              <a:t>33</a:t>
            </a:fld>
            <a:endParaRPr 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DC6C-1D2A-4A52-B726-1F8852540491}" type="slidenum">
              <a:rPr lang="en-US"/>
              <a:pPr/>
              <a:t>34</a:t>
            </a:fld>
            <a:endParaRPr 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7CE82-ABAB-4D30-AC29-161F7EC3F744}" type="slidenum">
              <a:rPr lang="en-US"/>
              <a:pPr/>
              <a:t>35</a:t>
            </a:fld>
            <a:endParaRPr lang="en-US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36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37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38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39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40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5BAA-84F1-4764-B73A-1F2654146854}" type="slidenum">
              <a:rPr lang="en-US"/>
              <a:pPr/>
              <a:t>5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2E1DF-F9BE-4397-9802-5709B8878E25}" type="slidenum">
              <a:rPr lang="en-US"/>
              <a:pPr/>
              <a:t>41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F8E31-60FC-4684-AB89-5F898620A9AB}" type="slidenum">
              <a:rPr lang="en-US"/>
              <a:pPr/>
              <a:t>42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835E1-E1F9-4BD8-8D1E-50623ECBF82B}" type="slidenum">
              <a:rPr lang="en-US"/>
              <a:pPr/>
              <a:t>43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44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45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46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47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48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015BA-3E20-44A7-978C-35F1F121525E}" type="slidenum">
              <a:rPr lang="en-US"/>
              <a:pPr/>
              <a:t>49</a:t>
            </a:fld>
            <a:endParaRPr 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50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F33-535B-4289-ACE8-0AA8225D5BB2}" type="slidenum">
              <a:rPr lang="en-US"/>
              <a:pPr/>
              <a:t>6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51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52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53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2E576-D3A9-4E0B-9977-FC4CCA079CF5}" type="slidenum">
              <a:rPr lang="en-US"/>
              <a:pPr/>
              <a:t>54</a:t>
            </a:fld>
            <a:endParaRPr 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78F4-BF9B-429F-ACB1-680B34C3F49A}" type="slidenum">
              <a:rPr lang="en-US"/>
              <a:pPr/>
              <a:t>55</a:t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56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57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58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59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60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4AA9-D0BF-4405-88C6-7D861E2B3E67}" type="slidenum">
              <a:rPr lang="en-US"/>
              <a:pPr/>
              <a:t>7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61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62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63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187E-D485-4E55-AE12-62716B2D43F8}" type="slidenum">
              <a:rPr lang="en-US"/>
              <a:pPr/>
              <a:t>64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EEE73-10C0-4B90-A9A9-1DDBE5960211}" type="slidenum">
              <a:rPr lang="en-US"/>
              <a:pPr/>
              <a:t>65</a:t>
            </a:fld>
            <a:endParaRPr 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57F8-27F0-40CD-A0D4-BAAD0C726E42}" type="slidenum">
              <a:rPr lang="en-US"/>
              <a:pPr/>
              <a:t>66</a:t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9738C-F67A-4110-9FA5-AD37AC62FF76}" type="slidenum">
              <a:rPr lang="en-US"/>
              <a:pPr/>
              <a:t>67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04154-A750-4923-8C96-79C582CA9A05}" type="slidenum">
              <a:rPr lang="en-US"/>
              <a:pPr/>
              <a:t>68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CD9D0-8B46-47F9-AE2D-5E89B2355BBA}" type="slidenum">
              <a:rPr lang="en-US"/>
              <a:pPr/>
              <a:t>69</a:t>
            </a:fld>
            <a:endParaRPr 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70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EADD-CCB0-472C-ABD3-FFDCF004B6E0}" type="slidenum">
              <a:rPr lang="en-US"/>
              <a:pPr/>
              <a:t>8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E816C-13D9-4739-9448-6F224D89BD70}" type="slidenum">
              <a:rPr lang="en-US"/>
              <a:pPr/>
              <a:t>71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EA6BA-F7FC-4E06-A90D-FFE94903118C}" type="slidenum">
              <a:rPr lang="en-US"/>
              <a:pPr/>
              <a:t>72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5AF4E-D46E-452B-B513-73C1ABDFA629}" type="slidenum">
              <a:rPr lang="en-US"/>
              <a:pPr/>
              <a:t>73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F921D-D967-469B-BC5E-E91829B6A93A}" type="slidenum">
              <a:rPr lang="en-US"/>
              <a:pPr/>
              <a:t>74</a:t>
            </a:fld>
            <a:endParaRPr 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78DBB-2FD0-417E-8E48-636802D370F5}" type="slidenum">
              <a:rPr lang="en-US"/>
              <a:pPr/>
              <a:t>75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0D6D8-B5CB-44CF-A076-91AD84751C08}" type="slidenum">
              <a:rPr lang="en-US"/>
              <a:pPr/>
              <a:t>76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9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514EB-0CE7-4905-A965-97AECC752DFE}" type="slidenum">
              <a:rPr lang="en-US"/>
              <a:pPr/>
              <a:t>10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41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3.v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4.v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1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60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vmlDrawing" Target="../drawings/vmlDrawing6.v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vmlDrawing" Target="../drawings/vmlDrawing7.v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oleObject" Target="../embeddings/oleObject8.bin"/><Relationship Id="rId2" Type="http://schemas.openxmlformats.org/officeDocument/2006/relationships/tags" Target="../tags/tag77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oleObject" Target="../embeddings/oleObject9.bin"/><Relationship Id="rId2" Type="http://schemas.openxmlformats.org/officeDocument/2006/relationships/tags" Target="../tags/tag90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3" Type="http://schemas.openxmlformats.org/officeDocument/2006/relationships/tags" Target="../tags/tag9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vmlDrawing" Target="../drawings/vmlDrawing10.vml"/><Relationship Id="rId6" Type="http://schemas.openxmlformats.org/officeDocument/2006/relationships/tags" Target="../tags/tag97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96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95.xml"/><Relationship Id="rId9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oleObject" Target="../embeddings/oleObject13.bin"/><Relationship Id="rId2" Type="http://schemas.openxmlformats.org/officeDocument/2006/relationships/tags" Target="../tags/tag98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02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01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tags" Target="../tags/tag107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106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9.xml"/><Relationship Id="rId10" Type="http://schemas.openxmlformats.org/officeDocument/2006/relationships/oleObject" Target="../embeddings/oleObject19.bin"/><Relationship Id="rId4" Type="http://schemas.openxmlformats.org/officeDocument/2006/relationships/tags" Target="../tags/tag108.xml"/><Relationship Id="rId9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112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111.xml"/><Relationship Id="rId1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oleObject" Target="../embeddings/oleObject22.bin"/><Relationship Id="rId2" Type="http://schemas.openxmlformats.org/officeDocument/2006/relationships/tags" Target="../tags/tag119.xml"/><Relationship Id="rId1" Type="http://schemas.openxmlformats.org/officeDocument/2006/relationships/vmlDrawing" Target="../drawings/vmlDrawing17.v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oleObject" Target="../embeddings/oleObject23.bin"/><Relationship Id="rId2" Type="http://schemas.openxmlformats.org/officeDocument/2006/relationships/tags" Target="../tags/tag122.xml"/><Relationship Id="rId1" Type="http://schemas.openxmlformats.org/officeDocument/2006/relationships/vmlDrawing" Target="../drawings/vmlDrawing18.v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oleObject" Target="../embeddings/oleObject24.bin"/><Relationship Id="rId2" Type="http://schemas.openxmlformats.org/officeDocument/2006/relationships/tags" Target="../tags/tag125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oleObject" Target="../embeddings/oleObject25.bin"/><Relationship Id="rId2" Type="http://schemas.openxmlformats.org/officeDocument/2006/relationships/tags" Target="../tags/tag128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138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137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9" Type="http://schemas.openxmlformats.org/officeDocument/2006/relationships/oleObject" Target="../embeddings/oleObject2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9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oleObject" Target="../embeddings/oleObject28.bin"/><Relationship Id="rId2" Type="http://schemas.openxmlformats.org/officeDocument/2006/relationships/tags" Target="../tags/tag151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2.xml"/><Relationship Id="rId3" Type="http://schemas.openxmlformats.org/officeDocument/2006/relationships/tags" Target="../tags/tag16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4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tags" Target="../tags/tag199.xml"/><Relationship Id="rId7" Type="http://schemas.openxmlformats.org/officeDocument/2006/relationships/notesSlide" Target="../notesSlides/notesSlide62.xml"/><Relationship Id="rId2" Type="http://schemas.openxmlformats.org/officeDocument/2006/relationships/tags" Target="../tags/tag198.xml"/><Relationship Id="rId1" Type="http://schemas.openxmlformats.org/officeDocument/2006/relationships/vmlDrawing" Target="../drawings/vmlDrawing2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1.xml"/><Relationship Id="rId4" Type="http://schemas.openxmlformats.org/officeDocument/2006/relationships/tags" Target="../tags/tag200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20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2.xml"/><Relationship Id="rId1" Type="http://schemas.openxmlformats.org/officeDocument/2006/relationships/vmlDrawing" Target="../drawings/vmlDrawing24.v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10" Type="http://schemas.openxmlformats.org/officeDocument/2006/relationships/oleObject" Target="../embeddings/oleObject31.bin"/><Relationship Id="rId4" Type="http://schemas.openxmlformats.org/officeDocument/2006/relationships/tags" Target="../tags/tag204.xml"/><Relationship Id="rId9" Type="http://schemas.openxmlformats.org/officeDocument/2006/relationships/oleObject" Target="../embeddings/oleObject30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7" Type="http://schemas.openxmlformats.org/officeDocument/2006/relationships/oleObject" Target="../embeddings/oleObject32.bin"/><Relationship Id="rId2" Type="http://schemas.openxmlformats.org/officeDocument/2006/relationships/tags" Target="../tags/tag207.xml"/><Relationship Id="rId1" Type="http://schemas.openxmlformats.org/officeDocument/2006/relationships/vmlDrawing" Target="../drawings/vmlDrawing25.v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oleObject" Target="../embeddings/oleObject33.bin"/><Relationship Id="rId2" Type="http://schemas.openxmlformats.org/officeDocument/2006/relationships/tags" Target="../tags/tag213.xml"/><Relationship Id="rId1" Type="http://schemas.openxmlformats.org/officeDocument/2006/relationships/vmlDrawing" Target="../drawings/vmlDrawing26.vml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7" Type="http://schemas.openxmlformats.org/officeDocument/2006/relationships/oleObject" Target="../embeddings/oleObject34.bin"/><Relationship Id="rId2" Type="http://schemas.openxmlformats.org/officeDocument/2006/relationships/tags" Target="../tags/tag226.xml"/><Relationship Id="rId1" Type="http://schemas.openxmlformats.org/officeDocument/2006/relationships/vmlDrawing" Target="../drawings/vmlDrawing27.v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7" Type="http://schemas.openxmlformats.org/officeDocument/2006/relationships/oleObject" Target="../embeddings/oleObject35.bin"/><Relationship Id="rId2" Type="http://schemas.openxmlformats.org/officeDocument/2006/relationships/tags" Target="../tags/tag229.xml"/><Relationship Id="rId1" Type="http://schemas.openxmlformats.org/officeDocument/2006/relationships/vmlDrawing" Target="../drawings/vmlDrawing28.v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5" Type="http://schemas.openxmlformats.org/officeDocument/2006/relationships/notesSlide" Target="../notesSlides/notesSlide75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FF0000"/>
                </a:solidFill>
              </a:rPr>
              <a:t>Digital Design and Computer Architecture</a:t>
            </a:r>
            <a:r>
              <a:rPr lang="en-US" sz="2600" b="1" dirty="0" smtClean="0">
                <a:solidFill>
                  <a:srgbClr val="FF0000"/>
                </a:solidFill>
              </a:rPr>
              <a:t>, 2</a:t>
            </a:r>
            <a:r>
              <a:rPr lang="en-US" sz="2600" b="1" baseline="30000" dirty="0" smtClean="0">
                <a:solidFill>
                  <a:srgbClr val="FF0000"/>
                </a:solidFill>
              </a:rPr>
              <a:t>nd</a:t>
            </a:r>
            <a:r>
              <a:rPr lang="en-US" sz="2600" b="1" dirty="0" smtClean="0">
                <a:solidFill>
                  <a:srgbClr val="FF0000"/>
                </a:solidFill>
              </a:rPr>
              <a:t> Edition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5346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Operand location: physical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location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in computer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Constants (also called </a:t>
            </a:r>
            <a:r>
              <a:rPr lang="en-US" sz="3200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immediates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018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MIPS has 32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32-bit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Registers are faster than memory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MIPS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called “32-bit architecture” </a:t>
            </a:r>
            <a:r>
              <a:rPr lang="en-US" sz="3200" dirty="0">
                <a:latin typeface="Times New Roman" pitchFamily="18" charset="0"/>
                <a:cs typeface="Arial" charset="0"/>
              </a:rPr>
              <a:t>because it operates on 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data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7618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rgbClr val="FF0000"/>
                </a:solidFill>
              </a:rPr>
              <a:t>Smaller is Faster</a:t>
            </a:r>
          </a:p>
          <a:p>
            <a:r>
              <a:rPr lang="en-US" dirty="0">
                <a:solidFill>
                  <a:srgbClr val="FF0000"/>
                </a:solidFill>
              </a:rPr>
              <a:t>MIPS includes only a small number of registers</a:t>
            </a: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291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313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222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1940494307"/>
              </p:ext>
            </p:extLst>
          </p:nvPr>
        </p:nvGraphicFramePr>
        <p:xfrm>
          <a:off x="1371600" y="1066800"/>
          <a:ext cx="6705600" cy="5151120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  <a:gridCol w="2819400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1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Register Set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034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before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name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$0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, “register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”, </a:t>
            </a:r>
            <a:r>
              <a:rPr lang="en-US" sz="2600" dirty="0">
                <a:latin typeface="Times New Roman" pitchFamily="18" charset="0"/>
                <a:cs typeface="Arial" charset="0"/>
              </a:rPr>
              <a:t>“dollar 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used for specific purposes: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>
                <a:latin typeface="Courier New" pitchFamily="49" charset="0"/>
                <a:cs typeface="Arial" charset="0"/>
              </a:rPr>
              <a:t>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always holds the constant value 0.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saved registers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solidFill>
                  <a:srgbClr val="FF0000"/>
                </a:solidFill>
                <a:latin typeface="Courier10 BT" pitchFamily="49" charset="0"/>
                <a:cs typeface="Arial" charset="0"/>
              </a:rPr>
              <a:t>$s0-$s7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temporary registers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$t0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$t9,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to hold intermediate values during a larger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computation</a:t>
            </a:r>
            <a:endParaRPr lang="en-US" sz="26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Discuss others later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598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Revisit add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b, $s2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$s0, $s1, $s2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 with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212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Memory is large,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but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Commonly used variables kept in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40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88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268924050"/>
              </p:ext>
            </p:extLst>
          </p:nvPr>
        </p:nvGraphicFramePr>
        <p:xfrm>
          <a:off x="1761593" y="2652712"/>
          <a:ext cx="5782207" cy="3062288"/>
        </p:xfrm>
        <a:graphic>
          <a:graphicData uri="http://schemas.openxmlformats.org/presentationml/2006/ole">
            <p:oleObj spid="_x0000_s114729" name="VISIO" r:id="rId8" imgW="2164680" imgH="1145880" progId="">
              <p:embed/>
            </p:oleObj>
          </a:graphicData>
        </a:graphic>
      </p:graphicFrame>
      <p:sp>
        <p:nvSpPr>
          <p:cNvPr id="11038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Each 32-bit data word has a unique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Word-Addressable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83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read called 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load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$s0, 5($t1)</a:t>
            </a:r>
            <a:endParaRPr lang="en-US" sz="26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base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address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$t1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offset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 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($t1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holds the value at address (</a:t>
            </a:r>
            <a:r>
              <a:rPr lang="en-US" sz="2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$t1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+ 5)</a:t>
            </a:r>
            <a:endParaRPr lang="en-US" sz="26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b="1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     Any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may be used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as </a:t>
            </a:r>
            <a:r>
              <a:rPr lang="en-US" sz="2600" dirty="0">
                <a:latin typeface="Times New Roman" pitchFamily="18" charset="0"/>
                <a:cs typeface="Arial" charset="0"/>
              </a:rPr>
              <a:t>base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address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05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55143964"/>
              </p:ext>
            </p:extLst>
          </p:nvPr>
        </p:nvGraphicFramePr>
        <p:xfrm>
          <a:off x="2286000" y="4303648"/>
          <a:ext cx="4114800" cy="2178115"/>
        </p:xfrm>
        <a:graphic>
          <a:graphicData uri="http://schemas.openxmlformats.org/presentationml/2006/ole">
            <p:oleObj spid="_x0000_s150565" name="VISIO" r:id="rId9" imgW="2164680" imgH="1145880" progId="">
              <p:embed/>
            </p:oleObj>
          </a:graphicData>
        </a:graphic>
      </p:graphicFrame>
      <p:sp>
        <p:nvSpPr>
          <p:cNvPr id="110592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2600" dirty="0">
                <a:latin typeface="Times New Roman" pitchFamily="18" charset="0"/>
                <a:cs typeface="Arial" charset="0"/>
              </a:rPr>
              <a:t>=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$0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+ 1)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sz="3200" dirty="0">
                <a:latin typeface="Times New Roman" pitchFamily="18" charset="0"/>
                <a:cs typeface="Arial" charset="0"/>
              </a:rPr>
              <a:t>0xF2F1AC07 after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76400" y="34290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1($0)  # read memory word 1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0034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41437"/>
            <a:ext cx="594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Assembly Language</a:t>
            </a:r>
          </a:p>
          <a:p>
            <a:r>
              <a:rPr lang="en-US" b="1" dirty="0" smtClean="0"/>
              <a:t>Machine Language</a:t>
            </a:r>
          </a:p>
          <a:p>
            <a:r>
              <a:rPr lang="en-US" b="1" dirty="0" smtClean="0"/>
              <a:t>Programming</a:t>
            </a:r>
          </a:p>
          <a:p>
            <a:r>
              <a:rPr lang="en-US" b="1" dirty="0" smtClean="0"/>
              <a:t>Addressing Modes</a:t>
            </a:r>
          </a:p>
          <a:p>
            <a:r>
              <a:rPr lang="en-US" b="1" dirty="0" smtClean="0"/>
              <a:t>Lights, Camera, Action: Compiling, Assembling, &amp; Loading</a:t>
            </a:r>
          </a:p>
          <a:p>
            <a:r>
              <a:rPr lang="en-US" b="1" dirty="0" smtClean="0"/>
              <a:t>Odds and Ends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0" y="1066800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75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write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are called 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store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store word</a:t>
            </a:r>
            <a:r>
              <a:rPr lang="en-US" sz="3200" dirty="0">
                <a:latin typeface="Times New Roman" pitchFamily="18" charset="0"/>
                <a:cs typeface="Arial" charset="0"/>
              </a:rPr>
              <a:t> (</a:t>
            </a:r>
            <a:r>
              <a:rPr lang="en-US" sz="32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sw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238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974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821831792"/>
              </p:ext>
            </p:extLst>
          </p:nvPr>
        </p:nvGraphicFramePr>
        <p:xfrm>
          <a:off x="2133600" y="4572000"/>
          <a:ext cx="3733800" cy="1976438"/>
        </p:xfrm>
        <a:graphic>
          <a:graphicData uri="http://schemas.openxmlformats.org/presentationml/2006/ole">
            <p:oleObj spid="_x0000_s151588" name="VISIO" r:id="rId9" imgW="2164680" imgH="1145880" progId="">
              <p:embed/>
            </p:oleObj>
          </a:graphicData>
        </a:graphic>
      </p:graphicFrame>
      <p:sp>
        <p:nvSpPr>
          <p:cNvPr id="110797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Write (store) the value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$t4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into memory address 7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base address (</a:t>
            </a:r>
            <a:r>
              <a:rPr lang="en-US" sz="2600" dirty="0">
                <a:latin typeface="Courier New" pitchFamily="49" charset="0"/>
                <a:cs typeface="Arial" charset="0"/>
              </a:rPr>
              <a:t>$0</a:t>
            </a:r>
            <a:r>
              <a:rPr lang="en-US" sz="2600" dirty="0">
                <a:latin typeface="Times New Roman" pitchFamily="18" charset="0"/>
                <a:cs typeface="Arial" charset="0"/>
              </a:rPr>
              <a:t>) to the offset (0x7)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address: ($0 + 0x7)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7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 smtClean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Offset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decimal (default) or hexadecimal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10797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00232" y="3714752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$t4, 0x7($0)</a:t>
            </a:r>
            <a:r>
              <a:rPr lang="en-US" sz="1800" dirty="0">
                <a:latin typeface="Courier New" pitchFamily="49" charset="0"/>
                <a:cs typeface="Arial" charset="0"/>
              </a:rPr>
              <a:t>  # write the value in $t4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# to memory word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01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899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616540661"/>
              </p:ext>
            </p:extLst>
          </p:nvPr>
        </p:nvGraphicFramePr>
        <p:xfrm>
          <a:off x="2133600" y="3200400"/>
          <a:ext cx="4955254" cy="3124200"/>
        </p:xfrm>
        <a:graphic>
          <a:graphicData uri="http://schemas.openxmlformats.org/presentationml/2006/ole">
            <p:oleObj spid="_x0000_s117801" name="VISIO" r:id="rId8" imgW="2178720" imgH="1373760" progId="">
              <p:embed/>
            </p:oleObj>
          </a:graphicData>
        </a:graphic>
      </p:graphicFrame>
      <p:sp>
        <p:nvSpPr>
          <p:cNvPr id="11089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Each data byte has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unique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Load/store words or single bytes: load byte (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and store byte (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32-bit word =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 bytes, so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address increments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Byte-Addressable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79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The address of a memory word must now be multiplied by 4</a:t>
            </a:r>
            <a:r>
              <a:rPr lang="en-US" sz="3200" dirty="0">
                <a:latin typeface="Times New Roman" pitchFamily="18" charset="0"/>
                <a:cs typeface="Arial" charset="0"/>
              </a:rPr>
              <a:t>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the address of memory word 2 is 2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10 is 10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4 = 40  (0x28)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MIPS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is byte-addressed, not word-addressed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991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002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793324073"/>
              </p:ext>
            </p:extLst>
          </p:nvPr>
        </p:nvGraphicFramePr>
        <p:xfrm>
          <a:off x="2590800" y="4114800"/>
          <a:ext cx="3832225" cy="2416175"/>
        </p:xfrm>
        <a:graphic>
          <a:graphicData uri="http://schemas.openxmlformats.org/presentationml/2006/ole">
            <p:oleObj spid="_x0000_s152613" name="VISIO" r:id="rId9" imgW="2178720" imgH="1373760" progId="">
              <p:embed/>
            </p:oleObj>
          </a:graphicData>
        </a:graphic>
      </p:graphicFrame>
      <p:sp>
        <p:nvSpPr>
          <p:cNvPr id="111001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3200" dirty="0">
                <a:latin typeface="Times New Roman" pitchFamily="18" charset="0"/>
                <a:cs typeface="Arial" charset="0"/>
              </a:rPr>
              <a:t>a word of data at memory address 4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holds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0xF2F1AC07 after 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1002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32766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4($0)  # read word at address 4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482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0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75430973"/>
              </p:ext>
            </p:extLst>
          </p:nvPr>
        </p:nvGraphicFramePr>
        <p:xfrm>
          <a:off x="2644775" y="3886200"/>
          <a:ext cx="3832225" cy="2416175"/>
        </p:xfrm>
        <a:graphic>
          <a:graphicData uri="http://schemas.openxmlformats.org/presentationml/2006/ole">
            <p:oleObj spid="_x0000_s119849" name="VISIO" r:id="rId9" imgW="2178720" imgH="1373760" progId="">
              <p:embed/>
            </p:oleObj>
          </a:graphicData>
        </a:graphic>
      </p:graphicFrame>
      <p:sp>
        <p:nvSpPr>
          <p:cNvPr id="11120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stores the value held in </a:t>
            </a:r>
            <a:r>
              <a:rPr lang="en-US" sz="3200" dirty="0">
                <a:latin typeface="Courier New" pitchFamily="49" charset="0"/>
                <a:cs typeface="Arial" charset="0"/>
              </a:rPr>
              <a:t>$t7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0x2C (44)</a:t>
            </a: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57400" y="2971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$t7, 44($0)  # write $t7 into address 44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Writing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43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411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148349517"/>
              </p:ext>
            </p:extLst>
          </p:nvPr>
        </p:nvGraphicFramePr>
        <p:xfrm>
          <a:off x="2065337" y="3509963"/>
          <a:ext cx="4487863" cy="3043237"/>
        </p:xfrm>
        <a:graphic>
          <a:graphicData uri="http://schemas.openxmlformats.org/presentationml/2006/ole">
            <p:oleObj spid="_x0000_s120873" name="VISIO" r:id="rId7" imgW="1628823" imgH="1105218" progId="">
              <p:embed/>
            </p:oleObj>
          </a:graphicData>
        </a:graphic>
      </p:graphicFrame>
      <p:sp>
        <p:nvSpPr>
          <p:cNvPr id="11141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41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Little-endian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Big-endian: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byte numbers start at the big (most significant)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Word address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is 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same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614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2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Good design demands good compromises</a:t>
            </a:r>
          </a:p>
          <a:p>
            <a:r>
              <a:rPr lang="en-US" dirty="0">
                <a:solidFill>
                  <a:srgbClr val="FF0000"/>
                </a:solidFill>
              </a:rPr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</a:t>
            </a:r>
            <a:r>
              <a:rPr lang="en-US" sz="2600" dirty="0" smtClean="0">
                <a:solidFill>
                  <a:srgbClr val="FF0000"/>
                </a:solidFill>
              </a:rPr>
              <a:t>use </a:t>
            </a:r>
            <a:r>
              <a:rPr lang="en-US" sz="2600" dirty="0">
                <a:solidFill>
                  <a:srgbClr val="FF0000"/>
                </a:solidFill>
              </a:rPr>
              <a:t>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/>
              <a:t>: </a:t>
            </a:r>
            <a:r>
              <a:rPr lang="en-US" sz="2600" dirty="0" smtClean="0"/>
              <a:t>      </a:t>
            </a:r>
            <a:r>
              <a:rPr lang="en-US" sz="2600" dirty="0" smtClean="0">
                <a:solidFill>
                  <a:srgbClr val="FF0000"/>
                </a:solidFill>
              </a:rPr>
              <a:t>use </a:t>
            </a:r>
            <a:r>
              <a:rPr lang="en-US" sz="2600" dirty="0">
                <a:solidFill>
                  <a:srgbClr val="FF0000"/>
                </a:solidFill>
              </a:rPr>
              <a:t>2 register operands and a constant</a:t>
            </a:r>
          </a:p>
          <a:p>
            <a:r>
              <a:rPr lang="en-US" dirty="0">
                <a:solidFill>
                  <a:srgbClr val="FF0000"/>
                </a:solidFill>
              </a:rPr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>
                <a:solidFill>
                  <a:srgbClr val="FF0000"/>
                </a:solidFill>
              </a:rPr>
              <a:t>to adhere to design principles 1 and 3 </a:t>
            </a:r>
            <a:r>
              <a:rPr lang="en-US" sz="3200" dirty="0"/>
              <a:t>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332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8341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lw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and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use constants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or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immediates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immediate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ly </a:t>
            </a:r>
            <a:r>
              <a:rPr lang="en-US" sz="2400" dirty="0">
                <a:latin typeface="Times New Roman" pitchFamily="18" charset="0"/>
                <a:cs typeface="Arial" charset="0"/>
              </a:rPr>
              <a:t>available from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instruction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16-bit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add immediate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Subtract </a:t>
            </a:r>
            <a:r>
              <a:rPr lang="en-US" sz="2400" dirty="0">
                <a:latin typeface="Times New Roman" pitchFamily="18" charset="0"/>
                <a:cs typeface="Arial" charset="0"/>
              </a:rPr>
              <a:t>immediate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400" dirty="0">
                <a:latin typeface="Times New Roman" pitchFamily="18" charset="0"/>
                <a:cs typeface="Arial" charset="0"/>
              </a:rPr>
              <a:t>) necessary?</a:t>
            </a:r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35814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35814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$s1, $s0, -12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Constants/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83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</p:spPr>
        <p:txBody>
          <a:bodyPr>
            <a:noAutofit/>
          </a:bodyPr>
          <a:lstStyle/>
          <a:p>
            <a:r>
              <a:rPr lang="en-US" dirty="0"/>
              <a:t>Binary representation of instructions</a:t>
            </a:r>
          </a:p>
          <a:p>
            <a:r>
              <a:rPr lang="en-US" dirty="0" smtClean="0"/>
              <a:t>Computers </a:t>
            </a:r>
            <a:r>
              <a:rPr lang="en-US" dirty="0"/>
              <a:t>only understand 1’s and 0’s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32-bit </a:t>
            </a:r>
            <a:r>
              <a:rPr lang="en-US" dirty="0">
                <a:solidFill>
                  <a:srgbClr val="FF0000"/>
                </a:solidFill>
              </a:rPr>
              <a:t>instructions 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S</a:t>
            </a:r>
            <a:r>
              <a:rPr lang="en-US" sz="2600" dirty="0" smtClean="0">
                <a:solidFill>
                  <a:srgbClr val="FF0000"/>
                </a:solidFill>
              </a:rPr>
              <a:t>implicity </a:t>
            </a:r>
            <a:r>
              <a:rPr lang="en-US" sz="2600" dirty="0">
                <a:solidFill>
                  <a:srgbClr val="FF0000"/>
                </a:solidFill>
              </a:rPr>
              <a:t>favors regularity: 32-bit data </a:t>
            </a:r>
            <a:r>
              <a:rPr lang="en-US" sz="2600" dirty="0" smtClean="0">
                <a:solidFill>
                  <a:srgbClr val="FF0000"/>
                </a:solidFill>
              </a:rPr>
              <a:t>&amp; instructions</a:t>
            </a:r>
            <a:endParaRPr lang="en-US" sz="26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 instruction </a:t>
            </a:r>
            <a:r>
              <a:rPr lang="en-US" dirty="0">
                <a:solidFill>
                  <a:srgbClr val="FF0000"/>
                </a:solidFill>
              </a:rPr>
              <a:t>formats: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</a:rPr>
              <a:t>R-Type:</a:t>
            </a:r>
            <a:r>
              <a:rPr lang="en-US" sz="2600" dirty="0">
                <a:solidFill>
                  <a:srgbClr val="FF0000"/>
                </a:solidFill>
              </a:rPr>
              <a:t>	register operands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</a:rPr>
              <a:t>I-Type:</a:t>
            </a:r>
            <a:r>
              <a:rPr lang="en-US" sz="2600" dirty="0">
                <a:solidFill>
                  <a:srgbClr val="FF0000"/>
                </a:solidFill>
              </a:rPr>
              <a:t>	immediate operand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</a:rPr>
              <a:t>J-Type:</a:t>
            </a:r>
            <a:r>
              <a:rPr lang="en-US" sz="2600" dirty="0">
                <a:solidFill>
                  <a:srgbClr val="FF0000"/>
                </a:solidFill>
              </a:rPr>
              <a:t>	for jumping </a:t>
            </a:r>
            <a:r>
              <a:rPr lang="en-US" sz="2600" dirty="0" smtClean="0">
                <a:solidFill>
                  <a:srgbClr val="FF0000"/>
                </a:solidFill>
              </a:rPr>
              <a:t>(discuss </a:t>
            </a:r>
            <a:r>
              <a:rPr lang="en-US" sz="2600" dirty="0">
                <a:solidFill>
                  <a:srgbClr val="FF0000"/>
                </a:solidFill>
              </a:rPr>
              <a:t>later)</a:t>
            </a:r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987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4800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Jumping up a few levels of </a:t>
            </a:r>
            <a:r>
              <a:rPr lang="en-US" dirty="0" smtClean="0"/>
              <a:t>abstraction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Architecture: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programmer’s </a:t>
            </a:r>
            <a:r>
              <a:rPr lang="en-US" dirty="0">
                <a:solidFill>
                  <a:srgbClr val="FF0000"/>
                </a:solidFill>
              </a:rPr>
              <a:t>view of </a:t>
            </a:r>
            <a:r>
              <a:rPr lang="en-US" dirty="0" smtClean="0">
                <a:solidFill>
                  <a:srgbClr val="FF0000"/>
                </a:solidFill>
              </a:rPr>
              <a:t>computer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</a:rPr>
              <a:t>Defined by instructions </a:t>
            </a:r>
            <a:r>
              <a:rPr lang="en-US" sz="2600" dirty="0" smtClean="0">
                <a:solidFill>
                  <a:srgbClr val="FF0000"/>
                </a:solidFill>
              </a:rPr>
              <a:t>&amp; </a:t>
            </a:r>
            <a:r>
              <a:rPr lang="en-US" sz="2600" dirty="0">
                <a:solidFill>
                  <a:srgbClr val="FF0000"/>
                </a:solidFill>
              </a:rPr>
              <a:t>operand locations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Microarchitecture:</a:t>
            </a:r>
            <a:r>
              <a:rPr lang="en-US" dirty="0">
                <a:solidFill>
                  <a:srgbClr val="FF0000"/>
                </a:solidFill>
              </a:rPr>
              <a:t> how to implement an architecture in hardware </a:t>
            </a:r>
            <a:r>
              <a:rPr lang="en-US" dirty="0"/>
              <a:t>(covered in Chapter 7)</a:t>
            </a:r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p:oleObj spid="_x0000_s113704" name="VISIO" r:id="rId6" imgW="1866964" imgH="4162886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7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709777246"/>
              </p:ext>
            </p:extLst>
          </p:nvPr>
        </p:nvGraphicFramePr>
        <p:xfrm>
          <a:off x="1828800" y="4724400"/>
          <a:ext cx="5921375" cy="1462087"/>
        </p:xfrm>
        <a:graphic>
          <a:graphicData uri="http://schemas.openxmlformats.org/presentationml/2006/ole">
            <p:oleObj spid="_x0000_s123945" name="VISIO" r:id="rId7" imgW="2088970" imgH="538598" progId="">
              <p:embed/>
            </p:oleObj>
          </a:graphicData>
        </a:graphic>
      </p:graphicFrame>
      <p:sp>
        <p:nvSpPr>
          <p:cNvPr id="103629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Register-type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 register operands</a:t>
            </a:r>
            <a:r>
              <a:rPr lang="en-US" sz="2400" dirty="0">
                <a:latin typeface="Times New Roman" pitchFamily="18" charset="0"/>
                <a:cs typeface="Arial" charset="0"/>
              </a:rPr>
              <a:t>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the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operation code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or </a:t>
            </a:r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opcode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(0 for R-type instructions)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funct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the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function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	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with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opcode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, tells computer what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operation to perform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shamt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shift amount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for shift instructions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otherwise it’s 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06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42241670"/>
              </p:ext>
            </p:extLst>
          </p:nvPr>
        </p:nvGraphicFramePr>
        <p:xfrm>
          <a:off x="904875" y="1292225"/>
          <a:ext cx="3209925" cy="1465263"/>
        </p:xfrm>
        <a:graphic>
          <a:graphicData uri="http://schemas.openxmlformats.org/presentationml/2006/ole">
            <p:oleObj spid="_x0000_s125033" name="VISIO" r:id="rId9" imgW="1237488" imgH="589788" progId="">
              <p:embed/>
            </p:oleObj>
          </a:graphicData>
        </a:graphic>
      </p:graphicFrame>
      <p:graphicFrame>
        <p:nvGraphicFramePr>
          <p:cNvPr id="103731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127743349"/>
              </p:ext>
            </p:extLst>
          </p:nvPr>
        </p:nvGraphicFramePr>
        <p:xfrm>
          <a:off x="3733800" y="1292225"/>
          <a:ext cx="4419600" cy="1841500"/>
        </p:xfrm>
        <a:graphic>
          <a:graphicData uri="http://schemas.openxmlformats.org/presentationml/2006/ole">
            <p:oleObj spid="_x0000_s125034" name="VISIO" r:id="rId10" imgW="1618488" imgH="704088" progId="">
              <p:embed/>
            </p:oleObj>
          </a:graphicData>
        </a:graphic>
      </p:graphicFrame>
      <p:graphicFrame>
        <p:nvGraphicFramePr>
          <p:cNvPr id="1037322" name="Object 10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3128538032"/>
              </p:ext>
            </p:extLst>
          </p:nvPr>
        </p:nvGraphicFramePr>
        <p:xfrm>
          <a:off x="1752600" y="3244850"/>
          <a:ext cx="6096000" cy="2012950"/>
        </p:xfrm>
        <a:graphic>
          <a:graphicData uri="http://schemas.openxmlformats.org/presentationml/2006/ole">
            <p:oleObj spid="_x0000_s125035" name="VISIO" r:id="rId11" imgW="2222648" imgH="732741" progId="">
              <p:embed/>
            </p:oleObj>
          </a:graphicData>
        </a:graphic>
      </p:graphicFrame>
      <p:sp>
        <p:nvSpPr>
          <p:cNvPr id="10373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732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0" y="5470525"/>
            <a:ext cx="5410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Note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the order of registers in the assembly code: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                  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add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rd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rs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rt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73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3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666173248"/>
              </p:ext>
            </p:extLst>
          </p:nvPr>
        </p:nvGraphicFramePr>
        <p:xfrm>
          <a:off x="1143000" y="4419600"/>
          <a:ext cx="7239000" cy="1687512"/>
        </p:xfrm>
        <a:graphic>
          <a:graphicData uri="http://schemas.openxmlformats.org/presentationml/2006/ole">
            <p:oleObj spid="_x0000_s125993" name="VISIO" r:id="rId7" imgW="2092452" imgH="509016" progId="">
              <p:embed/>
            </p:oleObj>
          </a:graphicData>
        </a:graphic>
      </p:graphicFrame>
      <p:sp>
        <p:nvSpPr>
          <p:cNvPr id="10383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83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4422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Immediate-type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register operands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16-bit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the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Simplicity favors regularity: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all instructions have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Operation is completely determined by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386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738448025"/>
              </p:ext>
            </p:extLst>
          </p:nvPr>
        </p:nvGraphicFramePr>
        <p:xfrm>
          <a:off x="1828800" y="1066800"/>
          <a:ext cx="5943600" cy="2544763"/>
        </p:xfrm>
        <a:graphic>
          <a:graphicData uri="http://schemas.openxmlformats.org/presentationml/2006/ole">
            <p:oleObj spid="_x0000_s127049" name="VISIO" r:id="rId7" imgW="2484120" imgH="1060704" progId="">
              <p:embed/>
            </p:oleObj>
          </a:graphicData>
        </a:graphic>
      </p:graphicFrame>
      <p:graphicFrame>
        <p:nvGraphicFramePr>
          <p:cNvPr id="10393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248288417"/>
              </p:ext>
            </p:extLst>
          </p:nvPr>
        </p:nvGraphicFramePr>
        <p:xfrm>
          <a:off x="3657600" y="3598863"/>
          <a:ext cx="5257800" cy="2497137"/>
        </p:xfrm>
        <a:graphic>
          <a:graphicData uri="http://schemas.openxmlformats.org/presentationml/2006/ole">
            <p:oleObj spid="_x0000_s127050" name="VISIO" r:id="rId8" imgW="2299716" imgH="1088136" progId="">
              <p:embed/>
            </p:oleObj>
          </a:graphicData>
        </a:graphic>
      </p:graphicFrame>
      <p:sp>
        <p:nvSpPr>
          <p:cNvPr id="1039367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3789363"/>
            <a:ext cx="3200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accent1"/>
                </a:solidFill>
                <a:latin typeface="Times New Roman" pitchFamily="18" charset="0"/>
              </a:rPr>
              <a:t>Note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the differing order of registers in </a:t>
            </a:r>
            <a:r>
              <a:rPr lang="en-US" sz="1800" dirty="0" smtClean="0">
                <a:latin typeface="Times New Roman" pitchFamily="18" charset="0"/>
              </a:rPr>
              <a:t>assembly </a:t>
            </a:r>
            <a:r>
              <a:rPr lang="en-US" sz="1800" dirty="0">
                <a:latin typeface="Times New Roman" pitchFamily="18" charset="0"/>
              </a:rPr>
              <a:t>and machine codes: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146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038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553678252"/>
              </p:ext>
            </p:extLst>
          </p:nvPr>
        </p:nvGraphicFramePr>
        <p:xfrm>
          <a:off x="1066800" y="2971800"/>
          <a:ext cx="7620000" cy="1889125"/>
        </p:xfrm>
        <a:graphic>
          <a:graphicData uri="http://schemas.openxmlformats.org/presentationml/2006/ole">
            <p:oleObj spid="_x0000_s128041" name="VISIO" r:id="rId6" imgW="2092452" imgH="516636" progId="">
              <p:embed/>
            </p:oleObj>
          </a:graphicData>
        </a:graphic>
      </p:graphicFrame>
      <p:sp>
        <p:nvSpPr>
          <p:cNvPr id="104039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Jump-type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26-bit address operand (</a:t>
            </a:r>
            <a:r>
              <a:rPr lang="en-US" sz="32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addr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Used for jump instructions (</a:t>
            </a:r>
            <a:r>
              <a:rPr lang="en-US" sz="3200" dirty="0">
                <a:latin typeface="Courier New" pitchFamily="49" charset="0"/>
                <a:cs typeface="Arial" charset="0"/>
              </a:rPr>
              <a:t>j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Language: J-Type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363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92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026619438"/>
              </p:ext>
            </p:extLst>
          </p:nvPr>
        </p:nvGraphicFramePr>
        <p:xfrm>
          <a:off x="1600200" y="1219200"/>
          <a:ext cx="6096000" cy="1504950"/>
        </p:xfrm>
        <a:graphic>
          <a:graphicData uri="http://schemas.openxmlformats.org/presentationml/2006/ole">
            <p:oleObj spid="_x0000_s129129" name="VISIO" r:id="rId8" imgW="2088970" imgH="538598" progId="">
              <p:embed/>
            </p:oleObj>
          </a:graphicData>
        </a:graphic>
      </p:graphicFrame>
      <p:graphicFrame>
        <p:nvGraphicFramePr>
          <p:cNvPr id="1119236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866669976"/>
              </p:ext>
            </p:extLst>
          </p:nvPr>
        </p:nvGraphicFramePr>
        <p:xfrm>
          <a:off x="1600200" y="2819400"/>
          <a:ext cx="6172200" cy="1438275"/>
        </p:xfrm>
        <a:graphic>
          <a:graphicData uri="http://schemas.openxmlformats.org/presentationml/2006/ole">
            <p:oleObj spid="_x0000_s129130" name="VISIO" r:id="rId9" imgW="2092452" imgH="509016" progId="">
              <p:embed/>
            </p:oleObj>
          </a:graphicData>
        </a:graphic>
      </p:graphicFrame>
      <p:graphicFrame>
        <p:nvGraphicFramePr>
          <p:cNvPr id="1119239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3397376515"/>
              </p:ext>
            </p:extLst>
          </p:nvPr>
        </p:nvGraphicFramePr>
        <p:xfrm>
          <a:off x="1600200" y="4408488"/>
          <a:ext cx="6172200" cy="1527175"/>
        </p:xfrm>
        <a:graphic>
          <a:graphicData uri="http://schemas.openxmlformats.org/presentationml/2006/ole">
            <p:oleObj spid="_x0000_s129131" name="VISIO" r:id="rId10" imgW="2092452" imgH="516636" progId="">
              <p:embed/>
            </p:oleObj>
          </a:graphicData>
        </a:graphic>
      </p:graphicFrame>
      <p:sp>
        <p:nvSpPr>
          <p:cNvPr id="111923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Instruction Formats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290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32-bit instructions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&amp; data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Sequence of instructions: only difference between two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applications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Program Execution: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Processor </a:t>
            </a:r>
            <a:r>
              <a:rPr lang="en-US" sz="2600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fetches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(reads)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instructions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Processor performs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the specified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Power of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2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24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428719113"/>
              </p:ext>
            </p:extLst>
          </p:nvPr>
        </p:nvGraphicFramePr>
        <p:xfrm>
          <a:off x="1600200" y="1066800"/>
          <a:ext cx="4516437" cy="5486400"/>
        </p:xfrm>
        <a:graphic>
          <a:graphicData uri="http://schemas.openxmlformats.org/presentationml/2006/ole">
            <p:oleObj spid="_x0000_s130090" name="VISIO" r:id="rId8" imgW="2287524" imgH="2772156" progId="">
              <p:embed/>
            </p:oleObj>
          </a:graphicData>
        </a:graphic>
      </p:graphicFrame>
      <p:sp>
        <p:nvSpPr>
          <p:cNvPr id="11622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33528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Program Counter (PC):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keeps track of current instruction</a:t>
            </a:r>
            <a:endParaRPr lang="en-US" sz="26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3472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04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705971324"/>
              </p:ext>
            </p:extLst>
          </p:nvPr>
        </p:nvGraphicFramePr>
        <p:xfrm>
          <a:off x="762000" y="4082455"/>
          <a:ext cx="8305800" cy="1708745"/>
        </p:xfrm>
        <a:graphic>
          <a:graphicData uri="http://schemas.openxmlformats.org/presentationml/2006/ole">
            <p:oleObj spid="_x0000_s131113" name="VISIO" r:id="rId6" imgW="4672752" imgH="961723" progId="">
              <p:embed/>
            </p:oleObj>
          </a:graphicData>
        </a:graphic>
      </p:graphicFrame>
      <p:sp>
        <p:nvSpPr>
          <p:cNvPr id="112640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Start with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: tells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how to parse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rest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If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all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0’s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R-type instruction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Function bits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tell operation </a:t>
            </a:r>
            <a:endParaRPr lang="en-US" sz="26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Otherwise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opcode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tells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Interpreting Machine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6091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nor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and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: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usefuslt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for 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or: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combining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nor: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inverting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bits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A NOR $0 = NOT 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andi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ori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xori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16-bit immediate is zero-extended (</a:t>
            </a:r>
            <a:r>
              <a:rPr lang="en-US" sz="2200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not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sign-extended)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ourier New" pitchFamily="49" charset="0"/>
                <a:cs typeface="Arial" charset="0"/>
              </a:rPr>
              <a:t>nori</a:t>
            </a:r>
            <a:r>
              <a:rPr lang="en-US" sz="2200" dirty="0">
                <a:latin typeface="Times New Roman" pitchFamily="18" charset="0"/>
                <a:cs typeface="Arial" charset="0"/>
              </a:rPr>
              <a:t> not needed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990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/>
              <a:t>Underlying </a:t>
            </a:r>
            <a:r>
              <a:rPr lang="en-US" dirty="0"/>
              <a:t>design principles, as articulated </a:t>
            </a:r>
            <a:r>
              <a:rPr lang="en-US" dirty="0" smtClean="0"/>
              <a:t>by Hennessy </a:t>
            </a:r>
            <a:r>
              <a:rPr lang="en-US" dirty="0"/>
              <a:t>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Good design demands good compromises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Architecture Design Principles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41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7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424659368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p:oleObj spid="_x0000_s132137" name="VISIO" r:id="rId7" imgW="3616520" imgH="1536679" progId="">
              <p:embed/>
            </p:oleObj>
          </a:graphicData>
        </a:graphic>
      </p:graphicFrame>
      <p:sp>
        <p:nvSpPr>
          <p:cNvPr id="11233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945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54376075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p:oleObj spid="_x0000_s133161" name="VISIO" r:id="rId7" imgW="3619436" imgH="1537230" progId="">
              <p:embed/>
            </p:oleObj>
          </a:graphicData>
        </a:graphic>
      </p:graphicFrame>
      <p:sp>
        <p:nvSpPr>
          <p:cNvPr id="130150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7102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50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073647595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p:oleObj spid="_x0000_s134185" name="VISIO" r:id="rId7" imgW="3754974" imgH="1364753" progId="">
              <p:embed/>
            </p:oleObj>
          </a:graphicData>
        </a:graphic>
      </p:graphicFrame>
      <p:sp>
        <p:nvSpPr>
          <p:cNvPr id="113049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050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073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4158203386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p:oleObj spid="_x0000_s135209" name="VISIO" r:id="rId7" imgW="3758352" imgH="1364731" progId="">
              <p:embed/>
            </p:oleObj>
          </a:graphicData>
        </a:graphic>
      </p:graphicFrame>
      <p:sp>
        <p:nvSpPr>
          <p:cNvPr id="130355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073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&lt;&lt;</a:t>
            </a:r>
            <a:r>
              <a:rPr lang="en-US" sz="2200" dirty="0">
                <a:latin typeface="Courier New" pitchFamily="49" charset="0"/>
                <a:cs typeface="Arial" charset="0"/>
              </a:rPr>
              <a:t>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:</a:t>
            </a:r>
            <a:r>
              <a:rPr lang="en-US" sz="3200" dirty="0">
                <a:latin typeface="Courier New" pitchFamily="49" charset="0"/>
                <a:cs typeface="Arial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&gt;&gt;</a:t>
            </a:r>
            <a:r>
              <a:rPr lang="en-US" sz="2200" dirty="0">
                <a:latin typeface="Courier New" pitchFamily="49" charset="0"/>
                <a:cs typeface="Arial" charset="0"/>
              </a:rPr>
              <a:t>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&gt;&gt;&gt;</a:t>
            </a:r>
            <a:r>
              <a:rPr lang="en-US" sz="2200" dirty="0">
                <a:latin typeface="Courier New" pitchFamily="49" charset="0"/>
                <a:cs typeface="Arial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5</a:t>
            </a: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39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sllv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shift left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&lt;&lt;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</a:t>
            </a:r>
            <a:r>
              <a:rPr lang="en-US" sz="2000" dirty="0">
                <a:latin typeface="Times New Roman" pitchFamily="18" charset="0"/>
                <a:cs typeface="Arial" charset="0"/>
              </a:rPr>
              <a:t>: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&gt;&gt;&gt; $t2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Variable 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0304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621684623"/>
              </p:ext>
            </p:extLst>
          </p:nvPr>
        </p:nvGraphicFramePr>
        <p:xfrm>
          <a:off x="1524000" y="1219200"/>
          <a:ext cx="6553200" cy="2435225"/>
        </p:xfrm>
        <a:graphic>
          <a:graphicData uri="http://schemas.openxmlformats.org/presentationml/2006/ole">
            <p:oleObj spid="_x0000_s136265" name="VISIO" r:id="rId8" imgW="2403348" imgH="890016" progId="">
              <p:embed/>
            </p:oleObj>
          </a:graphicData>
        </a:graphic>
      </p:graphicFrame>
      <p:graphicFrame>
        <p:nvGraphicFramePr>
          <p:cNvPr id="1050630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133836229"/>
              </p:ext>
            </p:extLst>
          </p:nvPr>
        </p:nvGraphicFramePr>
        <p:xfrm>
          <a:off x="2133600" y="3786188"/>
          <a:ext cx="6248400" cy="2592387"/>
        </p:xfrm>
        <a:graphic>
          <a:graphicData uri="http://schemas.openxmlformats.org/presentationml/2006/ole">
            <p:oleObj spid="_x0000_s136266" name="VISIO" r:id="rId9" imgW="2217420" imgH="918972" progId="">
              <p:embed/>
            </p:oleObj>
          </a:graphicData>
        </a:graphic>
      </p:graphicFrame>
      <p:sp>
        <p:nvSpPr>
          <p:cNvPr id="10506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062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628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16-bit constants using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constants using load upper immediate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Times New Roman" pitchFamily="18" charset="0"/>
                <a:cs typeface="Arial" charset="0"/>
              </a:rPr>
              <a:t>) and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653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45720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116531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38800" y="45720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0xFEDC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0x8765</a:t>
            </a: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18288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0x4f3c;</a:t>
            </a: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18288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$0, 0x4f3c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Generating Constants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629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Execute </a:t>
            </a:r>
            <a:r>
              <a:rPr lang="en-US" dirty="0">
                <a:solidFill>
                  <a:srgbClr val="FF0000"/>
                </a:solidFill>
              </a:rPr>
              <a:t>instructions out of </a:t>
            </a:r>
            <a:r>
              <a:rPr lang="en-US" dirty="0" smtClean="0">
                <a:solidFill>
                  <a:srgbClr val="FF0000"/>
                </a:solidFill>
              </a:rPr>
              <a:t>sequence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Types of branches: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Conditional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branch if equal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branch if not equal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bne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Unconditional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jump 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jump register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jr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jump and link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jal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141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65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761729059"/>
              </p:ext>
            </p:extLst>
          </p:nvPr>
        </p:nvGraphicFramePr>
        <p:xfrm>
          <a:off x="1981200" y="1143000"/>
          <a:ext cx="4516437" cy="5486400"/>
        </p:xfrm>
        <a:graphic>
          <a:graphicData uri="http://schemas.openxmlformats.org/presentationml/2006/ole">
            <p:oleObj spid="_x0000_s137256" name="VISIO" r:id="rId7" imgW="2287524" imgH="2772156" progId="">
              <p:embed/>
            </p:oleObj>
          </a:graphicData>
        </a:graphic>
      </p:graphicFrame>
      <p:sp>
        <p:nvSpPr>
          <p:cNvPr id="105165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165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0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400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add:</a:t>
            </a:r>
            <a:r>
              <a:rPr lang="en-US" sz="2400" dirty="0">
                <a:latin typeface="Times New Roman" pitchFamily="18" charset="0"/>
                <a:cs typeface="Arial" charset="0"/>
              </a:rPr>
              <a:t> mnemonic indicates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operation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operands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operation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performed)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latin typeface="Times New Roman" pitchFamily="18" charset="0"/>
                <a:cs typeface="Arial" charset="0"/>
              </a:rPr>
              <a:t>destination operand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(to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result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written)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240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024010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Addition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561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/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	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	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$s1, $s1, 2   	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$s1, target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$s1, 1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sub  $s1, $s1, $s0 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add  $s1, $s1, $s0  	# $s1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3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2419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Labels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indicate instruction </a:t>
            </a:r>
            <a:r>
              <a:rPr lang="en-US" sz="2000" dirty="0" smtClean="0">
                <a:latin typeface="Times New Roman" pitchFamily="18" charset="0"/>
              </a:rPr>
              <a:t>location. They can’t be </a:t>
            </a:r>
            <a:r>
              <a:rPr lang="en-US" sz="2000" dirty="0">
                <a:latin typeface="Times New Roman" pitchFamily="18" charset="0"/>
              </a:rPr>
              <a:t>reserved words and must be followed by </a:t>
            </a:r>
            <a:r>
              <a:rPr lang="en-US" sz="2000" dirty="0" smtClean="0">
                <a:latin typeface="Times New Roman" pitchFamily="18" charset="0"/>
              </a:rPr>
              <a:t>colon (:)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680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      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$0, 1          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	$s1, $s1, 2         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$s0, $s1, target	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     	  # $s1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 	$s1, $s1, $s0  	  # $s1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	$s1, $s1, $s0  	  # $s1 = 1 + 4 = 5</a:t>
            </a: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4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5041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slt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 set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rd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 to 1 when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rs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 &lt;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rt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4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 less than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592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$s0, $t0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584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49371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$t1 = 1 </a:t>
            </a:r>
            <a:r>
              <a:rPr lang="en-US" sz="2000" b="1" dirty="0" smtClean="0">
                <a:solidFill>
                  <a:schemeClr val="accent1"/>
                </a:solidFill>
              </a:rPr>
              <a:t>  if   </a:t>
            </a:r>
            <a:r>
              <a:rPr lang="en-US" sz="2000" b="1" dirty="0" err="1" smtClean="0">
                <a:solidFill>
                  <a:schemeClr val="accent1"/>
                </a:solidFill>
              </a:rPr>
              <a:t>i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&lt; </a:t>
            </a:r>
            <a:r>
              <a:rPr lang="en-US" sz="2000" b="1" dirty="0" smtClean="0">
                <a:solidFill>
                  <a:schemeClr val="accent1"/>
                </a:solidFill>
              </a:rPr>
              <a:t>101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31584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4876800"/>
            <a:ext cx="22098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3986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$0, 4     		# $s0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 		# $s1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j    	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sra</a:t>
            </a:r>
            <a:r>
              <a:rPr lang="en-US" sz="2000" dirty="0">
                <a:latin typeface="Courier New" pitchFamily="49" charset="0"/>
              </a:rPr>
              <a:t>  	$s1, $s1, 2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sub  	$s1, $s1, $s0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add  	$s1, $s1, $s0  	# $s1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5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57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55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$s0, $0, 0x2010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0x00002004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jr</a:t>
            </a:r>
            <a:r>
              <a:rPr lang="en-US" sz="2400" dirty="0">
                <a:latin typeface="Courier New" pitchFamily="49" charset="0"/>
              </a:rPr>
              <a:t>   $s0              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0x00002008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$s1, $0, 1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0x0000200C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sra</a:t>
            </a:r>
            <a:r>
              <a:rPr lang="en-US" sz="2400" dirty="0">
                <a:latin typeface="Courier New" pitchFamily="49" charset="0"/>
              </a:rPr>
              <a:t>  $s1, $s1, 2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0x00002010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lw</a:t>
            </a:r>
            <a:r>
              <a:rPr lang="en-US" sz="2400" dirty="0">
                <a:latin typeface="Courier New" pitchFamily="49" charset="0"/>
              </a:rPr>
              <a:t>   $s3, 44($s1)</a:t>
            </a:r>
          </a:p>
        </p:txBody>
      </p:sp>
      <p:sp>
        <p:nvSpPr>
          <p:cNvPr id="10567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4800600"/>
            <a:ext cx="571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3000" dirty="0" smtClean="0">
                <a:latin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</a:rPr>
              <a:t>is an 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</a:rPr>
              <a:t>R-type</a:t>
            </a:r>
            <a:r>
              <a:rPr lang="en-US" sz="3000" dirty="0">
                <a:latin typeface="Times New Roman" pitchFamily="18" charset="0"/>
              </a:rPr>
              <a:t> instruction.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34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/>
              <a:t>Call Function:</a:t>
            </a:r>
            <a:r>
              <a:rPr lang="en-US" dirty="0" smtClean="0"/>
              <a:t> </a:t>
            </a:r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 </a:t>
            </a:r>
          </a:p>
          <a:p>
            <a:r>
              <a:rPr lang="en-US" b="1" dirty="0"/>
              <a:t>Return</a:t>
            </a:r>
            <a:r>
              <a:rPr lang="en-US" dirty="0"/>
              <a:t> from f</a:t>
            </a:r>
            <a:r>
              <a:rPr lang="en-US" dirty="0" smtClean="0"/>
              <a:t>unction: </a:t>
            </a:r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 smtClean="0"/>
              <a:t>Arguments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$a0 - $a3</a:t>
            </a:r>
          </a:p>
          <a:p>
            <a:r>
              <a:rPr lang="en-US" b="1" dirty="0"/>
              <a:t>Return value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$v0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5065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6599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700" dirty="0"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700" dirty="0">
                <a:latin typeface="Courier New" pitchFamily="49" charset="0"/>
                <a:cs typeface="Arial" charset="0"/>
              </a:rPr>
              <a:t> $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ra</a:t>
            </a:r>
            <a:endParaRPr lang="en-US" sz="1700" dirty="0">
              <a:latin typeface="Courier New" pitchFamily="49" charset="0"/>
              <a:cs typeface="Arial" charset="0"/>
            </a:endParaRPr>
          </a:p>
        </p:txBody>
      </p:sp>
      <p:sp>
        <p:nvSpPr>
          <p:cNvPr id="106599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chemeClr val="accent1"/>
                </a:solidFill>
              </a:rPr>
              <a:t> means that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chemeClr val="accent1"/>
                </a:solidFill>
              </a:rPr>
              <a:t> doesn’t return a </a:t>
            </a:r>
            <a:r>
              <a:rPr lang="en-US" sz="2000" b="1" dirty="0" smtClean="0">
                <a:solidFill>
                  <a:schemeClr val="accent1"/>
                </a:solidFill>
              </a:rPr>
              <a:t>value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06599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335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jal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jr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$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ra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4556125"/>
            <a:ext cx="8153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jumps to </a:t>
            </a:r>
            <a:r>
              <a:rPr lang="en-US" sz="2000" dirty="0" smtClean="0">
                <a:latin typeface="Courier New" pitchFamily="49" charset="0"/>
              </a:rPr>
              <a:t>simple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  </a:t>
            </a:r>
            <a:r>
              <a:rPr lang="en-US" sz="2000" dirty="0" smtClean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</a:rPr>
              <a:t>PC + 4 = 0x00400204</a:t>
            </a:r>
            <a:endParaRPr lang="en-US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jumps to address in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(0x00400204</a:t>
            </a:r>
            <a:r>
              <a:rPr lang="en-US" sz="2000" dirty="0">
                <a:latin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3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$a0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$a3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 value: </a:t>
            </a:r>
            <a:r>
              <a:rPr lang="en-US" sz="2600" dirty="0">
                <a:latin typeface="Courier New" pitchFamily="49" charset="0"/>
                <a:cs typeface="Arial" charset="0"/>
              </a:rPr>
              <a:t>$v0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0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87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Similar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addition - only mnemonic changes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sub: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mnemonic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 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87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1098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680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How do we address the operands?</a:t>
            </a:r>
          </a:p>
          <a:p>
            <a:r>
              <a:rPr lang="en-US" sz="2600" dirty="0"/>
              <a:t>Register Only</a:t>
            </a:r>
          </a:p>
          <a:p>
            <a:r>
              <a:rPr lang="en-US" sz="2600" dirty="0"/>
              <a:t>Immediate</a:t>
            </a:r>
          </a:p>
          <a:p>
            <a:r>
              <a:rPr lang="en-US" sz="2600" dirty="0"/>
              <a:t>Base Addressing</a:t>
            </a:r>
          </a:p>
          <a:p>
            <a:r>
              <a:rPr lang="en-US" sz="2600" dirty="0"/>
              <a:t>PC-Relative</a:t>
            </a:r>
          </a:p>
          <a:p>
            <a:r>
              <a:rPr lang="en-US" sz="2600" dirty="0"/>
              <a:t>Pseudo Direct</a:t>
            </a:r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880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Register </a:t>
            </a:r>
            <a:r>
              <a:rPr lang="en-US" b="1" dirty="0" smtClean="0">
                <a:solidFill>
                  <a:schemeClr val="accent1"/>
                </a:solidFill>
              </a:rPr>
              <a:t>Only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Operands found in registers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>
                <a:latin typeface="Courier New" pitchFamily="49" charset="0"/>
              </a:rPr>
              <a:t>add $s0, $t2, $t3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sub $t8, $s1, $0</a:t>
            </a:r>
            <a:endParaRPr lang="en-US" sz="2600" dirty="0"/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Immediate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16-bit immediate used as an operand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>
                <a:latin typeface="Courier New" pitchFamily="49" charset="0"/>
              </a:rPr>
              <a:t> $s4, $t5, -73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ori</a:t>
            </a:r>
            <a:r>
              <a:rPr lang="en-US" sz="2600" dirty="0">
                <a:latin typeface="Courier New" pitchFamily="49" charset="0"/>
              </a:rPr>
              <a:t>  $t3, $t7, 0xFF</a:t>
            </a:r>
            <a:endParaRPr lang="en-US" sz="2600" dirty="0"/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84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9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Base Addressing</a:t>
            </a:r>
          </a:p>
          <a:p>
            <a:r>
              <a:rPr lang="en-US" dirty="0"/>
              <a:t>Address of operand is: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base address + sign-extended immediate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 $s4, 72($0)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$0 + 72</a:t>
            </a:r>
          </a:p>
          <a:p>
            <a:pPr lvl="2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 </a:t>
            </a: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$t2, -25($t1)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$t1 - 25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086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466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6705600" cy="3278188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PC-Relative Addressing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0x10      </a:t>
            </a: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	$t0, $0, else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$v0, $0, 1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0x18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0x1C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 	$</a:t>
            </a:r>
            <a:r>
              <a:rPr lang="en-US" sz="2000" dirty="0" err="1">
                <a:latin typeface="Courier New" pitchFamily="49" charset="0"/>
              </a:rPr>
              <a:t>ra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0x20      </a:t>
            </a:r>
            <a:r>
              <a:rPr lang="en-US" sz="2000" dirty="0">
                <a:latin typeface="Courier New" pitchFamily="49" charset="0"/>
              </a:rPr>
              <a:t>else: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$a0, $a0, -1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factorial</a:t>
            </a:r>
          </a:p>
          <a:p>
            <a:endParaRPr lang="en-US" sz="2000" dirty="0">
              <a:latin typeface="Courier New" pitchFamily="49" charset="0"/>
            </a:endParaRPr>
          </a:p>
        </p:txBody>
      </p:sp>
      <p:graphicFrame>
        <p:nvGraphicFramePr>
          <p:cNvPr id="1087494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3807556492"/>
              </p:ext>
            </p:extLst>
          </p:nvPr>
        </p:nvGraphicFramePr>
        <p:xfrm>
          <a:off x="1143000" y="4570413"/>
          <a:ext cx="7010400" cy="1452562"/>
        </p:xfrm>
        <a:graphic>
          <a:graphicData uri="http://schemas.openxmlformats.org/presentationml/2006/ole">
            <p:oleObj spid="_x0000_s143401" name="VISIO" r:id="rId8" imgW="2526792" imgH="547116" progId="">
              <p:embed/>
            </p:oleObj>
          </a:graphicData>
        </a:graphic>
      </p:graphicFrame>
      <p:sp>
        <p:nvSpPr>
          <p:cNvPr id="108749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749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15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Pseudo-direct Addressing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0x0040005C   </a:t>
            </a:r>
            <a:r>
              <a:rPr lang="en-US" sz="2000" dirty="0">
                <a:latin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sum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0x004000A0  </a:t>
            </a:r>
            <a:r>
              <a:rPr lang="en-US" sz="2000" dirty="0">
                <a:latin typeface="Courier New" pitchFamily="49" charset="0"/>
              </a:rPr>
              <a:t>sum: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add  	$v0, $a0, $a1</a:t>
            </a:r>
          </a:p>
        </p:txBody>
      </p:sp>
      <p:graphicFrame>
        <p:nvGraphicFramePr>
          <p:cNvPr id="1088523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600200" y="3536950"/>
          <a:ext cx="7543800" cy="1263650"/>
        </p:xfrm>
        <a:graphic>
          <a:graphicData uri="http://schemas.openxmlformats.org/presentationml/2006/ole">
            <p:oleObj spid="_x0000_s144457" name="VISIO" r:id="rId9" imgW="2643975" imgH="444224" progId="">
              <p:embed/>
            </p:oleObj>
          </a:graphicData>
        </a:graphic>
      </p:graphicFrame>
      <p:graphicFrame>
        <p:nvGraphicFramePr>
          <p:cNvPr id="1088524" name="Object 12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914400" y="4724400"/>
          <a:ext cx="8229600" cy="1193800"/>
        </p:xfrm>
        <a:graphic>
          <a:graphicData uri="http://schemas.openxmlformats.org/presentationml/2006/ole">
            <p:oleObj spid="_x0000_s144458" name="VISIO" r:id="rId10" imgW="3930851" imgH="569401" progId="">
              <p:embed/>
            </p:oleObj>
          </a:graphicData>
        </a:graphic>
      </p:graphicFrame>
      <p:sp>
        <p:nvSpPr>
          <p:cNvPr id="10885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8517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562600" y="1828800"/>
            <a:ext cx="25611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JTA: </a:t>
            </a:r>
            <a:r>
              <a:rPr lang="es-ES" dirty="0" err="1"/>
              <a:t>J</a:t>
            </a:r>
            <a:r>
              <a:rPr lang="es-ES" dirty="0" err="1" smtClean="0"/>
              <a:t>ump</a:t>
            </a:r>
            <a:r>
              <a:rPr lang="es-ES" dirty="0" smtClean="0"/>
              <a:t> Target </a:t>
            </a:r>
            <a:r>
              <a:rPr lang="es-ES" dirty="0" err="1" smtClean="0"/>
              <a:t>Address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23659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95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961157529"/>
              </p:ext>
            </p:extLst>
          </p:nvPr>
        </p:nvGraphicFramePr>
        <p:xfrm>
          <a:off x="3352800" y="990600"/>
          <a:ext cx="3421062" cy="5486400"/>
        </p:xfrm>
        <a:graphic>
          <a:graphicData uri="http://schemas.openxmlformats.org/presentationml/2006/ole">
            <p:oleObj spid="_x0000_s145449" name="VISIO" r:id="rId7" imgW="1696212" imgH="2715768" progId="">
              <p:embed/>
            </p:oleObj>
          </a:graphicData>
        </a:graphic>
      </p:graphicFrame>
      <p:sp>
        <p:nvSpPr>
          <p:cNvPr id="10895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954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to Compile &amp; Run a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79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05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05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Instructions</a:t>
            </a:r>
            <a:r>
              <a:rPr lang="en-US" sz="3200" dirty="0">
                <a:latin typeface="Times New Roman" pitchFamily="18" charset="0"/>
                <a:cs typeface="Arial" charset="0"/>
              </a:rPr>
              <a:t> (also called </a:t>
            </a:r>
            <a:r>
              <a:rPr lang="en-US" sz="3200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text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Global/static: 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Dynamic: 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big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At most 2</a:t>
            </a:r>
            <a:r>
              <a:rPr lang="en-US" sz="2600" baseline="30000" dirty="0">
                <a:latin typeface="Times New Roman" pitchFamily="18" charset="0"/>
                <a:cs typeface="Arial" charset="0"/>
              </a:rPr>
              <a:t>32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From address 0x00000000 to 0xFFFFFFFF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What is Stored in Memory?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62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158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468165948"/>
              </p:ext>
            </p:extLst>
          </p:nvPr>
        </p:nvGraphicFramePr>
        <p:xfrm>
          <a:off x="3094209" y="1066800"/>
          <a:ext cx="2392191" cy="5334000"/>
        </p:xfrm>
        <a:graphic>
          <a:graphicData uri="http://schemas.openxmlformats.org/presentationml/2006/ole">
            <p:oleObj spid="_x0000_s146473" name="VISIO" r:id="rId7" imgW="1518912" imgH="3387402" progId="">
              <p:embed/>
            </p:oleObj>
          </a:graphicData>
        </a:graphic>
      </p:graphicFrame>
      <p:sp>
        <p:nvSpPr>
          <p:cNvPr id="10915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15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Memory 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578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7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90600" y="1219200"/>
            <a:ext cx="4800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36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36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C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058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38862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46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46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46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38600" y="990600"/>
            <a:ext cx="464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f: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y: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.text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main: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-4   # stack frame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$a0, $0, 2     # $a0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$a0, f         # f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$a1, $0, 3     # $a1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$a1, g         # g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500" dirty="0">
                <a:latin typeface="Courier New" pitchFamily="49" charset="0"/>
                <a:cs typeface="Arial" charset="0"/>
              </a:rPr>
              <a:t>  sum            # call sum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$v0, y         # y = sum()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4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 to OS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sum: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add  $v0, $a0, $a1  # $v0 = a +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MIPS Assembly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098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rgbClr val="FF0000"/>
                </a:solidFill>
              </a:rPr>
              <a:t>Simplicity favors regularity</a:t>
            </a:r>
          </a:p>
          <a:p>
            <a:r>
              <a:rPr lang="en-US" dirty="0">
                <a:solidFill>
                  <a:srgbClr val="FF0000"/>
                </a:solidFill>
              </a:rPr>
              <a:t>Consistent instruction format</a:t>
            </a:r>
          </a:p>
          <a:p>
            <a:r>
              <a:rPr lang="en-US" dirty="0">
                <a:solidFill>
                  <a:srgbClr val="FF0000"/>
                </a:solidFill>
              </a:rPr>
              <a:t>Same number of operands (two sources and one destination)</a:t>
            </a:r>
          </a:p>
          <a:p>
            <a:r>
              <a:rPr lang="en-US" dirty="0"/>
              <a:t>easier to encode and handle in hardware</a:t>
            </a:r>
          </a:p>
        </p:txBody>
      </p:sp>
      <p:sp>
        <p:nvSpPr>
          <p:cNvPr id="1025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88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2658310223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4653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462122553"/>
              </p:ext>
            </p:extLst>
          </p:nvPr>
        </p:nvGraphicFramePr>
        <p:xfrm>
          <a:off x="1079500" y="1219200"/>
          <a:ext cx="7302500" cy="4953000"/>
        </p:xfrm>
        <a:graphic>
          <a:graphicData uri="http://schemas.openxmlformats.org/presentationml/2006/ole">
            <p:oleObj spid="_x0000_s147498" name="VISIO" r:id="rId7" imgW="3996360" imgH="2835000" progId="">
              <p:embed/>
            </p:oleObj>
          </a:graphicData>
        </a:graphic>
      </p:graphicFrame>
      <p:sp>
        <p:nvSpPr>
          <p:cNvPr id="10967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67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Executable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77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075731769"/>
              </p:ext>
            </p:extLst>
          </p:nvPr>
        </p:nvGraphicFramePr>
        <p:xfrm>
          <a:off x="2822575" y="1066800"/>
          <a:ext cx="3654425" cy="5486400"/>
        </p:xfrm>
        <a:graphic>
          <a:graphicData uri="http://schemas.openxmlformats.org/presentationml/2006/ole">
            <p:oleObj spid="_x0000_s148521" name="VISIO" r:id="rId7" imgW="2770632" imgH="4151376" progId="">
              <p:embed/>
            </p:oleObj>
          </a:graphicData>
        </a:graphic>
      </p:graphicFrame>
      <p:sp>
        <p:nvSpPr>
          <p:cNvPr id="10977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77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In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727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6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6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Unscheduled f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unction </a:t>
            </a:r>
            <a:r>
              <a:rPr lang="en-US" sz="3200" dirty="0">
                <a:latin typeface="Times New Roman" pitchFamily="18" charset="0"/>
                <a:cs typeface="Arial" charset="0"/>
              </a:rPr>
              <a:t>call to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handler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Caused </a:t>
            </a:r>
            <a:r>
              <a:rPr lang="en-US" sz="3200" dirty="0">
                <a:latin typeface="Times New Roman" pitchFamily="18" charset="0"/>
                <a:cs typeface="Arial" charset="0"/>
              </a:rPr>
              <a:t>by: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Hardware, also called an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interrupt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keyboard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Software, also called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traps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undefined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exception occurs, the processor: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Records the cause of the exception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Jumps to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handler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(at </a:t>
            </a:r>
            <a:r>
              <a:rPr lang="en-US" sz="2600" dirty="0">
                <a:latin typeface="Times New Roman" pitchFamily="18" charset="0"/>
                <a:cs typeface="Arial" charset="0"/>
              </a:rPr>
              <a:t>instruction address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0x80000180)</a:t>
            </a:r>
            <a:endParaRPr lang="en-US" sz="26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Returns to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232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206" name="Rectangle 3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Not part of </a:t>
            </a:r>
            <a:r>
              <a:rPr lang="en-US" dirty="0" smtClean="0"/>
              <a:t>register file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Cause</a:t>
            </a:r>
            <a:r>
              <a:rPr lang="en-US" dirty="0" smtClean="0"/>
              <a:t>:</a:t>
            </a:r>
            <a:r>
              <a:rPr lang="en-US" sz="2800" dirty="0" smtClean="0"/>
              <a:t> Records cause </a:t>
            </a:r>
            <a:r>
              <a:rPr lang="en-US" sz="2800" dirty="0"/>
              <a:t>of </a:t>
            </a:r>
            <a:r>
              <a:rPr lang="en-US" sz="2800" dirty="0" smtClean="0"/>
              <a:t>exception</a:t>
            </a:r>
            <a:endParaRPr lang="en-US" sz="2800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EPC</a:t>
            </a:r>
            <a:r>
              <a:rPr lang="en-US" dirty="0"/>
              <a:t> (Exception PC</a:t>
            </a:r>
            <a:r>
              <a:rPr lang="en-US" dirty="0" smtClean="0"/>
              <a:t>):</a:t>
            </a:r>
            <a:r>
              <a:rPr lang="en-US" dirty="0"/>
              <a:t> </a:t>
            </a:r>
            <a:r>
              <a:rPr lang="en-US" sz="2800" dirty="0" smtClean="0"/>
              <a:t>Records PC </a:t>
            </a:r>
            <a:r>
              <a:rPr lang="en-US" sz="2800" dirty="0"/>
              <a:t>where </a:t>
            </a:r>
            <a:r>
              <a:rPr lang="en-US" sz="2800" dirty="0" smtClean="0"/>
              <a:t>exception </a:t>
            </a:r>
            <a:r>
              <a:rPr lang="en-US" sz="2800" dirty="0"/>
              <a:t>occurred</a:t>
            </a:r>
          </a:p>
          <a:p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Cause</a:t>
            </a:r>
            <a:r>
              <a:rPr lang="en-US" dirty="0"/>
              <a:t>: part of Coprocessor 0</a:t>
            </a:r>
          </a:p>
          <a:p>
            <a:r>
              <a:rPr lang="en-US" dirty="0"/>
              <a:t>Move from Coprocessor 0</a:t>
            </a:r>
          </a:p>
          <a:p>
            <a:pPr lvl="1"/>
            <a:r>
              <a:rPr lang="en-US" dirty="0">
                <a:latin typeface="Courier New" pitchFamily="49" charset="0"/>
              </a:rPr>
              <a:t>mfc0 $t0, EPC</a:t>
            </a:r>
          </a:p>
          <a:p>
            <a:pPr lvl="1"/>
            <a:r>
              <a:rPr lang="en-US" dirty="0"/>
              <a:t>Moves </a:t>
            </a:r>
            <a:r>
              <a:rPr lang="en-US" dirty="0" smtClean="0"/>
              <a:t>contents </a:t>
            </a:r>
            <a:r>
              <a:rPr lang="en-US" dirty="0"/>
              <a:t>of </a:t>
            </a:r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$t0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1591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91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108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197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2198978467"/>
              </p:ext>
            </p:extLst>
          </p:nvPr>
        </p:nvGraphicFramePr>
        <p:xfrm>
          <a:off x="1219200" y="1600200"/>
          <a:ext cx="7086600" cy="3962400"/>
        </p:xfrm>
        <a:graphic>
          <a:graphicData uri="http://schemas.openxmlformats.org/drawingml/2006/table">
            <a:tbl>
              <a:tblPr/>
              <a:tblGrid>
                <a:gridCol w="4418704"/>
                <a:gridCol w="2667896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Hardware Interrupt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 / Divide by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Undefined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Arithmetic Overflow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01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01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Causes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28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1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12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saves cause and exception PC in </a:t>
            </a:r>
            <a:r>
              <a:rPr lang="en-US" sz="2800" dirty="0">
                <a:latin typeface="Courier New" pitchFamily="49" charset="0"/>
                <a:cs typeface="Arial" charset="0"/>
              </a:rPr>
              <a:t>Cause</a:t>
            </a:r>
            <a:r>
              <a:rPr lang="en-US" sz="28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800" dirty="0">
                <a:latin typeface="Courier New" pitchFamily="49" charset="0"/>
                <a:cs typeface="Arial" charset="0"/>
              </a:rPr>
              <a:t>EPC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jumps to exception handler (0x80000180)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Exception handler: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Saves registers on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Reads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Cause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		mfc0 $t0, Cause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Handles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exception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Restores registers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Returns to program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mfc0 $k0, EPC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2200" dirty="0">
                <a:latin typeface="Courier New" pitchFamily="49" charset="0"/>
                <a:cs typeface="Arial" charset="0"/>
              </a:rPr>
              <a:t> $k0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Flow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4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97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More complex code is handled by multiple MIPS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97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997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215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rgbClr val="FF0000"/>
                </a:solidFill>
              </a:rPr>
              <a:t>Make the common case fast</a:t>
            </a:r>
          </a:p>
          <a:p>
            <a:r>
              <a:rPr lang="en-US" sz="2600" dirty="0"/>
              <a:t>MIPS includes </a:t>
            </a:r>
            <a:r>
              <a:rPr lang="en-US" sz="2600" dirty="0">
                <a:solidFill>
                  <a:srgbClr val="FF0000"/>
                </a:solidFill>
              </a:rPr>
              <a:t>only simple, commonly used </a:t>
            </a:r>
            <a:r>
              <a:rPr lang="en-US" sz="2600" dirty="0" smtClean="0">
                <a:solidFill>
                  <a:srgbClr val="FF0000"/>
                </a:solidFill>
              </a:rPr>
              <a:t>instructions</a:t>
            </a:r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dirty="0"/>
              <a:t>Hardware to decode and execute </a:t>
            </a:r>
            <a:r>
              <a:rPr lang="en-US" sz="2600" dirty="0" smtClean="0"/>
              <a:t>instructions can be simple</a:t>
            </a:r>
            <a:r>
              <a:rPr lang="en-US" sz="2600" dirty="0"/>
              <a:t>, small, and </a:t>
            </a:r>
            <a:r>
              <a:rPr lang="en-US" sz="2600" dirty="0" smtClean="0"/>
              <a:t>fast</a:t>
            </a:r>
            <a:endParaRPr lang="en-US" sz="2600" dirty="0"/>
          </a:p>
          <a:p>
            <a:r>
              <a:rPr lang="en-US" sz="2600" dirty="0">
                <a:solidFill>
                  <a:srgbClr val="FF0000"/>
                </a:solidFill>
              </a:rPr>
              <a:t>More complex instructions (that are less common) </a:t>
            </a:r>
            <a:r>
              <a:rPr lang="en-US" sz="2600" dirty="0" smtClean="0">
                <a:solidFill>
                  <a:srgbClr val="FF0000"/>
                </a:solidFill>
              </a:rPr>
              <a:t>performed </a:t>
            </a:r>
            <a:r>
              <a:rPr lang="en-US" sz="2600" dirty="0">
                <a:solidFill>
                  <a:srgbClr val="FF0000"/>
                </a:solidFill>
              </a:rPr>
              <a:t>using multiple simple </a:t>
            </a:r>
            <a:r>
              <a:rPr lang="en-US" sz="2600" dirty="0" smtClean="0">
                <a:solidFill>
                  <a:srgbClr val="FF0000"/>
                </a:solidFill>
              </a:rPr>
              <a:t>instructions</a:t>
            </a:r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dirty="0">
                <a:solidFill>
                  <a:srgbClr val="FF0000"/>
                </a:solidFill>
              </a:rPr>
              <a:t>MIPS is a </a:t>
            </a:r>
            <a:r>
              <a:rPr lang="en-US" sz="2600" b="1" i="1" dirty="0">
                <a:solidFill>
                  <a:srgbClr val="FF0000"/>
                </a:solidFill>
              </a:rPr>
              <a:t>reduced instruction set computer </a:t>
            </a:r>
            <a:r>
              <a:rPr lang="en-US" sz="2600" b="1" dirty="0">
                <a:solidFill>
                  <a:srgbClr val="FF0000"/>
                </a:solidFill>
              </a:rPr>
              <a:t>(RISC)</a:t>
            </a:r>
            <a:r>
              <a:rPr lang="en-US" sz="2600" dirty="0">
                <a:solidFill>
                  <a:srgbClr val="FF0000"/>
                </a:solidFill>
              </a:rPr>
              <a:t>, with a small number of simple </a:t>
            </a:r>
            <a:r>
              <a:rPr lang="en-US" sz="2600" dirty="0" smtClean="0">
                <a:solidFill>
                  <a:srgbClr val="FF0000"/>
                </a:solidFill>
              </a:rPr>
              <a:t>instructions</a:t>
            </a:r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dirty="0"/>
              <a:t>Other architectures, such as Intel’s </a:t>
            </a:r>
            <a:r>
              <a:rPr lang="en-US" sz="2600" dirty="0" smtClean="0"/>
              <a:t>x86, </a:t>
            </a:r>
            <a:r>
              <a:rPr lang="en-US" sz="2600" dirty="0"/>
              <a:t>are </a:t>
            </a:r>
            <a:r>
              <a:rPr lang="en-US" sz="2600" b="1" i="1" dirty="0">
                <a:solidFill>
                  <a:schemeClr val="accent1"/>
                </a:solidFill>
              </a:rPr>
              <a:t>complex instruction set computers</a:t>
            </a:r>
            <a:r>
              <a:rPr lang="en-US" sz="2600" b="1" dirty="0">
                <a:solidFill>
                  <a:schemeClr val="accent1"/>
                </a:solidFill>
              </a:rPr>
              <a:t> (CISC</a:t>
            </a:r>
            <a:r>
              <a:rPr lang="en-US" sz="2600" b="1" dirty="0" smtClean="0">
                <a:solidFill>
                  <a:schemeClr val="accent1"/>
                </a:solidFill>
              </a:rPr>
              <a:t>)</a:t>
            </a:r>
            <a:endParaRPr lang="en-US" sz="2600" dirty="0"/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40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43162</TotalTime>
  <Words>2838</Words>
  <Application>Microsoft Macintosh PowerPoint</Application>
  <PresentationFormat>Presentación en pantalla (4:3)</PresentationFormat>
  <Paragraphs>761</Paragraphs>
  <Slides>76</Slides>
  <Notes>75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76</vt:i4>
      </vt:variant>
    </vt:vector>
  </HeadingPairs>
  <TitlesOfParts>
    <vt:vector size="78" baseType="lpstr">
      <vt:lpstr>Office Theme</vt:lpstr>
      <vt:lpstr>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</vt:vector>
  </TitlesOfParts>
  <Company>Harvey Mudd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Portatil</cp:lastModifiedBy>
  <cp:revision>112</cp:revision>
  <dcterms:created xsi:type="dcterms:W3CDTF">2012-08-07T04:56:47Z</dcterms:created>
  <dcterms:modified xsi:type="dcterms:W3CDTF">2016-07-01T02:31:27Z</dcterms:modified>
</cp:coreProperties>
</file>