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 id="2147483653" r:id="rId2"/>
  </p:sldMasterIdLst>
  <p:notesMasterIdLst>
    <p:notesMasterId r:id="rId31"/>
  </p:notesMasterIdLst>
  <p:handoutMasterIdLst>
    <p:handoutMasterId r:id="rId32"/>
  </p:handoutMasterIdLst>
  <p:sldIdLst>
    <p:sldId id="3156" r:id="rId3"/>
    <p:sldId id="3174" r:id="rId4"/>
    <p:sldId id="3169" r:id="rId5"/>
    <p:sldId id="3171" r:id="rId6"/>
    <p:sldId id="3175" r:id="rId7"/>
    <p:sldId id="3176" r:id="rId8"/>
    <p:sldId id="3172" r:id="rId9"/>
    <p:sldId id="3170" r:id="rId10"/>
    <p:sldId id="3186" r:id="rId11"/>
    <p:sldId id="3177" r:id="rId12"/>
    <p:sldId id="3178" r:id="rId13"/>
    <p:sldId id="3182" r:id="rId14"/>
    <p:sldId id="3183" r:id="rId15"/>
    <p:sldId id="3184" r:id="rId16"/>
    <p:sldId id="3185" r:id="rId17"/>
    <p:sldId id="3187" r:id="rId18"/>
    <p:sldId id="3188" r:id="rId19"/>
    <p:sldId id="3189" r:id="rId20"/>
    <p:sldId id="3190" r:id="rId21"/>
    <p:sldId id="3191" r:id="rId22"/>
    <p:sldId id="3192" r:id="rId23"/>
    <p:sldId id="3193" r:id="rId24"/>
    <p:sldId id="3194" r:id="rId25"/>
    <p:sldId id="3196" r:id="rId26"/>
    <p:sldId id="3197" r:id="rId27"/>
    <p:sldId id="3198" r:id="rId28"/>
    <p:sldId id="3199" r:id="rId29"/>
    <p:sldId id="3200" r:id="rId30"/>
  </p:sldIdLst>
  <p:sldSz cx="9144000" cy="6858000" type="screen4x3"/>
  <p:notesSz cx="6881813" cy="9296400"/>
  <p:kinsoku lang="ja-JP" invalStChars="、。，．・：；？！゛゜ヽヾゝゞ々ー’”）〕］｝〉》」』】°‰′″℃￠％ぁぃぅぇぉっゃゅょゎァィゥェォッャュョヮヵヶ!%),.:;?]}｡｣､･ｧｨｩｪｫｬｭｮｯｰﾞﾟ" invalEndChars="‘“（〔［｛〈《「『【￥＄$([\{｢￡"/>
  <p:defaultTextStyle>
    <a:defPPr>
      <a:defRPr lang="en-US"/>
    </a:defPPr>
    <a:lvl1pPr algn="ctr" rtl="0" eaLnBrk="0" fontAlgn="base" hangingPunct="0">
      <a:spcBef>
        <a:spcPct val="0"/>
      </a:spcBef>
      <a:spcAft>
        <a:spcPct val="0"/>
      </a:spcAft>
      <a:defRPr kern="1200">
        <a:solidFill>
          <a:schemeClr val="tx1"/>
        </a:solidFill>
        <a:latin typeface="Helvetica" charset="0"/>
        <a:ea typeface="ＭＳ Ｐゴシック" charset="0"/>
        <a:cs typeface="ＭＳ Ｐゴシック" charset="0"/>
      </a:defRPr>
    </a:lvl1pPr>
    <a:lvl2pPr marL="457200" algn="ctr" rtl="0" eaLnBrk="0" fontAlgn="base" hangingPunct="0">
      <a:spcBef>
        <a:spcPct val="0"/>
      </a:spcBef>
      <a:spcAft>
        <a:spcPct val="0"/>
      </a:spcAft>
      <a:defRPr kern="1200">
        <a:solidFill>
          <a:schemeClr val="tx1"/>
        </a:solidFill>
        <a:latin typeface="Helvetica" charset="0"/>
        <a:ea typeface="ＭＳ Ｐゴシック" charset="0"/>
        <a:cs typeface="ＭＳ Ｐゴシック" charset="0"/>
      </a:defRPr>
    </a:lvl2pPr>
    <a:lvl3pPr marL="914400" algn="ctr" rtl="0" eaLnBrk="0" fontAlgn="base" hangingPunct="0">
      <a:spcBef>
        <a:spcPct val="0"/>
      </a:spcBef>
      <a:spcAft>
        <a:spcPct val="0"/>
      </a:spcAft>
      <a:defRPr kern="1200">
        <a:solidFill>
          <a:schemeClr val="tx1"/>
        </a:solidFill>
        <a:latin typeface="Helvetica" charset="0"/>
        <a:ea typeface="ＭＳ Ｐゴシック" charset="0"/>
        <a:cs typeface="ＭＳ Ｐゴシック" charset="0"/>
      </a:defRPr>
    </a:lvl3pPr>
    <a:lvl4pPr marL="1371600" algn="ctr" rtl="0" eaLnBrk="0" fontAlgn="base" hangingPunct="0">
      <a:spcBef>
        <a:spcPct val="0"/>
      </a:spcBef>
      <a:spcAft>
        <a:spcPct val="0"/>
      </a:spcAft>
      <a:defRPr kern="1200">
        <a:solidFill>
          <a:schemeClr val="tx1"/>
        </a:solidFill>
        <a:latin typeface="Helvetica" charset="0"/>
        <a:ea typeface="ＭＳ Ｐゴシック" charset="0"/>
        <a:cs typeface="ＭＳ Ｐゴシック" charset="0"/>
      </a:defRPr>
    </a:lvl4pPr>
    <a:lvl5pPr marL="1828800" algn="ctr" rtl="0" eaLnBrk="0" fontAlgn="base" hangingPunct="0">
      <a:spcBef>
        <a:spcPct val="0"/>
      </a:spcBef>
      <a:spcAft>
        <a:spcPct val="0"/>
      </a:spcAft>
      <a:defRPr kern="1200">
        <a:solidFill>
          <a:schemeClr val="tx1"/>
        </a:solidFill>
        <a:latin typeface="Helvetica" charset="0"/>
        <a:ea typeface="ＭＳ Ｐゴシック" charset="0"/>
        <a:cs typeface="ＭＳ Ｐゴシック" charset="0"/>
      </a:defRPr>
    </a:lvl5pPr>
    <a:lvl6pPr marL="2286000" algn="l" defTabSz="457200" rtl="0" eaLnBrk="1" latinLnBrk="0" hangingPunct="1">
      <a:defRPr kern="1200">
        <a:solidFill>
          <a:schemeClr val="tx1"/>
        </a:solidFill>
        <a:latin typeface="Helvetica" charset="0"/>
        <a:ea typeface="ＭＳ Ｐゴシック" charset="0"/>
        <a:cs typeface="ＭＳ Ｐゴシック" charset="0"/>
      </a:defRPr>
    </a:lvl6pPr>
    <a:lvl7pPr marL="2743200" algn="l" defTabSz="457200" rtl="0" eaLnBrk="1" latinLnBrk="0" hangingPunct="1">
      <a:defRPr kern="1200">
        <a:solidFill>
          <a:schemeClr val="tx1"/>
        </a:solidFill>
        <a:latin typeface="Helvetica" charset="0"/>
        <a:ea typeface="ＭＳ Ｐゴシック" charset="0"/>
        <a:cs typeface="ＭＳ Ｐゴシック" charset="0"/>
      </a:defRPr>
    </a:lvl7pPr>
    <a:lvl8pPr marL="3200400" algn="l" defTabSz="457200" rtl="0" eaLnBrk="1" latinLnBrk="0" hangingPunct="1">
      <a:defRPr kern="1200">
        <a:solidFill>
          <a:schemeClr val="tx1"/>
        </a:solidFill>
        <a:latin typeface="Helvetica" charset="0"/>
        <a:ea typeface="ＭＳ Ｐゴシック" charset="0"/>
        <a:cs typeface="ＭＳ Ｐゴシック" charset="0"/>
      </a:defRPr>
    </a:lvl8pPr>
    <a:lvl9pPr marL="3657600" algn="l" defTabSz="457200" rtl="0" eaLnBrk="1" latinLnBrk="0" hangingPunct="1">
      <a:defRPr kern="1200">
        <a:solidFill>
          <a:schemeClr val="tx1"/>
        </a:solidFill>
        <a:latin typeface="Helvetica"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FF00"/>
    <a:srgbClr val="800080"/>
    <a:srgbClr val="FFFF66"/>
    <a:srgbClr val="008080"/>
    <a:srgbClr val="00AE00"/>
    <a:srgbClr val="FF0000"/>
    <a:srgbClr val="FFFF00"/>
    <a:srgbClr val="FF6666"/>
    <a:srgbClr val="B6CBFE"/>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34" d="100"/>
          <a:sy n="134" d="100"/>
        </p:scale>
        <p:origin x="-2712" y="-1344"/>
      </p:cViewPr>
      <p:guideLst>
        <p:guide orient="horz" pos="2160"/>
        <p:guide pos="288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200" d="100"/>
        <a:sy n="200" d="100"/>
      </p:scale>
      <p:origin x="0" y="1888"/>
    </p:cViewPr>
  </p:sorterViewPr>
  <p:notesViewPr>
    <p:cSldViewPr>
      <p:cViewPr varScale="1">
        <p:scale>
          <a:sx n="58" d="100"/>
          <a:sy n="58" d="100"/>
        </p:scale>
        <p:origin x="-1758" y="-102"/>
      </p:cViewPr>
      <p:guideLst>
        <p:guide orient="horz" pos="2927"/>
        <p:guide pos="2168"/>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notesMaster" Target="notesMasters/notesMaster1.xml"/><Relationship Id="rId32" Type="http://schemas.openxmlformats.org/officeDocument/2006/relationships/handoutMaster" Target="handoutMasters/handoutMaster1.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49596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5988" y="4416425"/>
            <a:ext cx="5049837" cy="4181475"/>
          </a:xfrm>
          <a:prstGeom prst="rect">
            <a:avLst/>
          </a:prstGeom>
          <a:noFill/>
          <a:ln w="12700">
            <a:noFill/>
            <a:miter lim="800000"/>
            <a:headEnd/>
            <a:tailEnd/>
          </a:ln>
          <a:effectLst/>
        </p:spPr>
        <p:txBody>
          <a:bodyPr vert="horz" wrap="square" lIns="90498" tIns="44453" rIns="90498" bIns="4445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7651" name="Rectangle 3"/>
          <p:cNvSpPr>
            <a:spLocks noGrp="1" noRot="1" noChangeAspect="1" noChangeArrowheads="1" noTextEdit="1"/>
          </p:cNvSpPr>
          <p:nvPr>
            <p:ph type="sldImg" idx="2"/>
          </p:nvPr>
        </p:nvSpPr>
        <p:spPr bwMode="auto">
          <a:xfrm>
            <a:off x="1127125" y="704850"/>
            <a:ext cx="4629150" cy="34702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Tree>
    <p:extLst>
      <p:ext uri="{BB962C8B-B14F-4D97-AF65-F5344CB8AC3E}">
        <p14:creationId xmlns:p14="http://schemas.microsoft.com/office/powerpoint/2010/main" val="38511876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Rot="1" noChangeAspect="1" noChangeArrowheads="1" noTextEdit="1"/>
          </p:cNvSpPr>
          <p:nvPr>
            <p:ph type="sldImg"/>
          </p:nvPr>
        </p:nvSpPr>
        <p:spPr>
          <a:xfrm>
            <a:off x="1128713" y="704850"/>
            <a:ext cx="4627562" cy="3470275"/>
          </a:xfrm>
          <a:ln/>
        </p:spPr>
      </p:sp>
      <p:sp>
        <p:nvSpPr>
          <p:cNvPr id="2969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3.wm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21"/>
          <p:cNvSpPr>
            <a:spLocks noGrp="1" noChangeArrowheads="1"/>
          </p:cNvSpPr>
          <p:nvPr>
            <p:ph type="sldNum" sz="quarter" idx="10"/>
          </p:nvPr>
        </p:nvSpPr>
        <p:spPr/>
        <p:txBody>
          <a:bodyPr/>
          <a:lstStyle>
            <a:lvl1pPr>
              <a:defRPr>
                <a:latin typeface="Calibri" charset="0"/>
                <a:cs typeface="Calibri" charset="0"/>
              </a:defRPr>
            </a:lvl1pPr>
          </a:lstStyle>
          <a:p>
            <a:pPr>
              <a:defRPr/>
            </a:pPr>
            <a:r>
              <a:rPr lang="en-US"/>
              <a:t>	           Page </a:t>
            </a:r>
            <a:fld id="{64204225-16E9-CF4C-A391-4EB2E84C4836}" type="slidenum">
              <a:rPr lang="en-US"/>
              <a:pPr>
                <a:defRPr/>
              </a:pPr>
              <a:t>‹#›</a:t>
            </a:fld>
            <a:endParaRPr lang="en-US"/>
          </a:p>
        </p:txBody>
      </p:sp>
    </p:spTree>
    <p:extLst>
      <p:ext uri="{BB962C8B-B14F-4D97-AF65-F5344CB8AC3E}">
        <p14:creationId xmlns:p14="http://schemas.microsoft.com/office/powerpoint/2010/main" val="2061577065"/>
      </p:ext>
    </p:extLst>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1"/>
          <p:cNvSpPr>
            <a:spLocks noGrp="1" noChangeArrowheads="1"/>
          </p:cNvSpPr>
          <p:nvPr>
            <p:ph type="sldNum" sz="quarter" idx="10"/>
          </p:nvPr>
        </p:nvSpPr>
        <p:spPr/>
        <p:txBody>
          <a:bodyPr/>
          <a:lstStyle>
            <a:lvl1pPr>
              <a:defRPr/>
            </a:lvl1pPr>
          </a:lstStyle>
          <a:p>
            <a:pPr>
              <a:defRPr/>
            </a:pPr>
            <a:r>
              <a:rPr lang="en-US"/>
              <a:t>	           - Page </a:t>
            </a:r>
            <a:fld id="{46A164E2-089E-524D-9D57-0C545653500D}" type="slidenum">
              <a:rPr lang="en-US"/>
              <a:pPr>
                <a:defRPr/>
              </a:pPr>
              <a:t>‹#›</a:t>
            </a:fld>
            <a:endParaRPr lang="en-US"/>
          </a:p>
        </p:txBody>
      </p:sp>
    </p:spTree>
    <p:extLst>
      <p:ext uri="{BB962C8B-B14F-4D97-AF65-F5344CB8AC3E}">
        <p14:creationId xmlns:p14="http://schemas.microsoft.com/office/powerpoint/2010/main" val="25650365"/>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4950" y="228600"/>
            <a:ext cx="2051050" cy="5994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31800" y="228600"/>
            <a:ext cx="6000750" cy="5994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1"/>
          <p:cNvSpPr>
            <a:spLocks noGrp="1" noChangeArrowheads="1"/>
          </p:cNvSpPr>
          <p:nvPr>
            <p:ph type="sldNum" sz="quarter" idx="10"/>
          </p:nvPr>
        </p:nvSpPr>
        <p:spPr/>
        <p:txBody>
          <a:bodyPr/>
          <a:lstStyle>
            <a:lvl1pPr>
              <a:defRPr/>
            </a:lvl1pPr>
          </a:lstStyle>
          <a:p>
            <a:pPr>
              <a:defRPr/>
            </a:pPr>
            <a:r>
              <a:rPr lang="en-US"/>
              <a:t>	           - Page </a:t>
            </a:r>
            <a:fld id="{3B05CF7C-C5FE-FC4E-9D73-48587676F629}" type="slidenum">
              <a:rPr lang="en-US"/>
              <a:pPr>
                <a:defRPr/>
              </a:pPr>
              <a:t>‹#›</a:t>
            </a:fld>
            <a:endParaRPr lang="en-US"/>
          </a:p>
        </p:txBody>
      </p:sp>
    </p:spTree>
    <p:extLst>
      <p:ext uri="{BB962C8B-B14F-4D97-AF65-F5344CB8AC3E}">
        <p14:creationId xmlns:p14="http://schemas.microsoft.com/office/powerpoint/2010/main" val="2453567653"/>
      </p:ext>
    </p:extLst>
  </p:cSld>
  <p:clrMapOvr>
    <a:masterClrMapping/>
  </p:clrMapOvr>
  <p:transition xmlns:p14="http://schemas.microsoft.com/office/powerpoint/2010/main"/>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371600" y="228600"/>
            <a:ext cx="6248400" cy="371475"/>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31800" y="1066800"/>
            <a:ext cx="4025900" cy="2501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10100" y="1066800"/>
            <a:ext cx="4025900" cy="2501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31800" y="3721100"/>
            <a:ext cx="4025900" cy="2501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10100" y="3721100"/>
            <a:ext cx="4025900" cy="2501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1"/>
          <p:cNvSpPr>
            <a:spLocks noGrp="1" noChangeArrowheads="1"/>
          </p:cNvSpPr>
          <p:nvPr>
            <p:ph type="sldNum" sz="quarter" idx="10"/>
          </p:nvPr>
        </p:nvSpPr>
        <p:spPr/>
        <p:txBody>
          <a:bodyPr/>
          <a:lstStyle>
            <a:lvl1pPr>
              <a:defRPr/>
            </a:lvl1pPr>
          </a:lstStyle>
          <a:p>
            <a:pPr>
              <a:defRPr/>
            </a:pPr>
            <a:r>
              <a:rPr lang="en-US"/>
              <a:t>	           - Page </a:t>
            </a:r>
            <a:fld id="{662EF88B-2771-6F4A-9155-6AC2E8F9BDBA}" type="slidenum">
              <a:rPr lang="en-US"/>
              <a:pPr>
                <a:defRPr/>
              </a:pPr>
              <a:t>‹#›</a:t>
            </a:fld>
            <a:endParaRPr lang="en-US"/>
          </a:p>
        </p:txBody>
      </p:sp>
    </p:spTree>
    <p:extLst>
      <p:ext uri="{BB962C8B-B14F-4D97-AF65-F5344CB8AC3E}">
        <p14:creationId xmlns:p14="http://schemas.microsoft.com/office/powerpoint/2010/main" val="3971019568"/>
      </p:ext>
    </p:extLst>
  </p:cSld>
  <p:clrMapOvr>
    <a:masterClrMapping/>
  </p:clrMapOvr>
  <p:transition xmlns:p14="http://schemas.microsoft.com/office/powerpoint/2010/mai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00" y="2286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AutoShape 8"/>
          <p:cNvSpPr>
            <a:spLocks noChangeArrowheads="1"/>
          </p:cNvSpPr>
          <p:nvPr userDrawn="1"/>
        </p:nvSpPr>
        <p:spPr bwMode="auto">
          <a:xfrm>
            <a:off x="457200" y="914400"/>
            <a:ext cx="8229600" cy="152400"/>
          </a:xfrm>
          <a:prstGeom prst="roundRect">
            <a:avLst>
              <a:gd name="adj" fmla="val 16634"/>
            </a:avLst>
          </a:prstGeom>
          <a:gradFill rotWithShape="0">
            <a:gsLst>
              <a:gs pos="0">
                <a:srgbClr val="FF0000"/>
              </a:gs>
              <a:gs pos="100000">
                <a:srgbClr val="990000"/>
              </a:gs>
            </a:gsLst>
            <a:lin ang="5400000" scaled="1"/>
          </a:gradFill>
          <a:ln w="12700">
            <a:solidFill>
              <a:schemeClr val="bg1"/>
            </a:solidFill>
            <a:round/>
            <a:headEnd/>
            <a:tailEnd/>
          </a:ln>
        </p:spPr>
        <p:txBody>
          <a:bodyPr wrap="none" lIns="92075" tIns="19050" rIns="92075" bIns="19050" anchor="ctr"/>
          <a:lstStyle/>
          <a:p>
            <a:pPr algn="r"/>
            <a:endParaRPr lang="en-US" sz="1400" i="1">
              <a:solidFill>
                <a:schemeClr val="bg1"/>
              </a:solidFill>
              <a:latin typeface="Calisto MT" charset="0"/>
            </a:endParaRPr>
          </a:p>
        </p:txBody>
      </p:sp>
      <p:pic>
        <p:nvPicPr>
          <p:cNvPr id="6" name="Picture 9" descr="NASALOGO"/>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3400" y="228600"/>
            <a:ext cx="6858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2082" name="Rectangle 2"/>
          <p:cNvSpPr>
            <a:spLocks noGrp="1" noChangeArrowheads="1"/>
          </p:cNvSpPr>
          <p:nvPr>
            <p:ph type="ctrTitle"/>
          </p:nvPr>
        </p:nvSpPr>
        <p:spPr>
          <a:xfrm>
            <a:off x="685800" y="2130425"/>
            <a:ext cx="7772400" cy="1470025"/>
          </a:xfrm>
        </p:spPr>
        <p:txBody>
          <a:bodyPr/>
          <a:lstStyle>
            <a:lvl1pPr>
              <a:defRPr/>
            </a:lvl1pPr>
          </a:lstStyle>
          <a:p>
            <a:r>
              <a:rPr lang="en-US"/>
              <a:t>Click to edit Master title style</a:t>
            </a:r>
          </a:p>
        </p:txBody>
      </p:sp>
      <p:sp>
        <p:nvSpPr>
          <p:cNvPr id="5422083"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7" name="Rectangle 4"/>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eaLnBrk="1" hangingPunct="1">
              <a:defRPr sz="1400">
                <a:latin typeface="Times New Roman" pitchFamily="18" charset="0"/>
                <a:ea typeface="+mn-ea"/>
                <a:cs typeface="+mn-cs"/>
              </a:defRPr>
            </a:lvl1pPr>
          </a:lstStyle>
          <a:p>
            <a:pPr>
              <a:defRPr/>
            </a:pPr>
            <a:endParaRPr lang="en-US"/>
          </a:p>
        </p:txBody>
      </p:sp>
      <p:sp>
        <p:nvSpPr>
          <p:cNvPr id="8" name="Rectangle 5"/>
          <p:cNvSpPr>
            <a:spLocks noGrp="1" noChangeArrowheads="1"/>
          </p:cNvSpPr>
          <p:nvPr>
            <p:ph type="ftr" sz="quarter" idx="11"/>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400">
                <a:latin typeface="Times New Roman" pitchFamily="18" charset="0"/>
                <a:ea typeface="+mn-ea"/>
                <a:cs typeface="+mn-cs"/>
              </a:defRPr>
            </a:lvl1pPr>
          </a:lstStyle>
          <a:p>
            <a:pPr>
              <a:defRPr/>
            </a:pPr>
            <a:endParaRPr lang="en-US"/>
          </a:p>
        </p:txBody>
      </p:sp>
      <p:sp>
        <p:nvSpPr>
          <p:cNvPr id="9" name="Rectangle 6"/>
          <p:cNvSpPr>
            <a:spLocks noGrp="1" noChangeArrowheads="1"/>
          </p:cNvSpPr>
          <p:nvPr>
            <p:ph type="sldNum" sz="quarter" idx="12"/>
          </p:nvPr>
        </p:nvSpPr>
        <p:spPr>
          <a:xfrm>
            <a:off x="6553200" y="6245225"/>
            <a:ext cx="2133600" cy="476250"/>
          </a:xfrm>
        </p:spPr>
        <p:txBody>
          <a:bodyPr/>
          <a:lstStyle>
            <a:lvl1pPr>
              <a:defRPr sz="1400" i="0">
                <a:latin typeface="Times New Roman" charset="0"/>
              </a:defRPr>
            </a:lvl1pPr>
          </a:lstStyle>
          <a:p>
            <a:pPr>
              <a:defRPr/>
            </a:pPr>
            <a:fld id="{B64A7D2B-8035-A24B-BF88-FC28C17E73B1}" type="slidenum">
              <a:rPr lang="en-US"/>
              <a:pPr>
                <a:defRPr/>
              </a:pPr>
              <a:t>‹#›</a:t>
            </a:fld>
            <a:endParaRPr lang="en-US"/>
          </a:p>
        </p:txBody>
      </p:sp>
    </p:spTree>
    <p:extLst>
      <p:ext uri="{BB962C8B-B14F-4D97-AF65-F5344CB8AC3E}">
        <p14:creationId xmlns:p14="http://schemas.microsoft.com/office/powerpoint/2010/main" val="35972576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25F4ECDA-D419-0A4C-82DE-85519F375D0A}" type="slidenum">
              <a:rPr lang="en-US"/>
              <a:pPr>
                <a:defRPr/>
              </a:pPr>
              <a:t>‹#›</a:t>
            </a:fld>
            <a:endParaRPr lang="en-US"/>
          </a:p>
        </p:txBody>
      </p:sp>
    </p:spTree>
    <p:extLst>
      <p:ext uri="{BB962C8B-B14F-4D97-AF65-F5344CB8AC3E}">
        <p14:creationId xmlns:p14="http://schemas.microsoft.com/office/powerpoint/2010/main" val="11796131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pPr>
              <a:defRPr/>
            </a:pPr>
            <a:fld id="{097EAC40-5C49-D142-A431-6B4DBD6CE462}" type="slidenum">
              <a:rPr lang="en-US"/>
              <a:pPr>
                <a:defRPr/>
              </a:pPr>
              <a:t>‹#›</a:t>
            </a:fld>
            <a:endParaRPr lang="en-US"/>
          </a:p>
        </p:txBody>
      </p:sp>
    </p:spTree>
    <p:extLst>
      <p:ext uri="{BB962C8B-B14F-4D97-AF65-F5344CB8AC3E}">
        <p14:creationId xmlns:p14="http://schemas.microsoft.com/office/powerpoint/2010/main" val="30291780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828800"/>
            <a:ext cx="381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8800"/>
            <a:ext cx="381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sz="quarter" idx="10"/>
          </p:nvPr>
        </p:nvSpPr>
        <p:spPr>
          <a:ln/>
        </p:spPr>
        <p:txBody>
          <a:bodyPr/>
          <a:lstStyle>
            <a:lvl1pPr>
              <a:defRPr/>
            </a:lvl1pPr>
          </a:lstStyle>
          <a:p>
            <a:pPr>
              <a:defRPr/>
            </a:pPr>
            <a:fld id="{30041DF3-76BD-2E4E-8F34-7EF6796C9EA8}" type="slidenum">
              <a:rPr lang="en-US"/>
              <a:pPr>
                <a:defRPr/>
              </a:pPr>
              <a:t>‹#›</a:t>
            </a:fld>
            <a:endParaRPr lang="en-US"/>
          </a:p>
        </p:txBody>
      </p:sp>
    </p:spTree>
    <p:extLst>
      <p:ext uri="{BB962C8B-B14F-4D97-AF65-F5344CB8AC3E}">
        <p14:creationId xmlns:p14="http://schemas.microsoft.com/office/powerpoint/2010/main" val="41310227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sldNum" sz="quarter" idx="10"/>
          </p:nvPr>
        </p:nvSpPr>
        <p:spPr>
          <a:ln/>
        </p:spPr>
        <p:txBody>
          <a:bodyPr/>
          <a:lstStyle>
            <a:lvl1pPr>
              <a:defRPr/>
            </a:lvl1pPr>
          </a:lstStyle>
          <a:p>
            <a:pPr>
              <a:defRPr/>
            </a:pPr>
            <a:fld id="{04D30244-4272-9843-93A0-E7CBFD311D0F}" type="slidenum">
              <a:rPr lang="en-US"/>
              <a:pPr>
                <a:defRPr/>
              </a:pPr>
              <a:t>‹#›</a:t>
            </a:fld>
            <a:endParaRPr lang="en-US"/>
          </a:p>
        </p:txBody>
      </p:sp>
    </p:spTree>
    <p:extLst>
      <p:ext uri="{BB962C8B-B14F-4D97-AF65-F5344CB8AC3E}">
        <p14:creationId xmlns:p14="http://schemas.microsoft.com/office/powerpoint/2010/main" val="5010312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sldNum" sz="quarter" idx="10"/>
          </p:nvPr>
        </p:nvSpPr>
        <p:spPr>
          <a:ln/>
        </p:spPr>
        <p:txBody>
          <a:bodyPr/>
          <a:lstStyle>
            <a:lvl1pPr>
              <a:defRPr/>
            </a:lvl1pPr>
          </a:lstStyle>
          <a:p>
            <a:pPr>
              <a:defRPr/>
            </a:pPr>
            <a:fld id="{AA7C9C93-AEF7-7242-89ED-518CA14767E3}" type="slidenum">
              <a:rPr lang="en-US"/>
              <a:pPr>
                <a:defRPr/>
              </a:pPr>
              <a:t>‹#›</a:t>
            </a:fld>
            <a:endParaRPr lang="en-US"/>
          </a:p>
        </p:txBody>
      </p:sp>
    </p:spTree>
    <p:extLst>
      <p:ext uri="{BB962C8B-B14F-4D97-AF65-F5344CB8AC3E}">
        <p14:creationId xmlns:p14="http://schemas.microsoft.com/office/powerpoint/2010/main" val="6315345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21C6FCCC-FFB0-BA4E-901F-939F427277A3}" type="slidenum">
              <a:rPr lang="en-US"/>
              <a:pPr>
                <a:defRPr/>
              </a:pPr>
              <a:t>‹#›</a:t>
            </a:fld>
            <a:endParaRPr lang="en-US"/>
          </a:p>
        </p:txBody>
      </p:sp>
    </p:spTree>
    <p:extLst>
      <p:ext uri="{BB962C8B-B14F-4D97-AF65-F5344CB8AC3E}">
        <p14:creationId xmlns:p14="http://schemas.microsoft.com/office/powerpoint/2010/main" val="3494343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1"/>
          <p:cNvSpPr>
            <a:spLocks noGrp="1" noChangeArrowheads="1"/>
          </p:cNvSpPr>
          <p:nvPr>
            <p:ph type="sldNum" sz="quarter" idx="10"/>
          </p:nvPr>
        </p:nvSpPr>
        <p:spPr>
          <a:ln/>
        </p:spPr>
        <p:txBody>
          <a:bodyPr/>
          <a:lstStyle>
            <a:lvl1pPr>
              <a:defRPr/>
            </a:lvl1pPr>
          </a:lstStyle>
          <a:p>
            <a:pPr>
              <a:defRPr/>
            </a:pPr>
            <a:r>
              <a:rPr lang="en-US"/>
              <a:t>	</a:t>
            </a:r>
            <a:r>
              <a:rPr lang="en-US">
                <a:latin typeface="Calibri" charset="0"/>
                <a:cs typeface="Calibri" charset="0"/>
              </a:rPr>
              <a:t>           Page </a:t>
            </a:r>
            <a:fld id="{7846DA97-9958-F347-9621-8C001890BBB5}" type="slidenum">
              <a:rPr lang="en-US">
                <a:latin typeface="Calibri" charset="0"/>
                <a:cs typeface="Calibri" charset="0"/>
              </a:rPr>
              <a:pPr>
                <a:defRPr/>
              </a:pPr>
              <a:t>‹#›</a:t>
            </a:fld>
            <a:endParaRPr lang="en-US">
              <a:latin typeface="Calibri" charset="0"/>
              <a:cs typeface="Calibri" charset="0"/>
            </a:endParaRPr>
          </a:p>
        </p:txBody>
      </p:sp>
    </p:spTree>
    <p:extLst>
      <p:ext uri="{BB962C8B-B14F-4D97-AF65-F5344CB8AC3E}">
        <p14:creationId xmlns:p14="http://schemas.microsoft.com/office/powerpoint/2010/main" val="2215424001"/>
      </p:ext>
    </p:extLst>
  </p:cSld>
  <p:clrMapOvr>
    <a:masterClrMapping/>
  </p:clrMapOvr>
  <p:transition xmlns:p14="http://schemas.microsoft.com/office/powerpoint/2010/mai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D410D529-543E-6641-80D8-DFA278A66CEC}" type="slidenum">
              <a:rPr lang="en-US"/>
              <a:pPr>
                <a:defRPr/>
              </a:pPr>
              <a:t>‹#›</a:t>
            </a:fld>
            <a:endParaRPr lang="en-US"/>
          </a:p>
        </p:txBody>
      </p:sp>
    </p:spTree>
    <p:extLst>
      <p:ext uri="{BB962C8B-B14F-4D97-AF65-F5344CB8AC3E}">
        <p14:creationId xmlns:p14="http://schemas.microsoft.com/office/powerpoint/2010/main" val="3462453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3ADB216D-5F8F-2841-AEF3-FA97A777FA7C}" type="slidenum">
              <a:rPr lang="en-US"/>
              <a:pPr>
                <a:defRPr/>
              </a:pPr>
              <a:t>‹#›</a:t>
            </a:fld>
            <a:endParaRPr lang="en-US"/>
          </a:p>
        </p:txBody>
      </p:sp>
    </p:spTree>
    <p:extLst>
      <p:ext uri="{BB962C8B-B14F-4D97-AF65-F5344CB8AC3E}">
        <p14:creationId xmlns:p14="http://schemas.microsoft.com/office/powerpoint/2010/main" val="36286401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C325A605-D527-0D41-91C8-C92F9C639FB4}" type="slidenum">
              <a:rPr lang="en-US"/>
              <a:pPr>
                <a:defRPr/>
              </a:pPr>
              <a:t>‹#›</a:t>
            </a:fld>
            <a:endParaRPr lang="en-US"/>
          </a:p>
        </p:txBody>
      </p:sp>
    </p:spTree>
    <p:extLst>
      <p:ext uri="{BB962C8B-B14F-4D97-AF65-F5344CB8AC3E}">
        <p14:creationId xmlns:p14="http://schemas.microsoft.com/office/powerpoint/2010/main" val="39357850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85D385C9-FA1A-2D4B-B319-1B88C6F8945C}" type="slidenum">
              <a:rPr lang="en-US"/>
              <a:pPr>
                <a:defRPr/>
              </a:pPr>
              <a:t>‹#›</a:t>
            </a:fld>
            <a:endParaRPr lang="en-US"/>
          </a:p>
        </p:txBody>
      </p:sp>
    </p:spTree>
    <p:extLst>
      <p:ext uri="{BB962C8B-B14F-4D97-AF65-F5344CB8AC3E}">
        <p14:creationId xmlns:p14="http://schemas.microsoft.com/office/powerpoint/2010/main" val="172191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1"/>
          <p:cNvSpPr>
            <a:spLocks noGrp="1" noChangeArrowheads="1"/>
          </p:cNvSpPr>
          <p:nvPr>
            <p:ph type="sldNum" sz="quarter" idx="10"/>
          </p:nvPr>
        </p:nvSpPr>
        <p:spPr/>
        <p:txBody>
          <a:bodyPr/>
          <a:lstStyle>
            <a:lvl1pPr>
              <a:defRPr/>
            </a:lvl1pPr>
          </a:lstStyle>
          <a:p>
            <a:pPr>
              <a:defRPr/>
            </a:pPr>
            <a:r>
              <a:rPr lang="en-US"/>
              <a:t>	           - Page </a:t>
            </a:r>
            <a:fld id="{80F33D62-2A0C-1149-8151-57AFA8F0699B}" type="slidenum">
              <a:rPr lang="en-US"/>
              <a:pPr>
                <a:defRPr/>
              </a:pPr>
              <a:t>‹#›</a:t>
            </a:fld>
            <a:endParaRPr lang="en-US"/>
          </a:p>
        </p:txBody>
      </p:sp>
    </p:spTree>
    <p:extLst>
      <p:ext uri="{BB962C8B-B14F-4D97-AF65-F5344CB8AC3E}">
        <p14:creationId xmlns:p14="http://schemas.microsoft.com/office/powerpoint/2010/main" val="3029608395"/>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31800" y="1066800"/>
            <a:ext cx="4025900" cy="515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066800"/>
            <a:ext cx="4025900" cy="515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1"/>
          <p:cNvSpPr>
            <a:spLocks noGrp="1" noChangeArrowheads="1"/>
          </p:cNvSpPr>
          <p:nvPr>
            <p:ph type="sldNum" sz="quarter" idx="10"/>
          </p:nvPr>
        </p:nvSpPr>
        <p:spPr/>
        <p:txBody>
          <a:bodyPr/>
          <a:lstStyle>
            <a:lvl1pPr>
              <a:defRPr/>
            </a:lvl1pPr>
          </a:lstStyle>
          <a:p>
            <a:pPr>
              <a:defRPr/>
            </a:pPr>
            <a:r>
              <a:rPr lang="en-US"/>
              <a:t>	           - Page </a:t>
            </a:r>
            <a:fld id="{F571A311-693D-C14A-AFF7-E1BCFF43CC98}" type="slidenum">
              <a:rPr lang="en-US"/>
              <a:pPr>
                <a:defRPr/>
              </a:pPr>
              <a:t>‹#›</a:t>
            </a:fld>
            <a:endParaRPr lang="en-US"/>
          </a:p>
        </p:txBody>
      </p:sp>
    </p:spTree>
    <p:extLst>
      <p:ext uri="{BB962C8B-B14F-4D97-AF65-F5344CB8AC3E}">
        <p14:creationId xmlns:p14="http://schemas.microsoft.com/office/powerpoint/2010/main" val="2898383940"/>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1"/>
          <p:cNvSpPr>
            <a:spLocks noGrp="1" noChangeArrowheads="1"/>
          </p:cNvSpPr>
          <p:nvPr>
            <p:ph type="sldNum" sz="quarter" idx="10"/>
          </p:nvPr>
        </p:nvSpPr>
        <p:spPr/>
        <p:txBody>
          <a:bodyPr/>
          <a:lstStyle>
            <a:lvl1pPr>
              <a:defRPr/>
            </a:lvl1pPr>
          </a:lstStyle>
          <a:p>
            <a:pPr>
              <a:defRPr/>
            </a:pPr>
            <a:r>
              <a:rPr lang="en-US"/>
              <a:t>	           - Page </a:t>
            </a:r>
            <a:fld id="{C5D8533E-836D-8E44-8B01-E4E9E4036B96}" type="slidenum">
              <a:rPr lang="en-US"/>
              <a:pPr>
                <a:defRPr/>
              </a:pPr>
              <a:t>‹#›</a:t>
            </a:fld>
            <a:endParaRPr lang="en-US"/>
          </a:p>
        </p:txBody>
      </p:sp>
    </p:spTree>
    <p:extLst>
      <p:ext uri="{BB962C8B-B14F-4D97-AF65-F5344CB8AC3E}">
        <p14:creationId xmlns:p14="http://schemas.microsoft.com/office/powerpoint/2010/main" val="582215852"/>
      </p:ext>
    </p:extLst>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1"/>
          <p:cNvSpPr>
            <a:spLocks noGrp="1" noChangeArrowheads="1"/>
          </p:cNvSpPr>
          <p:nvPr>
            <p:ph type="sldNum" sz="quarter" idx="10"/>
          </p:nvPr>
        </p:nvSpPr>
        <p:spPr/>
        <p:txBody>
          <a:bodyPr/>
          <a:lstStyle>
            <a:lvl1pPr>
              <a:defRPr/>
            </a:lvl1pPr>
          </a:lstStyle>
          <a:p>
            <a:pPr>
              <a:defRPr/>
            </a:pPr>
            <a:r>
              <a:rPr lang="en-US"/>
              <a:t>	</a:t>
            </a:r>
            <a:r>
              <a:rPr lang="en-US">
                <a:latin typeface="Calibri" charset="0"/>
                <a:cs typeface="Calibri" charset="0"/>
              </a:rPr>
              <a:t>          Page </a:t>
            </a:r>
            <a:fld id="{825F20F9-6ADD-6147-983D-73D02BA2B09F}" type="slidenum">
              <a:rPr lang="en-US">
                <a:latin typeface="Calibri" charset="0"/>
                <a:cs typeface="Calibri" charset="0"/>
              </a:rPr>
              <a:pPr>
                <a:defRPr/>
              </a:pPr>
              <a:t>‹#›</a:t>
            </a:fld>
            <a:endParaRPr lang="en-US">
              <a:latin typeface="Calibri" charset="0"/>
              <a:cs typeface="Calibri" charset="0"/>
            </a:endParaRPr>
          </a:p>
        </p:txBody>
      </p:sp>
    </p:spTree>
    <p:extLst>
      <p:ext uri="{BB962C8B-B14F-4D97-AF65-F5344CB8AC3E}">
        <p14:creationId xmlns:p14="http://schemas.microsoft.com/office/powerpoint/2010/main" val="1785283109"/>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1"/>
          <p:cNvSpPr>
            <a:spLocks noGrp="1" noChangeArrowheads="1"/>
          </p:cNvSpPr>
          <p:nvPr>
            <p:ph type="sldNum" sz="quarter" idx="10"/>
          </p:nvPr>
        </p:nvSpPr>
        <p:spPr/>
        <p:txBody>
          <a:bodyPr/>
          <a:lstStyle>
            <a:lvl1pPr>
              <a:defRPr/>
            </a:lvl1pPr>
          </a:lstStyle>
          <a:p>
            <a:pPr>
              <a:defRPr/>
            </a:pPr>
            <a:r>
              <a:rPr lang="en-US"/>
              <a:t>	           - Page </a:t>
            </a:r>
            <a:fld id="{11FA8C45-A613-E04C-952B-0D6BD1B01042}" type="slidenum">
              <a:rPr lang="en-US"/>
              <a:pPr>
                <a:defRPr/>
              </a:pPr>
              <a:t>‹#›</a:t>
            </a:fld>
            <a:endParaRPr lang="en-US"/>
          </a:p>
        </p:txBody>
      </p:sp>
    </p:spTree>
    <p:extLst>
      <p:ext uri="{BB962C8B-B14F-4D97-AF65-F5344CB8AC3E}">
        <p14:creationId xmlns:p14="http://schemas.microsoft.com/office/powerpoint/2010/main" val="3365099359"/>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1"/>
          <p:cNvSpPr>
            <a:spLocks noGrp="1" noChangeArrowheads="1"/>
          </p:cNvSpPr>
          <p:nvPr>
            <p:ph type="sldNum" sz="quarter" idx="10"/>
          </p:nvPr>
        </p:nvSpPr>
        <p:spPr/>
        <p:txBody>
          <a:bodyPr/>
          <a:lstStyle>
            <a:lvl1pPr>
              <a:defRPr/>
            </a:lvl1pPr>
          </a:lstStyle>
          <a:p>
            <a:pPr>
              <a:defRPr/>
            </a:pPr>
            <a:r>
              <a:rPr lang="en-US"/>
              <a:t>	           - Page </a:t>
            </a:r>
            <a:fld id="{C8FF3120-D709-3645-BB74-2297E5E3EA7C}" type="slidenum">
              <a:rPr lang="en-US"/>
              <a:pPr>
                <a:defRPr/>
              </a:pPr>
              <a:t>‹#›</a:t>
            </a:fld>
            <a:endParaRPr lang="en-US"/>
          </a:p>
        </p:txBody>
      </p:sp>
    </p:spTree>
    <p:extLst>
      <p:ext uri="{BB962C8B-B14F-4D97-AF65-F5344CB8AC3E}">
        <p14:creationId xmlns:p14="http://schemas.microsoft.com/office/powerpoint/2010/main" val="504942237"/>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1"/>
          <p:cNvSpPr>
            <a:spLocks noGrp="1" noChangeArrowheads="1"/>
          </p:cNvSpPr>
          <p:nvPr>
            <p:ph type="sldNum" sz="quarter" idx="10"/>
          </p:nvPr>
        </p:nvSpPr>
        <p:spPr/>
        <p:txBody>
          <a:bodyPr/>
          <a:lstStyle>
            <a:lvl1pPr>
              <a:defRPr/>
            </a:lvl1pPr>
          </a:lstStyle>
          <a:p>
            <a:pPr>
              <a:defRPr/>
            </a:pPr>
            <a:r>
              <a:rPr lang="en-US"/>
              <a:t>	           - Page </a:t>
            </a:r>
            <a:fld id="{4B0D57D4-67D3-CE4C-BEC4-36BCBF001099}" type="slidenum">
              <a:rPr lang="en-US"/>
              <a:pPr>
                <a:defRPr/>
              </a:pPr>
              <a:t>‹#›</a:t>
            </a:fld>
            <a:endParaRPr lang="en-US"/>
          </a:p>
        </p:txBody>
      </p:sp>
    </p:spTree>
    <p:extLst>
      <p:ext uri="{BB962C8B-B14F-4D97-AF65-F5344CB8AC3E}">
        <p14:creationId xmlns:p14="http://schemas.microsoft.com/office/powerpoint/2010/main" val="2916994327"/>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wmf"/><Relationship Id="rId15"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theme" Target="../theme/theme2.xml"/><Relationship Id="rId13" Type="http://schemas.openxmlformats.org/officeDocument/2006/relationships/image" Target="../media/image3.wmf"/><Relationship Id="rId14" Type="http://schemas.openxmlformats.org/officeDocument/2006/relationships/image" Target="../media/image4.png"/><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71600" y="228600"/>
            <a:ext cx="6248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0487" tIns="44450" rIns="90487" bIns="4445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31800" y="1066800"/>
            <a:ext cx="8204200" cy="515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0487" tIns="44450" rIns="90487"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6"/>
          <p:cNvSpPr>
            <a:spLocks noChangeArrowheads="1"/>
          </p:cNvSpPr>
          <p:nvPr/>
        </p:nvSpPr>
        <p:spPr bwMode="auto">
          <a:xfrm>
            <a:off x="266700" y="6464300"/>
            <a:ext cx="18097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gn="l"/>
            <a:endParaRPr lang="en-US" sz="900"/>
          </a:p>
          <a:p>
            <a:pPr algn="l"/>
            <a:endParaRPr lang="en-US" sz="900"/>
          </a:p>
        </p:txBody>
      </p:sp>
      <p:pic>
        <p:nvPicPr>
          <p:cNvPr id="1029" name="Picture 18"/>
          <p:cNvPicPr>
            <a:picLocks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772400" y="304800"/>
            <a:ext cx="915988"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5" name="Rectangle 21"/>
          <p:cNvSpPr>
            <a:spLocks noGrp="1" noChangeArrowheads="1"/>
          </p:cNvSpPr>
          <p:nvPr>
            <p:ph type="sldNum" sz="quarter" idx="4"/>
          </p:nvPr>
        </p:nvSpPr>
        <p:spPr bwMode="auto">
          <a:xfrm>
            <a:off x="7086600" y="0"/>
            <a:ext cx="2743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50000"/>
              </a:spcBef>
              <a:defRPr sz="1200">
                <a:latin typeface="Times New Roman" charset="0"/>
                <a:cs typeface="+mn-cs"/>
              </a:defRPr>
            </a:lvl1pPr>
          </a:lstStyle>
          <a:p>
            <a:pPr>
              <a:defRPr/>
            </a:pPr>
            <a:r>
              <a:rPr lang="en-US"/>
              <a:t>	</a:t>
            </a:r>
            <a:r>
              <a:rPr lang="en-US">
                <a:latin typeface="Calibri" charset="0"/>
                <a:cs typeface="Calibri" charset="0"/>
              </a:rPr>
              <a:t>           Page </a:t>
            </a:r>
            <a:fld id="{94EFD6C9-9DB7-934B-A4BD-849773BDDE72}" type="slidenum">
              <a:rPr lang="en-US">
                <a:latin typeface="Calibri" charset="0"/>
                <a:cs typeface="Calibri" charset="0"/>
              </a:rPr>
              <a:pPr>
                <a:defRPr/>
              </a:pPr>
              <a:t>‹#›</a:t>
            </a:fld>
            <a:endParaRPr lang="en-US">
              <a:latin typeface="Calibri" charset="0"/>
              <a:cs typeface="Calibri" charset="0"/>
            </a:endParaRPr>
          </a:p>
        </p:txBody>
      </p:sp>
      <p:cxnSp>
        <p:nvCxnSpPr>
          <p:cNvPr id="11" name="Straight Connector 10"/>
          <p:cNvCxnSpPr/>
          <p:nvPr userDrawn="1"/>
        </p:nvCxnSpPr>
        <p:spPr>
          <a:xfrm>
            <a:off x="457200" y="990600"/>
            <a:ext cx="8229600" cy="0"/>
          </a:xfrm>
          <a:prstGeom prst="line">
            <a:avLst/>
          </a:prstGeom>
          <a:ln w="63500" cmpd="thickThin"/>
        </p:spPr>
        <p:style>
          <a:lnRef idx="1">
            <a:schemeClr val="accent1"/>
          </a:lnRef>
          <a:fillRef idx="0">
            <a:schemeClr val="accent1"/>
          </a:fillRef>
          <a:effectRef idx="0">
            <a:schemeClr val="accent1"/>
          </a:effectRef>
          <a:fontRef idx="minor">
            <a:schemeClr val="tx1"/>
          </a:fontRef>
        </p:style>
      </p:cxnSp>
      <p:pic>
        <p:nvPicPr>
          <p:cNvPr id="1033" name="Picture 1"/>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6350" y="0"/>
            <a:ext cx="1377950"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88" r:id="rId1"/>
    <p:sldLayoutId id="2147483877" r:id="rId2"/>
    <p:sldLayoutId id="2147483889" r:id="rId3"/>
    <p:sldLayoutId id="2147483890" r:id="rId4"/>
    <p:sldLayoutId id="2147483891" r:id="rId5"/>
    <p:sldLayoutId id="2147483892" r:id="rId6"/>
    <p:sldLayoutId id="2147483893" r:id="rId7"/>
    <p:sldLayoutId id="2147483894" r:id="rId8"/>
    <p:sldLayoutId id="2147483895" r:id="rId9"/>
    <p:sldLayoutId id="2147483896" r:id="rId10"/>
    <p:sldLayoutId id="2147483897" r:id="rId11"/>
    <p:sldLayoutId id="2147483898" r:id="rId12"/>
  </p:sldLayoutIdLst>
  <p:transition xmlns:p14="http://schemas.microsoft.com/office/powerpoint/2010/main"/>
  <p:hf hdr="0" ftr="0" dt="0"/>
  <p:txStyles>
    <p:titleStyle>
      <a:lvl1pPr algn="ctr" rtl="0" eaLnBrk="0" fontAlgn="base" hangingPunct="0">
        <a:spcBef>
          <a:spcPct val="0"/>
        </a:spcBef>
        <a:spcAft>
          <a:spcPct val="0"/>
        </a:spcAft>
        <a:defRPr sz="2400" b="1">
          <a:solidFill>
            <a:schemeClr val="tx2"/>
          </a:solidFill>
          <a:latin typeface="Calibri" pitchFamily="34" charset="0"/>
          <a:ea typeface="ＭＳ Ｐゴシック" charset="0"/>
          <a:cs typeface="Calibri" pitchFamily="34" charset="0"/>
        </a:defRPr>
      </a:lvl1pPr>
      <a:lvl2pPr algn="ctr" rtl="0" eaLnBrk="0" fontAlgn="base" hangingPunct="0">
        <a:spcBef>
          <a:spcPct val="0"/>
        </a:spcBef>
        <a:spcAft>
          <a:spcPct val="0"/>
        </a:spcAft>
        <a:defRPr sz="2400" b="1">
          <a:solidFill>
            <a:schemeClr val="tx2"/>
          </a:solidFill>
          <a:latin typeface="Calibri" charset="0"/>
          <a:ea typeface="ＭＳ Ｐゴシック" charset="0"/>
          <a:cs typeface="Calibri" charset="0"/>
        </a:defRPr>
      </a:lvl2pPr>
      <a:lvl3pPr algn="ctr" rtl="0" eaLnBrk="0" fontAlgn="base" hangingPunct="0">
        <a:spcBef>
          <a:spcPct val="0"/>
        </a:spcBef>
        <a:spcAft>
          <a:spcPct val="0"/>
        </a:spcAft>
        <a:defRPr sz="2400" b="1">
          <a:solidFill>
            <a:schemeClr val="tx2"/>
          </a:solidFill>
          <a:latin typeface="Calibri" charset="0"/>
          <a:ea typeface="ＭＳ Ｐゴシック" charset="0"/>
          <a:cs typeface="Calibri" charset="0"/>
        </a:defRPr>
      </a:lvl3pPr>
      <a:lvl4pPr algn="ctr" rtl="0" eaLnBrk="0" fontAlgn="base" hangingPunct="0">
        <a:spcBef>
          <a:spcPct val="0"/>
        </a:spcBef>
        <a:spcAft>
          <a:spcPct val="0"/>
        </a:spcAft>
        <a:defRPr sz="2400" b="1">
          <a:solidFill>
            <a:schemeClr val="tx2"/>
          </a:solidFill>
          <a:latin typeface="Calibri" charset="0"/>
          <a:ea typeface="ＭＳ Ｐゴシック" charset="0"/>
          <a:cs typeface="Calibri" charset="0"/>
        </a:defRPr>
      </a:lvl4pPr>
      <a:lvl5pPr algn="ctr" rtl="0" eaLnBrk="0" fontAlgn="base" hangingPunct="0">
        <a:spcBef>
          <a:spcPct val="0"/>
        </a:spcBef>
        <a:spcAft>
          <a:spcPct val="0"/>
        </a:spcAft>
        <a:defRPr sz="2400" b="1">
          <a:solidFill>
            <a:schemeClr val="tx2"/>
          </a:solidFill>
          <a:latin typeface="Calibri" charset="0"/>
          <a:ea typeface="ＭＳ Ｐゴシック" charset="0"/>
          <a:cs typeface="Calibri" charset="0"/>
        </a:defRPr>
      </a:lvl5pPr>
      <a:lvl6pPr marL="457200" algn="ctr" rtl="0" eaLnBrk="0" fontAlgn="base" hangingPunct="0">
        <a:spcBef>
          <a:spcPct val="0"/>
        </a:spcBef>
        <a:spcAft>
          <a:spcPct val="0"/>
        </a:spcAft>
        <a:defRPr sz="2400" b="1">
          <a:solidFill>
            <a:schemeClr val="tx2"/>
          </a:solidFill>
          <a:latin typeface="Times New Roman" pitchFamily="18" charset="0"/>
        </a:defRPr>
      </a:lvl6pPr>
      <a:lvl7pPr marL="914400" algn="ctr" rtl="0" eaLnBrk="0" fontAlgn="base" hangingPunct="0">
        <a:spcBef>
          <a:spcPct val="0"/>
        </a:spcBef>
        <a:spcAft>
          <a:spcPct val="0"/>
        </a:spcAft>
        <a:defRPr sz="2400" b="1">
          <a:solidFill>
            <a:schemeClr val="tx2"/>
          </a:solidFill>
          <a:latin typeface="Times New Roman" pitchFamily="18" charset="0"/>
        </a:defRPr>
      </a:lvl7pPr>
      <a:lvl8pPr marL="1371600" algn="ctr" rtl="0" eaLnBrk="0" fontAlgn="base" hangingPunct="0">
        <a:spcBef>
          <a:spcPct val="0"/>
        </a:spcBef>
        <a:spcAft>
          <a:spcPct val="0"/>
        </a:spcAft>
        <a:defRPr sz="2400" b="1">
          <a:solidFill>
            <a:schemeClr val="tx2"/>
          </a:solidFill>
          <a:latin typeface="Times New Roman" pitchFamily="18" charset="0"/>
        </a:defRPr>
      </a:lvl8pPr>
      <a:lvl9pPr marL="1828800" algn="ctr" rtl="0" eaLnBrk="0" fontAlgn="base" hangingPunct="0">
        <a:spcBef>
          <a:spcPct val="0"/>
        </a:spcBef>
        <a:spcAft>
          <a:spcPct val="0"/>
        </a:spcAft>
        <a:defRPr sz="2400" b="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tx2"/>
        </a:buClr>
        <a:buSzPct val="100000"/>
        <a:buChar char="•"/>
        <a:defRPr sz="3200" b="1">
          <a:solidFill>
            <a:schemeClr val="tx1"/>
          </a:solidFill>
          <a:latin typeface="Calibri" pitchFamily="34" charset="0"/>
          <a:ea typeface="ＭＳ Ｐゴシック" charset="0"/>
          <a:cs typeface="Calibri" pitchFamily="34" charset="0"/>
        </a:defRPr>
      </a:lvl1pPr>
      <a:lvl2pPr marL="685800" indent="-228600" algn="l" rtl="0" eaLnBrk="0" fontAlgn="base" hangingPunct="0">
        <a:spcBef>
          <a:spcPct val="20000"/>
        </a:spcBef>
        <a:spcAft>
          <a:spcPct val="0"/>
        </a:spcAft>
        <a:buClr>
          <a:schemeClr val="tx2"/>
        </a:buClr>
        <a:buSzPct val="100000"/>
        <a:buChar char="–"/>
        <a:defRPr sz="2800" b="1">
          <a:solidFill>
            <a:schemeClr val="tx1"/>
          </a:solidFill>
          <a:latin typeface="Calibri" pitchFamily="34" charset="0"/>
          <a:ea typeface="Calibri" charset="0"/>
          <a:cs typeface="Calibri" pitchFamily="34" charset="0"/>
        </a:defRPr>
      </a:lvl2pPr>
      <a:lvl3pPr marL="1028700" indent="-228600" algn="l" rtl="0" eaLnBrk="0" fontAlgn="base" hangingPunct="0">
        <a:spcBef>
          <a:spcPct val="20000"/>
        </a:spcBef>
        <a:spcAft>
          <a:spcPct val="0"/>
        </a:spcAft>
        <a:buClr>
          <a:schemeClr val="tx2"/>
        </a:buClr>
        <a:buSzPct val="100000"/>
        <a:buChar char="·"/>
        <a:defRPr sz="2400" b="1">
          <a:solidFill>
            <a:schemeClr val="tx1"/>
          </a:solidFill>
          <a:latin typeface="Calibri" pitchFamily="34" charset="0"/>
          <a:ea typeface="Calibri" charset="0"/>
          <a:cs typeface="Calibri" pitchFamily="34" charset="0"/>
        </a:defRPr>
      </a:lvl3pPr>
      <a:lvl4pPr marL="1371600" indent="-228600" algn="l" rtl="0" eaLnBrk="0" fontAlgn="base" hangingPunct="0">
        <a:spcBef>
          <a:spcPct val="20000"/>
        </a:spcBef>
        <a:spcAft>
          <a:spcPct val="0"/>
        </a:spcAft>
        <a:buClr>
          <a:schemeClr val="tx2"/>
        </a:buClr>
        <a:buSzPct val="100000"/>
        <a:buChar char="›"/>
        <a:defRPr sz="2400" b="1">
          <a:solidFill>
            <a:schemeClr val="tx1"/>
          </a:solidFill>
          <a:latin typeface="Calibri" pitchFamily="34" charset="0"/>
          <a:ea typeface="Calibri" charset="0"/>
          <a:cs typeface="Calibri" pitchFamily="34" charset="0"/>
        </a:defRPr>
      </a:lvl4pPr>
      <a:lvl5pPr marL="1714500" indent="-228600" algn="l" rtl="0" eaLnBrk="0" fontAlgn="base" hangingPunct="0">
        <a:spcBef>
          <a:spcPct val="20000"/>
        </a:spcBef>
        <a:spcAft>
          <a:spcPct val="0"/>
        </a:spcAft>
        <a:buClr>
          <a:schemeClr val="tx2"/>
        </a:buClr>
        <a:buSzPct val="100000"/>
        <a:buChar char="»"/>
        <a:defRPr sz="2400" b="1">
          <a:solidFill>
            <a:schemeClr val="tx1"/>
          </a:solidFill>
          <a:latin typeface="Calibri" pitchFamily="34" charset="0"/>
          <a:ea typeface="Calibri" charset="0"/>
          <a:cs typeface="Calibri" pitchFamily="34" charset="0"/>
        </a:defRPr>
      </a:lvl5pPr>
      <a:lvl6pPr marL="2171700" indent="-228600" algn="l" rtl="0" eaLnBrk="0" fontAlgn="base" hangingPunct="0">
        <a:spcBef>
          <a:spcPct val="20000"/>
        </a:spcBef>
        <a:spcAft>
          <a:spcPct val="0"/>
        </a:spcAft>
        <a:buClr>
          <a:schemeClr val="tx2"/>
        </a:buClr>
        <a:buSzPct val="100000"/>
        <a:buChar char="»"/>
        <a:defRPr sz="2400" b="1">
          <a:solidFill>
            <a:schemeClr val="tx1"/>
          </a:solidFill>
          <a:latin typeface="+mn-lt"/>
        </a:defRPr>
      </a:lvl6pPr>
      <a:lvl7pPr marL="2628900" indent="-228600" algn="l" rtl="0" eaLnBrk="0" fontAlgn="base" hangingPunct="0">
        <a:spcBef>
          <a:spcPct val="20000"/>
        </a:spcBef>
        <a:spcAft>
          <a:spcPct val="0"/>
        </a:spcAft>
        <a:buClr>
          <a:schemeClr val="tx2"/>
        </a:buClr>
        <a:buSzPct val="100000"/>
        <a:buChar char="»"/>
        <a:defRPr sz="2400" b="1">
          <a:solidFill>
            <a:schemeClr val="tx1"/>
          </a:solidFill>
          <a:latin typeface="+mn-lt"/>
        </a:defRPr>
      </a:lvl7pPr>
      <a:lvl8pPr marL="3086100" indent="-228600" algn="l" rtl="0" eaLnBrk="0" fontAlgn="base" hangingPunct="0">
        <a:spcBef>
          <a:spcPct val="20000"/>
        </a:spcBef>
        <a:spcAft>
          <a:spcPct val="0"/>
        </a:spcAft>
        <a:buClr>
          <a:schemeClr val="tx2"/>
        </a:buClr>
        <a:buSzPct val="100000"/>
        <a:buChar char="»"/>
        <a:defRPr sz="2400" b="1">
          <a:solidFill>
            <a:schemeClr val="tx1"/>
          </a:solidFill>
          <a:latin typeface="+mn-lt"/>
        </a:defRPr>
      </a:lvl8pPr>
      <a:lvl9pPr marL="3543300" indent="-228600" algn="l" rtl="0" eaLnBrk="0" fontAlgn="base" hangingPunct="0">
        <a:spcBef>
          <a:spcPct val="20000"/>
        </a:spcBef>
        <a:spcAft>
          <a:spcPct val="0"/>
        </a:spcAft>
        <a:buClr>
          <a:schemeClr val="tx2"/>
        </a:buClr>
        <a:buSzPct val="100000"/>
        <a:buChar char="»"/>
        <a:defRPr sz="24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a:xfrm>
            <a:off x="685800" y="60960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4339" name="Rectangle 3"/>
          <p:cNvSpPr>
            <a:spLocks noGrp="1" noChangeArrowheads="1"/>
          </p:cNvSpPr>
          <p:nvPr>
            <p:ph type="body" idx="1"/>
          </p:nvPr>
        </p:nvSpPr>
        <p:spPr bwMode="auto">
          <a:xfrm>
            <a:off x="685800" y="1828800"/>
            <a:ext cx="77724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421060" name="Rectangle 4"/>
          <p:cNvSpPr>
            <a:spLocks noGrp="1" noChangeArrowheads="1"/>
          </p:cNvSpPr>
          <p:nvPr>
            <p:ph type="sldNum" sz="quarter" idx="4"/>
          </p:nvPr>
        </p:nvSpPr>
        <p:spPr bwMode="auto">
          <a:xfrm>
            <a:off x="6553200" y="6324600"/>
            <a:ext cx="1905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i="1">
                <a:latin typeface="Comic Sans MS" charset="0"/>
                <a:cs typeface="+mn-cs"/>
              </a:defRPr>
            </a:lvl1pPr>
          </a:lstStyle>
          <a:p>
            <a:pPr>
              <a:defRPr/>
            </a:pPr>
            <a:fld id="{7D2B827B-3F1B-144E-BF1A-02AF474C7C2F}" type="slidenum">
              <a:rPr lang="en-US"/>
              <a:pPr>
                <a:defRPr/>
              </a:pPr>
              <a:t>‹#›</a:t>
            </a:fld>
            <a:endParaRPr lang="en-US"/>
          </a:p>
        </p:txBody>
      </p:sp>
      <p:sp>
        <p:nvSpPr>
          <p:cNvPr id="14341" name="Rectangle 5"/>
          <p:cNvSpPr>
            <a:spLocks noChangeArrowheads="1"/>
          </p:cNvSpPr>
          <p:nvPr userDrawn="1"/>
        </p:nvSpPr>
        <p:spPr bwMode="auto">
          <a:xfrm>
            <a:off x="6629400" y="685800"/>
            <a:ext cx="18573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sz="1000" i="1">
                <a:latin typeface="Comic Sans MS" charset="0"/>
              </a:rPr>
              <a:t>Computer Aided Engineering</a:t>
            </a:r>
          </a:p>
        </p:txBody>
      </p:sp>
      <p:sp>
        <p:nvSpPr>
          <p:cNvPr id="14342" name="AutoShape 6"/>
          <p:cNvSpPr>
            <a:spLocks noChangeArrowheads="1"/>
          </p:cNvSpPr>
          <p:nvPr userDrawn="1"/>
        </p:nvSpPr>
        <p:spPr bwMode="auto">
          <a:xfrm>
            <a:off x="685800" y="914400"/>
            <a:ext cx="7772400" cy="152400"/>
          </a:xfrm>
          <a:prstGeom prst="roundRect">
            <a:avLst>
              <a:gd name="adj" fmla="val 16634"/>
            </a:avLst>
          </a:prstGeom>
          <a:gradFill rotWithShape="0">
            <a:gsLst>
              <a:gs pos="0">
                <a:srgbClr val="FF0000"/>
              </a:gs>
              <a:gs pos="100000">
                <a:srgbClr val="990000"/>
              </a:gs>
            </a:gsLst>
            <a:lin ang="5400000" scaled="1"/>
          </a:gradFill>
          <a:ln w="12700">
            <a:solidFill>
              <a:schemeClr val="bg1"/>
            </a:solidFill>
            <a:round/>
            <a:headEnd/>
            <a:tailEnd/>
          </a:ln>
        </p:spPr>
        <p:txBody>
          <a:bodyPr wrap="none" lIns="92075" tIns="19050" rIns="92075" bIns="19050" anchor="ctr"/>
          <a:lstStyle/>
          <a:p>
            <a:pPr algn="r"/>
            <a:endParaRPr lang="en-US" sz="1400" i="1">
              <a:solidFill>
                <a:schemeClr val="bg1"/>
              </a:solidFill>
              <a:latin typeface="Calisto MT" charset="0"/>
            </a:endParaRPr>
          </a:p>
        </p:txBody>
      </p:sp>
      <p:pic>
        <p:nvPicPr>
          <p:cNvPr id="14343" name="Picture 7" descr="NASALOGO"/>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33400" y="228600"/>
            <a:ext cx="6858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4" name="Picture 8"/>
          <p:cNvPicPr>
            <a:picLocks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620000" y="2286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99"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hf hdr="0" ftr="0" dt="0"/>
  <p:txStyles>
    <p:titleStyle>
      <a:lvl1pPr algn="ctr" rtl="0" eaLnBrk="0" fontAlgn="base" hangingPunct="0">
        <a:spcBef>
          <a:spcPct val="0"/>
        </a:spcBef>
        <a:spcAft>
          <a:spcPct val="0"/>
        </a:spcAft>
        <a:defRPr sz="3600">
          <a:solidFill>
            <a:schemeClr val="tx2"/>
          </a:solidFill>
          <a:latin typeface="+mj-lt"/>
          <a:ea typeface="ＭＳ Ｐゴシック" charset="0"/>
          <a:cs typeface="ＭＳ Ｐゴシック" charset="0"/>
        </a:defRPr>
      </a:lvl1pPr>
      <a:lvl2pPr algn="ctr" rtl="0" eaLnBrk="0" fontAlgn="base" hangingPunct="0">
        <a:spcBef>
          <a:spcPct val="0"/>
        </a:spcBef>
        <a:spcAft>
          <a:spcPct val="0"/>
        </a:spcAft>
        <a:defRPr sz="3600">
          <a:solidFill>
            <a:schemeClr val="tx2"/>
          </a:solidFill>
          <a:latin typeface="Arial" charset="0"/>
          <a:ea typeface="ＭＳ Ｐゴシック" charset="0"/>
          <a:cs typeface="ＭＳ Ｐゴシック" charset="0"/>
        </a:defRPr>
      </a:lvl2pPr>
      <a:lvl3pPr algn="ctr" rtl="0" eaLnBrk="0" fontAlgn="base" hangingPunct="0">
        <a:spcBef>
          <a:spcPct val="0"/>
        </a:spcBef>
        <a:spcAft>
          <a:spcPct val="0"/>
        </a:spcAft>
        <a:defRPr sz="3600">
          <a:solidFill>
            <a:schemeClr val="tx2"/>
          </a:solidFill>
          <a:latin typeface="Arial" charset="0"/>
          <a:ea typeface="ＭＳ Ｐゴシック" charset="0"/>
          <a:cs typeface="ＭＳ Ｐゴシック" charset="0"/>
        </a:defRPr>
      </a:lvl3pPr>
      <a:lvl4pPr algn="ctr" rtl="0" eaLnBrk="0" fontAlgn="base" hangingPunct="0">
        <a:spcBef>
          <a:spcPct val="0"/>
        </a:spcBef>
        <a:spcAft>
          <a:spcPct val="0"/>
        </a:spcAft>
        <a:defRPr sz="3600">
          <a:solidFill>
            <a:schemeClr val="tx2"/>
          </a:solidFill>
          <a:latin typeface="Arial" charset="0"/>
          <a:ea typeface="ＭＳ Ｐゴシック" charset="0"/>
          <a:cs typeface="ＭＳ Ｐゴシック" charset="0"/>
        </a:defRPr>
      </a:lvl4pPr>
      <a:lvl5pPr algn="ctr" rtl="0" eaLnBrk="0" fontAlgn="base" hangingPunct="0">
        <a:spcBef>
          <a:spcPct val="0"/>
        </a:spcBef>
        <a:spcAft>
          <a:spcPct val="0"/>
        </a:spcAft>
        <a:defRPr sz="3600">
          <a:solidFill>
            <a:schemeClr val="tx2"/>
          </a:solidFill>
          <a:latin typeface="Arial" charset="0"/>
          <a:ea typeface="ＭＳ Ｐゴシック" charset="0"/>
          <a:cs typeface="ＭＳ Ｐゴシック" charset="0"/>
        </a:defRPr>
      </a:lvl5pPr>
      <a:lvl6pPr marL="457200" algn="ctr" rtl="0" fontAlgn="base">
        <a:spcBef>
          <a:spcPct val="0"/>
        </a:spcBef>
        <a:spcAft>
          <a:spcPct val="0"/>
        </a:spcAft>
        <a:defRPr sz="3600">
          <a:solidFill>
            <a:schemeClr val="tx2"/>
          </a:solidFill>
          <a:latin typeface="Arial" charset="0"/>
        </a:defRPr>
      </a:lvl6pPr>
      <a:lvl7pPr marL="914400" algn="ctr" rtl="0" fontAlgn="base">
        <a:spcBef>
          <a:spcPct val="0"/>
        </a:spcBef>
        <a:spcAft>
          <a:spcPct val="0"/>
        </a:spcAft>
        <a:defRPr sz="3600">
          <a:solidFill>
            <a:schemeClr val="tx2"/>
          </a:solidFill>
          <a:latin typeface="Arial" charset="0"/>
        </a:defRPr>
      </a:lvl7pPr>
      <a:lvl8pPr marL="1371600" algn="ctr" rtl="0" fontAlgn="base">
        <a:spcBef>
          <a:spcPct val="0"/>
        </a:spcBef>
        <a:spcAft>
          <a:spcPct val="0"/>
        </a:spcAft>
        <a:defRPr sz="3600">
          <a:solidFill>
            <a:schemeClr val="tx2"/>
          </a:solidFill>
          <a:latin typeface="Arial" charset="0"/>
        </a:defRPr>
      </a:lvl8pPr>
      <a:lvl9pPr marL="1828800" algn="ctr" rtl="0" fontAlgn="base">
        <a:spcBef>
          <a:spcPct val="0"/>
        </a:spcBef>
        <a:spcAft>
          <a:spcPct val="0"/>
        </a:spcAft>
        <a:defRPr sz="3600">
          <a:solidFill>
            <a:schemeClr val="tx2"/>
          </a:solidFill>
          <a:latin typeface="Arial"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a:solidFill>
            <a:schemeClr val="tx1"/>
          </a:solidFill>
          <a:latin typeface="+mn-lt"/>
          <a:ea typeface="ＭＳ Ｐゴシック" charset="0"/>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hyperlink" Target="https://support.nomagic.com/browse/MDUMLCS-9214"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hyperlink" Target="https://support.nomagic.com/browse/MDUMLCS-8857"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upport.nomagic.com/browse/MDUMLCS-8720" TargetMode="External"/><Relationship Id="rId3" Type="http://schemas.openxmlformats.org/officeDocument/2006/relationships/hyperlink" Target="https://support.nomagic.com/browse/MDUMLCS-8722"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jplwiki.jpl.nasa.gov:8443/display/SSCAEMBSE/Proposed+strategy+for+Pessimistic+Assurance+Listener" TargetMode="Externa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ctrTitle"/>
          </p:nvPr>
        </p:nvSpPr>
        <p:spPr/>
        <p:txBody>
          <a:bodyPr/>
          <a:lstStyle/>
          <a:p>
            <a:r>
              <a:rPr lang="en-US" sz="3200" dirty="0" smtClean="0">
                <a:latin typeface="Calibri" charset="0"/>
              </a:rPr>
              <a:t>SSCAE Project Usage Integrity Checker for MagicDraw 17.0.2</a:t>
            </a:r>
            <a:endParaRPr lang="en-US" sz="3200" dirty="0">
              <a:latin typeface="Calibri" charset="0"/>
            </a:endParaRPr>
          </a:p>
        </p:txBody>
      </p:sp>
      <p:sp>
        <p:nvSpPr>
          <p:cNvPr id="28674" name="Rectangle 3"/>
          <p:cNvSpPr>
            <a:spLocks noGrp="1" noChangeArrowheads="1"/>
          </p:cNvSpPr>
          <p:nvPr>
            <p:ph type="subTitle" idx="1"/>
          </p:nvPr>
        </p:nvSpPr>
        <p:spPr/>
        <p:txBody>
          <a:bodyPr/>
          <a:lstStyle/>
          <a:p>
            <a:r>
              <a:rPr lang="en-US" sz="2800" dirty="0">
                <a:latin typeface="Calibri" charset="0"/>
              </a:rPr>
              <a:t>Nicolas F </a:t>
            </a:r>
            <a:r>
              <a:rPr lang="en-US" sz="2800" dirty="0" smtClean="0">
                <a:latin typeface="Calibri" charset="0"/>
              </a:rPr>
              <a:t>Rouquette</a:t>
            </a:r>
            <a:endParaRPr lang="en-US" sz="2800" dirty="0">
              <a:latin typeface="Calibri" charset="0"/>
            </a:endParaRPr>
          </a:p>
          <a:p>
            <a:r>
              <a:rPr lang="en-US" sz="2800" dirty="0" smtClean="0">
                <a:latin typeface="Calibri" charset="0"/>
              </a:rPr>
              <a:t>May 2013</a:t>
            </a:r>
            <a:endParaRPr lang="en-US" sz="2800" dirty="0">
              <a:latin typeface="Calibri" charset="0"/>
            </a:endParaRPr>
          </a:p>
          <a:p>
            <a:endParaRPr lang="en-US" dirty="0">
              <a:latin typeface="Calibri" charset="0"/>
            </a:endParaRPr>
          </a:p>
          <a:p>
            <a:endParaRPr lang="en-US" dirty="0">
              <a:latin typeface="Calibri" charset="0"/>
            </a:endParaRPr>
          </a:p>
        </p:txBody>
      </p:sp>
      <p:sp>
        <p:nvSpPr>
          <p:cNvPr id="28675"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charset="0"/>
                <a:ea typeface="ＭＳ Ｐゴシック" charset="0"/>
                <a:cs typeface="ＭＳ Ｐゴシック" charset="0"/>
              </a:defRPr>
            </a:lvl1pPr>
            <a:lvl2pPr marL="742950" indent="-285750">
              <a:defRPr sz="2400">
                <a:solidFill>
                  <a:schemeClr val="tx1"/>
                </a:solidFill>
                <a:latin typeface="Helvetica" charset="0"/>
                <a:ea typeface="ＭＳ Ｐゴシック" charset="0"/>
              </a:defRPr>
            </a:lvl2pPr>
            <a:lvl3pPr marL="1143000" indent="-228600">
              <a:defRPr sz="2400">
                <a:solidFill>
                  <a:schemeClr val="tx1"/>
                </a:solidFill>
                <a:latin typeface="Helvetica" charset="0"/>
                <a:ea typeface="ＭＳ Ｐゴシック" charset="0"/>
              </a:defRPr>
            </a:lvl3pPr>
            <a:lvl4pPr marL="1600200" indent="-228600">
              <a:defRPr sz="2400">
                <a:solidFill>
                  <a:schemeClr val="tx1"/>
                </a:solidFill>
                <a:latin typeface="Helvetica" charset="0"/>
                <a:ea typeface="ＭＳ Ｐゴシック" charset="0"/>
              </a:defRPr>
            </a:lvl4pPr>
            <a:lvl5pPr marL="2057400" indent="-228600">
              <a:defRPr sz="2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2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2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2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2400">
                <a:solidFill>
                  <a:schemeClr val="tx1"/>
                </a:solidFill>
                <a:latin typeface="Helvetica" charset="0"/>
                <a:ea typeface="ＭＳ Ｐゴシック" charset="0"/>
              </a:defRPr>
            </a:lvl9pPr>
          </a:lstStyle>
          <a:p>
            <a:r>
              <a:rPr lang="en-US" sz="1200">
                <a:latin typeface="Calibri" charset="0"/>
                <a:cs typeface="Calibri" charset="0"/>
              </a:rPr>
              <a:t>	</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uses the Project Usage Integrity Checker?(as of March 12, 2013)</a:t>
            </a:r>
            <a:endParaRPr lang="en-US" dirty="0"/>
          </a:p>
        </p:txBody>
      </p:sp>
      <p:sp>
        <p:nvSpPr>
          <p:cNvPr id="3" name="Content Placeholder 2"/>
          <p:cNvSpPr>
            <a:spLocks noGrp="1"/>
          </p:cNvSpPr>
          <p:nvPr>
            <p:ph idx="1"/>
          </p:nvPr>
        </p:nvSpPr>
        <p:spPr>
          <a:xfrm>
            <a:off x="228600" y="1066800"/>
            <a:ext cx="8686800" cy="5156200"/>
          </a:xfrm>
        </p:spPr>
        <p:txBody>
          <a:bodyPr/>
          <a:lstStyle/>
          <a:p>
            <a:pPr marL="457200"/>
            <a:r>
              <a:rPr lang="en-US" sz="2400" dirty="0" smtClean="0"/>
              <a:t>The JPL user community has not yet been briefed about it</a:t>
            </a:r>
          </a:p>
          <a:p>
            <a:pPr marL="800100" lvl="1"/>
            <a:r>
              <a:rPr lang="en-US" sz="2000" dirty="0" smtClean="0"/>
              <a:t>MagicDraw issues have kept us busy!</a:t>
            </a:r>
          </a:p>
          <a:p>
            <a:pPr marL="800100" lvl="1"/>
            <a:r>
              <a:rPr lang="en-US" sz="2000" dirty="0" smtClean="0"/>
              <a:t>Some issues have been showstoppers to several projects/communities</a:t>
            </a:r>
          </a:p>
          <a:p>
            <a:pPr marL="1143000" lvl="2"/>
            <a:r>
              <a:rPr lang="en-US" sz="1600" dirty="0" smtClean="0"/>
              <a:t>Europa, Reference Bus, OPALS,</a:t>
            </a:r>
            <a:r>
              <a:rPr lang="en-US" sz="1600" dirty="0"/>
              <a:t> </a:t>
            </a:r>
            <a:r>
              <a:rPr lang="en-US" sz="1600" dirty="0" smtClean="0"/>
              <a:t>IMCE</a:t>
            </a:r>
          </a:p>
          <a:p>
            <a:pPr marL="1143000" lvl="2"/>
            <a:endParaRPr lang="en-US" sz="1600" dirty="0" smtClean="0"/>
          </a:p>
          <a:p>
            <a:pPr marL="457200"/>
            <a:r>
              <a:rPr lang="en-US" sz="2400" dirty="0" smtClean="0"/>
              <a:t>“SSCAE Clean” 2-phase teamwork commits (since Feb 1)</a:t>
            </a:r>
          </a:p>
          <a:p>
            <a:pPr marL="800100" lvl="1"/>
            <a:r>
              <a:rPr lang="en-US" sz="2000" dirty="0" smtClean="0"/>
              <a:t>17024: 306</a:t>
            </a:r>
          </a:p>
          <a:p>
            <a:pPr marL="1143000" lvl="2"/>
            <a:r>
              <a:rPr lang="en-US" sz="1600" dirty="0" smtClean="0"/>
              <a:t>Dubos: 76; </a:t>
            </a:r>
            <a:r>
              <a:rPr lang="en-US" sz="1600" dirty="0" err="1" smtClean="0"/>
              <a:t>Coren</a:t>
            </a:r>
            <a:r>
              <a:rPr lang="en-US" sz="1600" dirty="0" smtClean="0"/>
              <a:t>: 75; </a:t>
            </a:r>
            <a:r>
              <a:rPr lang="en-US" sz="1600" dirty="0" err="1" smtClean="0"/>
              <a:t>Tirona</a:t>
            </a:r>
            <a:r>
              <a:rPr lang="en-US" sz="1600" dirty="0" smtClean="0"/>
              <a:t>: 62;</a:t>
            </a:r>
            <a:r>
              <a:rPr lang="en-US" sz="1600" dirty="0"/>
              <a:t> </a:t>
            </a:r>
            <a:r>
              <a:rPr lang="en-US" sz="1600" dirty="0" smtClean="0"/>
              <a:t>Chung: 39; Rouquette: 27; Wagner: 16; </a:t>
            </a:r>
            <a:r>
              <a:rPr lang="en-US" sz="1600" dirty="0" err="1" smtClean="0"/>
              <a:t>Delp</a:t>
            </a:r>
            <a:r>
              <a:rPr lang="en-US" sz="1600" dirty="0" smtClean="0"/>
              <a:t>: 7</a:t>
            </a:r>
          </a:p>
          <a:p>
            <a:pPr marL="800100" lvl="1"/>
            <a:r>
              <a:rPr lang="en-US" sz="2000" dirty="0" smtClean="0"/>
              <a:t>17022: 46</a:t>
            </a:r>
          </a:p>
          <a:p>
            <a:pPr marL="1143000" lvl="2"/>
            <a:r>
              <a:rPr lang="en-US" sz="1600" dirty="0" smtClean="0"/>
              <a:t>Wilkerson: 31; Grimes: 15</a:t>
            </a:r>
          </a:p>
          <a:p>
            <a:pPr marL="800100" lvl="1"/>
            <a:r>
              <a:rPr lang="en-US" sz="2000" dirty="0" smtClean="0"/>
              <a:t>17021: 5 </a:t>
            </a:r>
          </a:p>
          <a:p>
            <a:pPr marL="1143000" lvl="2"/>
            <a:r>
              <a:rPr lang="en-US" sz="1600" dirty="0" err="1" smtClean="0"/>
              <a:t>Kerhzner</a:t>
            </a:r>
            <a:r>
              <a:rPr lang="en-US" sz="1600" dirty="0" smtClean="0"/>
              <a:t>: 4</a:t>
            </a:r>
          </a:p>
          <a:p>
            <a:pPr marL="1143000" lvl="2"/>
            <a:endParaRPr lang="en-US" sz="1600" dirty="0" smtClean="0"/>
          </a:p>
          <a:p>
            <a:pPr marL="457200"/>
            <a:r>
              <a:rPr lang="en-US" sz="2400" dirty="0" smtClean="0"/>
              <a:t>SSCAE needs to educate the JPL community at large</a:t>
            </a:r>
          </a:p>
          <a:p>
            <a:pPr marL="800100" lvl="1"/>
            <a:endParaRPr lang="en-US" sz="2000" dirty="0"/>
          </a:p>
        </p:txBody>
      </p:sp>
      <p:sp>
        <p:nvSpPr>
          <p:cNvPr id="4" name="Slide Number Placeholder 3"/>
          <p:cNvSpPr>
            <a:spLocks noGrp="1"/>
          </p:cNvSpPr>
          <p:nvPr>
            <p:ph type="sldNum" sz="quarter" idx="10"/>
          </p:nvPr>
        </p:nvSpPr>
        <p:spPr/>
        <p:txBody>
          <a:bodyPr/>
          <a:lstStyle/>
          <a:p>
            <a:pPr>
              <a:defRPr/>
            </a:pPr>
            <a:r>
              <a:rPr lang="en-US" dirty="0" smtClean="0"/>
              <a:t>	</a:t>
            </a:r>
            <a:r>
              <a:rPr lang="en-US" dirty="0" smtClean="0">
                <a:latin typeface="Calibri" charset="0"/>
                <a:cs typeface="Calibri" charset="0"/>
              </a:rPr>
              <a:t>           Page </a:t>
            </a:r>
            <a:fld id="{7846DA97-9958-F347-9621-8C001890BBB5}" type="slidenum">
              <a:rPr lang="en-US" smtClean="0">
                <a:latin typeface="Calibri" charset="0"/>
                <a:cs typeface="Calibri" charset="0"/>
              </a:rPr>
              <a:pPr>
                <a:defRPr/>
              </a:pPr>
              <a:t>10</a:t>
            </a:fld>
            <a:endParaRPr lang="en-US" dirty="0">
              <a:latin typeface="Calibri" charset="0"/>
              <a:cs typeface="Calibri" charset="0"/>
            </a:endParaRPr>
          </a:p>
        </p:txBody>
      </p:sp>
    </p:spTree>
    <p:extLst>
      <p:ext uri="{BB962C8B-B14F-4D97-AF65-F5344CB8AC3E}">
        <p14:creationId xmlns:p14="http://schemas.microsoft.com/office/powerpoint/2010/main" val="394148761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Project Usage Integrity Matter?</a:t>
            </a:r>
            <a:endParaRPr lang="en-US" dirty="0"/>
          </a:p>
        </p:txBody>
      </p:sp>
      <p:sp>
        <p:nvSpPr>
          <p:cNvPr id="3" name="Content Placeholder 2"/>
          <p:cNvSpPr>
            <a:spLocks noGrp="1"/>
          </p:cNvSpPr>
          <p:nvPr>
            <p:ph idx="1"/>
          </p:nvPr>
        </p:nvSpPr>
        <p:spPr>
          <a:xfrm>
            <a:off x="457200" y="1066800"/>
            <a:ext cx="8229600" cy="457200"/>
          </a:xfrm>
        </p:spPr>
        <p:txBody>
          <a:bodyPr/>
          <a:lstStyle/>
          <a:p>
            <a:r>
              <a:rPr lang="en-US" sz="2400" dirty="0" smtClean="0"/>
              <a:t>Managing </a:t>
            </a:r>
            <a:r>
              <a:rPr lang="en-US" sz="2400" dirty="0" err="1" smtClean="0"/>
              <a:t>MagicDraw’s</a:t>
            </a:r>
            <a:r>
              <a:rPr lang="en-US" sz="2400" dirty="0" smtClean="0"/>
              <a:t> models is complicated</a:t>
            </a:r>
          </a:p>
        </p:txBody>
      </p:sp>
      <p:sp>
        <p:nvSpPr>
          <p:cNvPr id="4" name="Slide Number Placeholder 3"/>
          <p:cNvSpPr>
            <a:spLocks noGrp="1"/>
          </p:cNvSpPr>
          <p:nvPr>
            <p:ph type="sldNum" sz="quarter" idx="10"/>
          </p:nvPr>
        </p:nvSpPr>
        <p:spPr/>
        <p:txBody>
          <a:bodyPr/>
          <a:lstStyle/>
          <a:p>
            <a:pPr>
              <a:defRPr/>
            </a:pPr>
            <a:r>
              <a:rPr lang="en-US" smtClean="0"/>
              <a:t>	</a:t>
            </a:r>
            <a:r>
              <a:rPr lang="en-US" smtClean="0">
                <a:latin typeface="Calibri" charset="0"/>
                <a:cs typeface="Calibri" charset="0"/>
              </a:rPr>
              <a:t>           Page </a:t>
            </a:r>
            <a:fld id="{7846DA97-9958-F347-9621-8C001890BBB5}" type="slidenum">
              <a:rPr lang="en-US" smtClean="0">
                <a:latin typeface="Calibri" charset="0"/>
                <a:cs typeface="Calibri" charset="0"/>
              </a:rPr>
              <a:pPr>
                <a:defRPr/>
              </a:pPr>
              <a:t>11</a:t>
            </a:fld>
            <a:endParaRPr lang="en-US">
              <a:latin typeface="Calibri" charset="0"/>
              <a:cs typeface="Calibri" charset="0"/>
            </a:endParaRPr>
          </a:p>
        </p:txBody>
      </p:sp>
      <p:sp>
        <p:nvSpPr>
          <p:cNvPr id="34" name="Rectangle 33"/>
          <p:cNvSpPr/>
          <p:nvPr/>
        </p:nvSpPr>
        <p:spPr bwMode="auto">
          <a:xfrm>
            <a:off x="1371600" y="2971800"/>
            <a:ext cx="1981200" cy="381000"/>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Helvetica" pitchFamily="34" charset="0"/>
              </a:rPr>
              <a:t>Model</a:t>
            </a:r>
            <a:r>
              <a:rPr kumimoji="0" lang="en-US" sz="1800" b="0" i="0" u="none" strike="noStrike" cap="none" normalizeH="0" dirty="0" smtClean="0">
                <a:ln>
                  <a:noFill/>
                </a:ln>
                <a:solidFill>
                  <a:schemeClr val="tx1"/>
                </a:solidFill>
                <a:effectLst/>
                <a:latin typeface="Helvetica" pitchFamily="34" charset="0"/>
              </a:rPr>
              <a:t> Package</a:t>
            </a:r>
            <a:endParaRPr kumimoji="0" lang="en-US" sz="1800" b="0" i="0" u="none" strike="noStrike" cap="none" normalizeH="0" baseline="0" dirty="0" smtClean="0">
              <a:ln>
                <a:noFill/>
              </a:ln>
              <a:solidFill>
                <a:schemeClr val="tx1"/>
              </a:solidFill>
              <a:effectLst/>
              <a:latin typeface="Helvetica" pitchFamily="34" charset="0"/>
            </a:endParaRPr>
          </a:p>
        </p:txBody>
      </p:sp>
      <p:sp>
        <p:nvSpPr>
          <p:cNvPr id="36" name="Rectangle 35"/>
          <p:cNvSpPr/>
          <p:nvPr/>
        </p:nvSpPr>
        <p:spPr bwMode="auto">
          <a:xfrm>
            <a:off x="1371600" y="2438400"/>
            <a:ext cx="1981200" cy="381000"/>
          </a:xfrm>
          <a:prstGeom prst="rect">
            <a:avLst/>
          </a:prstGeom>
          <a:solidFill>
            <a:srgbClr val="FF6666"/>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Helvetica" pitchFamily="34" charset="0"/>
              </a:rPr>
              <a:t>Model</a:t>
            </a:r>
            <a:r>
              <a:rPr kumimoji="0" lang="en-US" sz="1800" b="0" i="0" u="none" strike="noStrike" cap="none" normalizeH="0" dirty="0" smtClean="0">
                <a:ln>
                  <a:noFill/>
                </a:ln>
                <a:solidFill>
                  <a:schemeClr val="tx1"/>
                </a:solidFill>
                <a:effectLst/>
                <a:latin typeface="Helvetica" pitchFamily="34" charset="0"/>
              </a:rPr>
              <a:t> </a:t>
            </a:r>
            <a:r>
              <a:rPr kumimoji="0" lang="en-US" sz="1800" b="0" i="0" u="none" strike="noStrike" cap="none" normalizeH="0" baseline="0" dirty="0" smtClean="0">
                <a:ln>
                  <a:noFill/>
                </a:ln>
                <a:solidFill>
                  <a:schemeClr val="tx1"/>
                </a:solidFill>
                <a:effectLst/>
                <a:latin typeface="Helvetica" pitchFamily="34" charset="0"/>
              </a:rPr>
              <a:t>Diagram</a:t>
            </a:r>
          </a:p>
        </p:txBody>
      </p:sp>
      <p:sp>
        <p:nvSpPr>
          <p:cNvPr id="43" name="Rectangle 42"/>
          <p:cNvSpPr/>
          <p:nvPr/>
        </p:nvSpPr>
        <p:spPr bwMode="auto">
          <a:xfrm>
            <a:off x="3505200" y="4572000"/>
            <a:ext cx="2514600" cy="381000"/>
          </a:xfrm>
          <a:prstGeom prst="rect">
            <a:avLst/>
          </a:prstGeom>
          <a:solidFill>
            <a:srgbClr val="FFFF66"/>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Helvetica" pitchFamily="34" charset="0"/>
              </a:rPr>
              <a:t>Re-Shared Usage</a:t>
            </a:r>
            <a:endParaRPr kumimoji="0" lang="en-US" sz="1800" b="0" i="0" u="none" strike="noStrike" cap="none" normalizeH="0" baseline="0" dirty="0" smtClean="0">
              <a:ln>
                <a:noFill/>
              </a:ln>
              <a:solidFill>
                <a:schemeClr val="tx1"/>
              </a:solidFill>
              <a:effectLst/>
              <a:latin typeface="Helvetica" pitchFamily="34" charset="0"/>
            </a:endParaRPr>
          </a:p>
        </p:txBody>
      </p:sp>
      <p:sp>
        <p:nvSpPr>
          <p:cNvPr id="44" name="Rectangle 43"/>
          <p:cNvSpPr/>
          <p:nvPr/>
        </p:nvSpPr>
        <p:spPr bwMode="auto">
          <a:xfrm>
            <a:off x="6324600" y="4572000"/>
            <a:ext cx="1981200" cy="381000"/>
          </a:xfrm>
          <a:prstGeom prst="rect">
            <a:avLst/>
          </a:prstGeom>
          <a:solidFill>
            <a:srgbClr val="FFFF66"/>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Helvetica" pitchFamily="34" charset="0"/>
              </a:rPr>
              <a:t>Private Usage</a:t>
            </a:r>
            <a:endParaRPr kumimoji="0" lang="en-US" sz="1800" b="0" i="0" u="none" strike="noStrike" cap="none" normalizeH="0" baseline="0" dirty="0" smtClean="0">
              <a:ln>
                <a:noFill/>
              </a:ln>
              <a:solidFill>
                <a:schemeClr val="tx1"/>
              </a:solidFill>
              <a:effectLst/>
              <a:latin typeface="Helvetica" pitchFamily="34" charset="0"/>
            </a:endParaRPr>
          </a:p>
        </p:txBody>
      </p:sp>
      <p:sp>
        <p:nvSpPr>
          <p:cNvPr id="45" name="Rectangle 44"/>
          <p:cNvSpPr/>
          <p:nvPr/>
        </p:nvSpPr>
        <p:spPr bwMode="auto">
          <a:xfrm>
            <a:off x="3810000" y="2971800"/>
            <a:ext cx="1981200" cy="381000"/>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Helvetica" pitchFamily="34" charset="0"/>
              </a:rPr>
              <a:t>Shared </a:t>
            </a:r>
            <a:r>
              <a:rPr kumimoji="0" lang="en-US" sz="1800" b="0" i="0" u="none" strike="noStrike" cap="none" normalizeH="0" dirty="0" smtClean="0">
                <a:ln>
                  <a:noFill/>
                </a:ln>
                <a:solidFill>
                  <a:schemeClr val="tx1"/>
                </a:solidFill>
                <a:effectLst/>
                <a:latin typeface="Helvetica" pitchFamily="34" charset="0"/>
              </a:rPr>
              <a:t>Package</a:t>
            </a:r>
            <a:endParaRPr kumimoji="0" lang="en-US" sz="1800" b="0" i="0" u="none" strike="noStrike" cap="none" normalizeH="0" baseline="0" dirty="0" smtClean="0">
              <a:ln>
                <a:noFill/>
              </a:ln>
              <a:solidFill>
                <a:schemeClr val="tx1"/>
              </a:solidFill>
              <a:effectLst/>
              <a:latin typeface="Helvetica" pitchFamily="34" charset="0"/>
            </a:endParaRPr>
          </a:p>
        </p:txBody>
      </p:sp>
      <p:sp>
        <p:nvSpPr>
          <p:cNvPr id="46" name="Rectangle 45"/>
          <p:cNvSpPr/>
          <p:nvPr/>
        </p:nvSpPr>
        <p:spPr bwMode="auto">
          <a:xfrm>
            <a:off x="6172200" y="2971800"/>
            <a:ext cx="1981200" cy="381000"/>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Helvetica" pitchFamily="34" charset="0"/>
              </a:rPr>
              <a:t>Private </a:t>
            </a:r>
            <a:r>
              <a:rPr kumimoji="0" lang="en-US" sz="1800" b="0" i="0" u="none" strike="noStrike" cap="none" normalizeH="0" dirty="0" smtClean="0">
                <a:ln>
                  <a:noFill/>
                </a:ln>
                <a:solidFill>
                  <a:schemeClr val="tx1"/>
                </a:solidFill>
                <a:effectLst/>
                <a:latin typeface="Helvetica" pitchFamily="34" charset="0"/>
              </a:rPr>
              <a:t>Package</a:t>
            </a:r>
            <a:endParaRPr kumimoji="0" lang="en-US" sz="1800" b="0" i="0" u="none" strike="noStrike" cap="none" normalizeH="0" baseline="0" dirty="0" smtClean="0">
              <a:ln>
                <a:noFill/>
              </a:ln>
              <a:solidFill>
                <a:schemeClr val="tx1"/>
              </a:solidFill>
              <a:effectLst/>
              <a:latin typeface="Helvetica" pitchFamily="34" charset="0"/>
            </a:endParaRPr>
          </a:p>
        </p:txBody>
      </p:sp>
      <p:sp>
        <p:nvSpPr>
          <p:cNvPr id="47" name="Rectangle 46"/>
          <p:cNvSpPr/>
          <p:nvPr/>
        </p:nvSpPr>
        <p:spPr bwMode="auto">
          <a:xfrm>
            <a:off x="3810000" y="2438400"/>
            <a:ext cx="1981200" cy="381000"/>
          </a:xfrm>
          <a:prstGeom prst="rect">
            <a:avLst/>
          </a:prstGeom>
          <a:solidFill>
            <a:srgbClr val="FF6666"/>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Helvetica" pitchFamily="34" charset="0"/>
              </a:rPr>
              <a:t>Open Diagram</a:t>
            </a:r>
          </a:p>
        </p:txBody>
      </p:sp>
      <p:sp>
        <p:nvSpPr>
          <p:cNvPr id="48" name="Rectangle 47"/>
          <p:cNvSpPr/>
          <p:nvPr/>
        </p:nvSpPr>
        <p:spPr bwMode="auto">
          <a:xfrm>
            <a:off x="6172200" y="2438400"/>
            <a:ext cx="1981200" cy="381000"/>
          </a:xfrm>
          <a:prstGeom prst="rect">
            <a:avLst/>
          </a:prstGeom>
          <a:solidFill>
            <a:srgbClr val="FF6666"/>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Helvetica" pitchFamily="34" charset="0"/>
              </a:rPr>
              <a:t>Closed Diagram</a:t>
            </a:r>
          </a:p>
        </p:txBody>
      </p:sp>
      <p:sp>
        <p:nvSpPr>
          <p:cNvPr id="50" name="TextBox 49"/>
          <p:cNvSpPr txBox="1"/>
          <p:nvPr/>
        </p:nvSpPr>
        <p:spPr>
          <a:xfrm>
            <a:off x="1066800" y="1676400"/>
            <a:ext cx="2251048" cy="369332"/>
          </a:xfrm>
          <a:prstGeom prst="rect">
            <a:avLst/>
          </a:prstGeom>
          <a:noFill/>
        </p:spPr>
        <p:txBody>
          <a:bodyPr wrap="square" rtlCol="0">
            <a:spAutoFit/>
          </a:bodyPr>
          <a:lstStyle/>
          <a:p>
            <a:r>
              <a:rPr lang="en-US" dirty="0" smtClean="0"/>
              <a:t>Information Units</a:t>
            </a:r>
            <a:endParaRPr lang="en-US" dirty="0"/>
          </a:p>
        </p:txBody>
      </p:sp>
      <p:sp>
        <p:nvSpPr>
          <p:cNvPr id="51" name="TextBox 50"/>
          <p:cNvSpPr txBox="1"/>
          <p:nvPr/>
        </p:nvSpPr>
        <p:spPr>
          <a:xfrm>
            <a:off x="4095405" y="1524000"/>
            <a:ext cx="3648279" cy="369332"/>
          </a:xfrm>
          <a:prstGeom prst="rect">
            <a:avLst/>
          </a:prstGeom>
          <a:noFill/>
        </p:spPr>
        <p:txBody>
          <a:bodyPr wrap="none" rtlCol="0">
            <a:spAutoFit/>
          </a:bodyPr>
          <a:lstStyle/>
          <a:p>
            <a:r>
              <a:rPr lang="en-US" dirty="0" smtClean="0"/>
              <a:t>This information has “state” in MD</a:t>
            </a:r>
            <a:endParaRPr lang="en-US" dirty="0"/>
          </a:p>
        </p:txBody>
      </p:sp>
      <p:sp>
        <p:nvSpPr>
          <p:cNvPr id="54" name="Right Brace 53"/>
          <p:cNvSpPr/>
          <p:nvPr/>
        </p:nvSpPr>
        <p:spPr bwMode="auto">
          <a:xfrm rot="16200000">
            <a:off x="5791200" y="-152400"/>
            <a:ext cx="381000" cy="4495800"/>
          </a:xfrm>
          <a:prstGeom prst="rightBrace">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Helvetica" pitchFamily="34" charset="0"/>
            </a:endParaRPr>
          </a:p>
        </p:txBody>
      </p:sp>
      <p:sp>
        <p:nvSpPr>
          <p:cNvPr id="55" name="Content Placeholder 2"/>
          <p:cNvSpPr txBox="1">
            <a:spLocks/>
          </p:cNvSpPr>
          <p:nvPr/>
        </p:nvSpPr>
        <p:spPr bwMode="auto">
          <a:xfrm>
            <a:off x="609600" y="35052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0487" tIns="44450" rIns="90487" bIns="4445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100000"/>
              <a:buChar char="•"/>
              <a:defRPr sz="3200" b="1">
                <a:solidFill>
                  <a:schemeClr val="tx1"/>
                </a:solidFill>
                <a:latin typeface="Calibri" pitchFamily="34" charset="0"/>
                <a:ea typeface="ＭＳ Ｐゴシック" charset="0"/>
                <a:cs typeface="Calibri" pitchFamily="34" charset="0"/>
              </a:defRPr>
            </a:lvl1pPr>
            <a:lvl2pPr marL="685800" indent="-228600" algn="l" rtl="0" eaLnBrk="0" fontAlgn="base" hangingPunct="0">
              <a:spcBef>
                <a:spcPct val="20000"/>
              </a:spcBef>
              <a:spcAft>
                <a:spcPct val="0"/>
              </a:spcAft>
              <a:buClr>
                <a:schemeClr val="tx2"/>
              </a:buClr>
              <a:buSzPct val="100000"/>
              <a:buChar char="–"/>
              <a:defRPr sz="2800" b="1">
                <a:solidFill>
                  <a:schemeClr val="tx1"/>
                </a:solidFill>
                <a:latin typeface="Calibri" pitchFamily="34" charset="0"/>
                <a:ea typeface="Calibri" charset="0"/>
                <a:cs typeface="Calibri" pitchFamily="34" charset="0"/>
              </a:defRPr>
            </a:lvl2pPr>
            <a:lvl3pPr marL="1028700" indent="-228600" algn="l" rtl="0" eaLnBrk="0" fontAlgn="base" hangingPunct="0">
              <a:spcBef>
                <a:spcPct val="20000"/>
              </a:spcBef>
              <a:spcAft>
                <a:spcPct val="0"/>
              </a:spcAft>
              <a:buClr>
                <a:schemeClr val="tx2"/>
              </a:buClr>
              <a:buSzPct val="100000"/>
              <a:buChar char="·"/>
              <a:defRPr sz="2400" b="1">
                <a:solidFill>
                  <a:schemeClr val="tx1"/>
                </a:solidFill>
                <a:latin typeface="Calibri" pitchFamily="34" charset="0"/>
                <a:ea typeface="Calibri" charset="0"/>
                <a:cs typeface="Calibri" pitchFamily="34" charset="0"/>
              </a:defRPr>
            </a:lvl3pPr>
            <a:lvl4pPr marL="1371600" indent="-228600" algn="l" rtl="0" eaLnBrk="0" fontAlgn="base" hangingPunct="0">
              <a:spcBef>
                <a:spcPct val="20000"/>
              </a:spcBef>
              <a:spcAft>
                <a:spcPct val="0"/>
              </a:spcAft>
              <a:buClr>
                <a:schemeClr val="tx2"/>
              </a:buClr>
              <a:buSzPct val="100000"/>
              <a:buChar char="›"/>
              <a:defRPr sz="2400" b="1">
                <a:solidFill>
                  <a:schemeClr val="tx1"/>
                </a:solidFill>
                <a:latin typeface="Calibri" pitchFamily="34" charset="0"/>
                <a:ea typeface="Calibri" charset="0"/>
                <a:cs typeface="Calibri" pitchFamily="34" charset="0"/>
              </a:defRPr>
            </a:lvl4pPr>
            <a:lvl5pPr marL="1714500" indent="-228600" algn="l" rtl="0" eaLnBrk="0" fontAlgn="base" hangingPunct="0">
              <a:spcBef>
                <a:spcPct val="20000"/>
              </a:spcBef>
              <a:spcAft>
                <a:spcPct val="0"/>
              </a:spcAft>
              <a:buClr>
                <a:schemeClr val="tx2"/>
              </a:buClr>
              <a:buSzPct val="100000"/>
              <a:buChar char="»"/>
              <a:defRPr sz="2400" b="1">
                <a:solidFill>
                  <a:schemeClr val="tx1"/>
                </a:solidFill>
                <a:latin typeface="Calibri" pitchFamily="34" charset="0"/>
                <a:ea typeface="Calibri" charset="0"/>
                <a:cs typeface="Calibri" pitchFamily="34" charset="0"/>
              </a:defRPr>
            </a:lvl5pPr>
            <a:lvl6pPr marL="2171700" indent="-228600" algn="l" rtl="0" eaLnBrk="0" fontAlgn="base" hangingPunct="0">
              <a:spcBef>
                <a:spcPct val="20000"/>
              </a:spcBef>
              <a:spcAft>
                <a:spcPct val="0"/>
              </a:spcAft>
              <a:buClr>
                <a:schemeClr val="tx2"/>
              </a:buClr>
              <a:buSzPct val="100000"/>
              <a:buChar char="»"/>
              <a:defRPr sz="2400" b="1">
                <a:solidFill>
                  <a:schemeClr val="tx1"/>
                </a:solidFill>
                <a:latin typeface="+mn-lt"/>
              </a:defRPr>
            </a:lvl6pPr>
            <a:lvl7pPr marL="2628900" indent="-228600" algn="l" rtl="0" eaLnBrk="0" fontAlgn="base" hangingPunct="0">
              <a:spcBef>
                <a:spcPct val="20000"/>
              </a:spcBef>
              <a:spcAft>
                <a:spcPct val="0"/>
              </a:spcAft>
              <a:buClr>
                <a:schemeClr val="tx2"/>
              </a:buClr>
              <a:buSzPct val="100000"/>
              <a:buChar char="»"/>
              <a:defRPr sz="2400" b="1">
                <a:solidFill>
                  <a:schemeClr val="tx1"/>
                </a:solidFill>
                <a:latin typeface="+mn-lt"/>
              </a:defRPr>
            </a:lvl7pPr>
            <a:lvl8pPr marL="3086100" indent="-228600" algn="l" rtl="0" eaLnBrk="0" fontAlgn="base" hangingPunct="0">
              <a:spcBef>
                <a:spcPct val="20000"/>
              </a:spcBef>
              <a:spcAft>
                <a:spcPct val="0"/>
              </a:spcAft>
              <a:buClr>
                <a:schemeClr val="tx2"/>
              </a:buClr>
              <a:buSzPct val="100000"/>
              <a:buChar char="»"/>
              <a:defRPr sz="2400" b="1">
                <a:solidFill>
                  <a:schemeClr val="tx1"/>
                </a:solidFill>
                <a:latin typeface="+mn-lt"/>
              </a:defRPr>
            </a:lvl8pPr>
            <a:lvl9pPr marL="3543300" indent="-228600" algn="l" rtl="0" eaLnBrk="0" fontAlgn="base" hangingPunct="0">
              <a:spcBef>
                <a:spcPct val="20000"/>
              </a:spcBef>
              <a:spcAft>
                <a:spcPct val="0"/>
              </a:spcAft>
              <a:buClr>
                <a:schemeClr val="tx2"/>
              </a:buClr>
              <a:buSzPct val="100000"/>
              <a:buChar char="»"/>
              <a:defRPr sz="2400" b="1">
                <a:solidFill>
                  <a:schemeClr val="tx1"/>
                </a:solidFill>
                <a:latin typeface="+mn-lt"/>
              </a:defRPr>
            </a:lvl9pPr>
          </a:lstStyle>
          <a:p>
            <a:r>
              <a:rPr lang="en-US" sz="2400" dirty="0" smtClean="0"/>
              <a:t>Managing reuse of MagicDraw models is even more complex!</a:t>
            </a:r>
          </a:p>
        </p:txBody>
      </p:sp>
      <p:sp>
        <p:nvSpPr>
          <p:cNvPr id="56" name="Rectangle 55"/>
          <p:cNvSpPr/>
          <p:nvPr/>
        </p:nvSpPr>
        <p:spPr bwMode="auto">
          <a:xfrm>
            <a:off x="1219200" y="5334000"/>
            <a:ext cx="1981200" cy="381000"/>
          </a:xfrm>
          <a:prstGeom prst="rect">
            <a:avLst/>
          </a:prstGeom>
          <a:solidFill>
            <a:srgbClr val="FFFF66"/>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Helvetica" pitchFamily="34" charset="0"/>
              </a:rPr>
              <a:t>Local-only</a:t>
            </a:r>
            <a:endParaRPr kumimoji="0" lang="en-US" sz="1800" b="0" i="0" u="none" strike="noStrike" cap="none" normalizeH="0" dirty="0" smtClean="0">
              <a:ln>
                <a:noFill/>
              </a:ln>
              <a:solidFill>
                <a:schemeClr val="tx1"/>
              </a:solidFill>
              <a:effectLst/>
              <a:latin typeface="Helvetica" pitchFamily="34" charset="0"/>
            </a:endParaRPr>
          </a:p>
        </p:txBody>
      </p:sp>
      <p:sp>
        <p:nvSpPr>
          <p:cNvPr id="57" name="Rectangle 56"/>
          <p:cNvSpPr/>
          <p:nvPr/>
        </p:nvSpPr>
        <p:spPr bwMode="auto">
          <a:xfrm>
            <a:off x="3505200" y="5181600"/>
            <a:ext cx="2514600" cy="609600"/>
          </a:xfrm>
          <a:prstGeom prst="rect">
            <a:avLst/>
          </a:prstGeom>
          <a:solidFill>
            <a:srgbClr val="FFFF66"/>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Helvetica" pitchFamily="34" charset="0"/>
              </a:rPr>
              <a:t>Non-Standard/System Profile Usage</a:t>
            </a:r>
            <a:endParaRPr kumimoji="0" lang="en-US" sz="1800" b="0" i="0" u="none" strike="noStrike" cap="none" normalizeH="0" baseline="0" dirty="0" smtClean="0">
              <a:ln>
                <a:noFill/>
              </a:ln>
              <a:solidFill>
                <a:schemeClr val="tx1"/>
              </a:solidFill>
              <a:effectLst/>
              <a:latin typeface="Helvetica" pitchFamily="34" charset="0"/>
            </a:endParaRPr>
          </a:p>
        </p:txBody>
      </p:sp>
      <p:sp>
        <p:nvSpPr>
          <p:cNvPr id="58" name="Rectangle 57"/>
          <p:cNvSpPr/>
          <p:nvPr/>
        </p:nvSpPr>
        <p:spPr bwMode="auto">
          <a:xfrm>
            <a:off x="6324600" y="5181600"/>
            <a:ext cx="1981200" cy="609600"/>
          </a:xfrm>
          <a:prstGeom prst="rect">
            <a:avLst/>
          </a:prstGeom>
          <a:solidFill>
            <a:srgbClr val="FFFF66"/>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Helvetica" pitchFamily="34" charset="0"/>
              </a:rPr>
              <a:t>Standard/System Profile Usage</a:t>
            </a:r>
            <a:endParaRPr kumimoji="0" lang="en-US" sz="1800" b="0" i="0" u="none" strike="noStrike" cap="none" normalizeH="0" baseline="0" dirty="0" smtClean="0">
              <a:ln>
                <a:noFill/>
              </a:ln>
              <a:solidFill>
                <a:schemeClr val="tx1"/>
              </a:solidFill>
              <a:effectLst/>
              <a:latin typeface="Helvetica" pitchFamily="34" charset="0"/>
            </a:endParaRPr>
          </a:p>
        </p:txBody>
      </p:sp>
      <p:sp>
        <p:nvSpPr>
          <p:cNvPr id="59" name="Rectangle 58"/>
          <p:cNvSpPr/>
          <p:nvPr/>
        </p:nvSpPr>
        <p:spPr bwMode="auto">
          <a:xfrm>
            <a:off x="1219200" y="6096000"/>
            <a:ext cx="1981200" cy="381000"/>
          </a:xfrm>
          <a:prstGeom prst="rect">
            <a:avLst/>
          </a:prstGeom>
          <a:solidFill>
            <a:srgbClr val="FFFF66"/>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Helvetica" pitchFamily="34" charset="0"/>
              </a:rPr>
              <a:t>Teamwork-only</a:t>
            </a:r>
            <a:endParaRPr kumimoji="0" lang="en-US" sz="1800" b="0" i="0" u="none" strike="noStrike" cap="none" normalizeH="0" dirty="0" smtClean="0">
              <a:ln>
                <a:noFill/>
              </a:ln>
              <a:solidFill>
                <a:schemeClr val="tx1"/>
              </a:solidFill>
              <a:effectLst/>
              <a:latin typeface="Helvetica" pitchFamily="34" charset="0"/>
            </a:endParaRPr>
          </a:p>
        </p:txBody>
      </p:sp>
      <p:sp>
        <p:nvSpPr>
          <p:cNvPr id="60" name="Rectangle 59"/>
          <p:cNvSpPr/>
          <p:nvPr/>
        </p:nvSpPr>
        <p:spPr bwMode="auto">
          <a:xfrm>
            <a:off x="4800600" y="5943600"/>
            <a:ext cx="1752600" cy="685800"/>
          </a:xfrm>
          <a:prstGeom prst="rect">
            <a:avLst/>
          </a:prstGeom>
          <a:solidFill>
            <a:srgbClr val="FFFF66"/>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Helvetica" pitchFamily="34" charset="0"/>
              </a:rPr>
              <a:t>Latest </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Helvetica" pitchFamily="34" charset="0"/>
              </a:rPr>
              <a:t>Sticky Usage</a:t>
            </a:r>
            <a:endParaRPr kumimoji="0" lang="en-US" sz="1800" b="0" i="0" u="none" strike="noStrike" cap="none" normalizeH="0" baseline="0" dirty="0" smtClean="0">
              <a:ln>
                <a:noFill/>
              </a:ln>
              <a:solidFill>
                <a:schemeClr val="tx1"/>
              </a:solidFill>
              <a:effectLst/>
              <a:latin typeface="Helvetica" pitchFamily="34" charset="0"/>
            </a:endParaRPr>
          </a:p>
        </p:txBody>
      </p:sp>
      <p:sp>
        <p:nvSpPr>
          <p:cNvPr id="61" name="Rectangle 60"/>
          <p:cNvSpPr/>
          <p:nvPr/>
        </p:nvSpPr>
        <p:spPr bwMode="auto">
          <a:xfrm>
            <a:off x="3505200" y="5943600"/>
            <a:ext cx="1066800" cy="685800"/>
          </a:xfrm>
          <a:prstGeom prst="rect">
            <a:avLst/>
          </a:prstGeom>
          <a:solidFill>
            <a:srgbClr val="FFFF66"/>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Helvetica" pitchFamily="34" charset="0"/>
              </a:rPr>
              <a:t>Latest Usage</a:t>
            </a:r>
            <a:endParaRPr kumimoji="0" lang="en-US" sz="1800" b="0" i="0" u="none" strike="noStrike" cap="none" normalizeH="0" baseline="0" dirty="0" smtClean="0">
              <a:ln>
                <a:noFill/>
              </a:ln>
              <a:solidFill>
                <a:schemeClr val="tx1"/>
              </a:solidFill>
              <a:effectLst/>
              <a:latin typeface="Helvetica" pitchFamily="34" charset="0"/>
            </a:endParaRPr>
          </a:p>
        </p:txBody>
      </p:sp>
      <p:sp>
        <p:nvSpPr>
          <p:cNvPr id="62" name="TextBox 61"/>
          <p:cNvSpPr txBox="1"/>
          <p:nvPr/>
        </p:nvSpPr>
        <p:spPr>
          <a:xfrm>
            <a:off x="1066800" y="4038600"/>
            <a:ext cx="2251048" cy="369332"/>
          </a:xfrm>
          <a:prstGeom prst="rect">
            <a:avLst/>
          </a:prstGeom>
          <a:noFill/>
        </p:spPr>
        <p:txBody>
          <a:bodyPr wrap="square" rtlCol="0">
            <a:spAutoFit/>
          </a:bodyPr>
          <a:lstStyle/>
          <a:p>
            <a:r>
              <a:rPr lang="en-US" dirty="0" smtClean="0"/>
              <a:t>Usage Relationship</a:t>
            </a:r>
            <a:endParaRPr lang="en-US" dirty="0"/>
          </a:p>
        </p:txBody>
      </p:sp>
      <p:sp>
        <p:nvSpPr>
          <p:cNvPr id="63" name="TextBox 62"/>
          <p:cNvSpPr txBox="1"/>
          <p:nvPr/>
        </p:nvSpPr>
        <p:spPr>
          <a:xfrm>
            <a:off x="3947875" y="3886200"/>
            <a:ext cx="4020790" cy="369332"/>
          </a:xfrm>
          <a:prstGeom prst="rect">
            <a:avLst/>
          </a:prstGeom>
          <a:noFill/>
        </p:spPr>
        <p:txBody>
          <a:bodyPr wrap="none" rtlCol="0">
            <a:spAutoFit/>
          </a:bodyPr>
          <a:lstStyle/>
          <a:p>
            <a:r>
              <a:rPr lang="en-US" dirty="0" smtClean="0"/>
              <a:t>These relationship have “state” in MD</a:t>
            </a:r>
            <a:endParaRPr lang="en-US" dirty="0"/>
          </a:p>
        </p:txBody>
      </p:sp>
      <p:sp>
        <p:nvSpPr>
          <p:cNvPr id="64" name="Right Brace 63"/>
          <p:cNvSpPr/>
          <p:nvPr/>
        </p:nvSpPr>
        <p:spPr bwMode="auto">
          <a:xfrm rot="16200000">
            <a:off x="5753100" y="1866900"/>
            <a:ext cx="381000" cy="5029200"/>
          </a:xfrm>
          <a:prstGeom prst="rightBrace">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Helvetica" pitchFamily="34" charset="0"/>
            </a:endParaRPr>
          </a:p>
        </p:txBody>
      </p:sp>
      <p:sp>
        <p:nvSpPr>
          <p:cNvPr id="65" name="Rectangle 64"/>
          <p:cNvSpPr/>
          <p:nvPr/>
        </p:nvSpPr>
        <p:spPr bwMode="auto">
          <a:xfrm>
            <a:off x="1219200" y="4724400"/>
            <a:ext cx="1981200" cy="381000"/>
          </a:xfrm>
          <a:prstGeom prst="rect">
            <a:avLst/>
          </a:prstGeom>
          <a:solidFill>
            <a:srgbClr val="FFFF66"/>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Helvetica" pitchFamily="34" charset="0"/>
              </a:rPr>
              <a:t>Local/Teamwork</a:t>
            </a:r>
            <a:endParaRPr kumimoji="0" lang="en-US" sz="1800" b="0" i="0" u="none" strike="noStrike" cap="none" normalizeH="0" dirty="0" smtClean="0">
              <a:ln>
                <a:noFill/>
              </a:ln>
              <a:solidFill>
                <a:schemeClr val="tx1"/>
              </a:solidFill>
              <a:effectLst/>
              <a:latin typeface="Helvetica" pitchFamily="34" charset="0"/>
            </a:endParaRPr>
          </a:p>
        </p:txBody>
      </p:sp>
      <p:sp>
        <p:nvSpPr>
          <p:cNvPr id="66" name="Rectangle 65"/>
          <p:cNvSpPr/>
          <p:nvPr/>
        </p:nvSpPr>
        <p:spPr bwMode="auto">
          <a:xfrm>
            <a:off x="6781800" y="5943600"/>
            <a:ext cx="1524000" cy="685800"/>
          </a:xfrm>
          <a:prstGeom prst="rect">
            <a:avLst/>
          </a:prstGeom>
          <a:solidFill>
            <a:srgbClr val="FFFF66"/>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Helvetica" pitchFamily="34" charset="0"/>
              </a:rPr>
              <a:t>Historical Sticky Usage</a:t>
            </a:r>
            <a:endParaRPr kumimoji="0" lang="en-US" sz="1800" b="0" i="0" u="none" strike="noStrike" cap="none" normalizeH="0" baseline="0" dirty="0" smtClean="0">
              <a:ln>
                <a:noFill/>
              </a:ln>
              <a:solidFill>
                <a:schemeClr val="tx1"/>
              </a:solidFill>
              <a:effectLst/>
              <a:latin typeface="Helvetica" pitchFamily="34" charset="0"/>
            </a:endParaRPr>
          </a:p>
        </p:txBody>
      </p:sp>
    </p:spTree>
    <p:extLst>
      <p:ext uri="{BB962C8B-B14F-4D97-AF65-F5344CB8AC3E}">
        <p14:creationId xmlns:p14="http://schemas.microsoft.com/office/powerpoint/2010/main" val="116571438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048000" y="1143000"/>
            <a:ext cx="2971800" cy="457200"/>
          </a:xfrm>
          <a:prstGeom prst="rect">
            <a:avLst/>
          </a:prstGeom>
          <a:solidFill>
            <a:srgbClr val="FFFF66">
              <a:alpha val="50000"/>
            </a:srgb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Helvetica" pitchFamily="34" charset="0"/>
            </a:endParaRPr>
          </a:p>
        </p:txBody>
      </p:sp>
      <p:sp>
        <p:nvSpPr>
          <p:cNvPr id="2" name="Title 1"/>
          <p:cNvSpPr>
            <a:spLocks noGrp="1"/>
          </p:cNvSpPr>
          <p:nvPr>
            <p:ph type="title"/>
          </p:nvPr>
        </p:nvSpPr>
        <p:spPr/>
        <p:txBody>
          <a:bodyPr/>
          <a:lstStyle/>
          <a:p>
            <a:r>
              <a:rPr lang="en-US" dirty="0" smtClean="0"/>
              <a:t>Re-Shared vs. Private Usage Relationships</a:t>
            </a:r>
            <a:br>
              <a:rPr lang="en-US" dirty="0" smtClean="0"/>
            </a:br>
            <a:r>
              <a:rPr lang="en-US" dirty="0" smtClean="0"/>
              <a:t>(local and teamwork)</a:t>
            </a:r>
            <a:endParaRPr lang="en-US" dirty="0"/>
          </a:p>
        </p:txBody>
      </p:sp>
      <p:sp>
        <p:nvSpPr>
          <p:cNvPr id="4" name="Slide Number Placeholder 3"/>
          <p:cNvSpPr>
            <a:spLocks noGrp="1"/>
          </p:cNvSpPr>
          <p:nvPr>
            <p:ph type="sldNum" sz="quarter" idx="10"/>
          </p:nvPr>
        </p:nvSpPr>
        <p:spPr/>
        <p:txBody>
          <a:bodyPr/>
          <a:lstStyle/>
          <a:p>
            <a:pPr>
              <a:defRPr/>
            </a:pPr>
            <a:r>
              <a:rPr lang="en-US" smtClean="0"/>
              <a:t>	</a:t>
            </a:r>
            <a:r>
              <a:rPr lang="en-US" smtClean="0">
                <a:latin typeface="Calibri" charset="0"/>
                <a:cs typeface="Calibri" charset="0"/>
              </a:rPr>
              <a:t>           Page </a:t>
            </a:r>
            <a:fld id="{7846DA97-9958-F347-9621-8C001890BBB5}" type="slidenum">
              <a:rPr lang="en-US" smtClean="0">
                <a:latin typeface="Calibri" charset="0"/>
                <a:cs typeface="Calibri" charset="0"/>
              </a:rPr>
              <a:pPr>
                <a:defRPr/>
              </a:pPr>
              <a:t>12</a:t>
            </a:fld>
            <a:endParaRPr lang="en-US">
              <a:latin typeface="Calibri" charset="0"/>
              <a:cs typeface="Calibri" charset="0"/>
            </a:endParaRPr>
          </a:p>
        </p:txBody>
      </p:sp>
      <p:sp>
        <p:nvSpPr>
          <p:cNvPr id="6" name="Rectangle 5"/>
          <p:cNvSpPr/>
          <p:nvPr/>
        </p:nvSpPr>
        <p:spPr bwMode="auto">
          <a:xfrm>
            <a:off x="1676400" y="2209800"/>
            <a:ext cx="1066800" cy="457200"/>
          </a:xfrm>
          <a:prstGeom prst="rect">
            <a:avLst/>
          </a:prstGeom>
          <a:solidFill>
            <a:schemeClr val="accent1">
              <a:alpha val="50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Helvetica" pitchFamily="34" charset="0"/>
            </a:endParaRPr>
          </a:p>
        </p:txBody>
      </p:sp>
      <p:sp>
        <p:nvSpPr>
          <p:cNvPr id="7" name="Rectangle 6"/>
          <p:cNvSpPr/>
          <p:nvPr/>
        </p:nvSpPr>
        <p:spPr bwMode="auto">
          <a:xfrm>
            <a:off x="1676400" y="4343400"/>
            <a:ext cx="1066800" cy="457200"/>
          </a:xfrm>
          <a:prstGeom prst="rect">
            <a:avLst/>
          </a:prstGeom>
          <a:solidFill>
            <a:schemeClr val="accent1">
              <a:alpha val="50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Helvetica" pitchFamily="34" charset="0"/>
            </a:endParaRPr>
          </a:p>
        </p:txBody>
      </p:sp>
      <p:sp>
        <p:nvSpPr>
          <p:cNvPr id="8" name="Rectangle 7"/>
          <p:cNvSpPr/>
          <p:nvPr/>
        </p:nvSpPr>
        <p:spPr bwMode="auto">
          <a:xfrm>
            <a:off x="1676400" y="3810000"/>
            <a:ext cx="1066800" cy="457200"/>
          </a:xfrm>
          <a:prstGeom prst="rect">
            <a:avLst/>
          </a:prstGeom>
          <a:solidFill>
            <a:schemeClr val="accent1">
              <a:alpha val="50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Helvetica" pitchFamily="34" charset="0"/>
            </a:endParaRPr>
          </a:p>
        </p:txBody>
      </p:sp>
      <p:sp>
        <p:nvSpPr>
          <p:cNvPr id="11" name="TextBox 10"/>
          <p:cNvSpPr txBox="1"/>
          <p:nvPr/>
        </p:nvSpPr>
        <p:spPr>
          <a:xfrm>
            <a:off x="304800" y="5410200"/>
            <a:ext cx="8555046" cy="646331"/>
          </a:xfrm>
          <a:prstGeom prst="rect">
            <a:avLst/>
          </a:prstGeom>
          <a:noFill/>
        </p:spPr>
        <p:txBody>
          <a:bodyPr wrap="none" rtlCol="0">
            <a:spAutoFit/>
          </a:bodyPr>
          <a:lstStyle/>
          <a:p>
            <a:pPr algn="l"/>
            <a:r>
              <a:rPr lang="en-US" dirty="0" smtClean="0"/>
              <a:t>If a Shared package is used privately, then its contents become effectively private!</a:t>
            </a:r>
          </a:p>
          <a:p>
            <a:pPr algn="l"/>
            <a:r>
              <a:rPr lang="en-US" dirty="0" smtClean="0"/>
              <a:t>A private package can </a:t>
            </a:r>
            <a:r>
              <a:rPr lang="en-US" b="1" i="1" dirty="0" smtClean="0"/>
              <a:t>only </a:t>
            </a:r>
            <a:r>
              <a:rPr lang="en-US" dirty="0" smtClean="0"/>
              <a:t>be accessed by opening the module as a project!</a:t>
            </a:r>
            <a:endParaRPr lang="en-US" dirty="0"/>
          </a:p>
        </p:txBody>
      </p:sp>
      <p:sp>
        <p:nvSpPr>
          <p:cNvPr id="12" name="TextBox 11"/>
          <p:cNvSpPr txBox="1"/>
          <p:nvPr/>
        </p:nvSpPr>
        <p:spPr>
          <a:xfrm>
            <a:off x="838200" y="6096000"/>
            <a:ext cx="8075911" cy="646331"/>
          </a:xfrm>
          <a:prstGeom prst="rect">
            <a:avLst/>
          </a:prstGeom>
          <a:noFill/>
        </p:spPr>
        <p:txBody>
          <a:bodyPr wrap="none" rtlCol="0">
            <a:spAutoFit/>
          </a:bodyPr>
          <a:lstStyle/>
          <a:p>
            <a:r>
              <a:rPr lang="en-US" dirty="0" smtClean="0">
                <a:solidFill>
                  <a:srgbClr val="FF0000"/>
                </a:solidFill>
              </a:rPr>
              <a:t>MD does this by default; however, </a:t>
            </a:r>
            <a:r>
              <a:rPr lang="en-US" dirty="0" err="1" smtClean="0">
                <a:solidFill>
                  <a:srgbClr val="FF0000"/>
                </a:solidFill>
              </a:rPr>
              <a:t>NoMagic</a:t>
            </a:r>
            <a:r>
              <a:rPr lang="en-US" dirty="0" smtClean="0">
                <a:solidFill>
                  <a:srgbClr val="FF0000"/>
                </a:solidFill>
              </a:rPr>
              <a:t> recognizes this can be dangerous</a:t>
            </a:r>
          </a:p>
          <a:p>
            <a:r>
              <a:rPr lang="en-US" dirty="0" smtClean="0"/>
              <a:t>See: </a:t>
            </a:r>
            <a:r>
              <a:rPr lang="en-US" dirty="0" smtClean="0">
                <a:hlinkClick r:id="rId2"/>
              </a:rPr>
              <a:t>MDUMLCS-9214</a:t>
            </a:r>
            <a:r>
              <a:rPr lang="en-US" dirty="0" smtClean="0"/>
              <a:t> &amp; enhancement: MDUML-64128</a:t>
            </a:r>
            <a:endParaRPr lang="en-US" dirty="0"/>
          </a:p>
        </p:txBody>
      </p:sp>
      <p:grpSp>
        <p:nvGrpSpPr>
          <p:cNvPr id="15" name="Group 14"/>
          <p:cNvGrpSpPr/>
          <p:nvPr/>
        </p:nvGrpSpPr>
        <p:grpSpPr>
          <a:xfrm>
            <a:off x="7652066" y="2819400"/>
            <a:ext cx="1034734" cy="419100"/>
            <a:chOff x="7652066" y="2819400"/>
            <a:chExt cx="1034734" cy="419100"/>
          </a:xfrm>
        </p:grpSpPr>
        <p:sp>
          <p:nvSpPr>
            <p:cNvPr id="9" name="TextBox 8"/>
            <p:cNvSpPr txBox="1"/>
            <p:nvPr/>
          </p:nvSpPr>
          <p:spPr>
            <a:xfrm>
              <a:off x="7652066" y="2819400"/>
              <a:ext cx="518178" cy="369332"/>
            </a:xfrm>
            <a:prstGeom prst="rect">
              <a:avLst/>
            </a:prstGeom>
            <a:noFill/>
          </p:spPr>
          <p:txBody>
            <a:bodyPr wrap="none" rtlCol="0">
              <a:spAutoFit/>
            </a:bodyPr>
            <a:lstStyle/>
            <a:p>
              <a:r>
                <a:rPr lang="en-US" dirty="0" smtClean="0">
                  <a:solidFill>
                    <a:srgbClr val="FF0000"/>
                  </a:solidFill>
                </a:rPr>
                <a:t>OK</a:t>
              </a:r>
              <a:endParaRPr lang="en-US" dirty="0">
                <a:solidFill>
                  <a:srgbClr val="FF0000"/>
                </a:solidFill>
              </a:endParaRPr>
            </a:p>
          </p:txBody>
        </p:sp>
        <p:pic>
          <p:nvPicPr>
            <p:cNvPr id="14" name="Picture 13"/>
            <p:cNvPicPr>
              <a:picLocks noChangeAspect="1"/>
            </p:cNvPicPr>
            <p:nvPr/>
          </p:nvPicPr>
          <p:blipFill>
            <a:blip r:embed="rId3"/>
            <a:stretch>
              <a:fillRect/>
            </a:stretch>
          </p:blipFill>
          <p:spPr>
            <a:xfrm>
              <a:off x="8229600" y="2819400"/>
              <a:ext cx="457200" cy="419100"/>
            </a:xfrm>
            <a:prstGeom prst="rect">
              <a:avLst/>
            </a:prstGeom>
          </p:spPr>
        </p:pic>
      </p:grpSp>
      <p:grpSp>
        <p:nvGrpSpPr>
          <p:cNvPr id="17" name="Group 16"/>
          <p:cNvGrpSpPr/>
          <p:nvPr/>
        </p:nvGrpSpPr>
        <p:grpSpPr>
          <a:xfrm>
            <a:off x="7315200" y="4801116"/>
            <a:ext cx="1371600" cy="444500"/>
            <a:chOff x="7315200" y="4801116"/>
            <a:chExt cx="1371600" cy="444500"/>
          </a:xfrm>
        </p:grpSpPr>
        <p:sp>
          <p:nvSpPr>
            <p:cNvPr id="10" name="TextBox 9"/>
            <p:cNvSpPr txBox="1"/>
            <p:nvPr/>
          </p:nvSpPr>
          <p:spPr>
            <a:xfrm>
              <a:off x="7315200" y="4838700"/>
              <a:ext cx="916049" cy="369332"/>
            </a:xfrm>
            <a:prstGeom prst="rect">
              <a:avLst/>
            </a:prstGeom>
            <a:noFill/>
          </p:spPr>
          <p:txBody>
            <a:bodyPr wrap="none" rtlCol="0">
              <a:spAutoFit/>
            </a:bodyPr>
            <a:lstStyle/>
            <a:p>
              <a:r>
                <a:rPr lang="en-US" dirty="0" smtClean="0">
                  <a:solidFill>
                    <a:srgbClr val="FF0000"/>
                  </a:solidFill>
                </a:rPr>
                <a:t>Invalid!</a:t>
              </a:r>
              <a:endParaRPr lang="en-US" dirty="0">
                <a:solidFill>
                  <a:srgbClr val="FF0000"/>
                </a:solidFill>
              </a:endParaRPr>
            </a:p>
          </p:txBody>
        </p:sp>
        <p:pic>
          <p:nvPicPr>
            <p:cNvPr id="16" name="Picture 15"/>
            <p:cNvPicPr>
              <a:picLocks noChangeAspect="1"/>
            </p:cNvPicPr>
            <p:nvPr/>
          </p:nvPicPr>
          <p:blipFill>
            <a:blip r:embed="rId4"/>
            <a:stretch>
              <a:fillRect/>
            </a:stretch>
          </p:blipFill>
          <p:spPr>
            <a:xfrm>
              <a:off x="8229600" y="4801116"/>
              <a:ext cx="457200" cy="444500"/>
            </a:xfrm>
            <a:prstGeom prst="rect">
              <a:avLst/>
            </a:prstGeom>
          </p:spPr>
        </p:pic>
      </p:grpSp>
      <p:sp>
        <p:nvSpPr>
          <p:cNvPr id="18" name="Rectangle 17"/>
          <p:cNvSpPr/>
          <p:nvPr/>
        </p:nvSpPr>
        <p:spPr bwMode="auto">
          <a:xfrm>
            <a:off x="1676400" y="1676400"/>
            <a:ext cx="1066800" cy="457200"/>
          </a:xfrm>
          <a:prstGeom prst="rect">
            <a:avLst/>
          </a:prstGeom>
          <a:solidFill>
            <a:schemeClr val="accent1">
              <a:alpha val="50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Helvetica" pitchFamily="34" charset="0"/>
            </a:endParaRPr>
          </a:p>
        </p:txBody>
      </p:sp>
      <p:sp>
        <p:nvSpPr>
          <p:cNvPr id="19" name="Rectangle 18"/>
          <p:cNvSpPr/>
          <p:nvPr/>
        </p:nvSpPr>
        <p:spPr bwMode="auto">
          <a:xfrm>
            <a:off x="3048000" y="3276600"/>
            <a:ext cx="2438400" cy="457200"/>
          </a:xfrm>
          <a:prstGeom prst="rect">
            <a:avLst/>
          </a:prstGeom>
          <a:solidFill>
            <a:srgbClr val="FFFF66">
              <a:alpha val="50000"/>
            </a:srgb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Helvetica" pitchFamily="34" charset="0"/>
            </a:endParaRPr>
          </a:p>
        </p:txBody>
      </p:sp>
      <p:sp>
        <p:nvSpPr>
          <p:cNvPr id="3" name="Content Placeholder 2"/>
          <p:cNvSpPr>
            <a:spLocks noGrp="1"/>
          </p:cNvSpPr>
          <p:nvPr>
            <p:ph idx="1"/>
          </p:nvPr>
        </p:nvSpPr>
        <p:spPr/>
        <p:txBody>
          <a:bodyPr/>
          <a:lstStyle/>
          <a:p>
            <a:r>
              <a:rPr lang="en-US" dirty="0" smtClean="0"/>
              <a:t>Semantics of Re-Shared Usage</a:t>
            </a:r>
            <a:endParaRPr lang="en-US" dirty="0"/>
          </a:p>
          <a:p>
            <a:pPr marL="457200" lvl="1" indent="0">
              <a:buNone/>
            </a:pPr>
            <a:r>
              <a:rPr lang="en-US" b="0" dirty="0"/>
              <a:t>	A Shared Package from the used module 	</a:t>
            </a:r>
          </a:p>
          <a:p>
            <a:pPr lvl="1">
              <a:buFont typeface="Symbol" charset="0"/>
              <a:buChar char=""/>
            </a:pPr>
            <a:r>
              <a:rPr lang="en-US" b="0" dirty="0"/>
              <a:t> A </a:t>
            </a:r>
            <a:r>
              <a:rPr lang="en-US" b="0" dirty="0" smtClean="0"/>
              <a:t>Shared Package </a:t>
            </a:r>
            <a:r>
              <a:rPr lang="en-US" b="0" dirty="0"/>
              <a:t>for the using </a:t>
            </a:r>
            <a:r>
              <a:rPr lang="en-US" b="0" dirty="0" smtClean="0"/>
              <a:t>module</a:t>
            </a:r>
          </a:p>
          <a:p>
            <a:pPr marL="457200" lvl="1" indent="0">
              <a:buNone/>
            </a:pPr>
            <a:endParaRPr lang="en-US" dirty="0"/>
          </a:p>
          <a:p>
            <a:r>
              <a:rPr lang="en-US" dirty="0"/>
              <a:t>Semantics of Private Usage</a:t>
            </a:r>
          </a:p>
          <a:p>
            <a:pPr marL="457200" lvl="1" indent="0">
              <a:buNone/>
            </a:pPr>
            <a:r>
              <a:rPr lang="en-US" b="0" dirty="0"/>
              <a:t>	A Shared Package from the used module 	</a:t>
            </a:r>
          </a:p>
          <a:p>
            <a:pPr lvl="1">
              <a:buFont typeface="Symbol" charset="0"/>
              <a:buChar char=""/>
            </a:pPr>
            <a:r>
              <a:rPr lang="en-US" b="0" dirty="0"/>
              <a:t> A </a:t>
            </a:r>
            <a:r>
              <a:rPr lang="en-US" b="0" i="1" u="sng" dirty="0"/>
              <a:t>Private</a:t>
            </a:r>
            <a:r>
              <a:rPr lang="en-US" b="0" dirty="0"/>
              <a:t> Package for the using module</a:t>
            </a:r>
          </a:p>
          <a:p>
            <a:pPr marL="114300" indent="0">
              <a:buNone/>
            </a:pPr>
            <a:endParaRPr lang="en-US" dirty="0" smtClean="0"/>
          </a:p>
          <a:p>
            <a:pPr lvl="1">
              <a:buFont typeface="Symbol" charset="0"/>
              <a:buChar char=""/>
            </a:pPr>
            <a:endParaRPr lang="en-US" dirty="0"/>
          </a:p>
        </p:txBody>
      </p:sp>
    </p:spTree>
    <p:extLst>
      <p:ext uri="{BB962C8B-B14F-4D97-AF65-F5344CB8AC3E}">
        <p14:creationId xmlns:p14="http://schemas.microsoft.com/office/powerpoint/2010/main" val="63280625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048000" y="1143000"/>
            <a:ext cx="2286000" cy="457200"/>
          </a:xfrm>
          <a:prstGeom prst="rect">
            <a:avLst/>
          </a:prstGeom>
          <a:solidFill>
            <a:srgbClr val="FFFF66">
              <a:alpha val="50000"/>
            </a:srgb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Helvetica" pitchFamily="34" charset="0"/>
            </a:endParaRPr>
          </a:p>
        </p:txBody>
      </p:sp>
      <p:sp>
        <p:nvSpPr>
          <p:cNvPr id="2" name="Title 1"/>
          <p:cNvSpPr>
            <a:spLocks noGrp="1"/>
          </p:cNvSpPr>
          <p:nvPr>
            <p:ph type="title"/>
          </p:nvPr>
        </p:nvSpPr>
        <p:spPr/>
        <p:txBody>
          <a:bodyPr/>
          <a:lstStyle/>
          <a:p>
            <a:r>
              <a:rPr lang="en-US" dirty="0" smtClean="0"/>
              <a:t>Latest, Sticky &amp; Historical Usage Relationships</a:t>
            </a:r>
            <a:br>
              <a:rPr lang="en-US" dirty="0" smtClean="0"/>
            </a:br>
            <a:r>
              <a:rPr lang="en-US" dirty="0" smtClean="0"/>
              <a:t>(teamwork only)</a:t>
            </a:r>
            <a:endParaRPr lang="en-US" dirty="0"/>
          </a:p>
        </p:txBody>
      </p:sp>
      <p:sp>
        <p:nvSpPr>
          <p:cNvPr id="4" name="Slide Number Placeholder 3"/>
          <p:cNvSpPr>
            <a:spLocks noGrp="1"/>
          </p:cNvSpPr>
          <p:nvPr>
            <p:ph type="sldNum" sz="quarter" idx="10"/>
          </p:nvPr>
        </p:nvSpPr>
        <p:spPr/>
        <p:txBody>
          <a:bodyPr/>
          <a:lstStyle/>
          <a:p>
            <a:pPr>
              <a:defRPr/>
            </a:pPr>
            <a:r>
              <a:rPr lang="en-US" smtClean="0"/>
              <a:t>	</a:t>
            </a:r>
            <a:r>
              <a:rPr lang="en-US" smtClean="0">
                <a:latin typeface="Calibri" charset="0"/>
                <a:cs typeface="Calibri" charset="0"/>
              </a:rPr>
              <a:t>           Page </a:t>
            </a:r>
            <a:fld id="{7846DA97-9958-F347-9621-8C001890BBB5}" type="slidenum">
              <a:rPr lang="en-US" smtClean="0">
                <a:latin typeface="Calibri" charset="0"/>
                <a:cs typeface="Calibri" charset="0"/>
              </a:rPr>
              <a:pPr>
                <a:defRPr/>
              </a:pPr>
              <a:t>13</a:t>
            </a:fld>
            <a:endParaRPr lang="en-US">
              <a:latin typeface="Calibri" charset="0"/>
              <a:cs typeface="Calibri" charset="0"/>
            </a:endParaRPr>
          </a:p>
        </p:txBody>
      </p:sp>
      <p:sp>
        <p:nvSpPr>
          <p:cNvPr id="6" name="Rectangle 5"/>
          <p:cNvSpPr/>
          <p:nvPr/>
        </p:nvSpPr>
        <p:spPr bwMode="auto">
          <a:xfrm>
            <a:off x="2057400" y="2209800"/>
            <a:ext cx="2286000" cy="457200"/>
          </a:xfrm>
          <a:prstGeom prst="rect">
            <a:avLst/>
          </a:prstGeom>
          <a:solidFill>
            <a:srgbClr val="FF6666">
              <a:alpha val="50000"/>
            </a:srgb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Helvetica" pitchFamily="34" charset="0"/>
            </a:endParaRPr>
          </a:p>
        </p:txBody>
      </p:sp>
      <p:sp>
        <p:nvSpPr>
          <p:cNvPr id="12" name="TextBox 11"/>
          <p:cNvSpPr txBox="1"/>
          <p:nvPr/>
        </p:nvSpPr>
        <p:spPr>
          <a:xfrm>
            <a:off x="5562600" y="6324600"/>
            <a:ext cx="3327616" cy="369332"/>
          </a:xfrm>
          <a:prstGeom prst="rect">
            <a:avLst/>
          </a:prstGeom>
          <a:noFill/>
        </p:spPr>
        <p:txBody>
          <a:bodyPr wrap="none" rtlCol="0">
            <a:spAutoFit/>
          </a:bodyPr>
          <a:lstStyle/>
          <a:p>
            <a:r>
              <a:rPr lang="en-US" dirty="0" smtClean="0"/>
              <a:t>See: </a:t>
            </a:r>
            <a:r>
              <a:rPr lang="en-US" dirty="0" smtClean="0">
                <a:hlinkClick r:id="rId2"/>
              </a:rPr>
              <a:t>MDUMLCS-8857</a:t>
            </a:r>
            <a:r>
              <a:rPr lang="en-US" dirty="0" smtClean="0"/>
              <a:t> (partial)</a:t>
            </a:r>
            <a:endParaRPr lang="en-US" dirty="0"/>
          </a:p>
        </p:txBody>
      </p:sp>
      <p:sp>
        <p:nvSpPr>
          <p:cNvPr id="18" name="Rectangle 17"/>
          <p:cNvSpPr/>
          <p:nvPr/>
        </p:nvSpPr>
        <p:spPr bwMode="auto">
          <a:xfrm>
            <a:off x="2057400" y="1676400"/>
            <a:ext cx="2286000" cy="457200"/>
          </a:xfrm>
          <a:prstGeom prst="rect">
            <a:avLst/>
          </a:prstGeom>
          <a:solidFill>
            <a:schemeClr val="accent1">
              <a:alpha val="50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Helvetica" pitchFamily="34" charset="0"/>
            </a:endParaRPr>
          </a:p>
        </p:txBody>
      </p:sp>
      <p:sp>
        <p:nvSpPr>
          <p:cNvPr id="19" name="Rectangle 18"/>
          <p:cNvSpPr/>
          <p:nvPr/>
        </p:nvSpPr>
        <p:spPr bwMode="auto">
          <a:xfrm>
            <a:off x="3048000" y="3276600"/>
            <a:ext cx="3352800" cy="457200"/>
          </a:xfrm>
          <a:prstGeom prst="rect">
            <a:avLst/>
          </a:prstGeom>
          <a:solidFill>
            <a:srgbClr val="FFFF66">
              <a:alpha val="50000"/>
            </a:srgb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Helvetica" pitchFamily="34" charset="0"/>
            </a:endParaRPr>
          </a:p>
        </p:txBody>
      </p:sp>
      <p:grpSp>
        <p:nvGrpSpPr>
          <p:cNvPr id="20" name="Group 19"/>
          <p:cNvGrpSpPr/>
          <p:nvPr/>
        </p:nvGrpSpPr>
        <p:grpSpPr>
          <a:xfrm>
            <a:off x="7543800" y="1219200"/>
            <a:ext cx="1371600" cy="444500"/>
            <a:chOff x="7315200" y="4801116"/>
            <a:chExt cx="1371600" cy="444500"/>
          </a:xfrm>
        </p:grpSpPr>
        <p:sp>
          <p:nvSpPr>
            <p:cNvPr id="21" name="TextBox 20"/>
            <p:cNvSpPr txBox="1"/>
            <p:nvPr/>
          </p:nvSpPr>
          <p:spPr>
            <a:xfrm>
              <a:off x="7315200" y="4838700"/>
              <a:ext cx="916049" cy="369332"/>
            </a:xfrm>
            <a:prstGeom prst="rect">
              <a:avLst/>
            </a:prstGeom>
            <a:noFill/>
          </p:spPr>
          <p:txBody>
            <a:bodyPr wrap="none" rtlCol="0">
              <a:spAutoFit/>
            </a:bodyPr>
            <a:lstStyle/>
            <a:p>
              <a:r>
                <a:rPr lang="en-US" dirty="0" smtClean="0">
                  <a:solidFill>
                    <a:srgbClr val="FF0000"/>
                  </a:solidFill>
                </a:rPr>
                <a:t>Invalid!</a:t>
              </a:r>
              <a:endParaRPr lang="en-US" dirty="0">
                <a:solidFill>
                  <a:srgbClr val="FF0000"/>
                </a:solidFill>
              </a:endParaRPr>
            </a:p>
          </p:txBody>
        </p:sp>
        <p:pic>
          <p:nvPicPr>
            <p:cNvPr id="22" name="Picture 21"/>
            <p:cNvPicPr>
              <a:picLocks noChangeAspect="1"/>
            </p:cNvPicPr>
            <p:nvPr/>
          </p:nvPicPr>
          <p:blipFill>
            <a:blip r:embed="rId3"/>
            <a:stretch>
              <a:fillRect/>
            </a:stretch>
          </p:blipFill>
          <p:spPr>
            <a:xfrm>
              <a:off x="8229600" y="4801116"/>
              <a:ext cx="457200" cy="444500"/>
            </a:xfrm>
            <a:prstGeom prst="rect">
              <a:avLst/>
            </a:prstGeom>
          </p:spPr>
        </p:pic>
      </p:grpSp>
      <p:grpSp>
        <p:nvGrpSpPr>
          <p:cNvPr id="23" name="Group 22"/>
          <p:cNvGrpSpPr/>
          <p:nvPr/>
        </p:nvGrpSpPr>
        <p:grpSpPr>
          <a:xfrm>
            <a:off x="7543800" y="3276600"/>
            <a:ext cx="1371600" cy="444500"/>
            <a:chOff x="7315200" y="4801116"/>
            <a:chExt cx="1371600" cy="444500"/>
          </a:xfrm>
        </p:grpSpPr>
        <p:sp>
          <p:nvSpPr>
            <p:cNvPr id="24" name="TextBox 23"/>
            <p:cNvSpPr txBox="1"/>
            <p:nvPr/>
          </p:nvSpPr>
          <p:spPr>
            <a:xfrm>
              <a:off x="7315200" y="4838700"/>
              <a:ext cx="916049" cy="369332"/>
            </a:xfrm>
            <a:prstGeom prst="rect">
              <a:avLst/>
            </a:prstGeom>
            <a:noFill/>
          </p:spPr>
          <p:txBody>
            <a:bodyPr wrap="none" rtlCol="0">
              <a:spAutoFit/>
            </a:bodyPr>
            <a:lstStyle/>
            <a:p>
              <a:r>
                <a:rPr lang="en-US" dirty="0" smtClean="0">
                  <a:solidFill>
                    <a:srgbClr val="FF0000"/>
                  </a:solidFill>
                </a:rPr>
                <a:t>Invalid!</a:t>
              </a:r>
              <a:endParaRPr lang="en-US" dirty="0">
                <a:solidFill>
                  <a:srgbClr val="FF0000"/>
                </a:solidFill>
              </a:endParaRPr>
            </a:p>
          </p:txBody>
        </p:sp>
        <p:pic>
          <p:nvPicPr>
            <p:cNvPr id="25" name="Picture 24"/>
            <p:cNvPicPr>
              <a:picLocks noChangeAspect="1"/>
            </p:cNvPicPr>
            <p:nvPr/>
          </p:nvPicPr>
          <p:blipFill>
            <a:blip r:embed="rId3"/>
            <a:stretch>
              <a:fillRect/>
            </a:stretch>
          </p:blipFill>
          <p:spPr>
            <a:xfrm>
              <a:off x="8229600" y="4801116"/>
              <a:ext cx="457200" cy="444500"/>
            </a:xfrm>
            <a:prstGeom prst="rect">
              <a:avLst/>
            </a:prstGeom>
          </p:spPr>
        </p:pic>
      </p:grpSp>
      <p:grpSp>
        <p:nvGrpSpPr>
          <p:cNvPr id="26" name="Group 25"/>
          <p:cNvGrpSpPr/>
          <p:nvPr/>
        </p:nvGrpSpPr>
        <p:grpSpPr>
          <a:xfrm>
            <a:off x="7848600" y="5562600"/>
            <a:ext cx="1034734" cy="419100"/>
            <a:chOff x="7652066" y="2819400"/>
            <a:chExt cx="1034734" cy="419100"/>
          </a:xfrm>
        </p:grpSpPr>
        <p:sp>
          <p:nvSpPr>
            <p:cNvPr id="27" name="TextBox 26"/>
            <p:cNvSpPr txBox="1"/>
            <p:nvPr/>
          </p:nvSpPr>
          <p:spPr>
            <a:xfrm>
              <a:off x="7652066" y="2819400"/>
              <a:ext cx="518178" cy="369332"/>
            </a:xfrm>
            <a:prstGeom prst="rect">
              <a:avLst/>
            </a:prstGeom>
            <a:noFill/>
          </p:spPr>
          <p:txBody>
            <a:bodyPr wrap="none" rtlCol="0">
              <a:spAutoFit/>
            </a:bodyPr>
            <a:lstStyle/>
            <a:p>
              <a:r>
                <a:rPr lang="en-US" dirty="0" smtClean="0">
                  <a:solidFill>
                    <a:srgbClr val="FF0000"/>
                  </a:solidFill>
                </a:rPr>
                <a:t>OK</a:t>
              </a:r>
              <a:endParaRPr lang="en-US" dirty="0">
                <a:solidFill>
                  <a:srgbClr val="FF0000"/>
                </a:solidFill>
              </a:endParaRPr>
            </a:p>
          </p:txBody>
        </p:sp>
        <p:pic>
          <p:nvPicPr>
            <p:cNvPr id="28" name="Picture 27"/>
            <p:cNvPicPr>
              <a:picLocks noChangeAspect="1"/>
            </p:cNvPicPr>
            <p:nvPr/>
          </p:nvPicPr>
          <p:blipFill>
            <a:blip r:embed="rId4"/>
            <a:stretch>
              <a:fillRect/>
            </a:stretch>
          </p:blipFill>
          <p:spPr>
            <a:xfrm>
              <a:off x="8229600" y="2819400"/>
              <a:ext cx="457200" cy="419100"/>
            </a:xfrm>
            <a:prstGeom prst="rect">
              <a:avLst/>
            </a:prstGeom>
          </p:spPr>
        </p:pic>
      </p:grpSp>
      <p:sp>
        <p:nvSpPr>
          <p:cNvPr id="31" name="Rectangle 30"/>
          <p:cNvSpPr/>
          <p:nvPr/>
        </p:nvSpPr>
        <p:spPr bwMode="auto">
          <a:xfrm>
            <a:off x="2057400" y="2743200"/>
            <a:ext cx="2212258" cy="457200"/>
          </a:xfrm>
          <a:prstGeom prst="rect">
            <a:avLst/>
          </a:prstGeom>
          <a:solidFill>
            <a:srgbClr val="FFFF66">
              <a:alpha val="50000"/>
            </a:srgb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Helvetica" pitchFamily="34" charset="0"/>
            </a:endParaRPr>
          </a:p>
        </p:txBody>
      </p:sp>
      <p:sp>
        <p:nvSpPr>
          <p:cNvPr id="32" name="Rectangle 31"/>
          <p:cNvSpPr/>
          <p:nvPr/>
        </p:nvSpPr>
        <p:spPr bwMode="auto">
          <a:xfrm>
            <a:off x="2057400" y="4800600"/>
            <a:ext cx="2212258" cy="457200"/>
          </a:xfrm>
          <a:prstGeom prst="rect">
            <a:avLst/>
          </a:prstGeom>
          <a:solidFill>
            <a:srgbClr val="FFFF66">
              <a:alpha val="50000"/>
            </a:srgb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Helvetica" pitchFamily="34" charset="0"/>
            </a:endParaRPr>
          </a:p>
        </p:txBody>
      </p:sp>
      <p:sp>
        <p:nvSpPr>
          <p:cNvPr id="33" name="Rectangle 32"/>
          <p:cNvSpPr/>
          <p:nvPr/>
        </p:nvSpPr>
        <p:spPr bwMode="auto">
          <a:xfrm>
            <a:off x="3124200" y="5410200"/>
            <a:ext cx="3810000" cy="457200"/>
          </a:xfrm>
          <a:prstGeom prst="rect">
            <a:avLst/>
          </a:prstGeom>
          <a:solidFill>
            <a:srgbClr val="FFFF66">
              <a:alpha val="50000"/>
            </a:srgb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Helvetica" pitchFamily="34" charset="0"/>
            </a:endParaRPr>
          </a:p>
        </p:txBody>
      </p:sp>
      <p:sp>
        <p:nvSpPr>
          <p:cNvPr id="3" name="Content Placeholder 2"/>
          <p:cNvSpPr>
            <a:spLocks noGrp="1"/>
          </p:cNvSpPr>
          <p:nvPr>
            <p:ph idx="1"/>
          </p:nvPr>
        </p:nvSpPr>
        <p:spPr/>
        <p:txBody>
          <a:bodyPr/>
          <a:lstStyle/>
          <a:p>
            <a:r>
              <a:rPr lang="en-US" dirty="0" smtClean="0"/>
              <a:t>Semantics </a:t>
            </a:r>
            <a:r>
              <a:rPr lang="en-US" dirty="0"/>
              <a:t>of </a:t>
            </a:r>
            <a:r>
              <a:rPr lang="en-US" dirty="0" smtClean="0"/>
              <a:t>Latest Usage</a:t>
            </a:r>
            <a:endParaRPr lang="en-US" dirty="0"/>
          </a:p>
          <a:p>
            <a:pPr marL="457200" lvl="1" indent="0">
              <a:buNone/>
            </a:pPr>
            <a:r>
              <a:rPr lang="en-US" dirty="0"/>
              <a:t>	</a:t>
            </a:r>
            <a:r>
              <a:rPr lang="en-US" b="0" dirty="0" smtClean="0"/>
              <a:t>Any Model Element can change</a:t>
            </a:r>
          </a:p>
          <a:p>
            <a:pPr marL="457200" lvl="1" indent="0">
              <a:buNone/>
            </a:pPr>
            <a:r>
              <a:rPr lang="en-US" b="0" dirty="0"/>
              <a:t>	</a:t>
            </a:r>
            <a:r>
              <a:rPr lang="en-US" b="0" dirty="0" smtClean="0"/>
              <a:t>Any Model Diagram can change</a:t>
            </a:r>
          </a:p>
          <a:p>
            <a:pPr marL="457200" lvl="1" indent="0">
              <a:buNone/>
            </a:pPr>
            <a:r>
              <a:rPr lang="en-US" b="0" dirty="0"/>
              <a:t>	</a:t>
            </a:r>
            <a:r>
              <a:rPr lang="en-US" b="0" dirty="0" smtClean="0"/>
              <a:t>Any Usage Relation can change</a:t>
            </a:r>
          </a:p>
          <a:p>
            <a:r>
              <a:rPr lang="en-US" dirty="0" smtClean="0"/>
              <a:t>Semantics </a:t>
            </a:r>
            <a:r>
              <a:rPr lang="en-US" dirty="0"/>
              <a:t>of </a:t>
            </a:r>
            <a:r>
              <a:rPr lang="en-US" dirty="0" smtClean="0"/>
              <a:t>Latest Sticky Usage</a:t>
            </a:r>
            <a:endParaRPr lang="en-US" dirty="0"/>
          </a:p>
          <a:p>
            <a:pPr marL="457200" lvl="1" indent="0">
              <a:buNone/>
            </a:pPr>
            <a:r>
              <a:rPr lang="en-US" b="0" dirty="0"/>
              <a:t>	</a:t>
            </a:r>
            <a:r>
              <a:rPr lang="en-US" b="0" dirty="0" smtClean="0"/>
              <a:t>All Model Elements are frozen</a:t>
            </a:r>
          </a:p>
          <a:p>
            <a:pPr marL="457200" lvl="1" indent="0">
              <a:buNone/>
            </a:pPr>
            <a:r>
              <a:rPr lang="en-US" b="0" dirty="0"/>
              <a:t>	</a:t>
            </a:r>
            <a:r>
              <a:rPr lang="en-US" b="0" dirty="0" smtClean="0"/>
              <a:t>All Model Diagrams are frozen</a:t>
            </a:r>
          </a:p>
          <a:p>
            <a:pPr marL="457200" lvl="1" indent="0">
              <a:buNone/>
            </a:pPr>
            <a:r>
              <a:rPr lang="en-US" b="0" dirty="0"/>
              <a:t>	</a:t>
            </a:r>
            <a:r>
              <a:rPr lang="en-US" b="0" dirty="0" smtClean="0"/>
              <a:t>Any Usage Relation can change</a:t>
            </a:r>
          </a:p>
          <a:p>
            <a:r>
              <a:rPr lang="en-US" dirty="0" smtClean="0"/>
              <a:t>Semantics of Historical Sticky Usage </a:t>
            </a:r>
            <a:r>
              <a:rPr lang="en-US" dirty="0"/>
              <a:t>	</a:t>
            </a:r>
          </a:p>
          <a:p>
            <a:pPr marL="114300" indent="0">
              <a:buNone/>
            </a:pPr>
            <a:r>
              <a:rPr lang="en-US" b="0" dirty="0" smtClean="0"/>
              <a:t>	Everything is frozen</a:t>
            </a:r>
          </a:p>
          <a:p>
            <a:pPr>
              <a:buFont typeface="Symbol" charset="0"/>
              <a:buChar char=""/>
            </a:pPr>
            <a:endParaRPr lang="en-US" dirty="0"/>
          </a:p>
        </p:txBody>
      </p:sp>
    </p:spTree>
    <p:extLst>
      <p:ext uri="{BB962C8B-B14F-4D97-AF65-F5344CB8AC3E}">
        <p14:creationId xmlns:p14="http://schemas.microsoft.com/office/powerpoint/2010/main" val="129940485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Open </a:t>
            </a:r>
            <a:r>
              <a:rPr lang="en-US" dirty="0" err="1" smtClean="0"/>
              <a:t>vs</a:t>
            </a:r>
            <a:r>
              <a:rPr lang="en-US" dirty="0" smtClean="0"/>
              <a:t> Closed Diagram part of</a:t>
            </a:r>
            <a:br>
              <a:rPr lang="en-US" dirty="0" smtClean="0"/>
            </a:br>
            <a:r>
              <a:rPr lang="en-US" dirty="0" smtClean="0"/>
              <a:t>the state of an MD model?</a:t>
            </a:r>
            <a:endParaRPr lang="en-US" dirty="0"/>
          </a:p>
        </p:txBody>
      </p:sp>
      <p:sp>
        <p:nvSpPr>
          <p:cNvPr id="4" name="Slide Number Placeholder 3"/>
          <p:cNvSpPr>
            <a:spLocks noGrp="1"/>
          </p:cNvSpPr>
          <p:nvPr>
            <p:ph type="sldNum" sz="quarter" idx="10"/>
          </p:nvPr>
        </p:nvSpPr>
        <p:spPr/>
        <p:txBody>
          <a:bodyPr/>
          <a:lstStyle/>
          <a:p>
            <a:pPr>
              <a:defRPr/>
            </a:pPr>
            <a:r>
              <a:rPr lang="en-US" smtClean="0"/>
              <a:t>	</a:t>
            </a:r>
            <a:r>
              <a:rPr lang="en-US" smtClean="0">
                <a:latin typeface="Calibri" charset="0"/>
                <a:cs typeface="Calibri" charset="0"/>
              </a:rPr>
              <a:t>           Page </a:t>
            </a:r>
            <a:fld id="{7846DA97-9958-F347-9621-8C001890BBB5}" type="slidenum">
              <a:rPr lang="en-US" smtClean="0">
                <a:latin typeface="Calibri" charset="0"/>
                <a:cs typeface="Calibri" charset="0"/>
              </a:rPr>
              <a:pPr>
                <a:defRPr/>
              </a:pPr>
              <a:t>14</a:t>
            </a:fld>
            <a:endParaRPr lang="en-US">
              <a:latin typeface="Calibri" charset="0"/>
              <a:cs typeface="Calibri" charset="0"/>
            </a:endParaRPr>
          </a:p>
        </p:txBody>
      </p:sp>
      <p:sp>
        <p:nvSpPr>
          <p:cNvPr id="3" name="Content Placeholder 2"/>
          <p:cNvSpPr>
            <a:spLocks noGrp="1"/>
          </p:cNvSpPr>
          <p:nvPr>
            <p:ph idx="1"/>
          </p:nvPr>
        </p:nvSpPr>
        <p:spPr/>
        <p:txBody>
          <a:bodyPr/>
          <a:lstStyle/>
          <a:p>
            <a:r>
              <a:rPr lang="en-US" sz="2400" dirty="0" smtClean="0"/>
              <a:t>MagicDraw represents Elements &amp; Diagrams separately!</a:t>
            </a:r>
          </a:p>
          <a:p>
            <a:pPr lvl="1"/>
            <a:r>
              <a:rPr lang="en-US" sz="2000" dirty="0" smtClean="0"/>
              <a:t>Opening a MagicDraw model only opens:</a:t>
            </a:r>
          </a:p>
          <a:p>
            <a:pPr lvl="2"/>
            <a:r>
              <a:rPr lang="en-US" sz="1600" dirty="0" smtClean="0"/>
              <a:t>Shared &amp; Private Model Elements</a:t>
            </a:r>
          </a:p>
          <a:p>
            <a:pPr lvl="2"/>
            <a:r>
              <a:rPr lang="en-US" sz="1600" dirty="0" smtClean="0"/>
              <a:t>Opened Diagrams</a:t>
            </a:r>
          </a:p>
          <a:p>
            <a:pPr lvl="2"/>
            <a:r>
              <a:rPr lang="en-US" sz="1600" dirty="0" smtClean="0"/>
              <a:t>For each usage relationship:</a:t>
            </a:r>
          </a:p>
          <a:p>
            <a:pPr lvl="3"/>
            <a:r>
              <a:rPr lang="en-US" sz="1600" dirty="0" smtClean="0"/>
              <a:t>Shared Model Elements</a:t>
            </a:r>
          </a:p>
          <a:p>
            <a:pPr lvl="1"/>
            <a:r>
              <a:rPr lang="en-US" sz="2000" dirty="0" smtClean="0"/>
              <a:t>If something changed, it is possible that some references are stale!</a:t>
            </a:r>
          </a:p>
          <a:p>
            <a:pPr lvl="2"/>
            <a:r>
              <a:rPr lang="en-US" sz="1600" dirty="0" smtClean="0"/>
              <a:t>In a Closed Diagram</a:t>
            </a:r>
          </a:p>
          <a:p>
            <a:pPr lvl="2"/>
            <a:r>
              <a:rPr lang="en-US" sz="1600" dirty="0" smtClean="0"/>
              <a:t>In a Private Model Element</a:t>
            </a:r>
          </a:p>
          <a:p>
            <a:pPr lvl="2"/>
            <a:r>
              <a:rPr lang="en-US" sz="1600" dirty="0" smtClean="0"/>
              <a:t>For each usage relationship</a:t>
            </a:r>
          </a:p>
          <a:p>
            <a:pPr lvl="3"/>
            <a:r>
              <a:rPr lang="en-US" sz="1600" dirty="0" smtClean="0"/>
              <a:t>Private Model Elements</a:t>
            </a:r>
          </a:p>
          <a:p>
            <a:pPr lvl="3"/>
            <a:r>
              <a:rPr lang="en-US" sz="1600" dirty="0" smtClean="0"/>
              <a:t>Private Model Diagrams</a:t>
            </a:r>
          </a:p>
          <a:p>
            <a:pPr lvl="3"/>
            <a:endParaRPr lang="en-US" sz="1600" dirty="0"/>
          </a:p>
          <a:p>
            <a:r>
              <a:rPr lang="en-US" sz="2400" dirty="0" smtClean="0"/>
              <a:t>Opening all diagrams forces MD to “resolve” symbols</a:t>
            </a:r>
          </a:p>
          <a:p>
            <a:pPr lvl="1"/>
            <a:r>
              <a:rPr lang="en-US" sz="2000" dirty="0" smtClean="0"/>
              <a:t>This can be useful for locating proxies shown in diagrams</a:t>
            </a:r>
          </a:p>
          <a:p>
            <a:pPr lvl="1"/>
            <a:r>
              <a:rPr lang="en-US" sz="2000" dirty="0" smtClean="0"/>
              <a:t>The MD log has warnings about “lost” elements (unresolved symbols)</a:t>
            </a:r>
            <a:endParaRPr lang="en-US" sz="2000" dirty="0"/>
          </a:p>
          <a:p>
            <a:pPr lvl="1"/>
            <a:endParaRPr lang="en-US" sz="2000" b="0" dirty="0" smtClean="0"/>
          </a:p>
        </p:txBody>
      </p:sp>
    </p:spTree>
    <p:extLst>
      <p:ext uri="{BB962C8B-B14F-4D97-AF65-F5344CB8AC3E}">
        <p14:creationId xmlns:p14="http://schemas.microsoft.com/office/powerpoint/2010/main" val="81757191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Putting all together…</a:t>
            </a:r>
            <a:endParaRPr lang="en-US" dirty="0"/>
          </a:p>
        </p:txBody>
      </p:sp>
      <p:sp>
        <p:nvSpPr>
          <p:cNvPr id="4" name="Slide Number Placeholder 3"/>
          <p:cNvSpPr>
            <a:spLocks noGrp="1"/>
          </p:cNvSpPr>
          <p:nvPr>
            <p:ph type="sldNum" sz="quarter" idx="10"/>
          </p:nvPr>
        </p:nvSpPr>
        <p:spPr/>
        <p:txBody>
          <a:bodyPr/>
          <a:lstStyle/>
          <a:p>
            <a:pPr>
              <a:defRPr/>
            </a:pPr>
            <a:r>
              <a:rPr lang="en-US" smtClean="0"/>
              <a:t>	</a:t>
            </a:r>
            <a:r>
              <a:rPr lang="en-US" smtClean="0">
                <a:latin typeface="Calibri" charset="0"/>
                <a:cs typeface="Calibri" charset="0"/>
              </a:rPr>
              <a:t>           Page </a:t>
            </a:r>
            <a:fld id="{7846DA97-9958-F347-9621-8C001890BBB5}" type="slidenum">
              <a:rPr lang="en-US" smtClean="0">
                <a:latin typeface="Calibri" charset="0"/>
                <a:cs typeface="Calibri" charset="0"/>
              </a:rPr>
              <a:pPr>
                <a:defRPr/>
              </a:pPr>
              <a:t>15</a:t>
            </a:fld>
            <a:endParaRPr lang="en-US">
              <a:latin typeface="Calibri" charset="0"/>
              <a:cs typeface="Calibri" charset="0"/>
            </a:endParaRPr>
          </a:p>
        </p:txBody>
      </p:sp>
      <p:pic>
        <p:nvPicPr>
          <p:cNvPr id="6" name="Picture 5"/>
          <p:cNvPicPr>
            <a:picLocks noChangeAspect="1"/>
          </p:cNvPicPr>
          <p:nvPr/>
        </p:nvPicPr>
        <p:blipFill>
          <a:blip r:embed="rId2"/>
          <a:stretch>
            <a:fillRect/>
          </a:stretch>
        </p:blipFill>
        <p:spPr>
          <a:xfrm>
            <a:off x="0" y="1219200"/>
            <a:ext cx="9144000" cy="5296735"/>
          </a:xfrm>
          <a:prstGeom prst="rect">
            <a:avLst/>
          </a:prstGeom>
        </p:spPr>
      </p:pic>
    </p:spTree>
    <p:extLst>
      <p:ext uri="{BB962C8B-B14F-4D97-AF65-F5344CB8AC3E}">
        <p14:creationId xmlns:p14="http://schemas.microsoft.com/office/powerpoint/2010/main" val="1461135136"/>
      </p:ext>
    </p:extLst>
  </p:cSld>
  <p:clrMapOvr>
    <a:masterClrMapping/>
  </p:clrMapOvr>
  <p:transition xmlns:p14="http://schemas.microsoft.com/office/powerpoint/2010/mai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Integrity Checker: Next Steps</a:t>
            </a:r>
            <a:endParaRPr lang="en-US" dirty="0"/>
          </a:p>
        </p:txBody>
      </p:sp>
      <p:sp>
        <p:nvSpPr>
          <p:cNvPr id="5" name="Content Placeholder 4"/>
          <p:cNvSpPr>
            <a:spLocks noGrp="1"/>
          </p:cNvSpPr>
          <p:nvPr>
            <p:ph idx="1"/>
          </p:nvPr>
        </p:nvSpPr>
        <p:spPr>
          <a:xfrm>
            <a:off x="87554" y="990600"/>
            <a:ext cx="9067800" cy="5156200"/>
          </a:xfrm>
        </p:spPr>
        <p:txBody>
          <a:bodyPr/>
          <a:lstStyle/>
          <a:p>
            <a:r>
              <a:rPr lang="en-US" sz="2400" dirty="0" smtClean="0"/>
              <a:t>Analyzing the MD log is important</a:t>
            </a:r>
          </a:p>
          <a:p>
            <a:pPr lvl="1"/>
            <a:r>
              <a:rPr lang="en-US" sz="2000" dirty="0"/>
              <a:t>The Europa troubleshooting involved extensive analysis of MD </a:t>
            </a:r>
            <a:r>
              <a:rPr lang="en-US" sz="2000" dirty="0" smtClean="0"/>
              <a:t>logs</a:t>
            </a:r>
          </a:p>
          <a:p>
            <a:pPr lvl="1"/>
            <a:r>
              <a:rPr lang="en-US" sz="2000" dirty="0" smtClean="0"/>
              <a:t>Some “data loss” happens silently without any indication in the UI</a:t>
            </a:r>
          </a:p>
          <a:p>
            <a:pPr lvl="2"/>
            <a:r>
              <a:rPr lang="en-US" sz="1600" dirty="0" smtClean="0"/>
              <a:t>But there are telltale indications in the MD log!</a:t>
            </a:r>
          </a:p>
          <a:p>
            <a:pPr lvl="1"/>
            <a:r>
              <a:rPr lang="en-US" sz="2000" dirty="0" smtClean="0"/>
              <a:t>Interpreting the MD log is tricky</a:t>
            </a:r>
          </a:p>
          <a:p>
            <a:pPr lvl="2"/>
            <a:r>
              <a:rPr lang="en-US" sz="1600" dirty="0" smtClean="0"/>
              <a:t>The messages are intended for MagicDraw developers, not end users</a:t>
            </a:r>
          </a:p>
          <a:p>
            <a:pPr lvl="1"/>
            <a:r>
              <a:rPr lang="en-US" sz="2000" dirty="0" smtClean="0"/>
              <a:t>Analyzing the MD log is necessary for proxy-related “data loss”</a:t>
            </a:r>
          </a:p>
          <a:p>
            <a:pPr lvl="2"/>
            <a:r>
              <a:rPr lang="en-US" sz="1600" dirty="0" smtClean="0"/>
              <a:t>Unresolved proxy elements that have been deleted but were shown on a diagram are logged</a:t>
            </a:r>
          </a:p>
          <a:p>
            <a:pPr marL="800100" lvl="2" indent="0">
              <a:buNone/>
            </a:pPr>
            <a:r>
              <a:rPr lang="en-US" sz="1600" dirty="0" smtClean="0"/>
              <a:t>(See: </a:t>
            </a:r>
            <a:r>
              <a:rPr lang="en-US" sz="1600" dirty="0" smtClean="0">
                <a:hlinkClick r:id="rId2"/>
              </a:rPr>
              <a:t>MDUMLCS-8720</a:t>
            </a:r>
            <a:r>
              <a:rPr lang="en-US" sz="1600" dirty="0" smtClean="0"/>
              <a:t>, </a:t>
            </a:r>
            <a:r>
              <a:rPr lang="en-US" sz="1600" dirty="0" smtClean="0">
                <a:hlinkClick r:id="rId3"/>
              </a:rPr>
              <a:t>MDUMLCS-8722</a:t>
            </a:r>
            <a:r>
              <a:rPr lang="en-US" sz="1600" dirty="0" smtClean="0"/>
              <a:t>)</a:t>
            </a:r>
          </a:p>
          <a:p>
            <a:pPr lvl="1"/>
            <a:r>
              <a:rPr lang="en-US" sz="2000" dirty="0" smtClean="0"/>
              <a:t>The contents of the MD log evolves and will evolve in subsequent releases</a:t>
            </a:r>
          </a:p>
          <a:p>
            <a:pPr lvl="2"/>
            <a:r>
              <a:rPr lang="en-US" sz="1600" dirty="0" err="1" smtClean="0"/>
              <a:t>NoMagic</a:t>
            </a:r>
            <a:r>
              <a:rPr lang="en-US" sz="1600" dirty="0" smtClean="0"/>
              <a:t> made suggested improvements in 17.0.2 SP3 released February 23, 2013</a:t>
            </a:r>
          </a:p>
          <a:p>
            <a:r>
              <a:rPr lang="en-US" sz="2400" dirty="0" smtClean="0"/>
              <a:t>Goal: Automated MD log analysis</a:t>
            </a:r>
          </a:p>
          <a:p>
            <a:pPr lvl="1"/>
            <a:r>
              <a:rPr lang="en-US" sz="2000" dirty="0" smtClean="0"/>
              <a:t>Currently, the checker includes a simplified version of MSL’s </a:t>
            </a:r>
            <a:r>
              <a:rPr lang="en-US" sz="2000" dirty="0" err="1" smtClean="0"/>
              <a:t>LogChecker</a:t>
            </a:r>
            <a:endParaRPr lang="en-US" sz="2000" dirty="0" smtClean="0"/>
          </a:p>
          <a:p>
            <a:pPr lvl="2"/>
            <a:r>
              <a:rPr lang="en-US" sz="1600" dirty="0" smtClean="0"/>
              <a:t>Collaboration with K. </a:t>
            </a:r>
            <a:r>
              <a:rPr lang="en-US" sz="1600" dirty="0" err="1" smtClean="0"/>
              <a:t>Havelund</a:t>
            </a:r>
            <a:endParaRPr lang="en-US" sz="1600" dirty="0" smtClean="0"/>
          </a:p>
          <a:p>
            <a:pPr lvl="1"/>
            <a:r>
              <a:rPr lang="en-US" sz="2000" dirty="0" smtClean="0"/>
              <a:t>Analyzing MD logs involves similar challenges to those in MSL</a:t>
            </a:r>
          </a:p>
          <a:p>
            <a:pPr lvl="2"/>
            <a:r>
              <a:rPr lang="en-US" sz="1600" dirty="0" smtClean="0"/>
              <a:t>The challenge will be developing rules for analyzing such logs</a:t>
            </a:r>
          </a:p>
          <a:p>
            <a:pPr lvl="2"/>
            <a:r>
              <a:rPr lang="en-US" sz="1600" dirty="0" smtClean="0"/>
              <a:t>JPL need assurances from </a:t>
            </a:r>
            <a:r>
              <a:rPr lang="en-US" sz="1600" dirty="0" err="1" smtClean="0"/>
              <a:t>NoMagic</a:t>
            </a:r>
            <a:r>
              <a:rPr lang="en-US" sz="1600" dirty="0" smtClean="0"/>
              <a:t> about the meaning of the log messages used for analysis</a:t>
            </a:r>
          </a:p>
        </p:txBody>
      </p:sp>
      <p:sp>
        <p:nvSpPr>
          <p:cNvPr id="4" name="Slide Number Placeholder 3"/>
          <p:cNvSpPr>
            <a:spLocks noGrp="1"/>
          </p:cNvSpPr>
          <p:nvPr>
            <p:ph type="sldNum" sz="quarter" idx="10"/>
          </p:nvPr>
        </p:nvSpPr>
        <p:spPr/>
        <p:txBody>
          <a:bodyPr/>
          <a:lstStyle/>
          <a:p>
            <a:pPr>
              <a:defRPr/>
            </a:pPr>
            <a:r>
              <a:rPr lang="en-US" smtClean="0"/>
              <a:t>	</a:t>
            </a:r>
            <a:r>
              <a:rPr lang="en-US" smtClean="0">
                <a:latin typeface="Calibri" charset="0"/>
                <a:cs typeface="Calibri" charset="0"/>
              </a:rPr>
              <a:t>           Page </a:t>
            </a:r>
            <a:fld id="{7846DA97-9958-F347-9621-8C001890BBB5}" type="slidenum">
              <a:rPr lang="en-US" smtClean="0">
                <a:latin typeface="Calibri" charset="0"/>
                <a:cs typeface="Calibri" charset="0"/>
              </a:rPr>
              <a:pPr>
                <a:defRPr/>
              </a:pPr>
              <a:t>16</a:t>
            </a:fld>
            <a:endParaRPr lang="en-US">
              <a:latin typeface="Calibri" charset="0"/>
              <a:cs typeface="Calibri" charset="0"/>
            </a:endParaRPr>
          </a:p>
        </p:txBody>
      </p:sp>
    </p:spTree>
    <p:extLst>
      <p:ext uri="{BB962C8B-B14F-4D97-AF65-F5344CB8AC3E}">
        <p14:creationId xmlns:p14="http://schemas.microsoft.com/office/powerpoint/2010/main" val="52191961"/>
      </p:ext>
    </p:extLst>
  </p:cSld>
  <p:clrMapOvr>
    <a:masterClrMapping/>
  </p:clrMapOvr>
  <p:transition xmlns:p14="http://schemas.microsoft.com/office/powerpoint/2010/mai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Integrity Checker:</a:t>
            </a:r>
            <a:br>
              <a:rPr lang="en-US" dirty="0" smtClean="0"/>
            </a:br>
            <a:r>
              <a:rPr lang="en-US" dirty="0" smtClean="0"/>
              <a:t>Lesson Learned From Europa</a:t>
            </a:r>
            <a:endParaRPr lang="en-US" dirty="0"/>
          </a:p>
        </p:txBody>
      </p:sp>
      <p:sp>
        <p:nvSpPr>
          <p:cNvPr id="5" name="Content Placeholder 4"/>
          <p:cNvSpPr>
            <a:spLocks noGrp="1"/>
          </p:cNvSpPr>
          <p:nvPr>
            <p:ph idx="1"/>
          </p:nvPr>
        </p:nvSpPr>
        <p:spPr>
          <a:xfrm>
            <a:off x="152400" y="990600"/>
            <a:ext cx="8915400" cy="5486400"/>
          </a:xfrm>
        </p:spPr>
        <p:txBody>
          <a:bodyPr/>
          <a:lstStyle/>
          <a:p>
            <a:r>
              <a:rPr lang="en-US" sz="2400" dirty="0" smtClean="0"/>
              <a:t>Before </a:t>
            </a:r>
            <a:r>
              <a:rPr lang="en-US" sz="2400" dirty="0"/>
              <a:t>the Project Integrity Checker:</a:t>
            </a:r>
          </a:p>
          <a:p>
            <a:pPr lvl="1"/>
            <a:r>
              <a:rPr lang="en-US" sz="2000" dirty="0" smtClean="0"/>
              <a:t>JPL over-estimated </a:t>
            </a:r>
            <a:r>
              <a:rPr lang="en-US" sz="2000" dirty="0" err="1" smtClean="0"/>
              <a:t>MagicDraw’s</a:t>
            </a:r>
            <a:r>
              <a:rPr lang="en-US" sz="2000" dirty="0" smtClean="0"/>
              <a:t> ability to handle changes in agile collaborative model-based systems engineering</a:t>
            </a:r>
          </a:p>
          <a:p>
            <a:pPr lvl="1"/>
            <a:r>
              <a:rPr lang="en-US" sz="2000" dirty="0" err="1" smtClean="0"/>
              <a:t>NoMagic</a:t>
            </a:r>
            <a:r>
              <a:rPr lang="en-US" sz="2000" dirty="0" smtClean="0"/>
              <a:t> under-estimated </a:t>
            </a:r>
            <a:r>
              <a:rPr lang="en-US" sz="2000" dirty="0" err="1" smtClean="0"/>
              <a:t>MagicDraw’s</a:t>
            </a:r>
            <a:r>
              <a:rPr lang="en-US" sz="2000" dirty="0" smtClean="0"/>
              <a:t> potential for jeopardizing users’ models and hiding data loss</a:t>
            </a:r>
          </a:p>
          <a:p>
            <a:r>
              <a:rPr lang="en-US" sz="2400" dirty="0" smtClean="0"/>
              <a:t>After the Project Integrity Checker:</a:t>
            </a:r>
          </a:p>
          <a:p>
            <a:pPr lvl="1"/>
            <a:r>
              <a:rPr lang="en-US" sz="2000" dirty="0" smtClean="0"/>
              <a:t>The key recommendation, “use (historical) sticky version mounts”, is the tip of the “explicit change management” iceberg</a:t>
            </a:r>
            <a:endParaRPr lang="en-US" sz="2400" dirty="0" smtClean="0"/>
          </a:p>
          <a:p>
            <a:r>
              <a:rPr lang="en-US" sz="2400" dirty="0" smtClean="0"/>
              <a:t>Effective change management is critical for MBSE</a:t>
            </a:r>
          </a:p>
          <a:p>
            <a:pPr lvl="1"/>
            <a:r>
              <a:rPr lang="en-US" sz="2000" dirty="0" smtClean="0"/>
              <a:t>Change is an intrinsic aspect of any engineering model as a reusable asset</a:t>
            </a:r>
          </a:p>
          <a:p>
            <a:r>
              <a:rPr lang="en-US" sz="2400" dirty="0" smtClean="0"/>
              <a:t>How do we manage SysML reusable assets?</a:t>
            </a:r>
          </a:p>
          <a:p>
            <a:pPr lvl="1"/>
            <a:r>
              <a:rPr lang="en-US" sz="1600" dirty="0" smtClean="0"/>
              <a:t>Managing reusable modeling assets involves more than versioning them</a:t>
            </a:r>
          </a:p>
          <a:p>
            <a:pPr lvl="2"/>
            <a:r>
              <a:rPr lang="en-US" sz="1200" dirty="0" smtClean="0"/>
              <a:t>We have reasonably good support for versioning (SVN, GIT, Teamwork, …)</a:t>
            </a:r>
          </a:p>
          <a:p>
            <a:pPr lvl="1"/>
            <a:r>
              <a:rPr lang="en-US" sz="1600" dirty="0" smtClean="0"/>
              <a:t>Managing such assets is more than versioning them</a:t>
            </a:r>
          </a:p>
          <a:p>
            <a:pPr lvl="2"/>
            <a:r>
              <a:rPr lang="en-US" sz="1200" dirty="0" smtClean="0"/>
              <a:t>Is it OK to update from one version to another?</a:t>
            </a:r>
          </a:p>
          <a:p>
            <a:pPr lvl="2"/>
            <a:r>
              <a:rPr lang="en-US" sz="1200" dirty="0" smtClean="0"/>
              <a:t>How do we coordinate the update of multiple modules?</a:t>
            </a:r>
          </a:p>
        </p:txBody>
      </p:sp>
      <p:sp>
        <p:nvSpPr>
          <p:cNvPr id="4" name="Slide Number Placeholder 3"/>
          <p:cNvSpPr>
            <a:spLocks noGrp="1"/>
          </p:cNvSpPr>
          <p:nvPr>
            <p:ph type="sldNum" sz="quarter" idx="10"/>
          </p:nvPr>
        </p:nvSpPr>
        <p:spPr/>
        <p:txBody>
          <a:bodyPr/>
          <a:lstStyle/>
          <a:p>
            <a:pPr>
              <a:defRPr/>
            </a:pPr>
            <a:r>
              <a:rPr lang="en-US" smtClean="0"/>
              <a:t>	</a:t>
            </a:r>
            <a:r>
              <a:rPr lang="en-US" smtClean="0">
                <a:latin typeface="Calibri" charset="0"/>
                <a:cs typeface="Calibri" charset="0"/>
              </a:rPr>
              <a:t>           Page </a:t>
            </a:r>
            <a:fld id="{7846DA97-9958-F347-9621-8C001890BBB5}" type="slidenum">
              <a:rPr lang="en-US" smtClean="0">
                <a:latin typeface="Calibri" charset="0"/>
                <a:cs typeface="Calibri" charset="0"/>
              </a:rPr>
              <a:pPr>
                <a:defRPr/>
              </a:pPr>
              <a:t>17</a:t>
            </a:fld>
            <a:endParaRPr lang="en-US">
              <a:latin typeface="Calibri" charset="0"/>
              <a:cs typeface="Calibri" charset="0"/>
            </a:endParaRPr>
          </a:p>
        </p:txBody>
      </p:sp>
    </p:spTree>
    <p:extLst>
      <p:ext uri="{BB962C8B-B14F-4D97-AF65-F5344CB8AC3E}">
        <p14:creationId xmlns:p14="http://schemas.microsoft.com/office/powerpoint/2010/main" val="940200485"/>
      </p:ext>
    </p:extLst>
  </p:cSld>
  <p:clrMapOvr>
    <a:masterClrMapping/>
  </p:clrMapOvr>
  <p:transition xmlns:p14="http://schemas.microsoft.com/office/powerpoint/2010/mai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Reusable Modeling Assets:</a:t>
            </a:r>
            <a:br>
              <a:rPr lang="en-US" dirty="0" smtClean="0"/>
            </a:br>
            <a:r>
              <a:rPr lang="en-US" dirty="0" smtClean="0"/>
              <a:t>Version Management Example</a:t>
            </a:r>
            <a:endParaRPr lang="en-US" dirty="0"/>
          </a:p>
        </p:txBody>
      </p:sp>
      <p:sp>
        <p:nvSpPr>
          <p:cNvPr id="9" name="Content Placeholder 8"/>
          <p:cNvSpPr>
            <a:spLocks noGrp="1"/>
          </p:cNvSpPr>
          <p:nvPr>
            <p:ph idx="1"/>
          </p:nvPr>
        </p:nvSpPr>
        <p:spPr>
          <a:xfrm>
            <a:off x="228600" y="4800600"/>
            <a:ext cx="8915400" cy="1422400"/>
          </a:xfrm>
        </p:spPr>
        <p:txBody>
          <a:bodyPr/>
          <a:lstStyle/>
          <a:p>
            <a:r>
              <a:rPr lang="en-US" sz="2400" dirty="0" smtClean="0"/>
              <a:t>Current recommendation: “bottom-up” version update</a:t>
            </a:r>
          </a:p>
          <a:p>
            <a:pPr marL="457200" lvl="1" indent="0">
              <a:buNone/>
            </a:pPr>
            <a:r>
              <a:rPr lang="en-US" sz="1400" dirty="0" smtClean="0">
                <a:hlinkClick r:id="rId2"/>
              </a:rPr>
              <a:t>https://jplwiki.jpl.nasa.gov:8443/display/SSCAEMBSE/Proposed+strategy+for+Pessimistic+Assurance+Listener</a:t>
            </a:r>
            <a:endParaRPr lang="en-US" sz="1200" dirty="0" smtClean="0"/>
          </a:p>
          <a:p>
            <a:r>
              <a:rPr lang="en-US" sz="2400" dirty="0" smtClean="0"/>
              <a:t>What if a user needs changes made in a high level module?</a:t>
            </a:r>
            <a:endParaRPr lang="en-US" sz="2400" dirty="0"/>
          </a:p>
        </p:txBody>
      </p:sp>
      <p:sp>
        <p:nvSpPr>
          <p:cNvPr id="4" name="Slide Number Placeholder 3"/>
          <p:cNvSpPr>
            <a:spLocks noGrp="1"/>
          </p:cNvSpPr>
          <p:nvPr>
            <p:ph type="sldNum" sz="quarter" idx="10"/>
          </p:nvPr>
        </p:nvSpPr>
        <p:spPr/>
        <p:txBody>
          <a:bodyPr/>
          <a:lstStyle/>
          <a:p>
            <a:pPr>
              <a:defRPr/>
            </a:pPr>
            <a:r>
              <a:rPr lang="en-US" smtClean="0"/>
              <a:t>	</a:t>
            </a:r>
            <a:r>
              <a:rPr lang="en-US" smtClean="0">
                <a:latin typeface="Calibri" charset="0"/>
                <a:cs typeface="Calibri" charset="0"/>
              </a:rPr>
              <a:t>           Page </a:t>
            </a:r>
            <a:fld id="{7846DA97-9958-F347-9621-8C001890BBB5}" type="slidenum">
              <a:rPr lang="en-US" smtClean="0">
                <a:latin typeface="Calibri" charset="0"/>
                <a:cs typeface="Calibri" charset="0"/>
              </a:rPr>
              <a:pPr>
                <a:defRPr/>
              </a:pPr>
              <a:t>18</a:t>
            </a:fld>
            <a:endParaRPr lang="en-US">
              <a:latin typeface="Calibri" charset="0"/>
              <a:cs typeface="Calibri" charset="0"/>
            </a:endParaRPr>
          </a:p>
        </p:txBody>
      </p:sp>
      <p:pic>
        <p:nvPicPr>
          <p:cNvPr id="6" name="Picture 5"/>
          <p:cNvPicPr>
            <a:picLocks noChangeAspect="1"/>
          </p:cNvPicPr>
          <p:nvPr/>
        </p:nvPicPr>
        <p:blipFill>
          <a:blip r:embed="rId3"/>
          <a:stretch>
            <a:fillRect/>
          </a:stretch>
        </p:blipFill>
        <p:spPr>
          <a:xfrm>
            <a:off x="381000" y="1143000"/>
            <a:ext cx="4415672" cy="3594295"/>
          </a:xfrm>
          <a:prstGeom prst="rect">
            <a:avLst/>
          </a:prstGeom>
        </p:spPr>
      </p:pic>
      <p:sp>
        <p:nvSpPr>
          <p:cNvPr id="7" name="TextBox 6"/>
          <p:cNvSpPr txBox="1"/>
          <p:nvPr/>
        </p:nvSpPr>
        <p:spPr>
          <a:xfrm>
            <a:off x="5486400" y="1905000"/>
            <a:ext cx="3289182" cy="1477328"/>
          </a:xfrm>
          <a:prstGeom prst="rect">
            <a:avLst/>
          </a:prstGeom>
          <a:noFill/>
        </p:spPr>
        <p:txBody>
          <a:bodyPr wrap="none" rtlCol="0">
            <a:spAutoFit/>
          </a:bodyPr>
          <a:lstStyle/>
          <a:p>
            <a:pPr algn="l"/>
            <a:r>
              <a:rPr lang="en-US" dirty="0" smtClean="0"/>
              <a:t>Teamwork projects # versions:</a:t>
            </a:r>
          </a:p>
          <a:p>
            <a:pPr algn="l"/>
            <a:r>
              <a:rPr lang="en-US" dirty="0" smtClean="0"/>
              <a:t>F4#9</a:t>
            </a:r>
          </a:p>
          <a:p>
            <a:pPr algn="l"/>
            <a:r>
              <a:rPr lang="en-US" dirty="0" smtClean="0"/>
              <a:t>F3#7</a:t>
            </a:r>
          </a:p>
          <a:p>
            <a:pPr algn="l"/>
            <a:r>
              <a:rPr lang="en-US" dirty="0" smtClean="0"/>
              <a:t>F2#3</a:t>
            </a:r>
          </a:p>
          <a:p>
            <a:pPr algn="l"/>
            <a:r>
              <a:rPr lang="en-US" dirty="0" smtClean="0"/>
              <a:t>F1#1</a:t>
            </a:r>
            <a:endParaRPr lang="en-US" dirty="0"/>
          </a:p>
        </p:txBody>
      </p:sp>
    </p:spTree>
    <p:extLst>
      <p:ext uri="{BB962C8B-B14F-4D97-AF65-F5344CB8AC3E}">
        <p14:creationId xmlns:p14="http://schemas.microsoft.com/office/powerpoint/2010/main" val="1242294809"/>
      </p:ext>
    </p:extLst>
  </p:cSld>
  <p:clrMapOvr>
    <a:masterClrMapping/>
  </p:clrMapOvr>
  <p:transition xmlns:p14="http://schemas.microsoft.com/office/powerpoint/2010/mai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52400"/>
            <a:ext cx="6248400" cy="685800"/>
          </a:xfrm>
        </p:spPr>
        <p:txBody>
          <a:bodyPr/>
          <a:lstStyle/>
          <a:p>
            <a:r>
              <a:rPr lang="en-US" dirty="0" smtClean="0"/>
              <a:t>Version Management Challenge:</a:t>
            </a:r>
            <a:br>
              <a:rPr lang="en-US" dirty="0" smtClean="0"/>
            </a:br>
            <a:r>
              <a:rPr lang="en-US" dirty="0" smtClean="0"/>
              <a:t>Tracking version compatibility requirements</a:t>
            </a:r>
            <a:endParaRPr lang="en-US" dirty="0"/>
          </a:p>
        </p:txBody>
      </p:sp>
      <p:sp>
        <p:nvSpPr>
          <p:cNvPr id="4" name="Slide Number Placeholder 3"/>
          <p:cNvSpPr>
            <a:spLocks noGrp="1"/>
          </p:cNvSpPr>
          <p:nvPr>
            <p:ph type="sldNum" sz="quarter" idx="10"/>
          </p:nvPr>
        </p:nvSpPr>
        <p:spPr/>
        <p:txBody>
          <a:bodyPr/>
          <a:lstStyle/>
          <a:p>
            <a:pPr>
              <a:defRPr/>
            </a:pPr>
            <a:r>
              <a:rPr lang="en-US" smtClean="0"/>
              <a:t>	</a:t>
            </a:r>
            <a:r>
              <a:rPr lang="en-US" smtClean="0">
                <a:latin typeface="Calibri" charset="0"/>
                <a:cs typeface="Calibri" charset="0"/>
              </a:rPr>
              <a:t>           Page </a:t>
            </a:r>
            <a:fld id="{7846DA97-9958-F347-9621-8C001890BBB5}" type="slidenum">
              <a:rPr lang="en-US" smtClean="0">
                <a:latin typeface="Calibri" charset="0"/>
                <a:cs typeface="Calibri" charset="0"/>
              </a:rPr>
              <a:pPr>
                <a:defRPr/>
              </a:pPr>
              <a:t>19</a:t>
            </a:fld>
            <a:endParaRPr lang="en-US">
              <a:latin typeface="Calibri" charset="0"/>
              <a:cs typeface="Calibri" charset="0"/>
            </a:endParaRPr>
          </a:p>
        </p:txBody>
      </p:sp>
      <p:pic>
        <p:nvPicPr>
          <p:cNvPr id="6" name="Picture 5"/>
          <p:cNvPicPr>
            <a:picLocks noChangeAspect="1"/>
          </p:cNvPicPr>
          <p:nvPr/>
        </p:nvPicPr>
        <p:blipFill>
          <a:blip r:embed="rId2"/>
          <a:stretch>
            <a:fillRect/>
          </a:stretch>
        </p:blipFill>
        <p:spPr>
          <a:xfrm>
            <a:off x="5029200" y="2590800"/>
            <a:ext cx="2141288" cy="3835400"/>
          </a:xfrm>
          <a:prstGeom prst="rect">
            <a:avLst/>
          </a:prstGeom>
        </p:spPr>
      </p:pic>
      <p:pic>
        <p:nvPicPr>
          <p:cNvPr id="7" name="Picture 6"/>
          <p:cNvPicPr>
            <a:picLocks noChangeAspect="1"/>
          </p:cNvPicPr>
          <p:nvPr/>
        </p:nvPicPr>
        <p:blipFill>
          <a:blip r:embed="rId3"/>
          <a:stretch>
            <a:fillRect/>
          </a:stretch>
        </p:blipFill>
        <p:spPr>
          <a:xfrm>
            <a:off x="6019800" y="2286000"/>
            <a:ext cx="2605245" cy="3327400"/>
          </a:xfrm>
          <a:prstGeom prst="rect">
            <a:avLst/>
          </a:prstGeom>
        </p:spPr>
      </p:pic>
      <p:pic>
        <p:nvPicPr>
          <p:cNvPr id="8" name="Picture 7"/>
          <p:cNvPicPr>
            <a:picLocks noChangeAspect="1"/>
          </p:cNvPicPr>
          <p:nvPr/>
        </p:nvPicPr>
        <p:blipFill>
          <a:blip r:embed="rId4"/>
          <a:stretch>
            <a:fillRect/>
          </a:stretch>
        </p:blipFill>
        <p:spPr>
          <a:xfrm>
            <a:off x="6781800" y="1828800"/>
            <a:ext cx="1653540" cy="2362200"/>
          </a:xfrm>
          <a:prstGeom prst="rect">
            <a:avLst/>
          </a:prstGeom>
        </p:spPr>
      </p:pic>
      <p:pic>
        <p:nvPicPr>
          <p:cNvPr id="9" name="Picture 8"/>
          <p:cNvPicPr>
            <a:picLocks noChangeAspect="1"/>
          </p:cNvPicPr>
          <p:nvPr/>
        </p:nvPicPr>
        <p:blipFill>
          <a:blip r:embed="rId5"/>
          <a:stretch>
            <a:fillRect/>
          </a:stretch>
        </p:blipFill>
        <p:spPr>
          <a:xfrm>
            <a:off x="152400" y="2057400"/>
            <a:ext cx="4415672" cy="3594295"/>
          </a:xfrm>
          <a:prstGeom prst="rect">
            <a:avLst/>
          </a:prstGeom>
        </p:spPr>
      </p:pic>
      <p:sp>
        <p:nvSpPr>
          <p:cNvPr id="10" name="TextBox 9"/>
          <p:cNvSpPr txBox="1"/>
          <p:nvPr/>
        </p:nvSpPr>
        <p:spPr>
          <a:xfrm>
            <a:off x="1403895" y="1295400"/>
            <a:ext cx="1980493" cy="646331"/>
          </a:xfrm>
          <a:prstGeom prst="rect">
            <a:avLst/>
          </a:prstGeom>
          <a:noFill/>
        </p:spPr>
        <p:txBody>
          <a:bodyPr wrap="none" rtlCol="0">
            <a:spAutoFit/>
          </a:bodyPr>
          <a:lstStyle/>
          <a:p>
            <a:r>
              <a:rPr lang="en-US" dirty="0" smtClean="0"/>
              <a:t>Example</a:t>
            </a:r>
          </a:p>
          <a:p>
            <a:r>
              <a:rPr lang="en-US" dirty="0" smtClean="0"/>
              <a:t>(current versions)</a:t>
            </a:r>
            <a:endParaRPr lang="en-US" dirty="0"/>
          </a:p>
        </p:txBody>
      </p:sp>
      <p:sp>
        <p:nvSpPr>
          <p:cNvPr id="11" name="TextBox 10"/>
          <p:cNvSpPr txBox="1"/>
          <p:nvPr/>
        </p:nvSpPr>
        <p:spPr>
          <a:xfrm>
            <a:off x="4866642" y="1295400"/>
            <a:ext cx="3173991" cy="369332"/>
          </a:xfrm>
          <a:prstGeom prst="rect">
            <a:avLst/>
          </a:prstGeom>
          <a:noFill/>
        </p:spPr>
        <p:txBody>
          <a:bodyPr wrap="none" rtlCol="0">
            <a:spAutoFit/>
          </a:bodyPr>
          <a:lstStyle/>
          <a:p>
            <a:r>
              <a:rPr lang="en-US" dirty="0" smtClean="0"/>
              <a:t>Which combinations are OK? </a:t>
            </a:r>
            <a:endParaRPr lang="en-US" dirty="0"/>
          </a:p>
        </p:txBody>
      </p:sp>
    </p:spTree>
    <p:extLst>
      <p:ext uri="{BB962C8B-B14F-4D97-AF65-F5344CB8AC3E}">
        <p14:creationId xmlns:p14="http://schemas.microsoft.com/office/powerpoint/2010/main" val="316220544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chemeClr val="tx1"/>
                </a:solidFill>
              </a:rPr>
              <a:t>Showstopper problems in Europa </a:t>
            </a:r>
            <a:br>
              <a:rPr lang="en-US" sz="2800" dirty="0" smtClean="0">
                <a:solidFill>
                  <a:schemeClr val="tx1"/>
                </a:solidFill>
              </a:rPr>
            </a:br>
            <a:r>
              <a:rPr lang="en-US" sz="2800" dirty="0" smtClean="0">
                <a:solidFill>
                  <a:schemeClr val="tx1"/>
                </a:solidFill>
              </a:rPr>
              <a:t>(Dec 17, 2012)</a:t>
            </a:r>
            <a:endParaRPr lang="en-US" sz="2800" dirty="0"/>
          </a:p>
        </p:txBody>
      </p:sp>
      <p:sp>
        <p:nvSpPr>
          <p:cNvPr id="7" name="Content Placeholder 6"/>
          <p:cNvSpPr>
            <a:spLocks noGrp="1"/>
          </p:cNvSpPr>
          <p:nvPr>
            <p:ph idx="1"/>
          </p:nvPr>
        </p:nvSpPr>
        <p:spPr>
          <a:xfrm>
            <a:off x="152400" y="4953000"/>
            <a:ext cx="8763000" cy="1600200"/>
          </a:xfrm>
        </p:spPr>
        <p:txBody>
          <a:bodyPr/>
          <a:lstStyle/>
          <a:p>
            <a:pPr marL="0" indent="0">
              <a:buNone/>
            </a:pPr>
            <a:r>
              <a:rPr lang="en-US" sz="2800" dirty="0" smtClean="0"/>
              <a:t>Such </a:t>
            </a:r>
            <a:r>
              <a:rPr lang="en-US" sz="2800" dirty="0"/>
              <a:t>p</a:t>
            </a:r>
            <a:r>
              <a:rPr lang="en-US" sz="2800" dirty="0" smtClean="0"/>
              <a:t>roblems seem to propagate from a corrupted Teamwork model to other Teamwork models that use it…</a:t>
            </a:r>
          </a:p>
        </p:txBody>
      </p:sp>
      <p:sp>
        <p:nvSpPr>
          <p:cNvPr id="4" name="Slide Number Placeholder 3"/>
          <p:cNvSpPr>
            <a:spLocks noGrp="1"/>
          </p:cNvSpPr>
          <p:nvPr>
            <p:ph type="sldNum" sz="quarter" idx="10"/>
          </p:nvPr>
        </p:nvSpPr>
        <p:spPr/>
        <p:txBody>
          <a:bodyPr/>
          <a:lstStyle/>
          <a:p>
            <a:pPr>
              <a:defRPr/>
            </a:pPr>
            <a:r>
              <a:rPr lang="en-US" smtClean="0"/>
              <a:t>	</a:t>
            </a:r>
            <a:r>
              <a:rPr lang="en-US" smtClean="0">
                <a:latin typeface="Calibri" charset="0"/>
                <a:cs typeface="Calibri" charset="0"/>
              </a:rPr>
              <a:t>           Page </a:t>
            </a:r>
            <a:fld id="{7846DA97-9958-F347-9621-8C001890BBB5}" type="slidenum">
              <a:rPr lang="en-US" smtClean="0">
                <a:latin typeface="Calibri" charset="0"/>
                <a:cs typeface="Calibri" charset="0"/>
              </a:rPr>
              <a:pPr>
                <a:defRPr/>
              </a:pPr>
              <a:t>2</a:t>
            </a:fld>
            <a:endParaRPr lang="en-US">
              <a:latin typeface="Calibri" charset="0"/>
              <a:cs typeface="Calibri" charset="0"/>
            </a:endParaRPr>
          </a:p>
        </p:txBody>
      </p:sp>
      <p:pic>
        <p:nvPicPr>
          <p:cNvPr id="5" name="Picture 4"/>
          <p:cNvPicPr>
            <a:picLocks noChangeAspect="1"/>
          </p:cNvPicPr>
          <p:nvPr/>
        </p:nvPicPr>
        <p:blipFill>
          <a:blip r:embed="rId2"/>
          <a:stretch>
            <a:fillRect/>
          </a:stretch>
        </p:blipFill>
        <p:spPr>
          <a:xfrm>
            <a:off x="0" y="1295400"/>
            <a:ext cx="9144000" cy="1821846"/>
          </a:xfrm>
          <a:prstGeom prst="rect">
            <a:avLst/>
          </a:prstGeom>
        </p:spPr>
      </p:pic>
      <p:pic>
        <p:nvPicPr>
          <p:cNvPr id="6" name="Picture 5"/>
          <p:cNvPicPr>
            <a:picLocks noChangeAspect="1"/>
          </p:cNvPicPr>
          <p:nvPr/>
        </p:nvPicPr>
        <p:blipFill>
          <a:blip r:embed="rId3"/>
          <a:stretch>
            <a:fillRect/>
          </a:stretch>
        </p:blipFill>
        <p:spPr>
          <a:xfrm>
            <a:off x="914400" y="3276600"/>
            <a:ext cx="7183243" cy="1524000"/>
          </a:xfrm>
          <a:prstGeom prst="rect">
            <a:avLst/>
          </a:prstGeom>
        </p:spPr>
      </p:pic>
    </p:spTree>
    <p:extLst>
      <p:ext uri="{BB962C8B-B14F-4D97-AF65-F5344CB8AC3E}">
        <p14:creationId xmlns:p14="http://schemas.microsoft.com/office/powerpoint/2010/main" val="130750429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is not necessarily easy:</a:t>
            </a:r>
            <a:br>
              <a:rPr lang="en-US" dirty="0" smtClean="0"/>
            </a:br>
            <a:r>
              <a:rPr lang="en-US" dirty="0" smtClean="0"/>
              <a:t>Top-down version update</a:t>
            </a:r>
            <a:endParaRPr lang="en-US" dirty="0"/>
          </a:p>
        </p:txBody>
      </p:sp>
      <p:sp>
        <p:nvSpPr>
          <p:cNvPr id="4" name="Slide Number Placeholder 3"/>
          <p:cNvSpPr>
            <a:spLocks noGrp="1"/>
          </p:cNvSpPr>
          <p:nvPr>
            <p:ph type="sldNum" sz="quarter" idx="10"/>
          </p:nvPr>
        </p:nvSpPr>
        <p:spPr/>
        <p:txBody>
          <a:bodyPr/>
          <a:lstStyle/>
          <a:p>
            <a:pPr>
              <a:defRPr/>
            </a:pPr>
            <a:r>
              <a:rPr lang="en-US" smtClean="0"/>
              <a:t>	</a:t>
            </a:r>
            <a:r>
              <a:rPr lang="en-US" smtClean="0">
                <a:latin typeface="Calibri" charset="0"/>
                <a:cs typeface="Calibri" charset="0"/>
              </a:rPr>
              <a:t>           Page </a:t>
            </a:r>
            <a:fld id="{7846DA97-9958-F347-9621-8C001890BBB5}" type="slidenum">
              <a:rPr lang="en-US" smtClean="0">
                <a:latin typeface="Calibri" charset="0"/>
                <a:cs typeface="Calibri" charset="0"/>
              </a:rPr>
              <a:pPr>
                <a:defRPr/>
              </a:pPr>
              <a:t>20</a:t>
            </a:fld>
            <a:endParaRPr lang="en-US">
              <a:latin typeface="Calibri" charset="0"/>
              <a:cs typeface="Calibri" charset="0"/>
            </a:endParaRPr>
          </a:p>
        </p:txBody>
      </p:sp>
      <p:sp>
        <p:nvSpPr>
          <p:cNvPr id="7" name="TextBox 6"/>
          <p:cNvSpPr txBox="1"/>
          <p:nvPr/>
        </p:nvSpPr>
        <p:spPr>
          <a:xfrm>
            <a:off x="3918496" y="1600200"/>
            <a:ext cx="2737799" cy="369332"/>
          </a:xfrm>
          <a:prstGeom prst="rect">
            <a:avLst/>
          </a:prstGeom>
          <a:noFill/>
        </p:spPr>
        <p:txBody>
          <a:bodyPr wrap="none" rtlCol="0">
            <a:spAutoFit/>
          </a:bodyPr>
          <a:lstStyle/>
          <a:p>
            <a:r>
              <a:rPr lang="en-US" dirty="0" smtClean="0"/>
              <a:t>What if we change this…</a:t>
            </a:r>
            <a:endParaRPr lang="en-US" dirty="0"/>
          </a:p>
        </p:txBody>
      </p:sp>
      <p:grpSp>
        <p:nvGrpSpPr>
          <p:cNvPr id="20" name="Group 19"/>
          <p:cNvGrpSpPr/>
          <p:nvPr/>
        </p:nvGrpSpPr>
        <p:grpSpPr>
          <a:xfrm>
            <a:off x="152400" y="1905000"/>
            <a:ext cx="4415672" cy="3594295"/>
            <a:chOff x="228600" y="1905000"/>
            <a:chExt cx="4415672" cy="3594295"/>
          </a:xfrm>
        </p:grpSpPr>
        <p:pic>
          <p:nvPicPr>
            <p:cNvPr id="5" name="Picture 4"/>
            <p:cNvPicPr>
              <a:picLocks noChangeAspect="1"/>
            </p:cNvPicPr>
            <p:nvPr/>
          </p:nvPicPr>
          <p:blipFill>
            <a:blip r:embed="rId2"/>
            <a:stretch>
              <a:fillRect/>
            </a:stretch>
          </p:blipFill>
          <p:spPr>
            <a:xfrm>
              <a:off x="228600" y="1905000"/>
              <a:ext cx="4415672" cy="3594295"/>
            </a:xfrm>
            <a:prstGeom prst="rect">
              <a:avLst/>
            </a:prstGeom>
          </p:spPr>
        </p:pic>
        <p:sp>
          <p:nvSpPr>
            <p:cNvPr id="9" name="Oval 8"/>
            <p:cNvSpPr/>
            <p:nvPr/>
          </p:nvSpPr>
          <p:spPr bwMode="auto">
            <a:xfrm>
              <a:off x="1447800" y="2514600"/>
              <a:ext cx="3048000" cy="838200"/>
            </a:xfrm>
            <a:prstGeom prst="ellipse">
              <a:avLst/>
            </a:prstGeom>
            <a:solidFill>
              <a:schemeClr val="accent2">
                <a:alpha val="45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Helvetica" pitchFamily="34" charset="0"/>
              </a:endParaRPr>
            </a:p>
          </p:txBody>
        </p:sp>
      </p:grpSp>
      <p:cxnSp>
        <p:nvCxnSpPr>
          <p:cNvPr id="11" name="Straight Arrow Connector 10"/>
          <p:cNvCxnSpPr>
            <a:endCxn id="9" idx="7"/>
          </p:cNvCxnSpPr>
          <p:nvPr/>
        </p:nvCxnSpPr>
        <p:spPr bwMode="auto">
          <a:xfrm flipH="1">
            <a:off x="3973231" y="2057400"/>
            <a:ext cx="598769" cy="579952"/>
          </a:xfrm>
          <a:prstGeom prst="straightConnector1">
            <a:avLst/>
          </a:prstGeom>
          <a:solidFill>
            <a:schemeClr val="accent1"/>
          </a:solidFill>
          <a:ln w="38100" cap="flat" cmpd="sng" algn="ctr">
            <a:solidFill>
              <a:srgbClr val="008080"/>
            </a:solidFill>
            <a:prstDash val="sysDash"/>
            <a:round/>
            <a:headEnd type="none" w="med" len="med"/>
            <a:tailEnd type="arrow"/>
          </a:ln>
          <a:effectLst/>
        </p:spPr>
      </p:cxnSp>
      <p:sp>
        <p:nvSpPr>
          <p:cNvPr id="12" name="TextBox 11"/>
          <p:cNvSpPr txBox="1"/>
          <p:nvPr/>
        </p:nvSpPr>
        <p:spPr>
          <a:xfrm>
            <a:off x="4332287" y="2209800"/>
            <a:ext cx="2032114" cy="369332"/>
          </a:xfrm>
          <a:prstGeom prst="rect">
            <a:avLst/>
          </a:prstGeom>
          <a:noFill/>
        </p:spPr>
        <p:txBody>
          <a:bodyPr wrap="none" rtlCol="0">
            <a:spAutoFit/>
          </a:bodyPr>
          <a:lstStyle/>
          <a:p>
            <a:r>
              <a:rPr lang="en-US" dirty="0" smtClean="0"/>
              <a:t>… to this version?</a:t>
            </a:r>
            <a:endParaRPr lang="en-US" dirty="0"/>
          </a:p>
        </p:txBody>
      </p:sp>
      <p:grpSp>
        <p:nvGrpSpPr>
          <p:cNvPr id="21" name="Group 20"/>
          <p:cNvGrpSpPr/>
          <p:nvPr/>
        </p:nvGrpSpPr>
        <p:grpSpPr>
          <a:xfrm>
            <a:off x="6553200" y="2057400"/>
            <a:ext cx="1973580" cy="2819400"/>
            <a:chOff x="6233160" y="2057400"/>
            <a:chExt cx="1973580" cy="2819400"/>
          </a:xfrm>
        </p:grpSpPr>
        <p:pic>
          <p:nvPicPr>
            <p:cNvPr id="6" name="Picture 5"/>
            <p:cNvPicPr>
              <a:picLocks noChangeAspect="1"/>
            </p:cNvPicPr>
            <p:nvPr/>
          </p:nvPicPr>
          <p:blipFill>
            <a:blip r:embed="rId3"/>
            <a:stretch>
              <a:fillRect/>
            </a:stretch>
          </p:blipFill>
          <p:spPr>
            <a:xfrm>
              <a:off x="6233160" y="2057400"/>
              <a:ext cx="1973580" cy="2819400"/>
            </a:xfrm>
            <a:prstGeom prst="rect">
              <a:avLst/>
            </a:prstGeom>
          </p:spPr>
        </p:pic>
        <p:sp>
          <p:nvSpPr>
            <p:cNvPr id="18" name="Oval 17"/>
            <p:cNvSpPr/>
            <p:nvPr/>
          </p:nvSpPr>
          <p:spPr bwMode="auto">
            <a:xfrm>
              <a:off x="6629400" y="2895600"/>
              <a:ext cx="381000" cy="304800"/>
            </a:xfrm>
            <a:prstGeom prst="ellipse">
              <a:avLst/>
            </a:prstGeom>
            <a:noFill/>
            <a:ln w="2857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Helvetica" pitchFamily="34" charset="0"/>
              </a:endParaRPr>
            </a:p>
          </p:txBody>
        </p:sp>
      </p:grpSp>
      <p:cxnSp>
        <p:nvCxnSpPr>
          <p:cNvPr id="13" name="Straight Arrow Connector 12"/>
          <p:cNvCxnSpPr>
            <a:endCxn id="18" idx="1"/>
          </p:cNvCxnSpPr>
          <p:nvPr/>
        </p:nvCxnSpPr>
        <p:spPr bwMode="auto">
          <a:xfrm>
            <a:off x="6035040" y="2667000"/>
            <a:ext cx="970196" cy="273237"/>
          </a:xfrm>
          <a:prstGeom prst="straightConnector1">
            <a:avLst/>
          </a:prstGeom>
          <a:solidFill>
            <a:schemeClr val="accent1"/>
          </a:solidFill>
          <a:ln w="38100" cap="flat" cmpd="sng" algn="ctr">
            <a:solidFill>
              <a:srgbClr val="008080"/>
            </a:solidFill>
            <a:prstDash val="sysDash"/>
            <a:round/>
            <a:headEnd type="none" w="med" len="med"/>
            <a:tailEnd type="arrow"/>
          </a:ln>
          <a:effectLst/>
        </p:spPr>
      </p:cxnSp>
    </p:spTree>
    <p:extLst>
      <p:ext uri="{BB962C8B-B14F-4D97-AF65-F5344CB8AC3E}">
        <p14:creationId xmlns:p14="http://schemas.microsoft.com/office/powerpoint/2010/main" val="52291268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52400"/>
            <a:ext cx="6248400" cy="685800"/>
          </a:xfrm>
        </p:spPr>
        <p:txBody>
          <a:bodyPr/>
          <a:lstStyle/>
          <a:p>
            <a:r>
              <a:rPr lang="en-US" dirty="0" smtClean="0"/>
              <a:t>Top-Down Update = A recipe for disaster</a:t>
            </a:r>
            <a:endParaRPr lang="en-US" dirty="0"/>
          </a:p>
        </p:txBody>
      </p:sp>
      <p:sp>
        <p:nvSpPr>
          <p:cNvPr id="4" name="Slide Number Placeholder 3"/>
          <p:cNvSpPr>
            <a:spLocks noGrp="1"/>
          </p:cNvSpPr>
          <p:nvPr>
            <p:ph type="sldNum" sz="quarter" idx="10"/>
          </p:nvPr>
        </p:nvSpPr>
        <p:spPr/>
        <p:txBody>
          <a:bodyPr/>
          <a:lstStyle/>
          <a:p>
            <a:pPr>
              <a:defRPr/>
            </a:pPr>
            <a:r>
              <a:rPr lang="en-US" smtClean="0"/>
              <a:t>	</a:t>
            </a:r>
            <a:r>
              <a:rPr lang="en-US" smtClean="0">
                <a:latin typeface="Calibri" charset="0"/>
                <a:cs typeface="Calibri" charset="0"/>
              </a:rPr>
              <a:t>           Page </a:t>
            </a:r>
            <a:fld id="{7846DA97-9958-F347-9621-8C001890BBB5}" type="slidenum">
              <a:rPr lang="en-US" smtClean="0">
                <a:latin typeface="Calibri" charset="0"/>
                <a:cs typeface="Calibri" charset="0"/>
              </a:rPr>
              <a:pPr>
                <a:defRPr/>
              </a:pPr>
              <a:t>21</a:t>
            </a:fld>
            <a:endParaRPr lang="en-US">
              <a:latin typeface="Calibri" charset="0"/>
              <a:cs typeface="Calibri" charset="0"/>
            </a:endParaRPr>
          </a:p>
        </p:txBody>
      </p:sp>
      <p:pic>
        <p:nvPicPr>
          <p:cNvPr id="7" name="Picture 6"/>
          <p:cNvPicPr>
            <a:picLocks noChangeAspect="1"/>
          </p:cNvPicPr>
          <p:nvPr/>
        </p:nvPicPr>
        <p:blipFill>
          <a:blip r:embed="rId2"/>
          <a:stretch>
            <a:fillRect/>
          </a:stretch>
        </p:blipFill>
        <p:spPr>
          <a:xfrm>
            <a:off x="1905000" y="1143000"/>
            <a:ext cx="6858000" cy="4456120"/>
          </a:xfrm>
          <a:prstGeom prst="rect">
            <a:avLst/>
          </a:prstGeom>
        </p:spPr>
      </p:pic>
      <p:sp>
        <p:nvSpPr>
          <p:cNvPr id="8" name="Oval 7"/>
          <p:cNvSpPr/>
          <p:nvPr/>
        </p:nvSpPr>
        <p:spPr bwMode="auto">
          <a:xfrm>
            <a:off x="3733800" y="2057400"/>
            <a:ext cx="990600" cy="304800"/>
          </a:xfrm>
          <a:prstGeom prst="ellipse">
            <a:avLst/>
          </a:prstGeom>
          <a:noFill/>
          <a:ln w="2857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Helvetica" pitchFamily="34" charset="0"/>
            </a:endParaRPr>
          </a:p>
        </p:txBody>
      </p:sp>
      <p:sp>
        <p:nvSpPr>
          <p:cNvPr id="9" name="TextBox 8"/>
          <p:cNvSpPr txBox="1"/>
          <p:nvPr/>
        </p:nvSpPr>
        <p:spPr>
          <a:xfrm>
            <a:off x="381000" y="1143000"/>
            <a:ext cx="1519053" cy="646331"/>
          </a:xfrm>
          <a:prstGeom prst="rect">
            <a:avLst/>
          </a:prstGeom>
          <a:noFill/>
        </p:spPr>
        <p:txBody>
          <a:bodyPr wrap="none" rtlCol="0">
            <a:spAutoFit/>
          </a:bodyPr>
          <a:lstStyle/>
          <a:p>
            <a:r>
              <a:rPr lang="en-US" dirty="0" smtClean="0"/>
              <a:t>We got what </a:t>
            </a:r>
          </a:p>
          <a:p>
            <a:r>
              <a:rPr lang="en-US" dirty="0" smtClean="0"/>
              <a:t>we wanted…</a:t>
            </a:r>
            <a:endParaRPr lang="en-US" dirty="0"/>
          </a:p>
        </p:txBody>
      </p:sp>
      <p:cxnSp>
        <p:nvCxnSpPr>
          <p:cNvPr id="10" name="Straight Arrow Connector 9"/>
          <p:cNvCxnSpPr>
            <a:endCxn id="8" idx="1"/>
          </p:cNvCxnSpPr>
          <p:nvPr/>
        </p:nvCxnSpPr>
        <p:spPr bwMode="auto">
          <a:xfrm>
            <a:off x="1905000" y="1524000"/>
            <a:ext cx="1973870" cy="578037"/>
          </a:xfrm>
          <a:prstGeom prst="straightConnector1">
            <a:avLst/>
          </a:prstGeom>
          <a:solidFill>
            <a:schemeClr val="accent1"/>
          </a:solidFill>
          <a:ln w="38100" cap="flat" cmpd="sng" algn="ctr">
            <a:solidFill>
              <a:srgbClr val="008080"/>
            </a:solidFill>
            <a:prstDash val="sysDash"/>
            <a:round/>
            <a:headEnd type="none" w="med" len="med"/>
            <a:tailEnd type="arrow"/>
          </a:ln>
          <a:effectLst/>
        </p:spPr>
      </p:cxnSp>
      <p:sp>
        <p:nvSpPr>
          <p:cNvPr id="19" name="Oval 18"/>
          <p:cNvSpPr/>
          <p:nvPr/>
        </p:nvSpPr>
        <p:spPr bwMode="auto">
          <a:xfrm>
            <a:off x="6324600" y="3352800"/>
            <a:ext cx="762000" cy="152400"/>
          </a:xfrm>
          <a:prstGeom prst="ellipse">
            <a:avLst/>
          </a:prstGeom>
          <a:noFill/>
          <a:ln w="28575" cap="flat" cmpd="sng" algn="ctr">
            <a:solidFill>
              <a:srgbClr val="80008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rgbClr val="800080"/>
              </a:solidFill>
              <a:effectLst/>
              <a:latin typeface="Helvetica" pitchFamily="34" charset="0"/>
            </a:endParaRPr>
          </a:p>
        </p:txBody>
      </p:sp>
      <p:sp>
        <p:nvSpPr>
          <p:cNvPr id="21" name="Oval 20"/>
          <p:cNvSpPr/>
          <p:nvPr/>
        </p:nvSpPr>
        <p:spPr bwMode="auto">
          <a:xfrm rot="1731636">
            <a:off x="3769321" y="4536692"/>
            <a:ext cx="1426171" cy="198426"/>
          </a:xfrm>
          <a:prstGeom prst="ellipse">
            <a:avLst/>
          </a:prstGeom>
          <a:noFill/>
          <a:ln w="28575" cap="flat" cmpd="sng" algn="ctr">
            <a:solidFill>
              <a:srgbClr val="80008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rgbClr val="800080"/>
              </a:solidFill>
              <a:effectLst/>
              <a:latin typeface="Helvetica" pitchFamily="34" charset="0"/>
            </a:endParaRPr>
          </a:p>
        </p:txBody>
      </p:sp>
      <p:sp>
        <p:nvSpPr>
          <p:cNvPr id="22" name="Oval 21"/>
          <p:cNvSpPr/>
          <p:nvPr/>
        </p:nvSpPr>
        <p:spPr bwMode="auto">
          <a:xfrm rot="19918139">
            <a:off x="2455440" y="3991606"/>
            <a:ext cx="1794720" cy="196217"/>
          </a:xfrm>
          <a:prstGeom prst="ellipse">
            <a:avLst/>
          </a:prstGeom>
          <a:noFill/>
          <a:ln w="28575" cap="flat" cmpd="sng" algn="ctr">
            <a:solidFill>
              <a:srgbClr val="80008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rgbClr val="800080"/>
              </a:solidFill>
              <a:effectLst/>
              <a:latin typeface="Helvetica" pitchFamily="34" charset="0"/>
            </a:endParaRPr>
          </a:p>
        </p:txBody>
      </p:sp>
      <p:sp>
        <p:nvSpPr>
          <p:cNvPr id="24" name="TextBox 23"/>
          <p:cNvSpPr txBox="1"/>
          <p:nvPr/>
        </p:nvSpPr>
        <p:spPr>
          <a:xfrm>
            <a:off x="367538" y="6019800"/>
            <a:ext cx="6047900" cy="369332"/>
          </a:xfrm>
          <a:prstGeom prst="rect">
            <a:avLst/>
          </a:prstGeom>
          <a:noFill/>
        </p:spPr>
        <p:txBody>
          <a:bodyPr wrap="none" rtlCol="0">
            <a:spAutoFit/>
          </a:bodyPr>
          <a:lstStyle/>
          <a:p>
            <a:r>
              <a:rPr lang="en-US" dirty="0" smtClean="0"/>
              <a:t>… at the price of introducing 3 pairwise </a:t>
            </a:r>
            <a:r>
              <a:rPr lang="en-US" b="1" dirty="0" smtClean="0">
                <a:solidFill>
                  <a:srgbClr val="800080"/>
                </a:solidFill>
              </a:rPr>
              <a:t>inconsistencies!</a:t>
            </a:r>
            <a:endParaRPr lang="en-US" b="1" dirty="0">
              <a:solidFill>
                <a:srgbClr val="800080"/>
              </a:solidFill>
            </a:endParaRPr>
          </a:p>
        </p:txBody>
      </p:sp>
    </p:spTree>
    <p:extLst>
      <p:ext uri="{BB962C8B-B14F-4D97-AF65-F5344CB8AC3E}">
        <p14:creationId xmlns:p14="http://schemas.microsoft.com/office/powerpoint/2010/main" val="208902885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Bottom-Up Update = Plan the updates</a:t>
            </a:r>
            <a:endParaRPr lang="en-US" dirty="0"/>
          </a:p>
        </p:txBody>
      </p:sp>
      <p:sp>
        <p:nvSpPr>
          <p:cNvPr id="4" name="Slide Number Placeholder 3"/>
          <p:cNvSpPr>
            <a:spLocks noGrp="1"/>
          </p:cNvSpPr>
          <p:nvPr>
            <p:ph type="sldNum" sz="quarter" idx="10"/>
          </p:nvPr>
        </p:nvSpPr>
        <p:spPr/>
        <p:txBody>
          <a:bodyPr/>
          <a:lstStyle/>
          <a:p>
            <a:pPr>
              <a:defRPr/>
            </a:pPr>
            <a:r>
              <a:rPr lang="en-US" smtClean="0"/>
              <a:t>	</a:t>
            </a:r>
            <a:r>
              <a:rPr lang="en-US" smtClean="0">
                <a:latin typeface="Calibri" charset="0"/>
                <a:cs typeface="Calibri" charset="0"/>
              </a:rPr>
              <a:t>           Page </a:t>
            </a:r>
            <a:fld id="{7846DA97-9958-F347-9621-8C001890BBB5}" type="slidenum">
              <a:rPr lang="en-US" smtClean="0">
                <a:latin typeface="Calibri" charset="0"/>
                <a:cs typeface="Calibri" charset="0"/>
              </a:rPr>
              <a:pPr>
                <a:defRPr/>
              </a:pPr>
              <a:t>22</a:t>
            </a:fld>
            <a:endParaRPr lang="en-US">
              <a:latin typeface="Calibri" charset="0"/>
              <a:cs typeface="Calibri" charset="0"/>
            </a:endParaRPr>
          </a:p>
        </p:txBody>
      </p:sp>
      <p:sp>
        <p:nvSpPr>
          <p:cNvPr id="5" name="TextBox 4"/>
          <p:cNvSpPr txBox="1"/>
          <p:nvPr/>
        </p:nvSpPr>
        <p:spPr>
          <a:xfrm>
            <a:off x="2819400" y="1143000"/>
            <a:ext cx="4444358" cy="369332"/>
          </a:xfrm>
          <a:prstGeom prst="rect">
            <a:avLst/>
          </a:prstGeom>
          <a:noFill/>
        </p:spPr>
        <p:txBody>
          <a:bodyPr wrap="none" rtlCol="0">
            <a:spAutoFit/>
          </a:bodyPr>
          <a:lstStyle/>
          <a:p>
            <a:r>
              <a:rPr lang="en-US" dirty="0" smtClean="0"/>
              <a:t>Analyze update requirements to switch …</a:t>
            </a:r>
            <a:endParaRPr lang="en-US" dirty="0"/>
          </a:p>
        </p:txBody>
      </p:sp>
      <p:grpSp>
        <p:nvGrpSpPr>
          <p:cNvPr id="6" name="Group 5"/>
          <p:cNvGrpSpPr/>
          <p:nvPr/>
        </p:nvGrpSpPr>
        <p:grpSpPr>
          <a:xfrm>
            <a:off x="-93423" y="1447800"/>
            <a:ext cx="4415672" cy="3594295"/>
            <a:chOff x="228600" y="1905000"/>
            <a:chExt cx="4415672" cy="3594295"/>
          </a:xfrm>
        </p:grpSpPr>
        <p:pic>
          <p:nvPicPr>
            <p:cNvPr id="7" name="Picture 6"/>
            <p:cNvPicPr>
              <a:picLocks noChangeAspect="1"/>
            </p:cNvPicPr>
            <p:nvPr/>
          </p:nvPicPr>
          <p:blipFill>
            <a:blip r:embed="rId2"/>
            <a:stretch>
              <a:fillRect/>
            </a:stretch>
          </p:blipFill>
          <p:spPr>
            <a:xfrm>
              <a:off x="228600" y="1905000"/>
              <a:ext cx="4415672" cy="3594295"/>
            </a:xfrm>
            <a:prstGeom prst="rect">
              <a:avLst/>
            </a:prstGeom>
          </p:spPr>
        </p:pic>
        <p:sp>
          <p:nvSpPr>
            <p:cNvPr id="8" name="Oval 7"/>
            <p:cNvSpPr/>
            <p:nvPr/>
          </p:nvSpPr>
          <p:spPr bwMode="auto">
            <a:xfrm>
              <a:off x="1447800" y="2514600"/>
              <a:ext cx="3048000" cy="838200"/>
            </a:xfrm>
            <a:prstGeom prst="ellipse">
              <a:avLst/>
            </a:prstGeom>
            <a:solidFill>
              <a:schemeClr val="accent2">
                <a:alpha val="45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Helvetica" pitchFamily="34" charset="0"/>
              </a:endParaRPr>
            </a:p>
          </p:txBody>
        </p:sp>
      </p:grpSp>
      <p:cxnSp>
        <p:nvCxnSpPr>
          <p:cNvPr id="9" name="Straight Arrow Connector 8"/>
          <p:cNvCxnSpPr>
            <a:endCxn id="8" idx="7"/>
          </p:cNvCxnSpPr>
          <p:nvPr/>
        </p:nvCxnSpPr>
        <p:spPr bwMode="auto">
          <a:xfrm flipH="1">
            <a:off x="3727408" y="1600200"/>
            <a:ext cx="598769" cy="579952"/>
          </a:xfrm>
          <a:prstGeom prst="straightConnector1">
            <a:avLst/>
          </a:prstGeom>
          <a:solidFill>
            <a:schemeClr val="accent1"/>
          </a:solidFill>
          <a:ln w="38100" cap="flat" cmpd="sng" algn="ctr">
            <a:solidFill>
              <a:srgbClr val="008080"/>
            </a:solidFill>
            <a:prstDash val="sysDash"/>
            <a:round/>
            <a:headEnd type="none" w="med" len="med"/>
            <a:tailEnd type="arrow"/>
          </a:ln>
          <a:effectLst/>
        </p:spPr>
      </p:cxnSp>
      <p:sp>
        <p:nvSpPr>
          <p:cNvPr id="10" name="TextBox 9"/>
          <p:cNvSpPr txBox="1"/>
          <p:nvPr/>
        </p:nvSpPr>
        <p:spPr>
          <a:xfrm>
            <a:off x="4150654" y="1752600"/>
            <a:ext cx="1903736" cy="369332"/>
          </a:xfrm>
          <a:prstGeom prst="rect">
            <a:avLst/>
          </a:prstGeom>
          <a:noFill/>
        </p:spPr>
        <p:txBody>
          <a:bodyPr wrap="none" rtlCol="0">
            <a:spAutoFit/>
          </a:bodyPr>
          <a:lstStyle/>
          <a:p>
            <a:r>
              <a:rPr lang="en-US" dirty="0" smtClean="0"/>
              <a:t>… to this version</a:t>
            </a:r>
            <a:endParaRPr lang="en-US" dirty="0"/>
          </a:p>
        </p:txBody>
      </p:sp>
      <p:grpSp>
        <p:nvGrpSpPr>
          <p:cNvPr id="11" name="Group 10"/>
          <p:cNvGrpSpPr/>
          <p:nvPr/>
        </p:nvGrpSpPr>
        <p:grpSpPr>
          <a:xfrm>
            <a:off x="6307377" y="1600200"/>
            <a:ext cx="1973580" cy="2819400"/>
            <a:chOff x="6233160" y="2057400"/>
            <a:chExt cx="1973580" cy="2819400"/>
          </a:xfrm>
        </p:grpSpPr>
        <p:pic>
          <p:nvPicPr>
            <p:cNvPr id="12" name="Picture 11"/>
            <p:cNvPicPr>
              <a:picLocks noChangeAspect="1"/>
            </p:cNvPicPr>
            <p:nvPr/>
          </p:nvPicPr>
          <p:blipFill>
            <a:blip r:embed="rId3"/>
            <a:stretch>
              <a:fillRect/>
            </a:stretch>
          </p:blipFill>
          <p:spPr>
            <a:xfrm>
              <a:off x="6233160" y="2057400"/>
              <a:ext cx="1973580" cy="2819400"/>
            </a:xfrm>
            <a:prstGeom prst="rect">
              <a:avLst/>
            </a:prstGeom>
          </p:spPr>
        </p:pic>
        <p:sp>
          <p:nvSpPr>
            <p:cNvPr id="13" name="Oval 12"/>
            <p:cNvSpPr/>
            <p:nvPr/>
          </p:nvSpPr>
          <p:spPr bwMode="auto">
            <a:xfrm>
              <a:off x="6629400" y="2895600"/>
              <a:ext cx="381000" cy="304800"/>
            </a:xfrm>
            <a:prstGeom prst="ellipse">
              <a:avLst/>
            </a:prstGeom>
            <a:noFill/>
            <a:ln w="2857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Helvetica" pitchFamily="34" charset="0"/>
              </a:endParaRPr>
            </a:p>
          </p:txBody>
        </p:sp>
      </p:grpSp>
      <p:cxnSp>
        <p:nvCxnSpPr>
          <p:cNvPr id="14" name="Straight Arrow Connector 13"/>
          <p:cNvCxnSpPr>
            <a:endCxn id="13" idx="1"/>
          </p:cNvCxnSpPr>
          <p:nvPr/>
        </p:nvCxnSpPr>
        <p:spPr bwMode="auto">
          <a:xfrm>
            <a:off x="5789217" y="2209800"/>
            <a:ext cx="970196" cy="273237"/>
          </a:xfrm>
          <a:prstGeom prst="straightConnector1">
            <a:avLst/>
          </a:prstGeom>
          <a:solidFill>
            <a:schemeClr val="accent1"/>
          </a:solidFill>
          <a:ln w="38100" cap="flat" cmpd="sng" algn="ctr">
            <a:solidFill>
              <a:srgbClr val="008080"/>
            </a:solidFill>
            <a:prstDash val="sysDash"/>
            <a:round/>
            <a:headEnd type="none" w="med" len="med"/>
            <a:tailEnd type="arrow"/>
          </a:ln>
          <a:effectLst/>
        </p:spPr>
      </p:cxnSp>
      <p:sp>
        <p:nvSpPr>
          <p:cNvPr id="24" name="Arc 23"/>
          <p:cNvSpPr/>
          <p:nvPr/>
        </p:nvSpPr>
        <p:spPr bwMode="auto">
          <a:xfrm>
            <a:off x="4800600" y="3657600"/>
            <a:ext cx="76200" cy="45719"/>
          </a:xfrm>
          <a:prstGeom prst="arc">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Helvetica" pitchFamily="34" charset="0"/>
            </a:endParaRPr>
          </a:p>
        </p:txBody>
      </p:sp>
      <p:grpSp>
        <p:nvGrpSpPr>
          <p:cNvPr id="31" name="Group 30"/>
          <p:cNvGrpSpPr/>
          <p:nvPr/>
        </p:nvGrpSpPr>
        <p:grpSpPr>
          <a:xfrm>
            <a:off x="4800600" y="2698563"/>
            <a:ext cx="3429144" cy="3910695"/>
            <a:chOff x="4800600" y="2698563"/>
            <a:chExt cx="3429144" cy="3910695"/>
          </a:xfrm>
        </p:grpSpPr>
        <p:cxnSp>
          <p:nvCxnSpPr>
            <p:cNvPr id="25" name="Straight Arrow Connector 24"/>
            <p:cNvCxnSpPr>
              <a:stCxn id="13" idx="3"/>
            </p:cNvCxnSpPr>
            <p:nvPr/>
          </p:nvCxnSpPr>
          <p:spPr bwMode="auto">
            <a:xfrm flipH="1">
              <a:off x="5943600" y="2698563"/>
              <a:ext cx="815813" cy="1263837"/>
            </a:xfrm>
            <a:prstGeom prst="straightConnector1">
              <a:avLst/>
            </a:prstGeom>
            <a:solidFill>
              <a:schemeClr val="accent1"/>
            </a:solidFill>
            <a:ln w="38100" cap="flat" cmpd="sng" algn="ctr">
              <a:solidFill>
                <a:srgbClr val="008080"/>
              </a:solidFill>
              <a:prstDash val="sysDash"/>
              <a:round/>
              <a:headEnd type="none" w="med" len="med"/>
              <a:tailEnd type="arrow"/>
            </a:ln>
            <a:effectLst/>
          </p:spPr>
        </p:cxnSp>
        <p:pic>
          <p:nvPicPr>
            <p:cNvPr id="18" name="Picture 17"/>
            <p:cNvPicPr>
              <a:picLocks noChangeAspect="1"/>
            </p:cNvPicPr>
            <p:nvPr/>
          </p:nvPicPr>
          <p:blipFill>
            <a:blip r:embed="rId4"/>
            <a:stretch>
              <a:fillRect/>
            </a:stretch>
          </p:blipFill>
          <p:spPr>
            <a:xfrm>
              <a:off x="5105400" y="4648200"/>
              <a:ext cx="2730500" cy="1961058"/>
            </a:xfrm>
            <a:prstGeom prst="rect">
              <a:avLst/>
            </a:prstGeom>
            <a:solidFill>
              <a:schemeClr val="accent1"/>
            </a:solidFill>
          </p:spPr>
        </p:pic>
        <p:sp>
          <p:nvSpPr>
            <p:cNvPr id="30" name="TextBox 29"/>
            <p:cNvSpPr txBox="1"/>
            <p:nvPr/>
          </p:nvSpPr>
          <p:spPr>
            <a:xfrm>
              <a:off x="4800600" y="4191000"/>
              <a:ext cx="3429144" cy="369332"/>
            </a:xfrm>
            <a:prstGeom prst="rect">
              <a:avLst/>
            </a:prstGeom>
            <a:solidFill>
              <a:schemeClr val="bg1"/>
            </a:solidFill>
          </p:spPr>
          <p:txBody>
            <a:bodyPr wrap="none" rtlCol="0">
              <a:spAutoFit/>
            </a:bodyPr>
            <a:lstStyle/>
            <a:p>
              <a:r>
                <a:rPr lang="en-US" dirty="0" smtClean="0"/>
                <a:t>Project’s usage graph signature</a:t>
              </a:r>
              <a:endParaRPr lang="en-US" dirty="0"/>
            </a:p>
          </p:txBody>
        </p:sp>
      </p:grpSp>
      <p:grpSp>
        <p:nvGrpSpPr>
          <p:cNvPr id="46" name="Group 45"/>
          <p:cNvGrpSpPr/>
          <p:nvPr/>
        </p:nvGrpSpPr>
        <p:grpSpPr>
          <a:xfrm>
            <a:off x="609600" y="5105400"/>
            <a:ext cx="4343400" cy="1713131"/>
            <a:chOff x="609600" y="5105400"/>
            <a:chExt cx="4343400" cy="1713131"/>
          </a:xfrm>
        </p:grpSpPr>
        <p:grpSp>
          <p:nvGrpSpPr>
            <p:cNvPr id="44" name="Group 43"/>
            <p:cNvGrpSpPr/>
            <p:nvPr/>
          </p:nvGrpSpPr>
          <p:grpSpPr>
            <a:xfrm>
              <a:off x="609600" y="5105400"/>
              <a:ext cx="4343400" cy="1664732"/>
              <a:chOff x="609600" y="5105400"/>
              <a:chExt cx="4343400" cy="1664732"/>
            </a:xfrm>
          </p:grpSpPr>
          <p:sp>
            <p:nvSpPr>
              <p:cNvPr id="28" name="Vertical Scroll 27"/>
              <p:cNvSpPr/>
              <p:nvPr/>
            </p:nvSpPr>
            <p:spPr bwMode="auto">
              <a:xfrm>
                <a:off x="609600" y="5181600"/>
                <a:ext cx="1981200" cy="1143000"/>
              </a:xfrm>
              <a:prstGeom prst="verticalScroll">
                <a:avLst>
                  <a:gd name="adj" fmla="val 6847"/>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Helvetica" pitchFamily="34" charset="0"/>
                  </a:rPr>
                  <a:t>F1#1</a:t>
                </a:r>
                <a:r>
                  <a:rPr lang="en-US" dirty="0">
                    <a:latin typeface="Helvetica" pitchFamily="34" charset="0"/>
                  </a:rPr>
                  <a:t> </a:t>
                </a:r>
                <a:r>
                  <a:rPr lang="en-US" dirty="0" smtClean="0">
                    <a:latin typeface="Helvetica" pitchFamily="34" charset="0"/>
                  </a:rPr>
                  <a:t>=&gt; F1#6</a:t>
                </a:r>
              </a:p>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Helvetica" pitchFamily="34" charset="0"/>
                  </a:rPr>
                  <a:t>F2#3 =&gt; F2#6</a:t>
                </a: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latin typeface="Helvetica" pitchFamily="34" charset="0"/>
                  </a:rPr>
                  <a:t>F3#7 =&gt; F3#9</a:t>
                </a:r>
                <a:endParaRPr kumimoji="0" lang="en-US" sz="1800" b="0" i="0" u="none" strike="noStrike" cap="none" normalizeH="0" baseline="0" dirty="0" smtClean="0">
                  <a:ln>
                    <a:noFill/>
                  </a:ln>
                  <a:solidFill>
                    <a:schemeClr val="tx1"/>
                  </a:solidFill>
                  <a:effectLst/>
                  <a:latin typeface="Helvetica" pitchFamily="34" charset="0"/>
                </a:endParaRPr>
              </a:p>
            </p:txBody>
          </p:sp>
          <p:cxnSp>
            <p:nvCxnSpPr>
              <p:cNvPr id="32" name="Straight Arrow Connector 31"/>
              <p:cNvCxnSpPr/>
              <p:nvPr/>
            </p:nvCxnSpPr>
            <p:spPr bwMode="auto">
              <a:xfrm flipH="1">
                <a:off x="2667000" y="5334000"/>
                <a:ext cx="2286000" cy="533400"/>
              </a:xfrm>
              <a:prstGeom prst="straightConnector1">
                <a:avLst/>
              </a:prstGeom>
              <a:solidFill>
                <a:schemeClr val="accent1"/>
              </a:solidFill>
              <a:ln w="38100" cap="flat" cmpd="sng" algn="ctr">
                <a:solidFill>
                  <a:srgbClr val="008080"/>
                </a:solidFill>
                <a:prstDash val="sysDash"/>
                <a:round/>
                <a:headEnd type="none" w="med" len="med"/>
                <a:tailEnd type="arrow"/>
              </a:ln>
              <a:effectLst/>
            </p:spPr>
          </p:cxnSp>
          <p:cxnSp>
            <p:nvCxnSpPr>
              <p:cNvPr id="35" name="Straight Arrow Connector 34"/>
              <p:cNvCxnSpPr/>
              <p:nvPr/>
            </p:nvCxnSpPr>
            <p:spPr bwMode="auto">
              <a:xfrm flipH="1">
                <a:off x="2667000" y="5105400"/>
                <a:ext cx="1143000" cy="533400"/>
              </a:xfrm>
              <a:prstGeom prst="straightConnector1">
                <a:avLst/>
              </a:prstGeom>
              <a:solidFill>
                <a:schemeClr val="accent1"/>
              </a:solidFill>
              <a:ln w="38100" cap="flat" cmpd="sng" algn="ctr">
                <a:solidFill>
                  <a:srgbClr val="008080"/>
                </a:solidFill>
                <a:prstDash val="sysDash"/>
                <a:round/>
                <a:headEnd type="none" w="med" len="med"/>
                <a:tailEnd type="arrow"/>
              </a:ln>
              <a:effectLst/>
            </p:spPr>
          </p:cxnSp>
          <p:grpSp>
            <p:nvGrpSpPr>
              <p:cNvPr id="40" name="Group 39"/>
              <p:cNvGrpSpPr/>
              <p:nvPr/>
            </p:nvGrpSpPr>
            <p:grpSpPr>
              <a:xfrm>
                <a:off x="2971800" y="5181600"/>
                <a:ext cx="609600" cy="990600"/>
                <a:chOff x="3048000" y="5867400"/>
                <a:chExt cx="1524000" cy="914400"/>
              </a:xfrm>
            </p:grpSpPr>
            <p:sp>
              <p:nvSpPr>
                <p:cNvPr id="38" name="Curved Left Arrow 37"/>
                <p:cNvSpPr/>
                <p:nvPr/>
              </p:nvSpPr>
              <p:spPr bwMode="auto">
                <a:xfrm>
                  <a:off x="3886200" y="5943600"/>
                  <a:ext cx="685800" cy="838200"/>
                </a:xfrm>
                <a:prstGeom prst="curvedLeftArrow">
                  <a:avLst/>
                </a:prstGeom>
                <a:solidFill>
                  <a:schemeClr val="accent1"/>
                </a:solidFill>
                <a:ln w="12700" cap="flat" cmpd="sng" algn="ctr">
                  <a:solidFill>
                    <a:schemeClr val="tx1"/>
                  </a:solidFill>
                  <a:prstDash val="solid"/>
                  <a:round/>
                  <a:headEnd type="none" w="med" len="med"/>
                  <a:tailEnd type="none" w="med" len="med"/>
                </a:ln>
                <a:effectLst/>
              </p:spPr>
              <p:txBody>
                <a:bodyPr/>
                <a:lstStyle/>
                <a:p>
                  <a:endParaRPr lang="en-US"/>
                </a:p>
              </p:txBody>
            </p:sp>
            <p:sp>
              <p:nvSpPr>
                <p:cNvPr id="39" name="Curved Left Arrow 38"/>
                <p:cNvSpPr/>
                <p:nvPr/>
              </p:nvSpPr>
              <p:spPr bwMode="auto">
                <a:xfrm rot="10800000">
                  <a:off x="3048000" y="5867400"/>
                  <a:ext cx="731520" cy="835152"/>
                </a:xfrm>
                <a:prstGeom prst="curvedLeftArrow">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Helvetica" pitchFamily="34" charset="0"/>
                  </a:endParaRPr>
                </a:p>
              </p:txBody>
            </p:sp>
          </p:grpSp>
          <p:sp>
            <p:nvSpPr>
              <p:cNvPr id="43" name="TextBox 42"/>
              <p:cNvSpPr txBox="1"/>
              <p:nvPr/>
            </p:nvSpPr>
            <p:spPr>
              <a:xfrm>
                <a:off x="914400" y="6400800"/>
                <a:ext cx="1455146" cy="369332"/>
              </a:xfrm>
              <a:prstGeom prst="rect">
                <a:avLst/>
              </a:prstGeom>
              <a:noFill/>
            </p:spPr>
            <p:txBody>
              <a:bodyPr wrap="none" rtlCol="0">
                <a:spAutoFit/>
              </a:bodyPr>
              <a:lstStyle/>
              <a:p>
                <a:r>
                  <a:rPr lang="en-US" dirty="0" smtClean="0"/>
                  <a:t>Update Plan</a:t>
                </a:r>
                <a:endParaRPr lang="en-US" dirty="0"/>
              </a:p>
            </p:txBody>
          </p:sp>
        </p:grpSp>
        <p:sp>
          <p:nvSpPr>
            <p:cNvPr id="45" name="TextBox 44"/>
            <p:cNvSpPr txBox="1"/>
            <p:nvPr/>
          </p:nvSpPr>
          <p:spPr>
            <a:xfrm>
              <a:off x="2667000" y="6172200"/>
              <a:ext cx="1505979" cy="646331"/>
            </a:xfrm>
            <a:prstGeom prst="rect">
              <a:avLst/>
            </a:prstGeom>
            <a:noFill/>
          </p:spPr>
          <p:txBody>
            <a:bodyPr wrap="none" rtlCol="0">
              <a:spAutoFit/>
            </a:bodyPr>
            <a:lstStyle/>
            <a:p>
              <a:r>
                <a:rPr lang="en-US" dirty="0" smtClean="0"/>
                <a:t>Compatibility</a:t>
              </a:r>
            </a:p>
            <a:p>
              <a:r>
                <a:rPr lang="en-US" dirty="0" smtClean="0"/>
                <a:t>Analysis</a:t>
              </a:r>
              <a:endParaRPr lang="en-US" dirty="0"/>
            </a:p>
          </p:txBody>
        </p:sp>
      </p:grpSp>
    </p:spTree>
    <p:extLst>
      <p:ext uri="{BB962C8B-B14F-4D97-AF65-F5344CB8AC3E}">
        <p14:creationId xmlns:p14="http://schemas.microsoft.com/office/powerpoint/2010/main" val="131212792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dissolve">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blinds(horizontal)">
                                      <p:cBhvr>
                                        <p:cTn id="1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2895600" y="1752600"/>
            <a:ext cx="4648200" cy="3886201"/>
            <a:chOff x="152400" y="1066799"/>
            <a:chExt cx="4648200" cy="3886201"/>
          </a:xfrm>
        </p:grpSpPr>
        <p:pic>
          <p:nvPicPr>
            <p:cNvPr id="6" name="Picture 5"/>
            <p:cNvPicPr>
              <a:picLocks noChangeAspect="1"/>
            </p:cNvPicPr>
            <p:nvPr/>
          </p:nvPicPr>
          <p:blipFill>
            <a:blip r:embed="rId2"/>
            <a:stretch>
              <a:fillRect/>
            </a:stretch>
          </p:blipFill>
          <p:spPr>
            <a:xfrm>
              <a:off x="152400" y="1066799"/>
              <a:ext cx="4648200" cy="3783569"/>
            </a:xfrm>
            <a:prstGeom prst="rect">
              <a:avLst/>
            </a:prstGeom>
          </p:spPr>
        </p:pic>
        <p:sp>
          <p:nvSpPr>
            <p:cNvPr id="11" name="Oval 10"/>
            <p:cNvSpPr/>
            <p:nvPr/>
          </p:nvSpPr>
          <p:spPr bwMode="auto">
            <a:xfrm>
              <a:off x="1752600" y="3962400"/>
              <a:ext cx="3048000" cy="990600"/>
            </a:xfrm>
            <a:prstGeom prst="ellipse">
              <a:avLst/>
            </a:prstGeom>
            <a:solidFill>
              <a:schemeClr val="accent2">
                <a:alpha val="45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Helvetica" pitchFamily="34" charset="0"/>
              </a:endParaRPr>
            </a:p>
          </p:txBody>
        </p:sp>
      </p:grpSp>
      <p:sp>
        <p:nvSpPr>
          <p:cNvPr id="2" name="Title 1"/>
          <p:cNvSpPr>
            <a:spLocks noGrp="1"/>
          </p:cNvSpPr>
          <p:nvPr>
            <p:ph type="title"/>
          </p:nvPr>
        </p:nvSpPr>
        <p:spPr/>
        <p:txBody>
          <a:bodyPr/>
          <a:lstStyle/>
          <a:p>
            <a:r>
              <a:rPr lang="en-US" dirty="0"/>
              <a:t>Bottom-Up Update = </a:t>
            </a:r>
            <a:r>
              <a:rPr lang="en-US" dirty="0" smtClean="0"/>
              <a:t>Perform the </a:t>
            </a:r>
            <a:r>
              <a:rPr lang="en-US" dirty="0"/>
              <a:t>updates</a:t>
            </a:r>
          </a:p>
        </p:txBody>
      </p:sp>
      <p:sp>
        <p:nvSpPr>
          <p:cNvPr id="4" name="Slide Number Placeholder 3"/>
          <p:cNvSpPr>
            <a:spLocks noGrp="1"/>
          </p:cNvSpPr>
          <p:nvPr>
            <p:ph type="sldNum" sz="quarter" idx="10"/>
          </p:nvPr>
        </p:nvSpPr>
        <p:spPr/>
        <p:txBody>
          <a:bodyPr/>
          <a:lstStyle/>
          <a:p>
            <a:pPr>
              <a:defRPr/>
            </a:pPr>
            <a:r>
              <a:rPr lang="en-US" smtClean="0"/>
              <a:t>	</a:t>
            </a:r>
            <a:r>
              <a:rPr lang="en-US" smtClean="0">
                <a:latin typeface="Calibri" charset="0"/>
                <a:cs typeface="Calibri" charset="0"/>
              </a:rPr>
              <a:t>           Page </a:t>
            </a:r>
            <a:fld id="{7846DA97-9958-F347-9621-8C001890BBB5}" type="slidenum">
              <a:rPr lang="en-US" smtClean="0">
                <a:latin typeface="Calibri" charset="0"/>
                <a:cs typeface="Calibri" charset="0"/>
              </a:rPr>
              <a:pPr>
                <a:defRPr/>
              </a:pPr>
              <a:t>23</a:t>
            </a:fld>
            <a:endParaRPr lang="en-US">
              <a:latin typeface="Calibri" charset="0"/>
              <a:cs typeface="Calibri" charset="0"/>
            </a:endParaRPr>
          </a:p>
        </p:txBody>
      </p:sp>
      <p:sp>
        <p:nvSpPr>
          <p:cNvPr id="16" name="Vertical Scroll 15"/>
          <p:cNvSpPr/>
          <p:nvPr/>
        </p:nvSpPr>
        <p:spPr bwMode="auto">
          <a:xfrm>
            <a:off x="533400" y="1295400"/>
            <a:ext cx="1981200" cy="1143000"/>
          </a:xfrm>
          <a:prstGeom prst="verticalScroll">
            <a:avLst>
              <a:gd name="adj" fmla="val 6847"/>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Helvetica" pitchFamily="34" charset="0"/>
              </a:rPr>
              <a:t>F1#1</a:t>
            </a:r>
            <a:r>
              <a:rPr lang="en-US" dirty="0">
                <a:latin typeface="Helvetica" pitchFamily="34" charset="0"/>
              </a:rPr>
              <a:t> </a:t>
            </a:r>
            <a:r>
              <a:rPr lang="en-US" dirty="0" smtClean="0">
                <a:latin typeface="Helvetica" pitchFamily="34" charset="0"/>
              </a:rPr>
              <a:t>=&gt; F1#6</a:t>
            </a:r>
          </a:p>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Helvetica" pitchFamily="34" charset="0"/>
              </a:rPr>
              <a:t>F2#3 =&gt; F2#6</a:t>
            </a: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latin typeface="Helvetica" pitchFamily="34" charset="0"/>
              </a:rPr>
              <a:t>F3#7 =&gt; F3#9</a:t>
            </a:r>
            <a:endParaRPr kumimoji="0" lang="en-US" sz="1800" b="0" i="0" u="none" strike="noStrike" cap="none" normalizeH="0" baseline="0" dirty="0" smtClean="0">
              <a:ln>
                <a:noFill/>
              </a:ln>
              <a:solidFill>
                <a:schemeClr val="tx1"/>
              </a:solidFill>
              <a:effectLst/>
              <a:latin typeface="Helvetica" pitchFamily="34" charset="0"/>
            </a:endParaRPr>
          </a:p>
        </p:txBody>
      </p:sp>
      <p:sp>
        <p:nvSpPr>
          <p:cNvPr id="23" name="TextBox 22"/>
          <p:cNvSpPr txBox="1"/>
          <p:nvPr/>
        </p:nvSpPr>
        <p:spPr>
          <a:xfrm>
            <a:off x="131799" y="1371600"/>
            <a:ext cx="431053" cy="369332"/>
          </a:xfrm>
          <a:prstGeom prst="rect">
            <a:avLst/>
          </a:prstGeom>
          <a:noFill/>
        </p:spPr>
        <p:txBody>
          <a:bodyPr wrap="none" rtlCol="0">
            <a:spAutoFit/>
          </a:bodyPr>
          <a:lstStyle/>
          <a:p>
            <a:r>
              <a:rPr lang="en-US" dirty="0" smtClean="0">
                <a:latin typeface="Wingdings"/>
                <a:ea typeface="Wingdings"/>
                <a:cs typeface="Wingdings"/>
                <a:sym typeface="Wingdings"/>
              </a:rPr>
              <a:t></a:t>
            </a:r>
            <a:endParaRPr lang="en-US" dirty="0"/>
          </a:p>
        </p:txBody>
      </p:sp>
    </p:spTree>
    <p:extLst>
      <p:ext uri="{BB962C8B-B14F-4D97-AF65-F5344CB8AC3E}">
        <p14:creationId xmlns:p14="http://schemas.microsoft.com/office/powerpoint/2010/main" val="326612928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Bottom-Up Update </a:t>
            </a:r>
            <a:r>
              <a:rPr lang="en-US" dirty="0" smtClean="0"/>
              <a:t>= Perform the </a:t>
            </a:r>
            <a:r>
              <a:rPr lang="en-US" dirty="0"/>
              <a:t>updates</a:t>
            </a:r>
          </a:p>
        </p:txBody>
      </p:sp>
      <p:sp>
        <p:nvSpPr>
          <p:cNvPr id="4" name="Slide Number Placeholder 3"/>
          <p:cNvSpPr>
            <a:spLocks noGrp="1"/>
          </p:cNvSpPr>
          <p:nvPr>
            <p:ph type="sldNum" sz="quarter" idx="10"/>
          </p:nvPr>
        </p:nvSpPr>
        <p:spPr/>
        <p:txBody>
          <a:bodyPr/>
          <a:lstStyle/>
          <a:p>
            <a:pPr>
              <a:defRPr/>
            </a:pPr>
            <a:r>
              <a:rPr lang="en-US" smtClean="0"/>
              <a:t>	</a:t>
            </a:r>
            <a:r>
              <a:rPr lang="en-US" smtClean="0">
                <a:latin typeface="Calibri" charset="0"/>
                <a:cs typeface="Calibri" charset="0"/>
              </a:rPr>
              <a:t>           Page </a:t>
            </a:r>
            <a:fld id="{7846DA97-9958-F347-9621-8C001890BBB5}" type="slidenum">
              <a:rPr lang="en-US" smtClean="0">
                <a:latin typeface="Calibri" charset="0"/>
                <a:cs typeface="Calibri" charset="0"/>
              </a:rPr>
              <a:pPr>
                <a:defRPr/>
              </a:pPr>
              <a:t>24</a:t>
            </a:fld>
            <a:endParaRPr lang="en-US">
              <a:latin typeface="Calibri" charset="0"/>
              <a:cs typeface="Calibri" charset="0"/>
            </a:endParaRPr>
          </a:p>
        </p:txBody>
      </p:sp>
      <p:sp>
        <p:nvSpPr>
          <p:cNvPr id="16" name="Vertical Scroll 15"/>
          <p:cNvSpPr/>
          <p:nvPr/>
        </p:nvSpPr>
        <p:spPr bwMode="auto">
          <a:xfrm>
            <a:off x="533400" y="1295400"/>
            <a:ext cx="1981200" cy="1143000"/>
          </a:xfrm>
          <a:prstGeom prst="verticalScroll">
            <a:avLst>
              <a:gd name="adj" fmla="val 6847"/>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Helvetica" pitchFamily="34" charset="0"/>
              </a:rPr>
              <a:t>F1#1</a:t>
            </a:r>
            <a:r>
              <a:rPr lang="en-US" dirty="0">
                <a:latin typeface="Helvetica" pitchFamily="34" charset="0"/>
              </a:rPr>
              <a:t> </a:t>
            </a:r>
            <a:r>
              <a:rPr lang="en-US" dirty="0" smtClean="0">
                <a:latin typeface="Helvetica" pitchFamily="34" charset="0"/>
              </a:rPr>
              <a:t>=&gt; F1#6</a:t>
            </a:r>
          </a:p>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Helvetica" pitchFamily="34" charset="0"/>
              </a:rPr>
              <a:t>F2#3 =&gt; F2#6</a:t>
            </a: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latin typeface="Helvetica" pitchFamily="34" charset="0"/>
              </a:rPr>
              <a:t>F3#7 =&gt; F3#9</a:t>
            </a:r>
            <a:endParaRPr kumimoji="0" lang="en-US" sz="1800" b="0" i="0" u="none" strike="noStrike" cap="none" normalizeH="0" baseline="0" dirty="0" smtClean="0">
              <a:ln>
                <a:noFill/>
              </a:ln>
              <a:solidFill>
                <a:schemeClr val="tx1"/>
              </a:solidFill>
              <a:effectLst/>
              <a:latin typeface="Helvetica" pitchFamily="34" charset="0"/>
            </a:endParaRPr>
          </a:p>
        </p:txBody>
      </p:sp>
      <p:sp>
        <p:nvSpPr>
          <p:cNvPr id="23" name="TextBox 22"/>
          <p:cNvSpPr txBox="1"/>
          <p:nvPr/>
        </p:nvSpPr>
        <p:spPr>
          <a:xfrm>
            <a:off x="152400" y="1371600"/>
            <a:ext cx="389850" cy="369332"/>
          </a:xfrm>
          <a:prstGeom prst="rect">
            <a:avLst/>
          </a:prstGeom>
          <a:noFill/>
        </p:spPr>
        <p:txBody>
          <a:bodyPr wrap="none" rtlCol="0">
            <a:spAutoFit/>
          </a:bodyPr>
          <a:lstStyle/>
          <a:p>
            <a:r>
              <a:rPr lang="en-US" dirty="0" smtClean="0">
                <a:solidFill>
                  <a:srgbClr val="00FF00"/>
                </a:solidFill>
                <a:latin typeface="Zapf Dingbats"/>
                <a:ea typeface="Zapf Dingbats"/>
                <a:cs typeface="Zapf Dingbats"/>
                <a:sym typeface="Zapf Dingbats"/>
              </a:rPr>
              <a:t>✔</a:t>
            </a:r>
            <a:endParaRPr lang="en-US" dirty="0">
              <a:solidFill>
                <a:srgbClr val="00FF00"/>
              </a:solidFill>
            </a:endParaRPr>
          </a:p>
        </p:txBody>
      </p:sp>
      <p:pic>
        <p:nvPicPr>
          <p:cNvPr id="24" name="Picture 23"/>
          <p:cNvPicPr>
            <a:picLocks noChangeAspect="1"/>
          </p:cNvPicPr>
          <p:nvPr/>
        </p:nvPicPr>
        <p:blipFill>
          <a:blip r:embed="rId2"/>
          <a:stretch>
            <a:fillRect/>
          </a:stretch>
        </p:blipFill>
        <p:spPr>
          <a:xfrm>
            <a:off x="2590800" y="1447800"/>
            <a:ext cx="5943600" cy="4072798"/>
          </a:xfrm>
          <a:prstGeom prst="rect">
            <a:avLst/>
          </a:prstGeom>
        </p:spPr>
      </p:pic>
      <p:sp>
        <p:nvSpPr>
          <p:cNvPr id="11" name="Oval 10"/>
          <p:cNvSpPr/>
          <p:nvPr/>
        </p:nvSpPr>
        <p:spPr bwMode="auto">
          <a:xfrm>
            <a:off x="6112685" y="3657600"/>
            <a:ext cx="2955115" cy="1143000"/>
          </a:xfrm>
          <a:prstGeom prst="ellipse">
            <a:avLst/>
          </a:prstGeom>
          <a:solidFill>
            <a:schemeClr val="accent2">
              <a:alpha val="45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Helvetica" pitchFamily="34" charset="0"/>
            </a:endParaRPr>
          </a:p>
        </p:txBody>
      </p:sp>
      <p:sp>
        <p:nvSpPr>
          <p:cNvPr id="25" name="TextBox 24"/>
          <p:cNvSpPr txBox="1"/>
          <p:nvPr/>
        </p:nvSpPr>
        <p:spPr>
          <a:xfrm>
            <a:off x="152400" y="1676400"/>
            <a:ext cx="431053" cy="369332"/>
          </a:xfrm>
          <a:prstGeom prst="rect">
            <a:avLst/>
          </a:prstGeom>
          <a:noFill/>
        </p:spPr>
        <p:txBody>
          <a:bodyPr wrap="none" rtlCol="0">
            <a:spAutoFit/>
          </a:bodyPr>
          <a:lstStyle/>
          <a:p>
            <a:r>
              <a:rPr lang="en-US" dirty="0" smtClean="0">
                <a:latin typeface="Wingdings"/>
                <a:ea typeface="Wingdings"/>
                <a:cs typeface="Wingdings"/>
                <a:sym typeface="Wingdings"/>
              </a:rPr>
              <a:t></a:t>
            </a:r>
            <a:endParaRPr lang="en-US" dirty="0"/>
          </a:p>
        </p:txBody>
      </p:sp>
      <p:sp>
        <p:nvSpPr>
          <p:cNvPr id="26" name="TextBox 25"/>
          <p:cNvSpPr txBox="1"/>
          <p:nvPr/>
        </p:nvSpPr>
        <p:spPr>
          <a:xfrm>
            <a:off x="4572000" y="5105400"/>
            <a:ext cx="389850" cy="369332"/>
          </a:xfrm>
          <a:prstGeom prst="rect">
            <a:avLst/>
          </a:prstGeom>
          <a:noFill/>
        </p:spPr>
        <p:txBody>
          <a:bodyPr wrap="none" rtlCol="0">
            <a:spAutoFit/>
          </a:bodyPr>
          <a:lstStyle/>
          <a:p>
            <a:r>
              <a:rPr lang="en-US" dirty="0" smtClean="0">
                <a:solidFill>
                  <a:srgbClr val="00FF00"/>
                </a:solidFill>
                <a:latin typeface="Zapf Dingbats"/>
                <a:ea typeface="Zapf Dingbats"/>
                <a:cs typeface="Zapf Dingbats"/>
                <a:sym typeface="Zapf Dingbats"/>
              </a:rPr>
              <a:t>✔</a:t>
            </a:r>
            <a:endParaRPr lang="en-US" dirty="0">
              <a:solidFill>
                <a:srgbClr val="00FF00"/>
              </a:solidFill>
            </a:endParaRPr>
          </a:p>
        </p:txBody>
      </p:sp>
    </p:spTree>
    <p:extLst>
      <p:ext uri="{BB962C8B-B14F-4D97-AF65-F5344CB8AC3E}">
        <p14:creationId xmlns:p14="http://schemas.microsoft.com/office/powerpoint/2010/main" val="191129636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2743200" y="1676400"/>
            <a:ext cx="5943600" cy="4049898"/>
          </a:xfrm>
          <a:prstGeom prst="rect">
            <a:avLst/>
          </a:prstGeom>
        </p:spPr>
      </p:pic>
      <p:sp>
        <p:nvSpPr>
          <p:cNvPr id="2" name="Title 1"/>
          <p:cNvSpPr>
            <a:spLocks noGrp="1"/>
          </p:cNvSpPr>
          <p:nvPr>
            <p:ph type="title"/>
          </p:nvPr>
        </p:nvSpPr>
        <p:spPr/>
        <p:txBody>
          <a:bodyPr/>
          <a:lstStyle/>
          <a:p>
            <a:r>
              <a:rPr lang="en-US" dirty="0"/>
              <a:t>Bottom-Up Update = </a:t>
            </a:r>
            <a:r>
              <a:rPr lang="en-US" dirty="0" smtClean="0"/>
              <a:t>Perform the </a:t>
            </a:r>
            <a:r>
              <a:rPr lang="en-US" dirty="0"/>
              <a:t>updates</a:t>
            </a:r>
          </a:p>
        </p:txBody>
      </p:sp>
      <p:sp>
        <p:nvSpPr>
          <p:cNvPr id="4" name="Slide Number Placeholder 3"/>
          <p:cNvSpPr>
            <a:spLocks noGrp="1"/>
          </p:cNvSpPr>
          <p:nvPr>
            <p:ph type="sldNum" sz="quarter" idx="10"/>
          </p:nvPr>
        </p:nvSpPr>
        <p:spPr/>
        <p:txBody>
          <a:bodyPr/>
          <a:lstStyle/>
          <a:p>
            <a:pPr>
              <a:defRPr/>
            </a:pPr>
            <a:r>
              <a:rPr lang="en-US" smtClean="0"/>
              <a:t>	</a:t>
            </a:r>
            <a:r>
              <a:rPr lang="en-US" smtClean="0">
                <a:latin typeface="Calibri" charset="0"/>
                <a:cs typeface="Calibri" charset="0"/>
              </a:rPr>
              <a:t>           Page </a:t>
            </a:r>
            <a:fld id="{7846DA97-9958-F347-9621-8C001890BBB5}" type="slidenum">
              <a:rPr lang="en-US" smtClean="0">
                <a:latin typeface="Calibri" charset="0"/>
                <a:cs typeface="Calibri" charset="0"/>
              </a:rPr>
              <a:pPr>
                <a:defRPr/>
              </a:pPr>
              <a:t>25</a:t>
            </a:fld>
            <a:endParaRPr lang="en-US">
              <a:latin typeface="Calibri" charset="0"/>
              <a:cs typeface="Calibri" charset="0"/>
            </a:endParaRPr>
          </a:p>
        </p:txBody>
      </p:sp>
      <p:sp>
        <p:nvSpPr>
          <p:cNvPr id="16" name="Vertical Scroll 15"/>
          <p:cNvSpPr/>
          <p:nvPr/>
        </p:nvSpPr>
        <p:spPr bwMode="auto">
          <a:xfrm>
            <a:off x="533400" y="1295400"/>
            <a:ext cx="1981200" cy="1143000"/>
          </a:xfrm>
          <a:prstGeom prst="verticalScroll">
            <a:avLst>
              <a:gd name="adj" fmla="val 6847"/>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Helvetica" pitchFamily="34" charset="0"/>
              </a:rPr>
              <a:t>F1#1</a:t>
            </a:r>
            <a:r>
              <a:rPr lang="en-US" dirty="0">
                <a:latin typeface="Helvetica" pitchFamily="34" charset="0"/>
              </a:rPr>
              <a:t> </a:t>
            </a:r>
            <a:r>
              <a:rPr lang="en-US" dirty="0" smtClean="0">
                <a:latin typeface="Helvetica" pitchFamily="34" charset="0"/>
              </a:rPr>
              <a:t>=&gt; F1#6</a:t>
            </a:r>
          </a:p>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Helvetica" pitchFamily="34" charset="0"/>
              </a:rPr>
              <a:t>F2#3 =&gt; F2#6</a:t>
            </a: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latin typeface="Helvetica" pitchFamily="34" charset="0"/>
              </a:rPr>
              <a:t>F3#7 =&gt; F3#9</a:t>
            </a:r>
            <a:endParaRPr kumimoji="0" lang="en-US" sz="1800" b="0" i="0" u="none" strike="noStrike" cap="none" normalizeH="0" baseline="0" dirty="0" smtClean="0">
              <a:ln>
                <a:noFill/>
              </a:ln>
              <a:solidFill>
                <a:schemeClr val="tx1"/>
              </a:solidFill>
              <a:effectLst/>
              <a:latin typeface="Helvetica" pitchFamily="34" charset="0"/>
            </a:endParaRPr>
          </a:p>
        </p:txBody>
      </p:sp>
      <p:sp>
        <p:nvSpPr>
          <p:cNvPr id="23" name="TextBox 22"/>
          <p:cNvSpPr txBox="1"/>
          <p:nvPr/>
        </p:nvSpPr>
        <p:spPr>
          <a:xfrm>
            <a:off x="152400" y="1371600"/>
            <a:ext cx="389850" cy="369332"/>
          </a:xfrm>
          <a:prstGeom prst="rect">
            <a:avLst/>
          </a:prstGeom>
          <a:noFill/>
        </p:spPr>
        <p:txBody>
          <a:bodyPr wrap="none" rtlCol="0">
            <a:spAutoFit/>
          </a:bodyPr>
          <a:lstStyle/>
          <a:p>
            <a:r>
              <a:rPr lang="en-US" dirty="0" smtClean="0">
                <a:solidFill>
                  <a:srgbClr val="00FF00"/>
                </a:solidFill>
                <a:latin typeface="Zapf Dingbats"/>
                <a:ea typeface="Zapf Dingbats"/>
                <a:cs typeface="Zapf Dingbats"/>
                <a:sym typeface="Zapf Dingbats"/>
              </a:rPr>
              <a:t>✔</a:t>
            </a:r>
            <a:endParaRPr lang="en-US" dirty="0">
              <a:solidFill>
                <a:srgbClr val="00FF00"/>
              </a:solidFill>
            </a:endParaRPr>
          </a:p>
        </p:txBody>
      </p:sp>
      <p:sp>
        <p:nvSpPr>
          <p:cNvPr id="11" name="Oval 10"/>
          <p:cNvSpPr/>
          <p:nvPr/>
        </p:nvSpPr>
        <p:spPr bwMode="auto">
          <a:xfrm>
            <a:off x="3048000" y="2286000"/>
            <a:ext cx="3352800" cy="1143000"/>
          </a:xfrm>
          <a:prstGeom prst="ellipse">
            <a:avLst/>
          </a:prstGeom>
          <a:solidFill>
            <a:schemeClr val="accent2">
              <a:alpha val="45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Helvetica" pitchFamily="34" charset="0"/>
            </a:endParaRPr>
          </a:p>
        </p:txBody>
      </p:sp>
      <p:sp>
        <p:nvSpPr>
          <p:cNvPr id="25" name="TextBox 24"/>
          <p:cNvSpPr txBox="1"/>
          <p:nvPr/>
        </p:nvSpPr>
        <p:spPr>
          <a:xfrm>
            <a:off x="152400" y="1905000"/>
            <a:ext cx="431053" cy="369332"/>
          </a:xfrm>
          <a:prstGeom prst="rect">
            <a:avLst/>
          </a:prstGeom>
          <a:noFill/>
        </p:spPr>
        <p:txBody>
          <a:bodyPr wrap="none" rtlCol="0">
            <a:spAutoFit/>
          </a:bodyPr>
          <a:lstStyle/>
          <a:p>
            <a:r>
              <a:rPr lang="en-US" dirty="0" smtClean="0">
                <a:latin typeface="Wingdings"/>
                <a:ea typeface="Wingdings"/>
                <a:cs typeface="Wingdings"/>
                <a:sym typeface="Wingdings"/>
              </a:rPr>
              <a:t></a:t>
            </a:r>
            <a:endParaRPr lang="en-US" dirty="0"/>
          </a:p>
        </p:txBody>
      </p:sp>
      <p:sp>
        <p:nvSpPr>
          <p:cNvPr id="9" name="TextBox 8"/>
          <p:cNvSpPr txBox="1"/>
          <p:nvPr/>
        </p:nvSpPr>
        <p:spPr>
          <a:xfrm>
            <a:off x="152400" y="1600200"/>
            <a:ext cx="389850" cy="369332"/>
          </a:xfrm>
          <a:prstGeom prst="rect">
            <a:avLst/>
          </a:prstGeom>
          <a:noFill/>
        </p:spPr>
        <p:txBody>
          <a:bodyPr wrap="none" rtlCol="0">
            <a:spAutoFit/>
          </a:bodyPr>
          <a:lstStyle/>
          <a:p>
            <a:r>
              <a:rPr lang="en-US" dirty="0" smtClean="0">
                <a:solidFill>
                  <a:srgbClr val="00FF00"/>
                </a:solidFill>
                <a:latin typeface="Zapf Dingbats"/>
                <a:ea typeface="Zapf Dingbats"/>
                <a:cs typeface="Zapf Dingbats"/>
                <a:sym typeface="Zapf Dingbats"/>
              </a:rPr>
              <a:t>✔</a:t>
            </a:r>
            <a:endParaRPr lang="en-US" dirty="0">
              <a:solidFill>
                <a:srgbClr val="00FF00"/>
              </a:solidFill>
            </a:endParaRPr>
          </a:p>
        </p:txBody>
      </p:sp>
      <p:sp>
        <p:nvSpPr>
          <p:cNvPr id="12" name="TextBox 11"/>
          <p:cNvSpPr txBox="1"/>
          <p:nvPr/>
        </p:nvSpPr>
        <p:spPr>
          <a:xfrm>
            <a:off x="4791750" y="5257800"/>
            <a:ext cx="389850" cy="369332"/>
          </a:xfrm>
          <a:prstGeom prst="rect">
            <a:avLst/>
          </a:prstGeom>
          <a:noFill/>
        </p:spPr>
        <p:txBody>
          <a:bodyPr wrap="none" rtlCol="0">
            <a:spAutoFit/>
          </a:bodyPr>
          <a:lstStyle/>
          <a:p>
            <a:r>
              <a:rPr lang="en-US" dirty="0" smtClean="0">
                <a:solidFill>
                  <a:srgbClr val="00FF00"/>
                </a:solidFill>
                <a:latin typeface="Zapf Dingbats"/>
                <a:ea typeface="Zapf Dingbats"/>
                <a:cs typeface="Zapf Dingbats"/>
                <a:sym typeface="Zapf Dingbats"/>
              </a:rPr>
              <a:t>✔</a:t>
            </a:r>
            <a:endParaRPr lang="en-US" dirty="0">
              <a:solidFill>
                <a:srgbClr val="00FF00"/>
              </a:solidFill>
            </a:endParaRPr>
          </a:p>
        </p:txBody>
      </p:sp>
      <p:sp>
        <p:nvSpPr>
          <p:cNvPr id="13" name="TextBox 12"/>
          <p:cNvSpPr txBox="1"/>
          <p:nvPr/>
        </p:nvSpPr>
        <p:spPr>
          <a:xfrm>
            <a:off x="7315200" y="4419600"/>
            <a:ext cx="389850" cy="369332"/>
          </a:xfrm>
          <a:prstGeom prst="rect">
            <a:avLst/>
          </a:prstGeom>
          <a:noFill/>
        </p:spPr>
        <p:txBody>
          <a:bodyPr wrap="none" rtlCol="0">
            <a:spAutoFit/>
          </a:bodyPr>
          <a:lstStyle/>
          <a:p>
            <a:r>
              <a:rPr lang="en-US" dirty="0" smtClean="0">
                <a:solidFill>
                  <a:srgbClr val="00FF00"/>
                </a:solidFill>
                <a:latin typeface="Zapf Dingbats"/>
                <a:ea typeface="Zapf Dingbats"/>
                <a:cs typeface="Zapf Dingbats"/>
                <a:sym typeface="Zapf Dingbats"/>
              </a:rPr>
              <a:t>✔</a:t>
            </a:r>
            <a:endParaRPr lang="en-US" dirty="0">
              <a:solidFill>
                <a:srgbClr val="00FF00"/>
              </a:solidFill>
            </a:endParaRPr>
          </a:p>
        </p:txBody>
      </p:sp>
    </p:spTree>
    <p:extLst>
      <p:ext uri="{BB962C8B-B14F-4D97-AF65-F5344CB8AC3E}">
        <p14:creationId xmlns:p14="http://schemas.microsoft.com/office/powerpoint/2010/main" val="196146651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Bottom-Up Update = </a:t>
            </a:r>
            <a:r>
              <a:rPr lang="en-US" dirty="0" smtClean="0"/>
              <a:t>Perform the </a:t>
            </a:r>
            <a:r>
              <a:rPr lang="en-US" dirty="0"/>
              <a:t>updates</a:t>
            </a:r>
          </a:p>
        </p:txBody>
      </p:sp>
      <p:sp>
        <p:nvSpPr>
          <p:cNvPr id="4" name="Slide Number Placeholder 3"/>
          <p:cNvSpPr>
            <a:spLocks noGrp="1"/>
          </p:cNvSpPr>
          <p:nvPr>
            <p:ph type="sldNum" sz="quarter" idx="10"/>
          </p:nvPr>
        </p:nvSpPr>
        <p:spPr/>
        <p:txBody>
          <a:bodyPr/>
          <a:lstStyle/>
          <a:p>
            <a:pPr>
              <a:defRPr/>
            </a:pPr>
            <a:r>
              <a:rPr lang="en-US" smtClean="0"/>
              <a:t>	</a:t>
            </a:r>
            <a:r>
              <a:rPr lang="en-US" smtClean="0">
                <a:latin typeface="Calibri" charset="0"/>
                <a:cs typeface="Calibri" charset="0"/>
              </a:rPr>
              <a:t>           Page </a:t>
            </a:r>
            <a:fld id="{7846DA97-9958-F347-9621-8C001890BBB5}" type="slidenum">
              <a:rPr lang="en-US" smtClean="0">
                <a:latin typeface="Calibri" charset="0"/>
                <a:cs typeface="Calibri" charset="0"/>
              </a:rPr>
              <a:pPr>
                <a:defRPr/>
              </a:pPr>
              <a:t>26</a:t>
            </a:fld>
            <a:endParaRPr lang="en-US">
              <a:latin typeface="Calibri" charset="0"/>
              <a:cs typeface="Calibri" charset="0"/>
            </a:endParaRPr>
          </a:p>
        </p:txBody>
      </p:sp>
      <p:sp>
        <p:nvSpPr>
          <p:cNvPr id="16" name="Vertical Scroll 15"/>
          <p:cNvSpPr/>
          <p:nvPr/>
        </p:nvSpPr>
        <p:spPr bwMode="auto">
          <a:xfrm>
            <a:off x="533400" y="1295400"/>
            <a:ext cx="1981200" cy="1143000"/>
          </a:xfrm>
          <a:prstGeom prst="verticalScroll">
            <a:avLst>
              <a:gd name="adj" fmla="val 6847"/>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Helvetica" pitchFamily="34" charset="0"/>
              </a:rPr>
              <a:t>F1#1</a:t>
            </a:r>
            <a:r>
              <a:rPr lang="en-US" dirty="0">
                <a:latin typeface="Helvetica" pitchFamily="34" charset="0"/>
              </a:rPr>
              <a:t> </a:t>
            </a:r>
            <a:r>
              <a:rPr lang="en-US" dirty="0" smtClean="0">
                <a:latin typeface="Helvetica" pitchFamily="34" charset="0"/>
              </a:rPr>
              <a:t>=&gt; F1#6</a:t>
            </a:r>
          </a:p>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Helvetica" pitchFamily="34" charset="0"/>
              </a:rPr>
              <a:t>F2#3 =&gt; F2#6</a:t>
            </a: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latin typeface="Helvetica" pitchFamily="34" charset="0"/>
              </a:rPr>
              <a:t>F3#7 =&gt; F3#9</a:t>
            </a:r>
            <a:endParaRPr kumimoji="0" lang="en-US" sz="1800" b="0" i="0" u="none" strike="noStrike" cap="none" normalizeH="0" baseline="0" dirty="0" smtClean="0">
              <a:ln>
                <a:noFill/>
              </a:ln>
              <a:solidFill>
                <a:schemeClr val="tx1"/>
              </a:solidFill>
              <a:effectLst/>
              <a:latin typeface="Helvetica" pitchFamily="34" charset="0"/>
            </a:endParaRPr>
          </a:p>
        </p:txBody>
      </p:sp>
      <p:sp>
        <p:nvSpPr>
          <p:cNvPr id="23" name="TextBox 22"/>
          <p:cNvSpPr txBox="1"/>
          <p:nvPr/>
        </p:nvSpPr>
        <p:spPr>
          <a:xfrm>
            <a:off x="152400" y="1371600"/>
            <a:ext cx="389850" cy="369332"/>
          </a:xfrm>
          <a:prstGeom prst="rect">
            <a:avLst/>
          </a:prstGeom>
          <a:noFill/>
        </p:spPr>
        <p:txBody>
          <a:bodyPr wrap="none" rtlCol="0">
            <a:spAutoFit/>
          </a:bodyPr>
          <a:lstStyle/>
          <a:p>
            <a:r>
              <a:rPr lang="en-US" dirty="0" smtClean="0">
                <a:solidFill>
                  <a:srgbClr val="00FF00"/>
                </a:solidFill>
                <a:latin typeface="Zapf Dingbats"/>
                <a:ea typeface="Zapf Dingbats"/>
                <a:cs typeface="Zapf Dingbats"/>
                <a:sym typeface="Zapf Dingbats"/>
              </a:rPr>
              <a:t>✔</a:t>
            </a:r>
            <a:endParaRPr lang="en-US" dirty="0">
              <a:solidFill>
                <a:srgbClr val="00FF00"/>
              </a:solidFill>
            </a:endParaRPr>
          </a:p>
        </p:txBody>
      </p:sp>
      <p:sp>
        <p:nvSpPr>
          <p:cNvPr id="9" name="TextBox 8"/>
          <p:cNvSpPr txBox="1"/>
          <p:nvPr/>
        </p:nvSpPr>
        <p:spPr>
          <a:xfrm>
            <a:off x="152400" y="1676400"/>
            <a:ext cx="389850" cy="369332"/>
          </a:xfrm>
          <a:prstGeom prst="rect">
            <a:avLst/>
          </a:prstGeom>
          <a:noFill/>
        </p:spPr>
        <p:txBody>
          <a:bodyPr wrap="none" rtlCol="0">
            <a:spAutoFit/>
          </a:bodyPr>
          <a:lstStyle/>
          <a:p>
            <a:r>
              <a:rPr lang="en-US" dirty="0" smtClean="0">
                <a:solidFill>
                  <a:srgbClr val="00FF00"/>
                </a:solidFill>
                <a:latin typeface="Zapf Dingbats"/>
                <a:ea typeface="Zapf Dingbats"/>
                <a:cs typeface="Zapf Dingbats"/>
                <a:sym typeface="Zapf Dingbats"/>
              </a:rPr>
              <a:t>✔</a:t>
            </a:r>
            <a:endParaRPr lang="en-US" dirty="0">
              <a:solidFill>
                <a:srgbClr val="00FF00"/>
              </a:solidFill>
            </a:endParaRPr>
          </a:p>
        </p:txBody>
      </p:sp>
      <p:sp>
        <p:nvSpPr>
          <p:cNvPr id="14" name="TextBox 13"/>
          <p:cNvSpPr txBox="1"/>
          <p:nvPr/>
        </p:nvSpPr>
        <p:spPr>
          <a:xfrm>
            <a:off x="152400" y="1981200"/>
            <a:ext cx="389850" cy="369332"/>
          </a:xfrm>
          <a:prstGeom prst="rect">
            <a:avLst/>
          </a:prstGeom>
          <a:noFill/>
        </p:spPr>
        <p:txBody>
          <a:bodyPr wrap="none" rtlCol="0">
            <a:spAutoFit/>
          </a:bodyPr>
          <a:lstStyle/>
          <a:p>
            <a:r>
              <a:rPr lang="en-US" dirty="0" smtClean="0">
                <a:solidFill>
                  <a:srgbClr val="00FF00"/>
                </a:solidFill>
                <a:latin typeface="Zapf Dingbats"/>
                <a:ea typeface="Zapf Dingbats"/>
                <a:cs typeface="Zapf Dingbats"/>
                <a:sym typeface="Zapf Dingbats"/>
              </a:rPr>
              <a:t>✔</a:t>
            </a:r>
            <a:endParaRPr lang="en-US" dirty="0">
              <a:solidFill>
                <a:srgbClr val="00FF00"/>
              </a:solidFill>
            </a:endParaRPr>
          </a:p>
        </p:txBody>
      </p:sp>
      <p:grpSp>
        <p:nvGrpSpPr>
          <p:cNvPr id="5" name="Group 4"/>
          <p:cNvGrpSpPr/>
          <p:nvPr/>
        </p:nvGrpSpPr>
        <p:grpSpPr>
          <a:xfrm>
            <a:off x="2819400" y="1143000"/>
            <a:ext cx="5195851" cy="3911819"/>
            <a:chOff x="2133600" y="1752600"/>
            <a:chExt cx="5195851" cy="3911819"/>
          </a:xfrm>
        </p:grpSpPr>
        <p:pic>
          <p:nvPicPr>
            <p:cNvPr id="15" name="Picture 14"/>
            <p:cNvPicPr>
              <a:picLocks noChangeAspect="1"/>
            </p:cNvPicPr>
            <p:nvPr/>
          </p:nvPicPr>
          <p:blipFill>
            <a:blip r:embed="rId2"/>
            <a:stretch>
              <a:fillRect/>
            </a:stretch>
          </p:blipFill>
          <p:spPr>
            <a:xfrm>
              <a:off x="2133600" y="1752600"/>
              <a:ext cx="5195851" cy="3911819"/>
            </a:xfrm>
            <a:prstGeom prst="rect">
              <a:avLst/>
            </a:prstGeom>
          </p:spPr>
        </p:pic>
        <p:sp>
          <p:nvSpPr>
            <p:cNvPr id="12" name="TextBox 11"/>
            <p:cNvSpPr txBox="1"/>
            <p:nvPr/>
          </p:nvSpPr>
          <p:spPr>
            <a:xfrm>
              <a:off x="6705600" y="5105400"/>
              <a:ext cx="389850" cy="369332"/>
            </a:xfrm>
            <a:prstGeom prst="rect">
              <a:avLst/>
            </a:prstGeom>
            <a:noFill/>
          </p:spPr>
          <p:txBody>
            <a:bodyPr wrap="none" rtlCol="0">
              <a:spAutoFit/>
            </a:bodyPr>
            <a:lstStyle/>
            <a:p>
              <a:r>
                <a:rPr lang="en-US" dirty="0" smtClean="0">
                  <a:solidFill>
                    <a:srgbClr val="00FF00"/>
                  </a:solidFill>
                  <a:latin typeface="Zapf Dingbats"/>
                  <a:ea typeface="Zapf Dingbats"/>
                  <a:cs typeface="Zapf Dingbats"/>
                  <a:sym typeface="Zapf Dingbats"/>
                </a:rPr>
                <a:t>✔</a:t>
              </a:r>
              <a:endParaRPr lang="en-US" dirty="0">
                <a:solidFill>
                  <a:srgbClr val="00FF00"/>
                </a:solidFill>
              </a:endParaRPr>
            </a:p>
          </p:txBody>
        </p:sp>
        <p:sp>
          <p:nvSpPr>
            <p:cNvPr id="13" name="TextBox 12"/>
            <p:cNvSpPr txBox="1"/>
            <p:nvPr/>
          </p:nvSpPr>
          <p:spPr>
            <a:xfrm>
              <a:off x="4800600" y="4114800"/>
              <a:ext cx="389850" cy="369332"/>
            </a:xfrm>
            <a:prstGeom prst="rect">
              <a:avLst/>
            </a:prstGeom>
            <a:noFill/>
          </p:spPr>
          <p:txBody>
            <a:bodyPr wrap="none" rtlCol="0">
              <a:spAutoFit/>
            </a:bodyPr>
            <a:lstStyle/>
            <a:p>
              <a:r>
                <a:rPr lang="en-US" dirty="0" smtClean="0">
                  <a:solidFill>
                    <a:srgbClr val="00FF00"/>
                  </a:solidFill>
                  <a:latin typeface="Zapf Dingbats"/>
                  <a:ea typeface="Zapf Dingbats"/>
                  <a:cs typeface="Zapf Dingbats"/>
                  <a:sym typeface="Zapf Dingbats"/>
                </a:rPr>
                <a:t>✔</a:t>
              </a:r>
              <a:endParaRPr lang="en-US" dirty="0">
                <a:solidFill>
                  <a:srgbClr val="00FF00"/>
                </a:solidFill>
              </a:endParaRPr>
            </a:p>
          </p:txBody>
        </p:sp>
        <p:sp>
          <p:nvSpPr>
            <p:cNvPr id="17" name="TextBox 16"/>
            <p:cNvSpPr txBox="1"/>
            <p:nvPr/>
          </p:nvSpPr>
          <p:spPr>
            <a:xfrm>
              <a:off x="6400800" y="2667000"/>
              <a:ext cx="389850" cy="369332"/>
            </a:xfrm>
            <a:prstGeom prst="rect">
              <a:avLst/>
            </a:prstGeom>
            <a:noFill/>
          </p:spPr>
          <p:txBody>
            <a:bodyPr wrap="none" rtlCol="0">
              <a:spAutoFit/>
            </a:bodyPr>
            <a:lstStyle/>
            <a:p>
              <a:r>
                <a:rPr lang="en-US" dirty="0" smtClean="0">
                  <a:solidFill>
                    <a:srgbClr val="00FF00"/>
                  </a:solidFill>
                  <a:latin typeface="Zapf Dingbats"/>
                  <a:ea typeface="Zapf Dingbats"/>
                  <a:cs typeface="Zapf Dingbats"/>
                  <a:sym typeface="Zapf Dingbats"/>
                </a:rPr>
                <a:t>✔</a:t>
              </a:r>
              <a:endParaRPr lang="en-US" dirty="0">
                <a:solidFill>
                  <a:srgbClr val="00FF00"/>
                </a:solidFill>
              </a:endParaRPr>
            </a:p>
          </p:txBody>
        </p:sp>
      </p:grpSp>
      <p:sp>
        <p:nvSpPr>
          <p:cNvPr id="6" name="Content Placeholder 5"/>
          <p:cNvSpPr>
            <a:spLocks noGrp="1"/>
          </p:cNvSpPr>
          <p:nvPr>
            <p:ph idx="1"/>
          </p:nvPr>
        </p:nvSpPr>
        <p:spPr>
          <a:xfrm>
            <a:off x="431800" y="5181600"/>
            <a:ext cx="8204200" cy="1447800"/>
          </a:xfrm>
        </p:spPr>
        <p:txBody>
          <a:bodyPr/>
          <a:lstStyle/>
          <a:p>
            <a:r>
              <a:rPr lang="en-US" sz="2800" dirty="0" smtClean="0"/>
              <a:t>Planning any version update is important!</a:t>
            </a:r>
          </a:p>
          <a:p>
            <a:pPr lvl="1"/>
            <a:r>
              <a:rPr lang="en-US" sz="2400" dirty="0" smtClean="0"/>
              <a:t>Helps avoid incompatible changes (and proxies)</a:t>
            </a:r>
          </a:p>
          <a:p>
            <a:pPr lvl="1"/>
            <a:r>
              <a:rPr lang="en-US" sz="2400" dirty="0" smtClean="0"/>
              <a:t>MagicDraw cannot do this; users must plan for it!</a:t>
            </a:r>
            <a:endParaRPr lang="en-US" sz="2400" dirty="0"/>
          </a:p>
        </p:txBody>
      </p:sp>
    </p:spTree>
    <p:extLst>
      <p:ext uri="{BB962C8B-B14F-4D97-AF65-F5344CB8AC3E}">
        <p14:creationId xmlns:p14="http://schemas.microsoft.com/office/powerpoint/2010/main" val="154226587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reusable MBSE modeling assets</a:t>
            </a:r>
            <a:endParaRPr lang="en-US" dirty="0"/>
          </a:p>
        </p:txBody>
      </p:sp>
      <p:sp>
        <p:nvSpPr>
          <p:cNvPr id="4" name="Slide Number Placeholder 3"/>
          <p:cNvSpPr>
            <a:spLocks noGrp="1"/>
          </p:cNvSpPr>
          <p:nvPr>
            <p:ph type="sldNum" sz="quarter" idx="10"/>
          </p:nvPr>
        </p:nvSpPr>
        <p:spPr/>
        <p:txBody>
          <a:bodyPr/>
          <a:lstStyle/>
          <a:p>
            <a:pPr>
              <a:defRPr/>
            </a:pPr>
            <a:r>
              <a:rPr lang="en-US" smtClean="0"/>
              <a:t>	</a:t>
            </a:r>
            <a:r>
              <a:rPr lang="en-US" smtClean="0">
                <a:latin typeface="Calibri" charset="0"/>
                <a:cs typeface="Calibri" charset="0"/>
              </a:rPr>
              <a:t>           Page </a:t>
            </a:r>
            <a:fld id="{7846DA97-9958-F347-9621-8C001890BBB5}" type="slidenum">
              <a:rPr lang="en-US" smtClean="0">
                <a:latin typeface="Calibri" charset="0"/>
                <a:cs typeface="Calibri" charset="0"/>
              </a:rPr>
              <a:pPr>
                <a:defRPr/>
              </a:pPr>
              <a:t>27</a:t>
            </a:fld>
            <a:endParaRPr lang="en-US">
              <a:latin typeface="Calibri" charset="0"/>
              <a:cs typeface="Calibri" charset="0"/>
            </a:endParaRPr>
          </a:p>
        </p:txBody>
      </p:sp>
      <p:sp>
        <p:nvSpPr>
          <p:cNvPr id="5" name="Content Placeholder 2"/>
          <p:cNvSpPr>
            <a:spLocks noGrp="1"/>
          </p:cNvSpPr>
          <p:nvPr>
            <p:ph idx="1"/>
          </p:nvPr>
        </p:nvSpPr>
        <p:spPr>
          <a:xfrm>
            <a:off x="457200" y="1143000"/>
            <a:ext cx="8610600" cy="5257800"/>
          </a:xfrm>
        </p:spPr>
        <p:txBody>
          <a:bodyPr/>
          <a:lstStyle/>
          <a:p>
            <a:pPr marL="0" indent="0">
              <a:buNone/>
            </a:pPr>
            <a:r>
              <a:rPr lang="en-US" dirty="0" smtClean="0"/>
              <a:t>The true lesson learned from Europa:</a:t>
            </a:r>
          </a:p>
          <a:p>
            <a:r>
              <a:rPr lang="en-US" dirty="0" smtClean="0"/>
              <a:t>Project Integrity Checking is a necessity</a:t>
            </a:r>
          </a:p>
          <a:p>
            <a:pPr lvl="1"/>
            <a:r>
              <a:rPr lang="en-US" dirty="0" smtClean="0"/>
              <a:t>Integrity criteria is a combination of:</a:t>
            </a:r>
          </a:p>
          <a:p>
            <a:pPr lvl="2"/>
            <a:r>
              <a:rPr lang="en-US" dirty="0" smtClean="0"/>
              <a:t>Constraints due to the static semantics of UML/SysML</a:t>
            </a:r>
          </a:p>
          <a:p>
            <a:pPr lvl="2"/>
            <a:r>
              <a:rPr lang="en-US" dirty="0" smtClean="0"/>
              <a:t>Constraints due to </a:t>
            </a:r>
            <a:r>
              <a:rPr lang="en-US" dirty="0" err="1" smtClean="0"/>
              <a:t>MagicDraw’s</a:t>
            </a:r>
            <a:r>
              <a:rPr lang="en-US" dirty="0" smtClean="0"/>
              <a:t> implementation</a:t>
            </a:r>
          </a:p>
          <a:p>
            <a:pPr lvl="2"/>
            <a:r>
              <a:rPr lang="en-US" dirty="0" smtClean="0"/>
              <a:t>Constraints due to Project Management policies</a:t>
            </a:r>
          </a:p>
          <a:p>
            <a:r>
              <a:rPr lang="en-US" dirty="0" smtClean="0"/>
              <a:t>Managing versioned MBSE assets is a must!</a:t>
            </a:r>
          </a:p>
          <a:p>
            <a:pPr lvl="1"/>
            <a:r>
              <a:rPr lang="en-US" dirty="0" smtClean="0"/>
              <a:t>Recommendation:</a:t>
            </a:r>
          </a:p>
          <a:p>
            <a:pPr marL="457200" lvl="1" indent="0">
              <a:buNone/>
            </a:pPr>
            <a:r>
              <a:rPr lang="en-US" dirty="0" smtClean="0"/>
              <a:t>	1) Decide what to update &amp; when</a:t>
            </a:r>
          </a:p>
          <a:p>
            <a:pPr marL="457200" lvl="1" indent="0">
              <a:buNone/>
            </a:pPr>
            <a:r>
              <a:rPr lang="en-US" dirty="0"/>
              <a:t>	2</a:t>
            </a:r>
            <a:r>
              <a:rPr lang="en-US" dirty="0" smtClean="0"/>
              <a:t>) Analyze the compatibility of proposed updates</a:t>
            </a:r>
          </a:p>
          <a:p>
            <a:pPr marL="457200" lvl="1" indent="0">
              <a:buNone/>
            </a:pPr>
            <a:r>
              <a:rPr lang="en-US" dirty="0" smtClean="0"/>
              <a:t>	3) Execute planned updates (and repair if needed)</a:t>
            </a:r>
            <a:endParaRPr lang="en-US" dirty="0"/>
          </a:p>
        </p:txBody>
      </p:sp>
    </p:spTree>
    <p:extLst>
      <p:ext uri="{BB962C8B-B14F-4D97-AF65-F5344CB8AC3E}">
        <p14:creationId xmlns:p14="http://schemas.microsoft.com/office/powerpoint/2010/main" val="2006904022"/>
      </p:ext>
    </p:extLst>
  </p:cSld>
  <p:clrMapOvr>
    <a:masterClrMapping/>
  </p:clrMapOvr>
  <p:transition xmlns:p14="http://schemas.microsoft.com/office/powerpoint/2010/mai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Pros/Cons</a:t>
            </a:r>
            <a:endParaRPr lang="en-US" dirty="0"/>
          </a:p>
        </p:txBody>
      </p:sp>
      <p:sp>
        <p:nvSpPr>
          <p:cNvPr id="3" name="Content Placeholder 2"/>
          <p:cNvSpPr>
            <a:spLocks noGrp="1"/>
          </p:cNvSpPr>
          <p:nvPr>
            <p:ph idx="1"/>
          </p:nvPr>
        </p:nvSpPr>
        <p:spPr>
          <a:xfrm>
            <a:off x="431800" y="1066800"/>
            <a:ext cx="8712200" cy="5156200"/>
          </a:xfrm>
        </p:spPr>
        <p:txBody>
          <a:bodyPr/>
          <a:lstStyle/>
          <a:p>
            <a:r>
              <a:rPr lang="en-US" sz="2400" dirty="0" smtClean="0"/>
              <a:t>Latest module mounts for agile collaboration</a:t>
            </a:r>
          </a:p>
          <a:p>
            <a:pPr lvl="1"/>
            <a:r>
              <a:rPr lang="en-US" sz="2000" dirty="0" smtClean="0"/>
              <a:t>What:</a:t>
            </a:r>
          </a:p>
          <a:p>
            <a:pPr lvl="2"/>
            <a:r>
              <a:rPr lang="en-US" sz="1800" dirty="0" smtClean="0"/>
              <a:t>The model is “up-to-date” each time it is opened </a:t>
            </a:r>
            <a:r>
              <a:rPr lang="en-US" sz="1800" dirty="0" err="1" smtClean="0"/>
              <a:t>w.r.t</a:t>
            </a:r>
            <a:r>
              <a:rPr lang="en-US" sz="1800" dirty="0" smtClean="0"/>
              <a:t> the contents of modules mounted “latest”.</a:t>
            </a:r>
          </a:p>
          <a:p>
            <a:pPr lvl="1"/>
            <a:r>
              <a:rPr lang="en-US" sz="2000" dirty="0" smtClean="0"/>
              <a:t>Pros:</a:t>
            </a:r>
          </a:p>
          <a:p>
            <a:pPr lvl="2"/>
            <a:r>
              <a:rPr lang="en-US" sz="1800" dirty="0" smtClean="0"/>
              <a:t>A good thing for agile teams who want to minimize the overhead of sharing collaborative work on multiple teamwork modules</a:t>
            </a:r>
          </a:p>
          <a:p>
            <a:pPr lvl="1"/>
            <a:r>
              <a:rPr lang="en-US" sz="2000" dirty="0" smtClean="0"/>
              <a:t>Cons:</a:t>
            </a:r>
          </a:p>
          <a:p>
            <a:pPr lvl="2"/>
            <a:r>
              <a:rPr lang="en-US" sz="1800" dirty="0" smtClean="0"/>
              <a:t>The latest version of a module may break a using module; if multiple modules are mounted “latest”, it becomes difficult if not impossible to tell which module change caused a breakage</a:t>
            </a:r>
          </a:p>
          <a:p>
            <a:pPr lvl="1"/>
            <a:r>
              <a:rPr lang="en-US" sz="2200" dirty="0" smtClean="0"/>
              <a:t>Alternative agile collaborative practice (with the checker ON):</a:t>
            </a:r>
          </a:p>
          <a:p>
            <a:pPr lvl="2"/>
            <a:r>
              <a:rPr lang="en-US" sz="1800" dirty="0" smtClean="0"/>
              <a:t>Consolidate the scope of the agile modeling work in a common teamwork model</a:t>
            </a:r>
          </a:p>
          <a:p>
            <a:pPr lvl="3"/>
            <a:r>
              <a:rPr lang="en-US" sz="1800" dirty="0" smtClean="0"/>
              <a:t>Move the contents to a package within the common model</a:t>
            </a:r>
          </a:p>
          <a:p>
            <a:pPr lvl="3"/>
            <a:r>
              <a:rPr lang="en-US" sz="1800" dirty="0" smtClean="0"/>
              <a:t>Import teamwork modules into the common model</a:t>
            </a:r>
          </a:p>
          <a:p>
            <a:pPr lvl="2"/>
            <a:r>
              <a:rPr lang="en-US" sz="1800" dirty="0" smtClean="0"/>
              <a:t>All agile modelers open the same common teamwork model (as a project)</a:t>
            </a:r>
          </a:p>
          <a:p>
            <a:pPr lvl="2"/>
            <a:r>
              <a:rPr lang="en-US" sz="1800" dirty="0" smtClean="0"/>
              <a:t>Each agile modeler locks a package within this common teamwork model</a:t>
            </a:r>
          </a:p>
          <a:p>
            <a:pPr lvl="3"/>
            <a:r>
              <a:rPr lang="en-US" sz="1800" dirty="0" smtClean="0"/>
              <a:t>Use the MD Package dependency checker to verify the integrity of the package partitioning during agile </a:t>
            </a:r>
            <a:r>
              <a:rPr lang="en-US" sz="1800" smtClean="0"/>
              <a:t>refactoring operations</a:t>
            </a:r>
            <a:endParaRPr lang="en-US" sz="1800" dirty="0" smtClean="0"/>
          </a:p>
          <a:p>
            <a:pPr lvl="2"/>
            <a:r>
              <a:rPr lang="en-US" sz="1800" dirty="0" smtClean="0"/>
              <a:t>At the end, move  or export the packages back into their respective teamwork modules</a:t>
            </a:r>
            <a:endParaRPr lang="en-US" sz="1800" dirty="0"/>
          </a:p>
        </p:txBody>
      </p:sp>
      <p:sp>
        <p:nvSpPr>
          <p:cNvPr id="4" name="Slide Number Placeholder 3"/>
          <p:cNvSpPr>
            <a:spLocks noGrp="1"/>
          </p:cNvSpPr>
          <p:nvPr>
            <p:ph type="sldNum" sz="quarter" idx="10"/>
          </p:nvPr>
        </p:nvSpPr>
        <p:spPr/>
        <p:txBody>
          <a:bodyPr/>
          <a:lstStyle/>
          <a:p>
            <a:pPr>
              <a:defRPr/>
            </a:pPr>
            <a:r>
              <a:rPr lang="en-US" smtClean="0"/>
              <a:t>	</a:t>
            </a:r>
            <a:r>
              <a:rPr lang="en-US" smtClean="0">
                <a:latin typeface="Calibri" charset="0"/>
                <a:cs typeface="Calibri" charset="0"/>
              </a:rPr>
              <a:t>           Page </a:t>
            </a:r>
            <a:fld id="{7846DA97-9958-F347-9621-8C001890BBB5}" type="slidenum">
              <a:rPr lang="en-US" smtClean="0">
                <a:latin typeface="Calibri" charset="0"/>
                <a:cs typeface="Calibri" charset="0"/>
              </a:rPr>
              <a:pPr>
                <a:defRPr/>
              </a:pPr>
              <a:t>28</a:t>
            </a:fld>
            <a:endParaRPr lang="en-US">
              <a:latin typeface="Calibri" charset="0"/>
              <a:cs typeface="Calibri" charset="0"/>
            </a:endParaRPr>
          </a:p>
        </p:txBody>
      </p:sp>
    </p:spTree>
    <p:extLst>
      <p:ext uri="{BB962C8B-B14F-4D97-AF65-F5344CB8AC3E}">
        <p14:creationId xmlns:p14="http://schemas.microsoft.com/office/powerpoint/2010/main" val="2651547495"/>
      </p:ext>
    </p:extLst>
  </p:cSld>
  <p:clrMapOvr>
    <a:masterClrMapping/>
  </p:clrMapOvr>
  <p:transition xmlns:p14="http://schemas.microsoft.com/office/powerpoint/2010/mai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chemeClr val="tx1"/>
                </a:solidFill>
              </a:rPr>
              <a:t>Europa Modeling Team Meeting</a:t>
            </a:r>
            <a:br>
              <a:rPr lang="en-US" sz="2800" dirty="0" smtClean="0">
                <a:solidFill>
                  <a:schemeClr val="tx1"/>
                </a:solidFill>
              </a:rPr>
            </a:br>
            <a:r>
              <a:rPr lang="en-US" sz="2800" dirty="0" smtClean="0">
                <a:solidFill>
                  <a:schemeClr val="tx1"/>
                </a:solidFill>
              </a:rPr>
              <a:t>(Dec 19, 2012)</a:t>
            </a:r>
            <a:endParaRPr lang="en-US" sz="2800" dirty="0">
              <a:solidFill>
                <a:schemeClr val="tx1"/>
              </a:solidFill>
            </a:endParaRPr>
          </a:p>
        </p:txBody>
      </p:sp>
      <p:sp>
        <p:nvSpPr>
          <p:cNvPr id="3" name="Content Placeholder 2"/>
          <p:cNvSpPr>
            <a:spLocks noGrp="1"/>
          </p:cNvSpPr>
          <p:nvPr>
            <p:ph idx="1"/>
          </p:nvPr>
        </p:nvSpPr>
        <p:spPr>
          <a:xfrm>
            <a:off x="152400" y="1066800"/>
            <a:ext cx="8763000" cy="5156200"/>
          </a:xfrm>
        </p:spPr>
        <p:txBody>
          <a:bodyPr/>
          <a:lstStyle/>
          <a:p>
            <a:r>
              <a:rPr lang="en-US" sz="2800" dirty="0" smtClean="0"/>
              <a:t>T. Bayer’s Summary:</a:t>
            </a:r>
          </a:p>
          <a:p>
            <a:r>
              <a:rPr lang="en-US" sz="1600" b="0" dirty="0" smtClean="0"/>
              <a:t>The problem, detected this week when preparing the Enhanced Clipper model for iteration 5 work, is that under certain circumstances MagicDraw has actually deleted some model elements. </a:t>
            </a:r>
          </a:p>
          <a:p>
            <a:r>
              <a:rPr lang="en-US" sz="1600" b="0" dirty="0" smtClean="0"/>
              <a:t>Though </a:t>
            </a:r>
            <a:r>
              <a:rPr lang="en-US" sz="1600" b="0" dirty="0"/>
              <a:t>the definitive cause is not knowable without seeing MagicDraw source code, the deletions are clearly correlated with </a:t>
            </a:r>
            <a:r>
              <a:rPr lang="en-US" sz="1600" b="0" dirty="0" err="1"/>
              <a:t>MagicDraw's</a:t>
            </a:r>
            <a:r>
              <a:rPr lang="en-US" sz="1600" b="0" dirty="0"/>
              <a:t> attempts to resolve local knowledge of data in a mounted module (known as proxies) with the actual data in that mounted module.  The problem is exacerbated with chains  and trees of module mounts because then multiple modules have proxy information about the same mounted modules, all of which must be reconciled by MD.   (Modules are an important component of Europa's approach to modeling - they allow us to divvy up the model, and responsibility for managing it, into related elements (subsystems, payloads, style sheets, </a:t>
            </a:r>
            <a:r>
              <a:rPr lang="en-US" sz="1600" b="0" dirty="0" err="1"/>
              <a:t>etc</a:t>
            </a:r>
            <a:r>
              <a:rPr lang="en-US" sz="1600" b="0" dirty="0"/>
              <a:t>))</a:t>
            </a:r>
          </a:p>
          <a:p>
            <a:r>
              <a:rPr lang="en-US" sz="1600" b="0" dirty="0"/>
              <a:t>In both </a:t>
            </a:r>
            <a:r>
              <a:rPr lang="en-US" sz="1600" b="0" dirty="0" err="1"/>
              <a:t>OpsRev's</a:t>
            </a:r>
            <a:r>
              <a:rPr lang="en-US" sz="1600" b="0" dirty="0"/>
              <a:t> and IMCE's experience, taking steps to prevent and/or detect and quickly fix </a:t>
            </a:r>
            <a:r>
              <a:rPr lang="en-US" sz="1600" b="0" dirty="0" smtClean="0"/>
              <a:t>these proxy issues </a:t>
            </a:r>
            <a:r>
              <a:rPr lang="en-US" sz="1600" b="0" dirty="0"/>
              <a:t>has prevented issues like the one we saw </a:t>
            </a:r>
            <a:r>
              <a:rPr lang="en-US" sz="1600" b="0" dirty="0" smtClean="0"/>
              <a:t>this week</a:t>
            </a:r>
            <a:endParaRPr lang="en-US" sz="3600" b="0" dirty="0"/>
          </a:p>
          <a:p>
            <a:r>
              <a:rPr lang="en-US" sz="2800" dirty="0" smtClean="0"/>
              <a:t>Resolution approach:</a:t>
            </a:r>
          </a:p>
          <a:p>
            <a:pPr marL="571500" lvl="1" indent="-342900">
              <a:buFont typeface="+mj-lt"/>
              <a:buAutoNum type="arabicPeriod"/>
            </a:pPr>
            <a:r>
              <a:rPr lang="en-US" sz="1600" b="0" dirty="0"/>
              <a:t>In order to avoid introducing any more problems, </a:t>
            </a:r>
            <a:r>
              <a:rPr lang="en-US" sz="1600" dirty="0"/>
              <a:t>Europa modeling work should stop for the time being</a:t>
            </a:r>
            <a:r>
              <a:rPr lang="en-US" sz="1600" dirty="0" smtClean="0"/>
              <a:t>.</a:t>
            </a:r>
            <a:br>
              <a:rPr lang="en-US" sz="1600" dirty="0" smtClean="0"/>
            </a:br>
            <a:r>
              <a:rPr lang="en-US" sz="1600" b="0" dirty="0" smtClean="0"/>
              <a:t>Hold </a:t>
            </a:r>
            <a:r>
              <a:rPr lang="en-US" sz="1600" b="0" dirty="0"/>
              <a:t>off on making further changes to the </a:t>
            </a:r>
            <a:r>
              <a:rPr lang="en-US" sz="1600" b="0" dirty="0" smtClean="0"/>
              <a:t>models</a:t>
            </a:r>
          </a:p>
          <a:p>
            <a:pPr marL="571500" lvl="1" indent="-342900">
              <a:buFont typeface="+mj-lt"/>
              <a:buAutoNum type="arabicPeriod"/>
            </a:pPr>
            <a:r>
              <a:rPr lang="en-US" sz="1600" b="0" dirty="0" smtClean="0"/>
              <a:t>Go </a:t>
            </a:r>
            <a:r>
              <a:rPr lang="en-US" sz="1600" b="0" dirty="0"/>
              <a:t>through the current Europa model and fix all the proxy issues. </a:t>
            </a:r>
          </a:p>
          <a:p>
            <a:pPr marL="571500" lvl="1" indent="-342900">
              <a:buFont typeface="+mj-lt"/>
              <a:buAutoNum type="arabicPeriod"/>
            </a:pPr>
            <a:r>
              <a:rPr lang="en-US" sz="1600" b="0" dirty="0" smtClean="0"/>
              <a:t>Determine </a:t>
            </a:r>
            <a:r>
              <a:rPr lang="en-US" sz="1600" b="0" dirty="0"/>
              <a:t>what additional near term steps (process changes, tooling updates, </a:t>
            </a:r>
            <a:r>
              <a:rPr lang="en-US" sz="1600" b="0" dirty="0" err="1"/>
              <a:t>etc</a:t>
            </a:r>
            <a:r>
              <a:rPr lang="en-US" sz="1600" b="0" dirty="0"/>
              <a:t>) are </a:t>
            </a:r>
            <a:r>
              <a:rPr lang="en-US" sz="1600" b="0" dirty="0" smtClean="0"/>
              <a:t>needed</a:t>
            </a:r>
          </a:p>
          <a:p>
            <a:pPr marL="571500" lvl="1" indent="-342900">
              <a:buFont typeface="+mj-lt"/>
              <a:buAutoNum type="arabicPeriod"/>
            </a:pPr>
            <a:r>
              <a:rPr lang="en-US" sz="1600" b="0" dirty="0" smtClean="0"/>
              <a:t>Determine </a:t>
            </a:r>
            <a:r>
              <a:rPr lang="en-US" sz="1600" b="0" dirty="0"/>
              <a:t>what longer term fixes, tooling, and process are needed, by when, and by </a:t>
            </a:r>
            <a:r>
              <a:rPr lang="en-US" sz="1600" b="0" dirty="0" smtClean="0"/>
              <a:t>whom</a:t>
            </a:r>
            <a:endParaRPr lang="en-US" sz="1800" b="0" dirty="0"/>
          </a:p>
        </p:txBody>
      </p:sp>
      <p:sp>
        <p:nvSpPr>
          <p:cNvPr id="4" name="Slide Number Placeholder 3"/>
          <p:cNvSpPr>
            <a:spLocks noGrp="1"/>
          </p:cNvSpPr>
          <p:nvPr>
            <p:ph type="sldNum" sz="quarter" idx="10"/>
          </p:nvPr>
        </p:nvSpPr>
        <p:spPr/>
        <p:txBody>
          <a:bodyPr/>
          <a:lstStyle/>
          <a:p>
            <a:pPr>
              <a:defRPr/>
            </a:pPr>
            <a:r>
              <a:rPr lang="en-US" smtClean="0"/>
              <a:t>	</a:t>
            </a:r>
            <a:r>
              <a:rPr lang="en-US" smtClean="0">
                <a:latin typeface="Calibri" charset="0"/>
                <a:cs typeface="Calibri" charset="0"/>
              </a:rPr>
              <a:t>           Page </a:t>
            </a:r>
            <a:fld id="{7846DA97-9958-F347-9621-8C001890BBB5}" type="slidenum">
              <a:rPr lang="en-US" smtClean="0">
                <a:latin typeface="Calibri" charset="0"/>
                <a:cs typeface="Calibri" charset="0"/>
              </a:rPr>
              <a:pPr>
                <a:defRPr/>
              </a:pPr>
              <a:t>3</a:t>
            </a:fld>
            <a:endParaRPr lang="en-US">
              <a:latin typeface="Calibri" charset="0"/>
              <a:cs typeface="Calibri" charset="0"/>
            </a:endParaRPr>
          </a:p>
        </p:txBody>
      </p:sp>
    </p:spTree>
    <p:extLst>
      <p:ext uri="{BB962C8B-B14F-4D97-AF65-F5344CB8AC3E}">
        <p14:creationId xmlns:p14="http://schemas.microsoft.com/office/powerpoint/2010/main" val="145638361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Before Project Usage Integrity Checker</a:t>
            </a:r>
            <a:endParaRPr lang="en-US" sz="2800" dirty="0"/>
          </a:p>
        </p:txBody>
      </p:sp>
      <p:sp>
        <p:nvSpPr>
          <p:cNvPr id="10" name="Content Placeholder 9"/>
          <p:cNvSpPr>
            <a:spLocks noGrp="1"/>
          </p:cNvSpPr>
          <p:nvPr>
            <p:ph idx="1"/>
          </p:nvPr>
        </p:nvSpPr>
        <p:spPr>
          <a:xfrm>
            <a:off x="228600" y="1066800"/>
            <a:ext cx="8763000" cy="5156200"/>
          </a:xfrm>
        </p:spPr>
        <p:txBody>
          <a:bodyPr/>
          <a:lstStyle/>
          <a:p>
            <a:r>
              <a:rPr lang="en-US" sz="2400" dirty="0" smtClean="0"/>
              <a:t>Analysis of mount relationships among Teamwork projects only</a:t>
            </a:r>
          </a:p>
          <a:p>
            <a:pPr lvl="1"/>
            <a:r>
              <a:rPr lang="en-US" sz="2000" dirty="0" smtClean="0"/>
              <a:t>Detects circular mounts (shown in red)</a:t>
            </a:r>
          </a:p>
        </p:txBody>
      </p:sp>
      <p:sp>
        <p:nvSpPr>
          <p:cNvPr id="4" name="Slide Number Placeholder 3"/>
          <p:cNvSpPr>
            <a:spLocks noGrp="1"/>
          </p:cNvSpPr>
          <p:nvPr>
            <p:ph type="sldNum" sz="quarter" idx="10"/>
          </p:nvPr>
        </p:nvSpPr>
        <p:spPr/>
        <p:txBody>
          <a:bodyPr/>
          <a:lstStyle/>
          <a:p>
            <a:pPr>
              <a:defRPr/>
            </a:pPr>
            <a:r>
              <a:rPr lang="en-US" dirty="0" smtClean="0"/>
              <a:t>	</a:t>
            </a:r>
            <a:r>
              <a:rPr lang="en-US" dirty="0" smtClean="0">
                <a:latin typeface="Calibri" charset="0"/>
                <a:cs typeface="Calibri" charset="0"/>
              </a:rPr>
              <a:t>           Page </a:t>
            </a:r>
            <a:fld id="{7846DA97-9958-F347-9621-8C001890BBB5}" type="slidenum">
              <a:rPr lang="en-US" smtClean="0">
                <a:latin typeface="Calibri" charset="0"/>
                <a:cs typeface="Calibri" charset="0"/>
              </a:rPr>
              <a:pPr>
                <a:defRPr/>
              </a:pPr>
              <a:t>4</a:t>
            </a:fld>
            <a:endParaRPr lang="en-US" dirty="0">
              <a:latin typeface="Calibri" charset="0"/>
              <a:cs typeface="Calibri" charset="0"/>
            </a:endParaRPr>
          </a:p>
        </p:txBody>
      </p:sp>
      <p:pic>
        <p:nvPicPr>
          <p:cNvPr id="7" name="Picture 6"/>
          <p:cNvPicPr>
            <a:picLocks noChangeAspect="1"/>
          </p:cNvPicPr>
          <p:nvPr/>
        </p:nvPicPr>
        <p:blipFill>
          <a:blip r:embed="rId2"/>
          <a:stretch>
            <a:fillRect/>
          </a:stretch>
        </p:blipFill>
        <p:spPr>
          <a:xfrm>
            <a:off x="0" y="1981200"/>
            <a:ext cx="9176391" cy="4038600"/>
          </a:xfrm>
          <a:prstGeom prst="rect">
            <a:avLst/>
          </a:prstGeom>
        </p:spPr>
      </p:pic>
      <p:sp>
        <p:nvSpPr>
          <p:cNvPr id="11" name="TextBox 10"/>
          <p:cNvSpPr txBox="1"/>
          <p:nvPr/>
        </p:nvSpPr>
        <p:spPr>
          <a:xfrm>
            <a:off x="236079" y="6708404"/>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48515310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Project Usage Integrity Checker</a:t>
            </a:r>
            <a:endParaRPr lang="en-US" dirty="0"/>
          </a:p>
        </p:txBody>
      </p:sp>
      <p:sp>
        <p:nvSpPr>
          <p:cNvPr id="6" name="Content Placeholder 5"/>
          <p:cNvSpPr>
            <a:spLocks noGrp="1"/>
          </p:cNvSpPr>
          <p:nvPr>
            <p:ph idx="1"/>
          </p:nvPr>
        </p:nvSpPr>
        <p:spPr/>
        <p:txBody>
          <a:bodyPr/>
          <a:lstStyle/>
          <a:p>
            <a:r>
              <a:rPr lang="en-US" sz="2400" dirty="0" smtClean="0"/>
              <a:t>Europa’s “Clipper RFP Solar Array”</a:t>
            </a:r>
          </a:p>
          <a:p>
            <a:pPr marL="457200" lvl="1" indent="0">
              <a:buNone/>
            </a:pPr>
            <a:r>
              <a:rPr lang="en-US" sz="2000" dirty="0" smtClean="0"/>
              <a:t>(version #198  of Dec 15, 2012)</a:t>
            </a:r>
            <a:endParaRPr lang="en-US" sz="2000" dirty="0"/>
          </a:p>
        </p:txBody>
      </p:sp>
      <p:sp>
        <p:nvSpPr>
          <p:cNvPr id="4" name="Slide Number Placeholder 3"/>
          <p:cNvSpPr>
            <a:spLocks noGrp="1"/>
          </p:cNvSpPr>
          <p:nvPr>
            <p:ph type="sldNum" sz="quarter" idx="10"/>
          </p:nvPr>
        </p:nvSpPr>
        <p:spPr/>
        <p:txBody>
          <a:bodyPr/>
          <a:lstStyle/>
          <a:p>
            <a:pPr>
              <a:defRPr/>
            </a:pPr>
            <a:r>
              <a:rPr lang="en-US" smtClean="0"/>
              <a:t>	</a:t>
            </a:r>
            <a:r>
              <a:rPr lang="en-US" smtClean="0">
                <a:latin typeface="Calibri" charset="0"/>
                <a:cs typeface="Calibri" charset="0"/>
              </a:rPr>
              <a:t>           Page </a:t>
            </a:r>
            <a:fld id="{7846DA97-9958-F347-9621-8C001890BBB5}" type="slidenum">
              <a:rPr lang="en-US" smtClean="0">
                <a:latin typeface="Calibri" charset="0"/>
                <a:cs typeface="Calibri" charset="0"/>
              </a:rPr>
              <a:pPr>
                <a:defRPr/>
              </a:pPr>
              <a:t>5</a:t>
            </a:fld>
            <a:endParaRPr lang="en-US">
              <a:latin typeface="Calibri" charset="0"/>
              <a:cs typeface="Calibri" charset="0"/>
            </a:endParaRPr>
          </a:p>
        </p:txBody>
      </p:sp>
      <p:pic>
        <p:nvPicPr>
          <p:cNvPr id="10" name="Picture 9"/>
          <p:cNvPicPr>
            <a:picLocks noChangeAspect="1"/>
          </p:cNvPicPr>
          <p:nvPr/>
        </p:nvPicPr>
        <p:blipFill>
          <a:blip r:embed="rId2"/>
          <a:stretch>
            <a:fillRect/>
          </a:stretch>
        </p:blipFill>
        <p:spPr>
          <a:xfrm>
            <a:off x="152400" y="2438400"/>
            <a:ext cx="8890000" cy="4140200"/>
          </a:xfrm>
          <a:prstGeom prst="rect">
            <a:avLst/>
          </a:prstGeom>
        </p:spPr>
      </p:pic>
    </p:spTree>
    <p:extLst>
      <p:ext uri="{BB962C8B-B14F-4D97-AF65-F5344CB8AC3E}">
        <p14:creationId xmlns:p14="http://schemas.microsoft.com/office/powerpoint/2010/main" val="417452551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Usage Integrity Validation</a:t>
            </a:r>
            <a:endParaRPr lang="en-US" dirty="0"/>
          </a:p>
        </p:txBody>
      </p:sp>
      <p:sp>
        <p:nvSpPr>
          <p:cNvPr id="8" name="Content Placeholder 7"/>
          <p:cNvSpPr>
            <a:spLocks noGrp="1"/>
          </p:cNvSpPr>
          <p:nvPr>
            <p:ph idx="1"/>
          </p:nvPr>
        </p:nvSpPr>
        <p:spPr/>
        <p:txBody>
          <a:bodyPr/>
          <a:lstStyle/>
          <a:p>
            <a:r>
              <a:rPr lang="en-US" sz="2400" dirty="0" smtClean="0"/>
              <a:t>“active”-like Project Usage Integrity Validation</a:t>
            </a:r>
          </a:p>
          <a:p>
            <a:pPr lvl="1"/>
            <a:r>
              <a:rPr lang="en-US" sz="2000" dirty="0" smtClean="0"/>
              <a:t>Not a genuine Active Validation per MD Open API</a:t>
            </a:r>
          </a:p>
          <a:p>
            <a:pPr lvl="1"/>
            <a:r>
              <a:rPr lang="en-US" sz="2000" dirty="0" smtClean="0"/>
              <a:t>An enhanced active-like validation</a:t>
            </a:r>
          </a:p>
          <a:p>
            <a:pPr lvl="2"/>
            <a:r>
              <a:rPr lang="en-US" sz="1800" dirty="0" smtClean="0"/>
              <a:t>Runs on </a:t>
            </a:r>
            <a:r>
              <a:rPr lang="en-US" sz="1800" dirty="0" err="1" smtClean="0"/>
              <a:t>ProjectEventListenerAdapter.projectOpened</a:t>
            </a:r>
            <a:r>
              <a:rPr lang="en-US" sz="1800" dirty="0" smtClean="0"/>
              <a:t>() callback</a:t>
            </a:r>
            <a:r>
              <a:rPr lang="en-US" sz="1800" dirty="0"/>
              <a:t/>
            </a:r>
            <a:br>
              <a:rPr lang="en-US" sz="1800" dirty="0"/>
            </a:br>
            <a:r>
              <a:rPr lang="en-US" sz="1800" dirty="0" smtClean="0"/>
              <a:t>(instant feedback avoids confusing lag of Active Validation suites)</a:t>
            </a:r>
          </a:p>
          <a:p>
            <a:pPr lvl="2"/>
            <a:r>
              <a:rPr lang="en-US" sz="1800" dirty="0" smtClean="0"/>
              <a:t>Validation triggered by UI refresh (instead of listeners)</a:t>
            </a:r>
          </a:p>
          <a:p>
            <a:pPr lvl="2"/>
            <a:endParaRPr lang="en-US" sz="1800" dirty="0" smtClean="0"/>
          </a:p>
        </p:txBody>
      </p:sp>
      <p:sp>
        <p:nvSpPr>
          <p:cNvPr id="4" name="Slide Number Placeholder 3"/>
          <p:cNvSpPr>
            <a:spLocks noGrp="1"/>
          </p:cNvSpPr>
          <p:nvPr>
            <p:ph type="sldNum" sz="quarter" idx="10"/>
          </p:nvPr>
        </p:nvSpPr>
        <p:spPr/>
        <p:txBody>
          <a:bodyPr/>
          <a:lstStyle/>
          <a:p>
            <a:pPr>
              <a:defRPr/>
            </a:pPr>
            <a:r>
              <a:rPr lang="en-US" smtClean="0"/>
              <a:t>	</a:t>
            </a:r>
            <a:r>
              <a:rPr lang="en-US" smtClean="0">
                <a:latin typeface="Calibri" charset="0"/>
                <a:cs typeface="Calibri" charset="0"/>
              </a:rPr>
              <a:t>           Page </a:t>
            </a:r>
            <a:fld id="{7846DA97-9958-F347-9621-8C001890BBB5}" type="slidenum">
              <a:rPr lang="en-US" smtClean="0">
                <a:latin typeface="Calibri" charset="0"/>
                <a:cs typeface="Calibri" charset="0"/>
              </a:rPr>
              <a:pPr>
                <a:defRPr/>
              </a:pPr>
              <a:t>6</a:t>
            </a:fld>
            <a:endParaRPr lang="en-US">
              <a:latin typeface="Calibri" charset="0"/>
              <a:cs typeface="Calibri" charset="0"/>
            </a:endParaRPr>
          </a:p>
        </p:txBody>
      </p:sp>
      <p:pic>
        <p:nvPicPr>
          <p:cNvPr id="7" name="Picture 6"/>
          <p:cNvPicPr>
            <a:picLocks noChangeAspect="1"/>
          </p:cNvPicPr>
          <p:nvPr/>
        </p:nvPicPr>
        <p:blipFill>
          <a:blip r:embed="rId2"/>
          <a:stretch>
            <a:fillRect/>
          </a:stretch>
        </p:blipFill>
        <p:spPr>
          <a:xfrm>
            <a:off x="12109" y="3352800"/>
            <a:ext cx="9144000" cy="3109888"/>
          </a:xfrm>
          <a:prstGeom prst="rect">
            <a:avLst/>
          </a:prstGeom>
        </p:spPr>
      </p:pic>
    </p:spTree>
    <p:extLst>
      <p:ext uri="{BB962C8B-B14F-4D97-AF65-F5344CB8AC3E}">
        <p14:creationId xmlns:p14="http://schemas.microsoft.com/office/powerpoint/2010/main" val="56299091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Project Usage Integrity Graphs</a:t>
            </a:r>
            <a:endParaRPr lang="en-US" sz="2800" dirty="0"/>
          </a:p>
        </p:txBody>
      </p:sp>
      <p:sp>
        <p:nvSpPr>
          <p:cNvPr id="4" name="Slide Number Placeholder 3"/>
          <p:cNvSpPr>
            <a:spLocks noGrp="1"/>
          </p:cNvSpPr>
          <p:nvPr>
            <p:ph type="sldNum" sz="quarter" idx="10"/>
          </p:nvPr>
        </p:nvSpPr>
        <p:spPr/>
        <p:txBody>
          <a:bodyPr/>
          <a:lstStyle/>
          <a:p>
            <a:pPr>
              <a:defRPr/>
            </a:pPr>
            <a:r>
              <a:rPr lang="en-US" smtClean="0"/>
              <a:t>	</a:t>
            </a:r>
            <a:r>
              <a:rPr lang="en-US" smtClean="0">
                <a:latin typeface="Calibri" charset="0"/>
                <a:cs typeface="Calibri" charset="0"/>
              </a:rPr>
              <a:t>           Page </a:t>
            </a:r>
            <a:fld id="{7846DA97-9958-F347-9621-8C001890BBB5}" type="slidenum">
              <a:rPr lang="en-US" smtClean="0">
                <a:latin typeface="Calibri" charset="0"/>
                <a:cs typeface="Calibri" charset="0"/>
              </a:rPr>
              <a:pPr>
                <a:defRPr/>
              </a:pPr>
              <a:t>7</a:t>
            </a:fld>
            <a:endParaRPr lang="en-US">
              <a:latin typeface="Calibri" charset="0"/>
              <a:cs typeface="Calibri" charset="0"/>
            </a:endParaRPr>
          </a:p>
        </p:txBody>
      </p:sp>
      <p:pic>
        <p:nvPicPr>
          <p:cNvPr id="5" name="Picture 4"/>
          <p:cNvPicPr>
            <a:picLocks noChangeAspect="1"/>
          </p:cNvPicPr>
          <p:nvPr/>
        </p:nvPicPr>
        <p:blipFill>
          <a:blip r:embed="rId2"/>
          <a:stretch>
            <a:fillRect/>
          </a:stretch>
        </p:blipFill>
        <p:spPr>
          <a:xfrm>
            <a:off x="152400" y="2133600"/>
            <a:ext cx="9144000" cy="4440448"/>
          </a:xfrm>
          <a:prstGeom prst="rect">
            <a:avLst/>
          </a:prstGeom>
        </p:spPr>
      </p:pic>
      <p:sp>
        <p:nvSpPr>
          <p:cNvPr id="8" name="Content Placeholder 5"/>
          <p:cNvSpPr>
            <a:spLocks noGrp="1"/>
          </p:cNvSpPr>
          <p:nvPr>
            <p:ph idx="1"/>
          </p:nvPr>
        </p:nvSpPr>
        <p:spPr>
          <a:xfrm>
            <a:off x="431800" y="1066800"/>
            <a:ext cx="8204200" cy="5156200"/>
          </a:xfrm>
        </p:spPr>
        <p:txBody>
          <a:bodyPr/>
          <a:lstStyle/>
          <a:p>
            <a:r>
              <a:rPr lang="en-US" sz="2400" dirty="0" smtClean="0"/>
              <a:t>Europa’s “Clipper RFP Solar Array”</a:t>
            </a:r>
          </a:p>
          <a:p>
            <a:pPr marL="457200" lvl="1" indent="0">
              <a:buNone/>
            </a:pPr>
            <a:r>
              <a:rPr lang="en-US" sz="2000" dirty="0" smtClean="0"/>
              <a:t>(version #198  of Dec 15, 2012)</a:t>
            </a:r>
            <a:endParaRPr lang="en-US" sz="2000" dirty="0"/>
          </a:p>
        </p:txBody>
      </p:sp>
    </p:spTree>
    <p:extLst>
      <p:ext uri="{BB962C8B-B14F-4D97-AF65-F5344CB8AC3E}">
        <p14:creationId xmlns:p14="http://schemas.microsoft.com/office/powerpoint/2010/main" val="162523854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Timeline of SSCAE’s intervention</a:t>
            </a:r>
            <a:endParaRPr lang="en-US" sz="2800" dirty="0"/>
          </a:p>
        </p:txBody>
      </p:sp>
      <p:sp>
        <p:nvSpPr>
          <p:cNvPr id="3" name="Content Placeholder 2"/>
          <p:cNvSpPr>
            <a:spLocks noGrp="1"/>
          </p:cNvSpPr>
          <p:nvPr>
            <p:ph idx="1"/>
          </p:nvPr>
        </p:nvSpPr>
        <p:spPr/>
        <p:txBody>
          <a:bodyPr/>
          <a:lstStyle/>
          <a:p>
            <a:r>
              <a:rPr lang="en-US" sz="2000" dirty="0" smtClean="0"/>
              <a:t>Dec 17, 2012: 	Europa  contacts SSCAE</a:t>
            </a:r>
          </a:p>
          <a:p>
            <a:pPr marL="457200" lvl="1" indent="0">
              <a:buNone/>
            </a:pPr>
            <a:r>
              <a:rPr lang="en-US" sz="1600" dirty="0"/>
              <a:t>	</a:t>
            </a:r>
            <a:r>
              <a:rPr lang="en-US" sz="1600" dirty="0" smtClean="0"/>
              <a:t>	Analysis &amp; repair of EHM models; raise issues</a:t>
            </a:r>
          </a:p>
          <a:p>
            <a:pPr lvl="1"/>
            <a:r>
              <a:rPr lang="en-US" sz="1600" dirty="0" smtClean="0">
                <a:solidFill>
                  <a:srgbClr val="008080"/>
                </a:solidFill>
              </a:rPr>
              <a:t>Jan 7, 2013: 	JPL / </a:t>
            </a:r>
            <a:r>
              <a:rPr lang="en-US" sz="1600" dirty="0" err="1" smtClean="0">
                <a:solidFill>
                  <a:srgbClr val="008080"/>
                </a:solidFill>
              </a:rPr>
              <a:t>NoMagic</a:t>
            </a:r>
            <a:r>
              <a:rPr lang="en-US" sz="1600" dirty="0" smtClean="0">
                <a:solidFill>
                  <a:srgbClr val="008080"/>
                </a:solidFill>
              </a:rPr>
              <a:t> </a:t>
            </a:r>
            <a:r>
              <a:rPr lang="en-US" sz="1600" dirty="0" err="1" smtClean="0">
                <a:solidFill>
                  <a:srgbClr val="008080"/>
                </a:solidFill>
              </a:rPr>
              <a:t>telecon</a:t>
            </a:r>
            <a:r>
              <a:rPr lang="en-US" sz="1600" dirty="0" smtClean="0">
                <a:solidFill>
                  <a:srgbClr val="008080"/>
                </a:solidFill>
              </a:rPr>
              <a:t> (critical-path issues for Europa)</a:t>
            </a:r>
          </a:p>
          <a:p>
            <a:r>
              <a:rPr lang="en-US" sz="2000" dirty="0" smtClean="0"/>
              <a:t>Jan 23, 2013: 	1</a:t>
            </a:r>
            <a:r>
              <a:rPr lang="en-US" sz="2000" baseline="30000" dirty="0" smtClean="0"/>
              <a:t>st</a:t>
            </a:r>
            <a:r>
              <a:rPr lang="en-US" sz="2000" dirty="0" smtClean="0"/>
              <a:t> release of SSCAE’s Project Usage Integrity Checker</a:t>
            </a:r>
          </a:p>
          <a:p>
            <a:pPr marL="0" indent="0">
              <a:buNone/>
            </a:pPr>
            <a:r>
              <a:rPr lang="en-US" sz="2000" dirty="0"/>
              <a:t>	</a:t>
            </a:r>
            <a:r>
              <a:rPr lang="en-US" sz="2000" dirty="0" smtClean="0"/>
              <a:t>	(provides workarounds for these issues)</a:t>
            </a:r>
            <a:endParaRPr lang="en-US" sz="2000" dirty="0"/>
          </a:p>
          <a:p>
            <a:r>
              <a:rPr lang="en-US" sz="2000" dirty="0" smtClean="0"/>
              <a:t>Jan 30, 2013:	2</a:t>
            </a:r>
            <a:r>
              <a:rPr lang="en-US" sz="2000" baseline="30000" dirty="0" smtClean="0"/>
              <a:t>nd</a:t>
            </a:r>
            <a:r>
              <a:rPr lang="en-US" sz="2000" dirty="0" smtClean="0"/>
              <a:t> release (Adds SSCAE perspective with SSCAE toolbar)</a:t>
            </a:r>
          </a:p>
          <a:p>
            <a:endParaRPr lang="en-US" sz="2000" dirty="0" smtClean="0"/>
          </a:p>
          <a:p>
            <a:r>
              <a:rPr lang="en-US" sz="2000" dirty="0" smtClean="0"/>
              <a:t>Feb 1, 2013:	3</a:t>
            </a:r>
            <a:r>
              <a:rPr lang="en-US" sz="2000" baseline="30000" dirty="0" smtClean="0"/>
              <a:t>rd</a:t>
            </a:r>
            <a:r>
              <a:rPr lang="en-US" sz="2000" dirty="0" smtClean="0"/>
              <a:t> release (Adds 2-phase teamwork commit protocol)</a:t>
            </a:r>
          </a:p>
          <a:p>
            <a:r>
              <a:rPr lang="en-US" sz="2000" dirty="0" smtClean="0"/>
              <a:t>Feb 3, 2013:	4</a:t>
            </a:r>
            <a:r>
              <a:rPr lang="en-US" sz="2000" baseline="30000" dirty="0" smtClean="0"/>
              <a:t>th</a:t>
            </a:r>
            <a:r>
              <a:rPr lang="en-US" sz="2000" dirty="0" smtClean="0"/>
              <a:t> release (Adds support for exporting local modules)</a:t>
            </a:r>
          </a:p>
          <a:p>
            <a:r>
              <a:rPr lang="en-US" sz="2000" dirty="0" smtClean="0"/>
              <a:t>Feb 11, 2013:	5</a:t>
            </a:r>
            <a:r>
              <a:rPr lang="en-US" sz="2000" baseline="30000" dirty="0" smtClean="0"/>
              <a:t>th</a:t>
            </a:r>
            <a:r>
              <a:rPr lang="en-US" sz="2000" dirty="0" smtClean="0"/>
              <a:t> release (JPL fixes for 7 issues)</a:t>
            </a:r>
          </a:p>
          <a:p>
            <a:pPr lvl="1"/>
            <a:r>
              <a:rPr lang="en-US" sz="1600" dirty="0" smtClean="0">
                <a:solidFill>
                  <a:srgbClr val="008080"/>
                </a:solidFill>
              </a:rPr>
              <a:t>Mar 7, 2013:	JPL / </a:t>
            </a:r>
            <a:r>
              <a:rPr lang="en-US" sz="1600" dirty="0" err="1" smtClean="0">
                <a:solidFill>
                  <a:srgbClr val="008080"/>
                </a:solidFill>
              </a:rPr>
              <a:t>NoMagic</a:t>
            </a:r>
            <a:r>
              <a:rPr lang="en-US" sz="1600" dirty="0" smtClean="0">
                <a:solidFill>
                  <a:srgbClr val="008080"/>
                </a:solidFill>
              </a:rPr>
              <a:t> </a:t>
            </a:r>
            <a:r>
              <a:rPr lang="en-US" sz="1600" dirty="0" err="1" smtClean="0">
                <a:solidFill>
                  <a:srgbClr val="008080"/>
                </a:solidFill>
              </a:rPr>
              <a:t>telecon</a:t>
            </a:r>
            <a:r>
              <a:rPr lang="en-US" sz="1600" dirty="0" smtClean="0">
                <a:solidFill>
                  <a:srgbClr val="008080"/>
                </a:solidFill>
              </a:rPr>
              <a:t> (JPL’s 3 rules for MD shared models)</a:t>
            </a:r>
          </a:p>
          <a:p>
            <a:r>
              <a:rPr lang="en-US" sz="2000" dirty="0" smtClean="0"/>
              <a:t>Feb 25, 2013:	</a:t>
            </a:r>
            <a:r>
              <a:rPr lang="en-US" sz="2000" dirty="0" err="1" smtClean="0"/>
              <a:t>NoMagic</a:t>
            </a:r>
            <a:r>
              <a:rPr lang="en-US" sz="2000" dirty="0" smtClean="0"/>
              <a:t> 17.0.2 SP3 release</a:t>
            </a:r>
            <a:br>
              <a:rPr lang="en-US" sz="2000" dirty="0" smtClean="0"/>
            </a:br>
            <a:r>
              <a:rPr lang="en-US" sz="2000" dirty="0" smtClean="0"/>
              <a:t>		22 visible fixes (19 from JPL; 7 for Europa)</a:t>
            </a:r>
            <a:endParaRPr lang="en-US" sz="400" dirty="0" smtClean="0"/>
          </a:p>
          <a:p>
            <a:r>
              <a:rPr lang="en-US" sz="2000" dirty="0" smtClean="0"/>
              <a:t>Mar 11, 2013:	(Added support for JPL’s 3 rules from Mar 7 </a:t>
            </a:r>
            <a:r>
              <a:rPr lang="en-US" sz="2000" dirty="0" err="1" smtClean="0"/>
              <a:t>telecon</a:t>
            </a:r>
            <a:r>
              <a:rPr lang="en-US" sz="2000" dirty="0" smtClean="0"/>
              <a:t>)</a:t>
            </a:r>
          </a:p>
          <a:p>
            <a:pPr marL="457200" lvl="1" indent="0">
              <a:buNone/>
              <a:tabLst>
                <a:tab pos="2573338" algn="l"/>
                <a:tab pos="5260975" algn="l"/>
              </a:tabLst>
            </a:pPr>
            <a:r>
              <a:rPr lang="en-US" sz="1200" dirty="0" smtClean="0"/>
              <a:t>3 bugs identified	8 bugs scheduled for fixing (17.0.2 SP3) 	1 bug fixed (17.0.2 SP3)</a:t>
            </a:r>
          </a:p>
          <a:p>
            <a:pPr marL="457200" lvl="1" indent="0">
              <a:buNone/>
              <a:tabLst>
                <a:tab pos="2573338" algn="l"/>
                <a:tab pos="5260975" algn="l"/>
              </a:tabLst>
            </a:pPr>
            <a:r>
              <a:rPr lang="en-US" sz="1200" dirty="0" smtClean="0"/>
              <a:t>11 issues in progress (</a:t>
            </a:r>
            <a:r>
              <a:rPr lang="en-US" sz="1200" dirty="0" err="1" smtClean="0"/>
              <a:t>NoMagic</a:t>
            </a:r>
            <a:r>
              <a:rPr lang="en-US" sz="1200" dirty="0" smtClean="0"/>
              <a:t>)	8 issues in discussions (JPL/</a:t>
            </a:r>
            <a:r>
              <a:rPr lang="en-US" sz="1200" dirty="0" err="1" smtClean="0"/>
              <a:t>NoMagic</a:t>
            </a:r>
            <a:r>
              <a:rPr lang="en-US" sz="1200" dirty="0" smtClean="0"/>
              <a:t>)  	7 issues closed (no fix needed)</a:t>
            </a:r>
          </a:p>
        </p:txBody>
      </p:sp>
      <p:sp>
        <p:nvSpPr>
          <p:cNvPr id="4" name="Slide Number Placeholder 3"/>
          <p:cNvSpPr>
            <a:spLocks noGrp="1"/>
          </p:cNvSpPr>
          <p:nvPr>
            <p:ph type="sldNum" sz="quarter" idx="10"/>
          </p:nvPr>
        </p:nvSpPr>
        <p:spPr/>
        <p:txBody>
          <a:bodyPr/>
          <a:lstStyle/>
          <a:p>
            <a:pPr>
              <a:defRPr/>
            </a:pPr>
            <a:r>
              <a:rPr lang="en-US" smtClean="0"/>
              <a:t>	</a:t>
            </a:r>
            <a:r>
              <a:rPr lang="en-US" smtClean="0">
                <a:latin typeface="Calibri" charset="0"/>
                <a:cs typeface="Calibri" charset="0"/>
              </a:rPr>
              <a:t>           Page </a:t>
            </a:r>
            <a:fld id="{7846DA97-9958-F347-9621-8C001890BBB5}" type="slidenum">
              <a:rPr lang="en-US" smtClean="0">
                <a:latin typeface="Calibri" charset="0"/>
                <a:cs typeface="Calibri" charset="0"/>
              </a:rPr>
              <a:pPr>
                <a:defRPr/>
              </a:pPr>
              <a:t>8</a:t>
            </a:fld>
            <a:endParaRPr lang="en-US">
              <a:latin typeface="Calibri" charset="0"/>
              <a:cs typeface="Calibri" charset="0"/>
            </a:endParaRPr>
          </a:p>
        </p:txBody>
      </p:sp>
      <p:sp>
        <p:nvSpPr>
          <p:cNvPr id="5" name="Rectangle 4"/>
          <p:cNvSpPr/>
          <p:nvPr/>
        </p:nvSpPr>
        <p:spPr bwMode="auto">
          <a:xfrm>
            <a:off x="7848600" y="1676400"/>
            <a:ext cx="1066800" cy="381000"/>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Helvetica" pitchFamily="34" charset="0"/>
              </a:rPr>
              <a:t>18 issues</a:t>
            </a:r>
          </a:p>
        </p:txBody>
      </p:sp>
      <p:sp>
        <p:nvSpPr>
          <p:cNvPr id="6" name="Rectangle 5"/>
          <p:cNvSpPr/>
          <p:nvPr/>
        </p:nvSpPr>
        <p:spPr bwMode="auto">
          <a:xfrm>
            <a:off x="7848600" y="2438400"/>
            <a:ext cx="1066800" cy="381000"/>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Helvetica" pitchFamily="34" charset="0"/>
              </a:rPr>
              <a:t>27 issues</a:t>
            </a:r>
          </a:p>
        </p:txBody>
      </p:sp>
      <p:sp>
        <p:nvSpPr>
          <p:cNvPr id="7" name="Rectangle 6"/>
          <p:cNvSpPr/>
          <p:nvPr/>
        </p:nvSpPr>
        <p:spPr bwMode="auto">
          <a:xfrm>
            <a:off x="7848600" y="3124200"/>
            <a:ext cx="1066800" cy="381000"/>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Helvetica" pitchFamily="34" charset="0"/>
              </a:rPr>
              <a:t>28 issues</a:t>
            </a:r>
          </a:p>
        </p:txBody>
      </p:sp>
      <p:sp>
        <p:nvSpPr>
          <p:cNvPr id="8" name="Rectangle 7"/>
          <p:cNvSpPr/>
          <p:nvPr/>
        </p:nvSpPr>
        <p:spPr bwMode="auto">
          <a:xfrm>
            <a:off x="7848600" y="4495800"/>
            <a:ext cx="1066800" cy="381000"/>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Helvetica" pitchFamily="34" charset="0"/>
              </a:rPr>
              <a:t>29 issues</a:t>
            </a:r>
          </a:p>
        </p:txBody>
      </p:sp>
      <p:sp>
        <p:nvSpPr>
          <p:cNvPr id="10" name="Rectangle 9"/>
          <p:cNvSpPr/>
          <p:nvPr/>
        </p:nvSpPr>
        <p:spPr bwMode="auto">
          <a:xfrm>
            <a:off x="7848600" y="5257800"/>
            <a:ext cx="1066800" cy="381000"/>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Helvetica" pitchFamily="34" charset="0"/>
              </a:rPr>
              <a:t>3</a:t>
            </a:r>
            <a:r>
              <a:rPr lang="en-US" sz="1600" dirty="0">
                <a:latin typeface="Helvetica" pitchFamily="34" charset="0"/>
              </a:rPr>
              <a:t>6</a:t>
            </a:r>
            <a:r>
              <a:rPr kumimoji="0" lang="en-US" sz="1600" b="0" i="0" u="none" strike="noStrike" cap="none" normalizeH="0" baseline="0" dirty="0" smtClean="0">
                <a:ln>
                  <a:noFill/>
                </a:ln>
                <a:solidFill>
                  <a:schemeClr val="tx1"/>
                </a:solidFill>
                <a:effectLst/>
                <a:latin typeface="Helvetica" pitchFamily="34" charset="0"/>
              </a:rPr>
              <a:t> issues</a:t>
            </a:r>
          </a:p>
        </p:txBody>
      </p:sp>
      <p:sp>
        <p:nvSpPr>
          <p:cNvPr id="11" name="Rectangle 10"/>
          <p:cNvSpPr/>
          <p:nvPr/>
        </p:nvSpPr>
        <p:spPr bwMode="auto">
          <a:xfrm>
            <a:off x="7848600" y="5943600"/>
            <a:ext cx="1066800" cy="381000"/>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Helvetica" pitchFamily="34" charset="0"/>
              </a:rPr>
              <a:t>3</a:t>
            </a:r>
            <a:r>
              <a:rPr lang="en-US" sz="1600" dirty="0">
                <a:latin typeface="Helvetica" pitchFamily="34" charset="0"/>
              </a:rPr>
              <a:t>9</a:t>
            </a:r>
            <a:r>
              <a:rPr kumimoji="0" lang="en-US" sz="1600" b="0" i="0" u="none" strike="noStrike" cap="none" normalizeH="0" baseline="0" dirty="0" smtClean="0">
                <a:ln>
                  <a:noFill/>
                </a:ln>
                <a:solidFill>
                  <a:schemeClr val="tx1"/>
                </a:solidFill>
                <a:effectLst/>
                <a:latin typeface="Helvetica" pitchFamily="34" charset="0"/>
              </a:rPr>
              <a:t> issues</a:t>
            </a:r>
          </a:p>
        </p:txBody>
      </p:sp>
    </p:spTree>
    <p:extLst>
      <p:ext uri="{BB962C8B-B14F-4D97-AF65-F5344CB8AC3E}">
        <p14:creationId xmlns:p14="http://schemas.microsoft.com/office/powerpoint/2010/main" val="156871438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Integrity Checker Requirements</a:t>
            </a:r>
            <a:endParaRPr lang="en-US" dirty="0"/>
          </a:p>
        </p:txBody>
      </p:sp>
      <p:sp>
        <p:nvSpPr>
          <p:cNvPr id="3" name="Content Placeholder 2"/>
          <p:cNvSpPr>
            <a:spLocks noGrp="1"/>
          </p:cNvSpPr>
          <p:nvPr>
            <p:ph idx="1"/>
          </p:nvPr>
        </p:nvSpPr>
        <p:spPr>
          <a:xfrm>
            <a:off x="152400" y="990600"/>
            <a:ext cx="8915400" cy="5156200"/>
          </a:xfrm>
        </p:spPr>
        <p:txBody>
          <a:bodyPr/>
          <a:lstStyle/>
          <a:p>
            <a:r>
              <a:rPr lang="en-US" sz="2000" dirty="0" smtClean="0"/>
              <a:t>Provide feedback about the validity status of a project</a:t>
            </a:r>
          </a:p>
          <a:p>
            <a:pPr lvl="1"/>
            <a:r>
              <a:rPr lang="en-US" sz="1600" dirty="0" smtClean="0"/>
              <a:t>Provide status as soon as project is opened</a:t>
            </a:r>
          </a:p>
          <a:p>
            <a:pPr lvl="1"/>
            <a:r>
              <a:rPr lang="en-US" sz="1600" dirty="0"/>
              <a:t>U</a:t>
            </a:r>
            <a:r>
              <a:rPr lang="en-US" sz="1600" dirty="0" smtClean="0"/>
              <a:t>pdate status on change until project is closed</a:t>
            </a:r>
          </a:p>
          <a:p>
            <a:r>
              <a:rPr lang="en-US" sz="2000" dirty="0" smtClean="0"/>
              <a:t>Project status must reflect compliance with project integrity rules</a:t>
            </a:r>
          </a:p>
          <a:p>
            <a:pPr lvl="1"/>
            <a:r>
              <a:rPr lang="en-US" sz="1600" dirty="0" smtClean="0"/>
              <a:t>No proxies (of any kind)</a:t>
            </a:r>
          </a:p>
          <a:p>
            <a:pPr lvl="1"/>
            <a:r>
              <a:rPr lang="en-US" sz="1600" dirty="0" smtClean="0"/>
              <a:t>No cycles of module usage relationships</a:t>
            </a:r>
          </a:p>
          <a:p>
            <a:pPr lvl="1"/>
            <a:r>
              <a:rPr lang="en-US" sz="1600" dirty="0" smtClean="0"/>
              <a:t>All modules used must be accessible</a:t>
            </a:r>
          </a:p>
          <a:p>
            <a:pPr lvl="1"/>
            <a:r>
              <a:rPr lang="en-US" sz="1600" dirty="0" smtClean="0"/>
              <a:t>All module usages must be “re-shared” (vs</a:t>
            </a:r>
            <a:r>
              <a:rPr lang="en-US" sz="1600" dirty="0"/>
              <a:t>.</a:t>
            </a:r>
            <a:r>
              <a:rPr lang="en-US" sz="1600" dirty="0" smtClean="0"/>
              <a:t> “private”) and “read-only” (vs. “read-write”)</a:t>
            </a:r>
          </a:p>
          <a:p>
            <a:pPr lvl="1"/>
            <a:r>
              <a:rPr lang="en-US" sz="1600" dirty="0" smtClean="0"/>
              <a:t>Teamwork usage relationships should be configured for “historical, sticky” versions</a:t>
            </a:r>
          </a:p>
          <a:p>
            <a:pPr lvl="1"/>
            <a:r>
              <a:rPr lang="en-US" sz="1600" dirty="0" smtClean="0"/>
              <a:t>A project must have an explicit usage relationship for each module used (directly or indirectly)</a:t>
            </a:r>
          </a:p>
          <a:p>
            <a:pPr lvl="1"/>
            <a:r>
              <a:rPr lang="en-US" sz="1600" dirty="0" smtClean="0"/>
              <a:t>All usages of a given module must have consistent relationship settings</a:t>
            </a:r>
          </a:p>
          <a:p>
            <a:pPr lvl="1"/>
            <a:r>
              <a:rPr lang="en-US" sz="1600" dirty="0" smtClean="0"/>
              <a:t>All packages and profiles with a URI must have unique names and unique URIs (no prefixes)</a:t>
            </a:r>
            <a:endParaRPr lang="en-US" sz="1600" dirty="0"/>
          </a:p>
          <a:p>
            <a:r>
              <a:rPr lang="en-US" sz="2000" dirty="0" smtClean="0"/>
              <a:t>Simplify the process of complying with project integrity rules</a:t>
            </a:r>
            <a:endParaRPr lang="en-US" sz="1600" dirty="0"/>
          </a:p>
          <a:p>
            <a:pPr lvl="1"/>
            <a:r>
              <a:rPr lang="en-US" sz="1600" dirty="0" smtClean="0"/>
              <a:t>Wherever possible, provide repair actions users can easily invoke to fix compliance problems</a:t>
            </a:r>
          </a:p>
          <a:p>
            <a:pPr lvl="1"/>
            <a:r>
              <a:rPr lang="en-US" sz="1600" dirty="0" smtClean="0"/>
              <a:t>Where necessary, provide clues for fixing compliance problems that require human judgment</a:t>
            </a:r>
          </a:p>
          <a:p>
            <a:pPr lvl="2"/>
            <a:r>
              <a:rPr lang="en-US" sz="1200" dirty="0" smtClean="0"/>
              <a:t>resolving proxies; choosing a “historical, sticky” version (to fix a non-compliant “latest” usage relationship)</a:t>
            </a:r>
          </a:p>
          <a:p>
            <a:r>
              <a:rPr lang="en-US" sz="2000" dirty="0" smtClean="0"/>
              <a:t>Prevent reuse of invalid MagicDraw modules in other modules/projects</a:t>
            </a:r>
          </a:p>
          <a:p>
            <a:pPr lvl="1"/>
            <a:r>
              <a:rPr lang="en-US" sz="1600" dirty="0" smtClean="0"/>
              <a:t>If checker is ON: save/commit allowed if and only if project status is valid</a:t>
            </a:r>
          </a:p>
          <a:p>
            <a:pPr lvl="1"/>
            <a:r>
              <a:rPr lang="en-US" sz="1600" dirty="0" smtClean="0"/>
              <a:t>User must be able to turn checker OFF and save/commit (prevent data loss)</a:t>
            </a:r>
          </a:p>
        </p:txBody>
      </p:sp>
      <p:sp>
        <p:nvSpPr>
          <p:cNvPr id="4" name="Slide Number Placeholder 3"/>
          <p:cNvSpPr>
            <a:spLocks noGrp="1"/>
          </p:cNvSpPr>
          <p:nvPr>
            <p:ph type="sldNum" sz="quarter" idx="10"/>
          </p:nvPr>
        </p:nvSpPr>
        <p:spPr/>
        <p:txBody>
          <a:bodyPr/>
          <a:lstStyle/>
          <a:p>
            <a:pPr>
              <a:defRPr/>
            </a:pPr>
            <a:r>
              <a:rPr lang="en-US" smtClean="0"/>
              <a:t>	</a:t>
            </a:r>
            <a:r>
              <a:rPr lang="en-US" smtClean="0">
                <a:latin typeface="Calibri" charset="0"/>
                <a:cs typeface="Calibri" charset="0"/>
              </a:rPr>
              <a:t>           Page </a:t>
            </a:r>
            <a:fld id="{7846DA97-9958-F347-9621-8C001890BBB5}" type="slidenum">
              <a:rPr lang="en-US" smtClean="0">
                <a:latin typeface="Calibri" charset="0"/>
                <a:cs typeface="Calibri" charset="0"/>
              </a:rPr>
              <a:pPr>
                <a:defRPr/>
              </a:pPr>
              <a:t>9</a:t>
            </a:fld>
            <a:endParaRPr lang="en-US">
              <a:latin typeface="Calibri" charset="0"/>
              <a:cs typeface="Calibri" charset="0"/>
            </a:endParaRPr>
          </a:p>
        </p:txBody>
      </p:sp>
    </p:spTree>
    <p:extLst>
      <p:ext uri="{BB962C8B-B14F-4D97-AF65-F5344CB8AC3E}">
        <p14:creationId xmlns:p14="http://schemas.microsoft.com/office/powerpoint/2010/main" val="1850665309"/>
      </p:ext>
    </p:extLst>
  </p:cSld>
  <p:clrMapOvr>
    <a:masterClrMapping/>
  </p:clrMapOvr>
  <p:transition xmlns:p14="http://schemas.microsoft.com/office/powerpoint/2010/main"/>
</p:sld>
</file>

<file path=ppt/theme/theme1.xml><?xml version="1.0" encoding="utf-8"?>
<a:theme xmlns:a="http://schemas.openxmlformats.org/drawingml/2006/main" name="Pete_#4">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3366FF"/>
      </a:hlink>
      <a:folHlink>
        <a:srgbClr val="6666FF"/>
      </a:folHlink>
    </a:clrScheme>
    <a:fontScheme name="Pete_#4">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Helvetic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Helvetica" pitchFamily="34" charset="0"/>
          </a:defRPr>
        </a:defPPr>
      </a:lstStyle>
    </a:lnDef>
  </a:objectDefaults>
  <a:extraClrSchemeLst>
    <a:extraClrScheme>
      <a:clrScheme name="Pete_#4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ete_#4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ete_#4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ete_#4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ete_#4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ete_#4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ete_#4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Helvetic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Helvetica" pitchFamily="34"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C:\msoffice\Templates\Presentation Designs\Pete_#4.pot</Template>
  <TotalTime>35562</TotalTime>
  <Pages>13</Pages>
  <Words>1790</Words>
  <Application>Microsoft Macintosh PowerPoint</Application>
  <PresentationFormat>On-screen Show (4:3)</PresentationFormat>
  <Paragraphs>310</Paragraphs>
  <Slides>28</Slides>
  <Notes>1</Notes>
  <HiddenSlides>0</HiddenSlides>
  <MMClips>0</MMClips>
  <ScaleCrop>false</ScaleCrop>
  <HeadingPairs>
    <vt:vector size="4" baseType="variant">
      <vt:variant>
        <vt:lpstr>Theme</vt:lpstr>
      </vt:variant>
      <vt:variant>
        <vt:i4>2</vt:i4>
      </vt:variant>
      <vt:variant>
        <vt:lpstr>Slide Titles</vt:lpstr>
      </vt:variant>
      <vt:variant>
        <vt:i4>28</vt:i4>
      </vt:variant>
    </vt:vector>
  </HeadingPairs>
  <TitlesOfParts>
    <vt:vector size="30" baseType="lpstr">
      <vt:lpstr>Pete_#4</vt:lpstr>
      <vt:lpstr>Default Design</vt:lpstr>
      <vt:lpstr>SSCAE Project Usage Integrity Checker for MagicDraw 17.0.2</vt:lpstr>
      <vt:lpstr>Showstopper problems in Europa  (Dec 17, 2012)</vt:lpstr>
      <vt:lpstr>Europa Modeling Team Meeting (Dec 19, 2012)</vt:lpstr>
      <vt:lpstr>Before Project Usage Integrity Checker</vt:lpstr>
      <vt:lpstr>After Project Usage Integrity Checker</vt:lpstr>
      <vt:lpstr>Project Usage Integrity Validation</vt:lpstr>
      <vt:lpstr>Project Usage Integrity Graphs</vt:lpstr>
      <vt:lpstr>Timeline of SSCAE’s intervention</vt:lpstr>
      <vt:lpstr>Project Integrity Checker Requirements</vt:lpstr>
      <vt:lpstr>Who uses the Project Usage Integrity Checker?(as of March 12, 2013)</vt:lpstr>
      <vt:lpstr>What does Project Usage Integrity Matter?</vt:lpstr>
      <vt:lpstr>Re-Shared vs. Private Usage Relationships (local and teamwork)</vt:lpstr>
      <vt:lpstr>Latest, Sticky &amp; Historical Usage Relationships (teamwork only)</vt:lpstr>
      <vt:lpstr>Why is Open vs Closed Diagram part of the state of an MD model?</vt:lpstr>
      <vt:lpstr>Putting all together…</vt:lpstr>
      <vt:lpstr>Project Integrity Checker: Next Steps</vt:lpstr>
      <vt:lpstr>Project Integrity Checker: Lesson Learned From Europa</vt:lpstr>
      <vt:lpstr>Managing Reusable Modeling Assets: Version Management Example</vt:lpstr>
      <vt:lpstr>Version Management Challenge: Tracking version compatibility requirements</vt:lpstr>
      <vt:lpstr>Simple is not necessarily easy: Top-down version update</vt:lpstr>
      <vt:lpstr>Top-Down Update = A recipe for disaster</vt:lpstr>
      <vt:lpstr>Bottom-Up Update = Plan the updates</vt:lpstr>
      <vt:lpstr>Bottom-Up Update = Perform the updates</vt:lpstr>
      <vt:lpstr>Bottom-Up Update = Perform the updates</vt:lpstr>
      <vt:lpstr>Bottom-Up Update = Perform the updates</vt:lpstr>
      <vt:lpstr>Bottom-Up Update = Perform the updates</vt:lpstr>
      <vt:lpstr>Managing reusable MBSE modeling assets</vt:lpstr>
      <vt:lpstr>Pros/Cons</vt:lpstr>
    </vt:vector>
  </TitlesOfParts>
  <Company>JPL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Fiscal Jan FM4 Management Review</dc:title>
  <dc:subject>MCAE Implementation</dc:subject>
  <dc:creator>Clark Briggs</dc:creator>
  <cp:lastModifiedBy>JPL</cp:lastModifiedBy>
  <cp:revision>1572</cp:revision>
  <cp:lastPrinted>2002-01-08T22:28:20Z</cp:lastPrinted>
  <dcterms:created xsi:type="dcterms:W3CDTF">2000-08-03T17:27:08Z</dcterms:created>
  <dcterms:modified xsi:type="dcterms:W3CDTF">2013-05-02T20:46:19Z</dcterms:modified>
</cp:coreProperties>
</file>