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6" r:id="rId6"/>
    <p:sldId id="257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525D-55CF-4D40-8FB0-5152B1D88D69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FC36-025D-4A49-81A2-87F34D6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1.jpl.nasa.gov:8443/browse/SSCAES-1157" TargetMode="External"/><Relationship Id="rId3" Type="http://schemas.openxmlformats.org/officeDocument/2006/relationships/hyperlink" Target="https://support.nomagic.com/browse/MDUMLCS-149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1.jpl.nasa.gov:8443/browse/SSCAES-116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Module Migration Support</a:t>
            </a:r>
            <a:br>
              <a:rPr lang="en-US" dirty="0" smtClean="0"/>
            </a:br>
            <a:r>
              <a:rPr lang="en-US" dirty="0" smtClean="0"/>
              <a:t>(MD 18)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Rouquette</a:t>
            </a:r>
          </a:p>
          <a:p>
            <a:r>
              <a:rPr lang="en-US" dirty="0" smtClean="0"/>
              <a:t>December 31,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New Module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940" y="1483971"/>
            <a:ext cx="431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M(v’) = </a:t>
            </a:r>
            <a:r>
              <a:rPr lang="en-US" dirty="0" err="1" smtClean="0"/>
              <a:t>modelLibraries</a:t>
            </a:r>
            <a:r>
              <a:rPr lang="en-US" dirty="0" smtClean="0"/>
              <a:t>/20150101/</a:t>
            </a:r>
            <a:r>
              <a:rPr lang="en-US" dirty="0" err="1" smtClean="0"/>
              <a:t>Lib.mdzip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0" y="2385259"/>
            <a:ext cx="4356100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8040" y="3047914"/>
            <a:ext cx="424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M(v’) = </a:t>
            </a:r>
          </a:p>
          <a:p>
            <a:r>
              <a:rPr lang="en-US" dirty="0" smtClean="0"/>
              <a:t>M(v) except for canonical </a:t>
            </a:r>
            <a:r>
              <a:rPr lang="en-US" dirty="0" err="1" smtClean="0"/>
              <a:t>xmi:ids</a:t>
            </a:r>
            <a:r>
              <a:rPr lang="en-US" dirty="0" smtClean="0"/>
              <a:t> according </a:t>
            </a:r>
            <a:br>
              <a:rPr lang="en-US" dirty="0" smtClean="0"/>
            </a:br>
            <a:r>
              <a:rPr lang="en-US" dirty="0" smtClean="0"/>
              <a:t>to the </a:t>
            </a:r>
            <a:r>
              <a:rPr lang="en-US" dirty="0"/>
              <a:t>O</a:t>
            </a:r>
            <a:r>
              <a:rPr lang="en-US" dirty="0" smtClean="0"/>
              <a:t>MG Tool Infrastructure algorithm</a:t>
            </a:r>
          </a:p>
        </p:txBody>
      </p:sp>
    </p:spTree>
    <p:extLst>
      <p:ext uri="{BB962C8B-B14F-4D97-AF65-F5344CB8AC3E}">
        <p14:creationId xmlns:p14="http://schemas.microsoft.com/office/powerpoint/2010/main" val="21881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Migrating Old Project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1160805"/>
            <a:ext cx="680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Use the MagicDraw-specific OMG Migration Support dynamic 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210"/>
            <a:ext cx="9144000" cy="105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55" y="3766765"/>
            <a:ext cx="3969564" cy="2954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59" y="2928847"/>
            <a:ext cx="382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Select the OMG migration metadata </a:t>
            </a:r>
            <a:br>
              <a:rPr lang="en-US" dirty="0" smtClean="0"/>
            </a:br>
            <a:r>
              <a:rPr lang="en-US" dirty="0" smtClean="0"/>
              <a:t>    for the old module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95" y="3766765"/>
            <a:ext cx="4282112" cy="2954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8033" y="2928847"/>
            <a:ext cx="348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Open the MagicDraw project file</a:t>
            </a:r>
            <a:br>
              <a:rPr lang="en-US" dirty="0" smtClean="0"/>
            </a:br>
            <a:r>
              <a:rPr lang="en-US" dirty="0" smtClean="0"/>
              <a:t>     as usual</a:t>
            </a:r>
          </a:p>
        </p:txBody>
      </p:sp>
    </p:spTree>
    <p:extLst>
      <p:ext uri="{BB962C8B-B14F-4D97-AF65-F5344CB8AC3E}">
        <p14:creationId xmlns:p14="http://schemas.microsoft.com/office/powerpoint/2010/main" val="5583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Skip Loading Old Module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1160805"/>
            <a:ext cx="662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 The MagicDraw-specific OMG Migration wizard forced MagicDraw</a:t>
            </a:r>
            <a:br>
              <a:rPr lang="en-US" dirty="0" smtClean="0"/>
            </a:br>
            <a:r>
              <a:rPr lang="en-US" dirty="0" smtClean="0"/>
              <a:t>     to skip loading the old module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959" y="5852057"/>
            <a:ext cx="277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Click “Cancel” (this is OK)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463"/>
            <a:ext cx="9144000" cy="37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Remove Old Module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934366"/>
            <a:ext cx="80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Use the “Options / Module” dialog to remove the old module (Keep References!)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19" y="1469993"/>
            <a:ext cx="7164148" cy="52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Migrate to New Module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934366"/>
            <a:ext cx="64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 Invoke the OMG Migration from the old module’s proxy package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120"/>
            <a:ext cx="9144000" cy="32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Mount the New Module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934366"/>
            <a:ext cx="81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8) Select the new version of the module to mount (as migration from the old module)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7" y="1427505"/>
            <a:ext cx="7574020" cy="53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Migration Completed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959" y="934366"/>
            <a:ext cx="669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9) Done!</a:t>
            </a:r>
            <a:endParaRPr lang="en-US" dirty="0"/>
          </a:p>
          <a:p>
            <a:r>
              <a:rPr lang="en-US" dirty="0" smtClean="0"/>
              <a:t>References to the 20141231 version of “Lib” have been replaced with </a:t>
            </a:r>
            <a:br>
              <a:rPr lang="en-US" dirty="0" smtClean="0"/>
            </a:br>
            <a:r>
              <a:rPr lang="en-US" dirty="0" smtClean="0"/>
              <a:t>corresponding references to the 20150101 version of “Lib”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979"/>
            <a:ext cx="9144000" cy="47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Migration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71" y="1525859"/>
            <a:ext cx="849475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Incompatible changes to IMCE’s ontologies</a:t>
            </a:r>
          </a:p>
          <a:p>
            <a:pPr lvl="1"/>
            <a:r>
              <a:rPr lang="en-US" sz="2200" dirty="0" smtClean="0"/>
              <a:t>IMCE ensures that backwards-compatible changes in ontologies result in backwards-compatible generated profiles </a:t>
            </a:r>
          </a:p>
          <a:p>
            <a:pPr marL="914400" lvl="2" indent="0">
              <a:buNone/>
            </a:pPr>
            <a:r>
              <a:rPr lang="en-US" sz="1800" dirty="0" smtClean="0"/>
              <a:t>(this is done by </a:t>
            </a:r>
            <a:r>
              <a:rPr lang="en-US" sz="1800" dirty="0" smtClean="0"/>
              <a:t>resetting the “</a:t>
            </a:r>
            <a:r>
              <a:rPr lang="en-US" sz="1800" dirty="0" err="1" smtClean="0"/>
              <a:t>xmi:ids</a:t>
            </a:r>
            <a:r>
              <a:rPr lang="en-US" sz="1800" dirty="0" smtClean="0"/>
              <a:t>” for all elements in</a:t>
            </a:r>
            <a:br>
              <a:rPr lang="en-US" sz="1800" dirty="0" smtClean="0"/>
            </a:br>
            <a:r>
              <a:rPr lang="en-US" sz="1800" dirty="0" smtClean="0"/>
              <a:t>generated profiles according to a deterministic algorithm)</a:t>
            </a:r>
            <a:endParaRPr lang="en-US" sz="1800" dirty="0" smtClean="0"/>
          </a:p>
          <a:p>
            <a:pPr lvl="1"/>
            <a:r>
              <a:rPr lang="en-US" sz="2200" dirty="0" smtClean="0"/>
              <a:t>A solution is needed for incompatible changes made to IMCE ontologies (since the generated profiles </a:t>
            </a:r>
            <a:r>
              <a:rPr lang="en-US" sz="2200" dirty="0" smtClean="0"/>
              <a:t>will be incompatible)</a:t>
            </a:r>
          </a:p>
          <a:p>
            <a:r>
              <a:rPr lang="en-US" sz="2400" dirty="0" smtClean="0"/>
              <a:t>ISO 80K libraries</a:t>
            </a:r>
          </a:p>
          <a:p>
            <a:pPr lvl="1"/>
            <a:r>
              <a:rPr lang="en-US" sz="2000" dirty="0" smtClean="0"/>
              <a:t>This library evolved over the course of the SysML 1.4 RTF</a:t>
            </a:r>
          </a:p>
          <a:p>
            <a:pPr lvl="1"/>
            <a:r>
              <a:rPr lang="en-US" sz="2000" dirty="0" err="1" smtClean="0"/>
              <a:t>Nerijus</a:t>
            </a:r>
            <a:r>
              <a:rPr lang="en-US" sz="2000" dirty="0" smtClean="0"/>
              <a:t> asked JPL for JPL’s version of ISO 80K for MD’s SysML plugin</a:t>
            </a:r>
          </a:p>
          <a:p>
            <a:pPr lvl="1"/>
            <a:r>
              <a:rPr lang="en-US" sz="2000" dirty="0" smtClean="0"/>
              <a:t>For the official publication of SysML 1.4, the ISO 80K will be updated to correct production-related </a:t>
            </a:r>
            <a:r>
              <a:rPr lang="en-US" sz="2000" dirty="0" err="1" smtClean="0"/>
              <a:t>erratas</a:t>
            </a:r>
            <a:endParaRPr lang="en-US" sz="800" dirty="0" smtClean="0"/>
          </a:p>
          <a:p>
            <a:pPr lvl="2"/>
            <a:r>
              <a:rPr lang="en-US" sz="1600" dirty="0" smtClean="0"/>
              <a:t>All “</a:t>
            </a:r>
            <a:r>
              <a:rPr lang="en-US" sz="1600" dirty="0" err="1" smtClean="0"/>
              <a:t>xmi:ids</a:t>
            </a:r>
            <a:r>
              <a:rPr lang="en-US" sz="1600" dirty="0" smtClean="0"/>
              <a:t>” will be reset according to a new OMG Tool Infrastructure algorithm</a:t>
            </a:r>
          </a:p>
          <a:p>
            <a:pPr lvl="1"/>
            <a:r>
              <a:rPr lang="en-US" sz="2000" dirty="0" err="1" smtClean="0"/>
              <a:t>Nerijus</a:t>
            </a:r>
            <a:r>
              <a:rPr lang="en-US" sz="2000" dirty="0" smtClean="0"/>
              <a:t> &amp; JPL users have asked for a “smaller” ISO 80K library </a:t>
            </a:r>
            <a:br>
              <a:rPr lang="en-US" sz="2000" dirty="0" smtClean="0"/>
            </a:br>
            <a:r>
              <a:rPr lang="en-US" sz="2000" dirty="0" smtClean="0"/>
              <a:t>with “SI units” only (this is called “coherence” in metrology)</a:t>
            </a:r>
          </a:p>
        </p:txBody>
      </p:sp>
    </p:spTree>
    <p:extLst>
      <p:ext uri="{BB962C8B-B14F-4D97-AF65-F5344CB8AC3E}">
        <p14:creationId xmlns:p14="http://schemas.microsoft.com/office/powerpoint/2010/main" val="15328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MagicDraw Projects</a:t>
            </a:r>
            <a:br>
              <a:rPr lang="en-US" sz="3200" dirty="0" smtClean="0"/>
            </a:br>
            <a:r>
              <a:rPr lang="en-US" sz="3200" dirty="0" smtClean="0"/>
              <a:t>&amp; “Standard/System” Local Modules</a:t>
            </a:r>
            <a:endParaRPr lang="en-US" sz="3200" dirty="0"/>
          </a:p>
        </p:txBody>
      </p:sp>
      <p:sp>
        <p:nvSpPr>
          <p:cNvPr id="6" name="Folded Corner 5"/>
          <p:cNvSpPr/>
          <p:nvPr/>
        </p:nvSpPr>
        <p:spPr>
          <a:xfrm>
            <a:off x="2283910" y="2083153"/>
            <a:ext cx="2130981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 Project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295367" y="3324796"/>
            <a:ext cx="1130685" cy="1028893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 UML</a:t>
            </a:r>
          </a:p>
          <a:p>
            <a:pPr algn="ctr"/>
            <a:r>
              <a:rPr lang="en-US" dirty="0" smtClean="0"/>
              <a:t>Standard Profile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1576243" y="3311801"/>
            <a:ext cx="807937" cy="1028894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 </a:t>
            </a:r>
          </a:p>
          <a:p>
            <a:pPr algn="ctr"/>
            <a:r>
              <a:rPr lang="en-US" dirty="0" smtClean="0"/>
              <a:t>SysML</a:t>
            </a:r>
          </a:p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2566432" y="3311801"/>
            <a:ext cx="931852" cy="10288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 </a:t>
            </a:r>
          </a:p>
          <a:p>
            <a:pPr algn="ctr"/>
            <a:r>
              <a:rPr lang="en-US" dirty="0" smtClean="0"/>
              <a:t>80K</a:t>
            </a:r>
          </a:p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665817" y="3311801"/>
            <a:ext cx="1069122" cy="10288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IMCE</a:t>
            </a:r>
          </a:p>
          <a:p>
            <a:pPr algn="ctr"/>
            <a:r>
              <a:rPr lang="en-US" dirty="0" smtClean="0"/>
              <a:t>Ontology</a:t>
            </a:r>
          </a:p>
          <a:p>
            <a:pPr algn="ctr"/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3743386" y="-785746"/>
            <a:ext cx="401077" cy="7509058"/>
          </a:xfrm>
          <a:prstGeom prst="rightBrace">
            <a:avLst>
              <a:gd name="adj1" fmla="val 8333"/>
              <a:gd name="adj2" fmla="val 419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5113732" y="1593004"/>
            <a:ext cx="3698821" cy="1058292"/>
          </a:xfrm>
          <a:prstGeom prst="borderCallout1">
            <a:avLst>
              <a:gd name="adj1" fmla="val 84013"/>
              <a:gd name="adj2" fmla="val -3514"/>
              <a:gd name="adj3" fmla="val 118775"/>
              <a:gd name="adj4" fmla="val -445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Every MD project (local or teamwork) uses several locally-installed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“standard/system” modules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84024" y="5120796"/>
            <a:ext cx="2250488" cy="1314508"/>
          </a:xfrm>
          <a:prstGeom prst="borderCallout1">
            <a:avLst>
              <a:gd name="adj1" fmla="val 18750"/>
              <a:gd name="adj2" fmla="val -8333"/>
              <a:gd name="adj3" fmla="val -44123"/>
              <a:gd name="adj4" fmla="val -11122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MD’s standard/system modules change with the MD version changes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4021911" y="5135960"/>
            <a:ext cx="4857489" cy="1314508"/>
          </a:xfrm>
          <a:prstGeom prst="borderCallout1">
            <a:avLst>
              <a:gd name="adj1" fmla="val 12818"/>
              <a:gd name="adj2" fmla="val -3746"/>
              <a:gd name="adj3" fmla="val -46666"/>
              <a:gd name="adj4" fmla="val -54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standard/system modules come from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JPL’s SECAE, JPL’s projects or (advanced) users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These may change more often than MD’s versions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891963" y="3311801"/>
            <a:ext cx="934795" cy="10288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DocGen</a:t>
            </a:r>
            <a:endParaRPr lang="en-US" dirty="0" smtClean="0"/>
          </a:p>
          <a:p>
            <a:pPr algn="ctr"/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5979158" y="3311801"/>
            <a:ext cx="934795" cy="10288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CAESAR</a:t>
            </a:r>
          </a:p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7111970" y="3324795"/>
            <a:ext cx="486212" cy="10288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5" y="274638"/>
            <a:ext cx="8834839" cy="6611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Updating “Standard/System” Local Modules</a:t>
            </a:r>
            <a:endParaRPr lang="en-US" sz="3200" dirty="0"/>
          </a:p>
        </p:txBody>
      </p:sp>
      <p:sp>
        <p:nvSpPr>
          <p:cNvPr id="26" name="Line Callout 1 25"/>
          <p:cNvSpPr/>
          <p:nvPr/>
        </p:nvSpPr>
        <p:spPr>
          <a:xfrm>
            <a:off x="270116" y="5766787"/>
            <a:ext cx="2658135" cy="849603"/>
          </a:xfrm>
          <a:prstGeom prst="borderCallout1">
            <a:avLst>
              <a:gd name="adj1" fmla="val -54857"/>
              <a:gd name="adj2" fmla="val 18719"/>
              <a:gd name="adj3" fmla="val -20036"/>
              <a:gd name="adj4" fmla="val 18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New Standard/System module M(v1) distributed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419287" y="4403208"/>
            <a:ext cx="672458" cy="73760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(v1)</a:t>
            </a:r>
            <a:endParaRPr lang="en-US" dirty="0"/>
          </a:p>
        </p:txBody>
      </p:sp>
      <p:sp>
        <p:nvSpPr>
          <p:cNvPr id="32" name="Line Callout 1 31"/>
          <p:cNvSpPr/>
          <p:nvPr/>
        </p:nvSpPr>
        <p:spPr>
          <a:xfrm>
            <a:off x="249003" y="1487482"/>
            <a:ext cx="1992155" cy="911335"/>
          </a:xfrm>
          <a:prstGeom prst="borderCallout1">
            <a:avLst>
              <a:gd name="adj1" fmla="val 111421"/>
              <a:gd name="adj2" fmla="val 69757"/>
              <a:gd name="adj3" fmla="val 148850"/>
              <a:gd name="adj4" fmla="val 733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MD Users use M in their MD projects (P, Q, …)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5206" y="5257549"/>
            <a:ext cx="8656580" cy="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2156379" y="2964732"/>
            <a:ext cx="401081" cy="1857971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2454906" y="3235513"/>
            <a:ext cx="722174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1996122" y="3121777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526785" y="2993205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>
            <a:off x="2001795" y="4403208"/>
            <a:ext cx="672458" cy="73760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(v1)</a:t>
            </a:r>
            <a:endParaRPr lang="en-US" dirty="0"/>
          </a:p>
        </p:txBody>
      </p:sp>
      <p:sp>
        <p:nvSpPr>
          <p:cNvPr id="61" name="Right Brace 60"/>
          <p:cNvSpPr/>
          <p:nvPr/>
        </p:nvSpPr>
        <p:spPr>
          <a:xfrm rot="5400000">
            <a:off x="4551407" y="2964732"/>
            <a:ext cx="401081" cy="1857971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>
            <a:off x="4849934" y="3235513"/>
            <a:ext cx="722174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3" name="Folded Corner 62"/>
          <p:cNvSpPr/>
          <p:nvPr/>
        </p:nvSpPr>
        <p:spPr>
          <a:xfrm>
            <a:off x="4391150" y="3121777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Folded Corner 63"/>
          <p:cNvSpPr/>
          <p:nvPr/>
        </p:nvSpPr>
        <p:spPr>
          <a:xfrm>
            <a:off x="3921813" y="2993205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65" name="Folded Corner 64"/>
          <p:cNvSpPr/>
          <p:nvPr/>
        </p:nvSpPr>
        <p:spPr>
          <a:xfrm>
            <a:off x="4480722" y="4403208"/>
            <a:ext cx="672458" cy="73760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(v2)</a:t>
            </a:r>
            <a:endParaRPr lang="en-US" dirty="0"/>
          </a:p>
        </p:txBody>
      </p:sp>
      <p:sp>
        <p:nvSpPr>
          <p:cNvPr id="67" name="Right Brace 66"/>
          <p:cNvSpPr/>
          <p:nvPr/>
        </p:nvSpPr>
        <p:spPr>
          <a:xfrm rot="5400000">
            <a:off x="6973694" y="2964732"/>
            <a:ext cx="401081" cy="1857971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>
            <a:off x="7272221" y="3235513"/>
            <a:ext cx="722174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Folded Corner 68"/>
          <p:cNvSpPr/>
          <p:nvPr/>
        </p:nvSpPr>
        <p:spPr>
          <a:xfrm>
            <a:off x="6813437" y="3121777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Folded Corner 69"/>
          <p:cNvSpPr/>
          <p:nvPr/>
        </p:nvSpPr>
        <p:spPr>
          <a:xfrm>
            <a:off x="6344100" y="2993205"/>
            <a:ext cx="625895" cy="457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71" name="Folded Corner 70"/>
          <p:cNvSpPr/>
          <p:nvPr/>
        </p:nvSpPr>
        <p:spPr>
          <a:xfrm>
            <a:off x="6903009" y="4403208"/>
            <a:ext cx="672458" cy="73760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(v3)</a:t>
            </a:r>
            <a:endParaRPr lang="en-US" dirty="0"/>
          </a:p>
        </p:txBody>
      </p:sp>
      <p:sp>
        <p:nvSpPr>
          <p:cNvPr id="72" name="Line Callout 1 71"/>
          <p:cNvSpPr/>
          <p:nvPr/>
        </p:nvSpPr>
        <p:spPr>
          <a:xfrm>
            <a:off x="2723326" y="1208702"/>
            <a:ext cx="2951739" cy="1294779"/>
          </a:xfrm>
          <a:prstGeom prst="borderCallout1">
            <a:avLst>
              <a:gd name="adj1" fmla="val 107341"/>
              <a:gd name="adj2" fmla="val 44581"/>
              <a:gd name="adj3" fmla="val 133932"/>
              <a:gd name="adj4" fmla="val 469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Typically, additions do not induce migration problems: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Projects that used M(v1)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now use M(v2)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5902046" y="1208701"/>
            <a:ext cx="2931777" cy="1294779"/>
          </a:xfrm>
          <a:prstGeom prst="borderCallout1">
            <a:avLst>
              <a:gd name="adj1" fmla="val 111192"/>
              <a:gd name="adj2" fmla="val 18377"/>
              <a:gd name="adj3" fmla="val 133120"/>
              <a:gd name="adj4" fmla="val 206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Typically, modifications induce migration problems: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Projects that used M(v2)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need migration to use M(v3)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3220" y="4888217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3" name="Line Callout 1 52"/>
          <p:cNvSpPr/>
          <p:nvPr/>
        </p:nvSpPr>
        <p:spPr>
          <a:xfrm>
            <a:off x="4008857" y="5758817"/>
            <a:ext cx="1665884" cy="857573"/>
          </a:xfrm>
          <a:prstGeom prst="borderCallout1">
            <a:avLst>
              <a:gd name="adj1" fmla="val -16623"/>
              <a:gd name="adj2" fmla="val 48070"/>
              <a:gd name="adj3" fmla="val -50649"/>
              <a:gd name="adj4" fmla="val 4778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M(v2) = M(v1) + Additions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6665951" y="5758817"/>
            <a:ext cx="2049786" cy="857573"/>
          </a:xfrm>
          <a:prstGeom prst="borderCallout1">
            <a:avLst>
              <a:gd name="adj1" fmla="val -11713"/>
              <a:gd name="adj2" fmla="val 32979"/>
              <a:gd name="adj3" fmla="val -46557"/>
              <a:gd name="adj4" fmla="val 324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M(v3) = M(v2) +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Modifications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(deletions, changes)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254" y="4033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8623" y="40016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80310" y="4033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9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Migration Workflow for Standard/System Modules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78250" y="246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298" y="748516"/>
            <a:ext cx="340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Incompatible changes made to </a:t>
            </a:r>
            <a:br>
              <a:rPr lang="en-US" dirty="0" smtClean="0"/>
            </a:br>
            <a:r>
              <a:rPr lang="en-US" dirty="0" smtClean="0"/>
              <a:t>a Standard/System module M </a:t>
            </a:r>
            <a:br>
              <a:rPr lang="en-US" dirty="0" smtClean="0"/>
            </a:br>
            <a:r>
              <a:rPr lang="en-US" dirty="0" smtClean="0"/>
              <a:t>from (v) =&gt; (v’)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8161" y="748516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T</a:t>
            </a:r>
            <a:r>
              <a:rPr lang="en-US" dirty="0" smtClean="0"/>
              <a:t>he Project Usage Integrity Checker </a:t>
            </a:r>
            <a:br>
              <a:rPr lang="en-US" dirty="0" smtClean="0"/>
            </a:br>
            <a:r>
              <a:rPr lang="en-US" dirty="0" smtClean="0"/>
              <a:t>(PUIC) will detect problems when </a:t>
            </a:r>
            <a:br>
              <a:rPr lang="en-US" dirty="0" smtClean="0"/>
            </a:br>
            <a:r>
              <a:rPr lang="en-US" dirty="0" smtClean="0"/>
              <a:t>opening P with M(v’) installed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56267" y="1987063"/>
            <a:ext cx="340731" cy="198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82634" y="24616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 rot="16200000">
            <a:off x="5459517" y="2083031"/>
            <a:ext cx="291296" cy="751096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49"/>
          <p:cNvSpPr/>
          <p:nvPr/>
        </p:nvSpPr>
        <p:spPr>
          <a:xfrm>
            <a:off x="5403628" y="1828401"/>
            <a:ext cx="389850" cy="3531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229615" y="2847110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M(v)</a:t>
            </a:r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1625573" y="2559464"/>
            <a:ext cx="2458380" cy="680744"/>
          </a:xfrm>
          <a:prstGeom prst="borderCallout3">
            <a:avLst>
              <a:gd name="adj1" fmla="val 21480"/>
              <a:gd name="adj2" fmla="val -3293"/>
              <a:gd name="adj3" fmla="val 21480"/>
              <a:gd name="adj4" fmla="val -7595"/>
              <a:gd name="adj5" fmla="val -23846"/>
              <a:gd name="adj6" fmla="val -7595"/>
              <a:gd name="adj7" fmla="val -51710"/>
              <a:gd name="adj8" fmla="val 31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M(v) =&gt; M(v’)</a:t>
            </a:r>
          </a:p>
          <a:p>
            <a:pPr algn="ctr"/>
            <a:r>
              <a:rPr lang="en-US" dirty="0" smtClean="0"/>
              <a:t>ID migration map</a:t>
            </a:r>
            <a:endParaRPr lang="en-US" dirty="0"/>
          </a:p>
        </p:txBody>
      </p:sp>
      <p:sp>
        <p:nvSpPr>
          <p:cNvPr id="74" name="Folded Corner 73"/>
          <p:cNvSpPr/>
          <p:nvPr/>
        </p:nvSpPr>
        <p:spPr>
          <a:xfrm>
            <a:off x="536302" y="1864897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M(v)</a:t>
            </a:r>
            <a:endParaRPr lang="en-US" dirty="0"/>
          </a:p>
        </p:txBody>
      </p:sp>
      <p:sp>
        <p:nvSpPr>
          <p:cNvPr id="75" name="Folded Corner 74"/>
          <p:cNvSpPr/>
          <p:nvPr/>
        </p:nvSpPr>
        <p:spPr>
          <a:xfrm>
            <a:off x="2103667" y="1864897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M(v’)</a:t>
            </a:r>
            <a:endParaRPr lang="en-US" dirty="0"/>
          </a:p>
        </p:txBody>
      </p:sp>
      <p:sp>
        <p:nvSpPr>
          <p:cNvPr id="77" name="Right Brace 76"/>
          <p:cNvSpPr/>
          <p:nvPr/>
        </p:nvSpPr>
        <p:spPr>
          <a:xfrm rot="16200000">
            <a:off x="7482843" y="2083031"/>
            <a:ext cx="291296" cy="751096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lded Corner 77"/>
          <p:cNvSpPr/>
          <p:nvPr/>
        </p:nvSpPr>
        <p:spPr>
          <a:xfrm>
            <a:off x="7426954" y="1828401"/>
            <a:ext cx="389850" cy="3531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79" name="Folded Corner 78"/>
          <p:cNvSpPr/>
          <p:nvPr/>
        </p:nvSpPr>
        <p:spPr>
          <a:xfrm>
            <a:off x="7252941" y="2847110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M(v’)</a:t>
            </a:r>
            <a:endParaRPr lang="en-US" dirty="0"/>
          </a:p>
        </p:txBody>
      </p:sp>
      <p:sp>
        <p:nvSpPr>
          <p:cNvPr id="80" name="Right Arrow 79"/>
          <p:cNvSpPr/>
          <p:nvPr/>
        </p:nvSpPr>
        <p:spPr>
          <a:xfrm>
            <a:off x="6437778" y="2929300"/>
            <a:ext cx="340731" cy="198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49311" y="52814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9505" y="3489610"/>
            <a:ext cx="642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O</a:t>
            </a:r>
            <a:r>
              <a:rPr lang="en-US" dirty="0" smtClean="0"/>
              <a:t>pen P with the OMG Tool Infrastructure wizard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 selects a module migration map: M(v)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Script forces MD to skip loading module: M(v)</a:t>
            </a:r>
          </a:p>
        </p:txBody>
      </p:sp>
      <p:sp>
        <p:nvSpPr>
          <p:cNvPr id="85" name="Right Brace 84"/>
          <p:cNvSpPr/>
          <p:nvPr/>
        </p:nvSpPr>
        <p:spPr>
          <a:xfrm rot="16200000">
            <a:off x="505200" y="4902882"/>
            <a:ext cx="291296" cy="751096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olded Corner 85"/>
          <p:cNvSpPr/>
          <p:nvPr/>
        </p:nvSpPr>
        <p:spPr>
          <a:xfrm>
            <a:off x="449311" y="4648252"/>
            <a:ext cx="389850" cy="3531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87" name="Folded Corner 86"/>
          <p:cNvSpPr/>
          <p:nvPr/>
        </p:nvSpPr>
        <p:spPr>
          <a:xfrm>
            <a:off x="275298" y="5666961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51272" y="53110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43688" y="5380672"/>
            <a:ext cx="254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R</a:t>
            </a:r>
            <a:r>
              <a:rPr lang="en-US" dirty="0" smtClean="0"/>
              <a:t>emove module M(v)</a:t>
            </a:r>
            <a:br>
              <a:rPr lang="en-US" dirty="0" smtClean="0"/>
            </a:br>
            <a:r>
              <a:rPr lang="en-US" dirty="0" smtClean="0"/>
              <a:t>manually (no API)</a:t>
            </a:r>
            <a:br>
              <a:rPr lang="en-US" dirty="0" smtClean="0"/>
            </a:br>
            <a:r>
              <a:rPr lang="en-US" dirty="0" smtClean="0"/>
              <a:t>( keep references!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</p:txBody>
      </p:sp>
      <p:sp>
        <p:nvSpPr>
          <p:cNvPr id="97" name="Right Brace 96"/>
          <p:cNvSpPr/>
          <p:nvPr/>
        </p:nvSpPr>
        <p:spPr>
          <a:xfrm rot="16200000">
            <a:off x="4138440" y="4901145"/>
            <a:ext cx="291296" cy="813653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olded Corner 97"/>
          <p:cNvSpPr/>
          <p:nvPr/>
        </p:nvSpPr>
        <p:spPr>
          <a:xfrm>
            <a:off x="4071090" y="4653625"/>
            <a:ext cx="389850" cy="3531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99" name="Folded Corner 98"/>
          <p:cNvSpPr/>
          <p:nvPr/>
        </p:nvSpPr>
        <p:spPr>
          <a:xfrm>
            <a:off x="3877259" y="5696503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0011" y="5632572"/>
            <a:ext cx="890901" cy="58473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05334" y="5371850"/>
            <a:ext cx="4057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Invoke OMG Migration</a:t>
            </a:r>
            <a:br>
              <a:rPr lang="en-US" dirty="0" smtClean="0"/>
            </a:br>
            <a:r>
              <a:rPr lang="en-US" dirty="0" smtClean="0"/>
              <a:t>wizard on M(v)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 chooses M(v’)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Wizard mounts M(v’), converting</a:t>
            </a:r>
            <a:br>
              <a:rPr lang="en-US" dirty="0" smtClean="0"/>
            </a:br>
            <a:r>
              <a:rPr lang="en-US" dirty="0" smtClean="0"/>
              <a:t>references from M(v) =&gt; M(v’)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42994" y="52814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6" name="Right Brace 105"/>
          <p:cNvSpPr/>
          <p:nvPr/>
        </p:nvSpPr>
        <p:spPr>
          <a:xfrm rot="16200000">
            <a:off x="8319877" y="4902882"/>
            <a:ext cx="291296" cy="751096"/>
          </a:xfrm>
          <a:prstGeom prst="rightBrace">
            <a:avLst>
              <a:gd name="adj1" fmla="val 8333"/>
              <a:gd name="adj2" fmla="val 49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olded Corner 106"/>
          <p:cNvSpPr/>
          <p:nvPr/>
        </p:nvSpPr>
        <p:spPr>
          <a:xfrm>
            <a:off x="8263988" y="4648252"/>
            <a:ext cx="389850" cy="3531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108" name="Folded Corner 107"/>
          <p:cNvSpPr/>
          <p:nvPr/>
        </p:nvSpPr>
        <p:spPr>
          <a:xfrm>
            <a:off x="8089975" y="5666961"/>
            <a:ext cx="751096" cy="4619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M(v’)</a:t>
            </a:r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1476859" y="4745015"/>
            <a:ext cx="1815340" cy="1466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>
            <a:off x="5229615" y="4745015"/>
            <a:ext cx="1815340" cy="1466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9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Organize Standard/System Modules For Migration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5298" y="181082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File-based Versioning</a:t>
            </a:r>
          </a:p>
        </p:txBody>
      </p:sp>
      <p:sp>
        <p:nvSpPr>
          <p:cNvPr id="74" name="Folded Corner 73"/>
          <p:cNvSpPr/>
          <p:nvPr/>
        </p:nvSpPr>
        <p:spPr>
          <a:xfrm>
            <a:off x="579911" y="2457350"/>
            <a:ext cx="3723685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profiles/, </a:t>
            </a:r>
            <a:r>
              <a:rPr lang="en-US" dirty="0" err="1" smtClean="0"/>
              <a:t>modelLibraries</a:t>
            </a:r>
            <a:r>
              <a:rPr lang="en-US" dirty="0" smtClean="0"/>
              <a:t>/ o</a:t>
            </a:r>
            <a:r>
              <a:rPr lang="en-US" dirty="0"/>
              <a:t>r</a:t>
            </a:r>
            <a:r>
              <a:rPr lang="en-US" dirty="0" smtClean="0"/>
              <a:t> samples/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91479" y="112889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of possible organization schemes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1182415" y="3083623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&lt;LibModule1-v1&gt;.</a:t>
            </a:r>
            <a:r>
              <a:rPr lang="en-US" dirty="0" err="1" smtClean="0"/>
              <a:t>mdzip</a:t>
            </a:r>
            <a:endParaRPr lang="en-US" dirty="0" smtClean="0"/>
          </a:p>
        </p:txBody>
      </p:sp>
      <p:cxnSp>
        <p:nvCxnSpPr>
          <p:cNvPr id="4" name="Elbow Connector 3"/>
          <p:cNvCxnSpPr>
            <a:endCxn id="38" idx="1"/>
          </p:cNvCxnSpPr>
          <p:nvPr/>
        </p:nvCxnSpPr>
        <p:spPr>
          <a:xfrm rot="16200000" flipH="1">
            <a:off x="721041" y="2782454"/>
            <a:ext cx="475420" cy="4473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1182415" y="3572843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</a:t>
            </a:r>
            <a:r>
              <a:rPr lang="en-US" dirty="0" smtClean="0"/>
              <a:t>LibModule1-v2</a:t>
            </a:r>
            <a:r>
              <a:rPr lang="en-US" dirty="0" smtClean="0"/>
              <a:t>&gt;.</a:t>
            </a:r>
            <a:r>
              <a:rPr lang="en-US" dirty="0" err="1" smtClean="0"/>
              <a:t>mdzip</a:t>
            </a:r>
            <a:endParaRPr lang="en-US" dirty="0" smtClean="0"/>
          </a:p>
        </p:txBody>
      </p:sp>
      <p:cxnSp>
        <p:nvCxnSpPr>
          <p:cNvPr id="43" name="Elbow Connector 42"/>
          <p:cNvCxnSpPr>
            <a:endCxn id="41" idx="1"/>
          </p:cNvCxnSpPr>
          <p:nvPr/>
        </p:nvCxnSpPr>
        <p:spPr>
          <a:xfrm rot="16200000" flipH="1">
            <a:off x="476428" y="3027061"/>
            <a:ext cx="964640" cy="4473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48616" y="181082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Directory-based Versioning)</a:t>
            </a:r>
          </a:p>
        </p:txBody>
      </p:sp>
      <p:sp>
        <p:nvSpPr>
          <p:cNvPr id="54" name="Folded Corner 53"/>
          <p:cNvSpPr/>
          <p:nvPr/>
        </p:nvSpPr>
        <p:spPr>
          <a:xfrm>
            <a:off x="5153229" y="2487386"/>
            <a:ext cx="3723685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profiles/, </a:t>
            </a:r>
            <a:r>
              <a:rPr lang="en-US" dirty="0" err="1" smtClean="0"/>
              <a:t>modelLibraries</a:t>
            </a:r>
            <a:r>
              <a:rPr lang="en-US" dirty="0" smtClean="0"/>
              <a:t>/ o</a:t>
            </a:r>
            <a:r>
              <a:rPr lang="en-US" dirty="0"/>
              <a:t>r</a:t>
            </a:r>
            <a:r>
              <a:rPr lang="en-US" dirty="0" smtClean="0"/>
              <a:t> samples/</a:t>
            </a:r>
          </a:p>
        </p:txBody>
      </p:sp>
      <p:sp>
        <p:nvSpPr>
          <p:cNvPr id="56" name="Folded Corner 55"/>
          <p:cNvSpPr/>
          <p:nvPr/>
        </p:nvSpPr>
        <p:spPr>
          <a:xfrm>
            <a:off x="6190338" y="3538648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&lt;LibModule1&gt;.</a:t>
            </a:r>
            <a:r>
              <a:rPr lang="en-US" dirty="0" err="1" smtClean="0"/>
              <a:t>mdzip</a:t>
            </a:r>
            <a:endParaRPr lang="en-US" dirty="0" smtClean="0"/>
          </a:p>
        </p:txBody>
      </p:sp>
      <p:cxnSp>
        <p:nvCxnSpPr>
          <p:cNvPr id="57" name="Elbow Connector 56"/>
          <p:cNvCxnSpPr>
            <a:endCxn id="56" idx="1"/>
          </p:cNvCxnSpPr>
          <p:nvPr/>
        </p:nvCxnSpPr>
        <p:spPr>
          <a:xfrm rot="16200000" flipH="1">
            <a:off x="5896303" y="3404818"/>
            <a:ext cx="305864" cy="2822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olded Corner 61"/>
          <p:cNvSpPr/>
          <p:nvPr/>
        </p:nvSpPr>
        <p:spPr>
          <a:xfrm>
            <a:off x="5812728" y="3072579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&lt;version1 date&gt;</a:t>
            </a:r>
          </a:p>
        </p:txBody>
      </p:sp>
      <p:sp>
        <p:nvSpPr>
          <p:cNvPr id="65" name="Folded Corner 64"/>
          <p:cNvSpPr/>
          <p:nvPr/>
        </p:nvSpPr>
        <p:spPr>
          <a:xfrm>
            <a:off x="6190338" y="4620316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&lt;LibModule1&gt;.</a:t>
            </a:r>
            <a:r>
              <a:rPr lang="en-US" dirty="0" err="1" smtClean="0"/>
              <a:t>mdzip</a:t>
            </a:r>
            <a:endParaRPr lang="en-US" dirty="0" smtClean="0"/>
          </a:p>
        </p:txBody>
      </p:sp>
      <p:cxnSp>
        <p:nvCxnSpPr>
          <p:cNvPr id="66" name="Elbow Connector 65"/>
          <p:cNvCxnSpPr>
            <a:endCxn id="65" idx="1"/>
          </p:cNvCxnSpPr>
          <p:nvPr/>
        </p:nvCxnSpPr>
        <p:spPr>
          <a:xfrm rot="16200000" flipH="1">
            <a:off x="5896303" y="4486486"/>
            <a:ext cx="305864" cy="2822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olded Corner 66"/>
          <p:cNvSpPr/>
          <p:nvPr/>
        </p:nvSpPr>
        <p:spPr>
          <a:xfrm>
            <a:off x="5812728" y="4154247"/>
            <a:ext cx="2686576" cy="32041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&lt;version2 date&gt;</a:t>
            </a:r>
          </a:p>
        </p:txBody>
      </p:sp>
      <p:cxnSp>
        <p:nvCxnSpPr>
          <p:cNvPr id="70" name="Elbow Connector 69"/>
          <p:cNvCxnSpPr>
            <a:endCxn id="62" idx="1"/>
          </p:cNvCxnSpPr>
          <p:nvPr/>
        </p:nvCxnSpPr>
        <p:spPr>
          <a:xfrm rot="16200000" flipH="1">
            <a:off x="5352414" y="2772469"/>
            <a:ext cx="473303" cy="4473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67" idx="1"/>
          </p:cNvCxnSpPr>
          <p:nvPr/>
        </p:nvCxnSpPr>
        <p:spPr>
          <a:xfrm rot="16200000" flipH="1">
            <a:off x="4835736" y="3337460"/>
            <a:ext cx="1506656" cy="4473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5298" y="5465758"/>
            <a:ext cx="821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Standard/System Modules may change several times within a given MD version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 a given MD installation to work with multiple versions of the “same” module</a:t>
            </a:r>
          </a:p>
        </p:txBody>
      </p:sp>
    </p:spTree>
    <p:extLst>
      <p:ext uri="{BB962C8B-B14F-4D97-AF65-F5344CB8AC3E}">
        <p14:creationId xmlns:p14="http://schemas.microsoft.com/office/powerpoint/2010/main" val="21968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Solution Approach #1:</a:t>
            </a:r>
            <a:br>
              <a:rPr lang="en-US" sz="3200" dirty="0" smtClean="0"/>
            </a:br>
            <a:r>
              <a:rPr lang="en-US" sz="3200" dirty="0" smtClean="0"/>
              <a:t>Use MD’s Migration Capabilities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39" y="1600200"/>
            <a:ext cx="879707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Migration APIs are “internal” (i.e. not documented)</a:t>
            </a:r>
          </a:p>
          <a:p>
            <a:r>
              <a:rPr lang="en-US" dirty="0" smtClean="0"/>
              <a:t>Asked advice for using MD’s migration transformation APIs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SSCAES-1157</a:t>
            </a:r>
            <a:r>
              <a:rPr lang="en-US" dirty="0" smtClean="0"/>
              <a:t> (vendor issue: </a:t>
            </a:r>
            <a:r>
              <a:rPr lang="en-US" dirty="0" smtClean="0">
                <a:hlinkClick r:id="rId3"/>
              </a:rPr>
              <a:t>MDUMLCS-14911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capability seems designed for profile migration support</a:t>
            </a:r>
          </a:p>
          <a:p>
            <a:pPr lvl="2"/>
            <a:r>
              <a:rPr lang="en-US" dirty="0" smtClean="0"/>
              <a:t>Migration seems limited to replacing types defined in a profile </a:t>
            </a:r>
            <a:br>
              <a:rPr lang="en-US" dirty="0" smtClean="0"/>
            </a:br>
            <a:r>
              <a:rPr lang="en-US" dirty="0" smtClean="0"/>
              <a:t>(e.g. stereotypes)</a:t>
            </a:r>
          </a:p>
          <a:p>
            <a:pPr lvl="1"/>
            <a:r>
              <a:rPr lang="en-US" dirty="0" err="1" smtClean="0"/>
              <a:t>NoMagic</a:t>
            </a:r>
            <a:r>
              <a:rPr lang="en-US" dirty="0" smtClean="0"/>
              <a:t> provided a small example &amp; code example</a:t>
            </a:r>
          </a:p>
          <a:p>
            <a:pPr lvl="2"/>
            <a:r>
              <a:rPr lang="en-US" dirty="0" smtClean="0"/>
              <a:t>Example handles migration of “types” </a:t>
            </a:r>
          </a:p>
          <a:p>
            <a:pPr lvl="2"/>
            <a:r>
              <a:rPr lang="en-US" dirty="0" smtClean="0"/>
              <a:t>Example not extensible for handling migration of arbitrary elements!</a:t>
            </a:r>
          </a:p>
          <a:p>
            <a:pPr lvl="3"/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InstanceSpecifications</a:t>
            </a:r>
            <a:r>
              <a:rPr lang="en-US" dirty="0" smtClean="0"/>
              <a:t>, Slots, </a:t>
            </a:r>
            <a:r>
              <a:rPr lang="en-US" dirty="0" err="1" smtClean="0"/>
              <a:t>ValueSpecifications</a:t>
            </a:r>
            <a:r>
              <a:rPr lang="en-US" dirty="0" smtClean="0"/>
              <a:t>, Comments, etc…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dirty="0" smtClean="0"/>
              <a:t>l</a:t>
            </a:r>
            <a:r>
              <a:rPr lang="en-US" dirty="0" smtClean="0"/>
              <a:t>imitation is due, in part, to MD’s migration profile</a:t>
            </a:r>
          </a:p>
          <a:p>
            <a:r>
              <a:rPr lang="en-US" dirty="0" smtClean="0"/>
              <a:t>Abandoned trying to use MD’s Migration Capabilities</a:t>
            </a:r>
          </a:p>
          <a:p>
            <a:pPr lvl="1"/>
            <a:r>
              <a:rPr lang="en-US" dirty="0" smtClean="0"/>
              <a:t>This seemed a promising approach but MD’s capabilities seem to target a limited range of migration use cases</a:t>
            </a:r>
          </a:p>
        </p:txBody>
      </p:sp>
    </p:spTree>
    <p:extLst>
      <p:ext uri="{BB962C8B-B14F-4D97-AF65-F5344CB8AC3E}">
        <p14:creationId xmlns:p14="http://schemas.microsoft.com/office/powerpoint/2010/main" val="29333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89"/>
            <a:ext cx="8229600" cy="97058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Solution Approach #2:</a:t>
            </a:r>
            <a:br>
              <a:rPr lang="en-US" sz="3200" dirty="0" smtClean="0"/>
            </a:br>
            <a:r>
              <a:rPr lang="en-US" sz="3200" dirty="0" smtClean="0"/>
              <a:t>Migration as MD Refactoring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34" y="1600200"/>
            <a:ext cx="843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MD Open API includes support for Refactoring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SSCAES-1160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 experiments are encouraging</a:t>
            </a:r>
          </a:p>
          <a:p>
            <a:pPr lvl="1"/>
            <a:r>
              <a:rPr lang="en-US" dirty="0" smtClean="0"/>
              <a:t>Plan: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rototype a migration support capability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its effectiveness with test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5" y="2838150"/>
            <a:ext cx="2729259" cy="1344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88" y="2614341"/>
            <a:ext cx="5469346" cy="17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Example1: Old Module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36904"/>
            <a:ext cx="86233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40" y="1483971"/>
            <a:ext cx="425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M(v) = </a:t>
            </a:r>
            <a:r>
              <a:rPr lang="en-US" dirty="0" err="1" smtClean="0"/>
              <a:t>modelLibraries</a:t>
            </a:r>
            <a:r>
              <a:rPr lang="en-US" dirty="0" smtClean="0"/>
              <a:t>/20141231/</a:t>
            </a:r>
            <a:r>
              <a:rPr lang="en-US" dirty="0" err="1" smtClean="0"/>
              <a:t>Lib.mdzip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5046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Example1: Old Project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6" y="1984193"/>
            <a:ext cx="4584700" cy="424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96" y="2847793"/>
            <a:ext cx="4267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755</Words>
  <Application>Microsoft Macintosh PowerPoint</Application>
  <PresentationFormat>On-screen Show 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Local Module Migration Support (MD 18)</vt:lpstr>
      <vt:lpstr>MagicDraw Projects &amp; “Standard/System” Local Modules</vt:lpstr>
      <vt:lpstr>Updating “Standard/System” Local Modules</vt:lpstr>
      <vt:lpstr>Migration Workflow for Standard/System Modules</vt:lpstr>
      <vt:lpstr>Organize Standard/System Modules For Migration</vt:lpstr>
      <vt:lpstr>Solution Approach #1: Use MD’s Migration Capabilities</vt:lpstr>
      <vt:lpstr>Solution Approach #2: Migration as MD Refactoring</vt:lpstr>
      <vt:lpstr>Example1: Old Module</vt:lpstr>
      <vt:lpstr>Example1: Old Project</vt:lpstr>
      <vt:lpstr>Example1: New Module</vt:lpstr>
      <vt:lpstr>Example1: Migrating Old Project</vt:lpstr>
      <vt:lpstr>Example1: Skip Loading Old Module</vt:lpstr>
      <vt:lpstr>Example1: Remove Old Module</vt:lpstr>
      <vt:lpstr>Example1: Migrate to New Module</vt:lpstr>
      <vt:lpstr>Example1: Mount the New Module</vt:lpstr>
      <vt:lpstr>Example1: Migration Completed</vt:lpstr>
      <vt:lpstr>Applications of Migration Support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Module Migration Support (MD 18)</dc:title>
  <dc:creator>Nicolas Rouquette</dc:creator>
  <cp:lastModifiedBy>Nicolas Rouquette</cp:lastModifiedBy>
  <cp:revision>30</cp:revision>
  <dcterms:created xsi:type="dcterms:W3CDTF">2014-12-30T20:43:00Z</dcterms:created>
  <dcterms:modified xsi:type="dcterms:W3CDTF">2015-01-05T23:46:49Z</dcterms:modified>
</cp:coreProperties>
</file>