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sldIdLst>
    <p:sldId id="1477" r:id="rId2"/>
    <p:sldId id="147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Doran" initials="GBD" lastIdx="12" clrIdx="0">
    <p:extLst>
      <p:ext uri="{19B8F6BF-5375-455C-9EA6-DF929625EA0E}">
        <p15:presenceInfo xmlns:p15="http://schemas.microsoft.com/office/powerpoint/2012/main" userId="Gary Doran" providerId="None"/>
      </p:ext>
    </p:extLst>
  </p:cmAuthor>
  <p:cmAuthor id="2" name="Diniega, Serina (US 3223)" initials="DS(3" lastIdx="10" clrIdx="1">
    <p:extLst>
      <p:ext uri="{19B8F6BF-5375-455C-9EA6-DF929625EA0E}">
        <p15:presenceInfo xmlns:p15="http://schemas.microsoft.com/office/powerpoint/2012/main" userId="S-1-5-21-1608413684-1126320247-1535859923-81588" providerId="AD"/>
      </p:ext>
    </p:extLst>
  </p:cmAuthor>
  <p:cmAuthor id="3" name="Lukas Mandrake" initials="LM" lastIdx="10" clrIdx="2">
    <p:extLst>
      <p:ext uri="{19B8F6BF-5375-455C-9EA6-DF929625EA0E}">
        <p15:presenceInfo xmlns:p15="http://schemas.microsoft.com/office/powerpoint/2012/main" userId="Lukas Mandrake" providerId="None"/>
      </p:ext>
    </p:extLst>
  </p:cmAuthor>
  <p:cmAuthor id="4" name="Susan Owen" initials="SEO" lastIdx="1" clrIdx="3">
    <p:extLst>
      <p:ext uri="{19B8F6BF-5375-455C-9EA6-DF929625EA0E}">
        <p15:presenceInfo xmlns:p15="http://schemas.microsoft.com/office/powerpoint/2012/main" userId="Susan Ow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FF0D"/>
    <a:srgbClr val="0432FF"/>
    <a:srgbClr val="6E26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9" autoAdjust="0"/>
    <p:restoredTop sz="88156" autoAdjust="0"/>
  </p:normalViewPr>
  <p:slideViewPr>
    <p:cSldViewPr snapToGrid="0" snapToObjects="1">
      <p:cViewPr varScale="1">
        <p:scale>
          <a:sx n="120" d="100"/>
          <a:sy n="120" d="100"/>
        </p:scale>
        <p:origin x="184" y="176"/>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00B38-E2A1-5B4D-B75A-A768EE5FB1C6}" type="datetimeFigureOut">
              <a:rPr lang="en-US" smtClean="0"/>
              <a:t>8/17/23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39039-9732-7E44-A06F-AA42EE62FF26}" type="slidenum">
              <a:rPr lang="en-US" smtClean="0"/>
              <a:t>‹#›</a:t>
            </a:fld>
            <a:endParaRPr lang="en-US"/>
          </a:p>
        </p:txBody>
      </p:sp>
    </p:spTree>
    <p:extLst>
      <p:ext uri="{BB962C8B-B14F-4D97-AF65-F5344CB8AC3E}">
        <p14:creationId xmlns:p14="http://schemas.microsoft.com/office/powerpoint/2010/main" val="6927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had a significant number of back-end improvements in the recent months that normally go unnoticed. We’ve tackled large, less-exciting tasks such as improving our experiment traceability and evaluating our methods to ensure we are following best practices. We’re working with over a terabyte of input data, have processed it in many different ways, and have produced upwards of 8 terabytes of data. While not all science-yielding data, this is a lot to track and manage to ensure when we cross-compare experiments, we don’t make a mistake. A lot of effort has gone into solving this traceability problem - from doing manual tracking with spreadsheets to automated parameter logging - we’re hoping to share our knowledge on this front as we discover what does and does not work. A development to come out of this is a configuration software package called </a:t>
            </a:r>
            <a:r>
              <a:rPr lang="en-US" dirty="0" err="1"/>
              <a:t>mlky</a:t>
            </a:r>
            <a:r>
              <a:rPr lang="en-US" dirty="0"/>
              <a:t>. SUDS AQ has used this package extensively and it was essential in the rapid research and development growth of our project. In turn, SUDS AQ has furthered the development of this package, to the extent that it is now an independent package that is open source and publicly available.</a:t>
            </a:r>
          </a:p>
        </p:txBody>
      </p:sp>
      <p:sp>
        <p:nvSpPr>
          <p:cNvPr id="4" name="Slide Number Placeholder 3"/>
          <p:cNvSpPr>
            <a:spLocks noGrp="1"/>
          </p:cNvSpPr>
          <p:nvPr>
            <p:ph type="sldNum" sz="quarter" idx="5"/>
          </p:nvPr>
        </p:nvSpPr>
        <p:spPr/>
        <p:txBody>
          <a:bodyPr/>
          <a:lstStyle/>
          <a:p>
            <a:fld id="{91039039-9732-7E44-A06F-AA42EE62FF26}" type="slidenum">
              <a:rPr lang="en-US" smtClean="0"/>
              <a:t>1</a:t>
            </a:fld>
            <a:endParaRPr lang="en-US"/>
          </a:p>
        </p:txBody>
      </p:sp>
    </p:spTree>
    <p:extLst>
      <p:ext uri="{BB962C8B-B14F-4D97-AF65-F5344CB8AC3E}">
        <p14:creationId xmlns:p14="http://schemas.microsoft.com/office/powerpoint/2010/main" val="425458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our research pipeline has now reached a level of maturity where direct development has slowed, freeing up time for us to explore more science-focused tasks such as improving our ML </a:t>
            </a:r>
            <a:r>
              <a:rPr lang="en-US" dirty="0" err="1"/>
              <a:t>explainability</a:t>
            </a:r>
            <a:r>
              <a:rPr lang="en-US" dirty="0"/>
              <a:t> methods. While we’ve always been science-focused, and now that a lot of the core pieces of the pipeline are set and stable, we can shift our development focus to be more about total science yield. In other words, we’re now working on utility tools better explore the vast amount of data we now have available as well as better understand ML </a:t>
            </a:r>
            <a:r>
              <a:rPr lang="en-US" dirty="0" err="1"/>
              <a:t>explainability</a:t>
            </a:r>
            <a:r>
              <a:rPr lang="en-US" dirty="0"/>
              <a:t> outputs. </a:t>
            </a:r>
          </a:p>
        </p:txBody>
      </p:sp>
      <p:sp>
        <p:nvSpPr>
          <p:cNvPr id="4" name="Slide Number Placeholder 3"/>
          <p:cNvSpPr>
            <a:spLocks noGrp="1"/>
          </p:cNvSpPr>
          <p:nvPr>
            <p:ph type="sldNum" sz="quarter" idx="5"/>
          </p:nvPr>
        </p:nvSpPr>
        <p:spPr/>
        <p:txBody>
          <a:bodyPr/>
          <a:lstStyle/>
          <a:p>
            <a:fld id="{91039039-9732-7E44-A06F-AA42EE62FF26}" type="slidenum">
              <a:rPr lang="en-US" smtClean="0"/>
              <a:t>2</a:t>
            </a:fld>
            <a:endParaRPr lang="en-US"/>
          </a:p>
        </p:txBody>
      </p:sp>
    </p:spTree>
    <p:extLst>
      <p:ext uri="{BB962C8B-B14F-4D97-AF65-F5344CB8AC3E}">
        <p14:creationId xmlns:p14="http://schemas.microsoft.com/office/powerpoint/2010/main" val="1419697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B8F4993-6D95-BF44-8CB1-34AC1D9BD699}" type="datetime1">
              <a:rPr lang="en-US" smtClean="0"/>
              <a:t>8/17/23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pic>
        <p:nvPicPr>
          <p:cNvPr id="12" name="Picture 11">
            <a:extLst>
              <a:ext uri="{FF2B5EF4-FFF2-40B4-BE49-F238E27FC236}">
                <a16:creationId xmlns:a16="http://schemas.microsoft.com/office/drawing/2014/main" id="{A8574666-AEF0-A54A-B5BC-3DEB4BAFBEBB}"/>
              </a:ext>
            </a:extLst>
          </p:cNvPr>
          <p:cNvPicPr>
            <a:picLocks noChangeAspect="1"/>
          </p:cNvPicPr>
          <p:nvPr userDrawn="1"/>
        </p:nvPicPr>
        <p:blipFill>
          <a:blip r:embed="rId2"/>
          <a:stretch>
            <a:fillRect/>
          </a:stretch>
        </p:blipFill>
        <p:spPr>
          <a:xfrm>
            <a:off x="10701445" y="6332488"/>
            <a:ext cx="1313802" cy="38411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AC03E3-543A-EA49-ADBD-1ACC3B0433EA}"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D72F2E-67EC-4449-9FAF-1C31F6549910}"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D172C0-B4DA-FD4A-8550-D477EBD7C666}"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03232A-7A28-4942-A44E-E9FDFF6DF8D2}"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198568-EA2F-694B-AC6F-3E83863CE595}"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B4CE1A-663F-D14F-99F1-11C2181E785A}"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6D32B-425D-0543-AA91-D8BFA66BA501}"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138AE-FB4D-ED41-BA69-B52F07B6566C}"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41443" y="6332488"/>
            <a:ext cx="768165" cy="377825"/>
          </a:xfrm>
        </p:spPr>
        <p:txBody>
          <a:bodyPr/>
          <a:lstStyle/>
          <a:p>
            <a:fld id="{E6BDD71E-BD1C-4E40-948D-2838DF67BF7D}" type="datetime1">
              <a:rPr lang="en-US" smtClean="0"/>
              <a:t>8/17/23</a:t>
            </a:fld>
            <a:endParaRPr lang="en-US" dirty="0"/>
          </a:p>
        </p:txBody>
      </p:sp>
      <p:sp>
        <p:nvSpPr>
          <p:cNvPr id="5" name="Footer Placeholder 4"/>
          <p:cNvSpPr>
            <a:spLocks noGrp="1"/>
          </p:cNvSpPr>
          <p:nvPr>
            <p:ph type="ftr" sz="quarter" idx="11"/>
          </p:nvPr>
        </p:nvSpPr>
        <p:spPr>
          <a:xfrm>
            <a:off x="176753" y="6332489"/>
            <a:ext cx="8609028" cy="377825"/>
          </a:xfrm>
        </p:spPr>
        <p:txBody>
          <a:bodyPr/>
          <a:lstStyle/>
          <a:p>
            <a:endParaRPr lang="en-US" dirty="0"/>
          </a:p>
        </p:txBody>
      </p:sp>
      <p:sp>
        <p:nvSpPr>
          <p:cNvPr id="6" name="Slide Number Placeholder 5"/>
          <p:cNvSpPr>
            <a:spLocks noGrp="1"/>
          </p:cNvSpPr>
          <p:nvPr>
            <p:ph type="sldNum" sz="quarter" idx="12"/>
          </p:nvPr>
        </p:nvSpPr>
        <p:spPr>
          <a:xfrm>
            <a:off x="9865270" y="6316265"/>
            <a:ext cx="551167" cy="377825"/>
          </a:xfrm>
        </p:spPr>
        <p:txBody>
          <a:bodyPr/>
          <a:lstStyle/>
          <a:p>
            <a:fld id="{D57F1E4F-1CFF-5643-939E-217C01CDF565}" type="slidenum">
              <a:rPr lang="en-US" dirty="0"/>
              <a:pPr/>
              <a:t>‹#›</a:t>
            </a:fld>
            <a:endParaRPr lang="en-US" dirty="0"/>
          </a:p>
        </p:txBody>
      </p:sp>
      <p:pic>
        <p:nvPicPr>
          <p:cNvPr id="8" name="Picture 7">
            <a:extLst>
              <a:ext uri="{FF2B5EF4-FFF2-40B4-BE49-F238E27FC236}">
                <a16:creationId xmlns:a16="http://schemas.microsoft.com/office/drawing/2014/main" id="{4B2B1556-955B-9841-ADC4-BE343202BFA0}"/>
              </a:ext>
            </a:extLst>
          </p:cNvPr>
          <p:cNvPicPr>
            <a:picLocks noChangeAspect="1"/>
          </p:cNvPicPr>
          <p:nvPr userDrawn="1"/>
        </p:nvPicPr>
        <p:blipFill>
          <a:blip r:embed="rId2"/>
          <a:stretch>
            <a:fillRect/>
          </a:stretch>
        </p:blipFill>
        <p:spPr>
          <a:xfrm>
            <a:off x="10701445" y="6332488"/>
            <a:ext cx="1313802" cy="3841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358838-6E4E-CD4B-8F3F-12C6691B658C}"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1A4AE-3FD4-0A4B-A667-1E0AAA4083F3}"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0ECD8A-9404-FA4A-9A78-8573C9AF6E78}" type="datetime1">
              <a:rPr lang="en-US" smtClean="0"/>
              <a:t>8/17/23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B7CD54-CA17-F549-BE99-7D2F2A157B9D}" type="datetime1">
              <a:rPr lang="en-US" smtClean="0"/>
              <a:t>8/17/23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21850" y="6339591"/>
            <a:ext cx="8440010" cy="377825"/>
          </a:xfrm>
        </p:spPr>
        <p:txBody>
          <a:bodyPr/>
          <a:lstStyle/>
          <a:p>
            <a:endParaRPr lang="en-US" dirty="0"/>
          </a:p>
        </p:txBody>
      </p:sp>
      <p:sp>
        <p:nvSpPr>
          <p:cNvPr id="14" name="Date Placeholder 3">
            <a:extLst>
              <a:ext uri="{FF2B5EF4-FFF2-40B4-BE49-F238E27FC236}">
                <a16:creationId xmlns:a16="http://schemas.microsoft.com/office/drawing/2014/main" id="{C3045002-86F4-094F-AFFA-EFE086157638}"/>
              </a:ext>
            </a:extLst>
          </p:cNvPr>
          <p:cNvSpPr>
            <a:spLocks noGrp="1"/>
          </p:cNvSpPr>
          <p:nvPr>
            <p:ph type="dt" sz="half" idx="10"/>
          </p:nvPr>
        </p:nvSpPr>
        <p:spPr>
          <a:xfrm>
            <a:off x="8969724" y="6333306"/>
            <a:ext cx="768165" cy="377825"/>
          </a:xfrm>
        </p:spPr>
        <p:txBody>
          <a:bodyPr/>
          <a:lstStyle/>
          <a:p>
            <a:fld id="{E6BDD71E-BD1C-4E40-948D-2838DF67BF7D}" type="datetime1">
              <a:rPr lang="en-US" smtClean="0"/>
              <a:t>8/17/23</a:t>
            </a:fld>
            <a:endParaRPr lang="en-US" dirty="0"/>
          </a:p>
        </p:txBody>
      </p:sp>
      <p:sp>
        <p:nvSpPr>
          <p:cNvPr id="15" name="Slide Number Placeholder 5">
            <a:extLst>
              <a:ext uri="{FF2B5EF4-FFF2-40B4-BE49-F238E27FC236}">
                <a16:creationId xmlns:a16="http://schemas.microsoft.com/office/drawing/2014/main" id="{BBC507AC-A2A5-9D41-9291-EE69F4E780D1}"/>
              </a:ext>
            </a:extLst>
          </p:cNvPr>
          <p:cNvSpPr>
            <a:spLocks noGrp="1"/>
          </p:cNvSpPr>
          <p:nvPr>
            <p:ph type="sldNum" sz="quarter" idx="12"/>
          </p:nvPr>
        </p:nvSpPr>
        <p:spPr>
          <a:xfrm>
            <a:off x="9893551" y="6317083"/>
            <a:ext cx="551167" cy="377825"/>
          </a:xfrm>
        </p:spPr>
        <p:txBody>
          <a:bodyPr/>
          <a:lstStyle/>
          <a:p>
            <a:fld id="{D57F1E4F-1CFF-5643-939E-217C01CDF565}" type="slidenum">
              <a:rPr lang="en-US" dirty="0"/>
              <a:pPr/>
              <a:t>‹#›</a:t>
            </a:fld>
            <a:endParaRPr lang="en-US" dirty="0"/>
          </a:p>
        </p:txBody>
      </p:sp>
      <p:pic>
        <p:nvPicPr>
          <p:cNvPr id="16" name="Picture 15">
            <a:extLst>
              <a:ext uri="{FF2B5EF4-FFF2-40B4-BE49-F238E27FC236}">
                <a16:creationId xmlns:a16="http://schemas.microsoft.com/office/drawing/2014/main" id="{6CCE28F7-D1EC-4448-A904-8B2AA750B3E2}"/>
              </a:ext>
            </a:extLst>
          </p:cNvPr>
          <p:cNvPicPr>
            <a:picLocks noChangeAspect="1"/>
          </p:cNvPicPr>
          <p:nvPr userDrawn="1"/>
        </p:nvPicPr>
        <p:blipFill>
          <a:blip r:embed="rId2"/>
          <a:stretch>
            <a:fillRect/>
          </a:stretch>
        </p:blipFill>
        <p:spPr>
          <a:xfrm>
            <a:off x="10729726" y="6333306"/>
            <a:ext cx="1313802" cy="38411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3F86E5-DF65-F44B-9AD4-CE1891584FAE}"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67F8DB-43EE-0A45-94AF-709FFF03036D}"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extLst>
              <a:ext uri="{BEBA8EAE-BF5A-486C-A8C5-ECC9F3942E4B}">
                <a14:imgProps xmlns:a14="http://schemas.microsoft.com/office/drawing/2010/main">
                  <a14:imgLayer r:embed="rId20">
                    <a14:imgEffect>
                      <a14:brightnessContrast bright="-55000"/>
                    </a14:imgEffect>
                  </a14:imgLayer>
                </a14:imgProps>
              </a:ext>
            </a:extLst>
          </a:blip>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268011-BBFA-CA43-8E87-61D9024FA290}" type="datetime1">
              <a:rPr lang="en-US" smtClean="0"/>
              <a:t>8/17/23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623-09BC-90DB-C49B-A91C8466BB01}"/>
              </a:ext>
            </a:extLst>
          </p:cNvPr>
          <p:cNvSpPr>
            <a:spLocks noGrp="1"/>
          </p:cNvSpPr>
          <p:nvPr>
            <p:ph type="title"/>
          </p:nvPr>
        </p:nvSpPr>
        <p:spPr>
          <a:xfrm>
            <a:off x="0" y="-315430"/>
            <a:ext cx="10131425" cy="1456267"/>
          </a:xfrm>
        </p:spPr>
        <p:txBody>
          <a:bodyPr>
            <a:normAutofit/>
          </a:bodyPr>
          <a:lstStyle/>
          <a:p>
            <a:r>
              <a:rPr lang="en-US" sz="4400" dirty="0"/>
              <a:t>Experiment Traceability</a:t>
            </a:r>
          </a:p>
        </p:txBody>
      </p:sp>
      <p:sp>
        <p:nvSpPr>
          <p:cNvPr id="4" name="Slide Number Placeholder 3">
            <a:extLst>
              <a:ext uri="{FF2B5EF4-FFF2-40B4-BE49-F238E27FC236}">
                <a16:creationId xmlns:a16="http://schemas.microsoft.com/office/drawing/2014/main" id="{4DD26468-A11D-8D18-9667-0A0651AC3DD4}"/>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6">
            <a:extLst>
              <a:ext uri="{FF2B5EF4-FFF2-40B4-BE49-F238E27FC236}">
                <a16:creationId xmlns:a16="http://schemas.microsoft.com/office/drawing/2014/main" id="{99B6D2C5-439C-3C2D-40A6-CE70AEBCDF71}"/>
              </a:ext>
            </a:extLst>
          </p:cNvPr>
          <p:cNvPicPr>
            <a:picLocks noChangeAspect="1"/>
          </p:cNvPicPr>
          <p:nvPr/>
        </p:nvPicPr>
        <p:blipFill>
          <a:blip r:embed="rId3">
            <a:clrChange>
              <a:clrFrom>
                <a:srgbClr val="121212"/>
              </a:clrFrom>
              <a:clrTo>
                <a:srgbClr val="121212">
                  <a:alpha val="0"/>
                </a:srgbClr>
              </a:clrTo>
            </a:clrChange>
          </a:blip>
          <a:stretch>
            <a:fillRect/>
          </a:stretch>
        </p:blipFill>
        <p:spPr>
          <a:xfrm>
            <a:off x="7106625" y="912173"/>
            <a:ext cx="4274306" cy="2993699"/>
          </a:xfrm>
          <a:prstGeom prst="rect">
            <a:avLst/>
          </a:prstGeom>
        </p:spPr>
      </p:pic>
      <p:sp>
        <p:nvSpPr>
          <p:cNvPr id="8" name="TextBox 7">
            <a:extLst>
              <a:ext uri="{FF2B5EF4-FFF2-40B4-BE49-F238E27FC236}">
                <a16:creationId xmlns:a16="http://schemas.microsoft.com/office/drawing/2014/main" id="{EF2B3A3F-A9E7-8953-5215-7A7CA90649CB}"/>
              </a:ext>
            </a:extLst>
          </p:cNvPr>
          <p:cNvSpPr txBox="1"/>
          <p:nvPr/>
        </p:nvSpPr>
        <p:spPr>
          <a:xfrm>
            <a:off x="7261889" y="3905872"/>
            <a:ext cx="3963777" cy="461665"/>
          </a:xfrm>
          <a:prstGeom prst="rect">
            <a:avLst/>
          </a:prstGeom>
          <a:noFill/>
        </p:spPr>
        <p:txBody>
          <a:bodyPr wrap="none" rtlCol="0">
            <a:spAutoFit/>
          </a:bodyPr>
          <a:lstStyle/>
          <a:p>
            <a:r>
              <a:rPr lang="en-US" sz="2400" dirty="0" err="1">
                <a:solidFill>
                  <a:schemeClr val="accent5"/>
                </a:solidFill>
              </a:rPr>
              <a:t>mlky</a:t>
            </a:r>
            <a:r>
              <a:rPr lang="en-US" dirty="0"/>
              <a:t> – Flexible research configurations</a:t>
            </a:r>
          </a:p>
        </p:txBody>
      </p:sp>
      <p:pic>
        <p:nvPicPr>
          <p:cNvPr id="9" name="Picture 8">
            <a:extLst>
              <a:ext uri="{FF2B5EF4-FFF2-40B4-BE49-F238E27FC236}">
                <a16:creationId xmlns:a16="http://schemas.microsoft.com/office/drawing/2014/main" id="{438C7EF2-D504-C6BE-D04A-582D50DFAB8C}"/>
              </a:ext>
            </a:extLst>
          </p:cNvPr>
          <p:cNvPicPr>
            <a:picLocks noChangeAspect="1"/>
          </p:cNvPicPr>
          <p:nvPr/>
        </p:nvPicPr>
        <p:blipFill>
          <a:blip r:embed="rId4">
            <a:clrChange>
              <a:clrFrom>
                <a:srgbClr val="121212"/>
              </a:clrFrom>
              <a:clrTo>
                <a:srgbClr val="121212">
                  <a:alpha val="0"/>
                </a:srgbClr>
              </a:clrTo>
            </a:clrChange>
          </a:blip>
          <a:stretch>
            <a:fillRect/>
          </a:stretch>
        </p:blipFill>
        <p:spPr>
          <a:xfrm>
            <a:off x="811069" y="1172735"/>
            <a:ext cx="5246364" cy="4402121"/>
          </a:xfrm>
          <a:prstGeom prst="rect">
            <a:avLst/>
          </a:prstGeom>
        </p:spPr>
      </p:pic>
      <p:sp>
        <p:nvSpPr>
          <p:cNvPr id="10" name="TextBox 9">
            <a:extLst>
              <a:ext uri="{FF2B5EF4-FFF2-40B4-BE49-F238E27FC236}">
                <a16:creationId xmlns:a16="http://schemas.microsoft.com/office/drawing/2014/main" id="{E026B809-7C27-9693-EFFC-8FFB260DC3D9}"/>
              </a:ext>
            </a:extLst>
          </p:cNvPr>
          <p:cNvSpPr txBox="1"/>
          <p:nvPr/>
        </p:nvSpPr>
        <p:spPr>
          <a:xfrm>
            <a:off x="8021423" y="4367537"/>
            <a:ext cx="2444708" cy="369332"/>
          </a:xfrm>
          <a:prstGeom prst="rect">
            <a:avLst/>
          </a:prstGeom>
          <a:noFill/>
        </p:spPr>
        <p:txBody>
          <a:bodyPr wrap="none" rtlCol="0">
            <a:spAutoFit/>
          </a:bodyPr>
          <a:lstStyle/>
          <a:p>
            <a:r>
              <a:rPr lang="en-US" dirty="0">
                <a:solidFill>
                  <a:schemeClr val="accent4"/>
                </a:solidFill>
              </a:rPr>
              <a:t>Open Sourced 07/2023</a:t>
            </a:r>
          </a:p>
        </p:txBody>
      </p:sp>
      <p:pic>
        <p:nvPicPr>
          <p:cNvPr id="12" name="Picture 11">
            <a:extLst>
              <a:ext uri="{FF2B5EF4-FFF2-40B4-BE49-F238E27FC236}">
                <a16:creationId xmlns:a16="http://schemas.microsoft.com/office/drawing/2014/main" id="{58E5804D-F78A-00B1-D74C-88221D5AF8FE}"/>
              </a:ext>
            </a:extLst>
          </p:cNvPr>
          <p:cNvPicPr>
            <a:picLocks noChangeAspect="1"/>
          </p:cNvPicPr>
          <p:nvPr/>
        </p:nvPicPr>
        <p:blipFill>
          <a:blip r:embed="rId5"/>
          <a:stretch>
            <a:fillRect/>
          </a:stretch>
        </p:blipFill>
        <p:spPr>
          <a:xfrm>
            <a:off x="3949946" y="5685265"/>
            <a:ext cx="5494703" cy="1112144"/>
          </a:xfrm>
          <a:prstGeom prst="rect">
            <a:avLst/>
          </a:prstGeom>
        </p:spPr>
      </p:pic>
      <p:cxnSp>
        <p:nvCxnSpPr>
          <p:cNvPr id="14" name="Straight Arrow Connector 13">
            <a:extLst>
              <a:ext uri="{FF2B5EF4-FFF2-40B4-BE49-F238E27FC236}">
                <a16:creationId xmlns:a16="http://schemas.microsoft.com/office/drawing/2014/main" id="{91329EBF-9375-F31C-4689-15D99F7B1DBC}"/>
              </a:ext>
            </a:extLst>
          </p:cNvPr>
          <p:cNvCxnSpPr>
            <a:cxnSpLocks/>
          </p:cNvCxnSpPr>
          <p:nvPr/>
        </p:nvCxnSpPr>
        <p:spPr>
          <a:xfrm flipH="1" flipV="1">
            <a:off x="3508744" y="4552203"/>
            <a:ext cx="1318437" cy="16146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01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FF0040-4539-02DB-3577-E6A96D5DE0D1}"/>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3" name="Picture 2">
            <a:extLst>
              <a:ext uri="{FF2B5EF4-FFF2-40B4-BE49-F238E27FC236}">
                <a16:creationId xmlns:a16="http://schemas.microsoft.com/office/drawing/2014/main" id="{10F2A361-DA28-B75A-D4C6-7A222918E0F3}"/>
              </a:ext>
            </a:extLst>
          </p:cNvPr>
          <p:cNvPicPr>
            <a:picLocks noChangeAspect="1"/>
          </p:cNvPicPr>
          <p:nvPr/>
        </p:nvPicPr>
        <p:blipFill>
          <a:blip r:embed="rId3">
            <a:clrChange>
              <a:clrFrom>
                <a:srgbClr val="121212"/>
              </a:clrFrom>
              <a:clrTo>
                <a:srgbClr val="121212">
                  <a:alpha val="0"/>
                </a:srgbClr>
              </a:clrTo>
            </a:clrChange>
          </a:blip>
          <a:srcRect/>
          <a:stretch/>
        </p:blipFill>
        <p:spPr>
          <a:xfrm>
            <a:off x="0" y="0"/>
            <a:ext cx="12191998" cy="3923351"/>
          </a:xfrm>
          <a:prstGeom prst="rect">
            <a:avLst/>
          </a:prstGeom>
        </p:spPr>
      </p:pic>
      <p:sp>
        <p:nvSpPr>
          <p:cNvPr id="8" name="Left Brace 7">
            <a:extLst>
              <a:ext uri="{FF2B5EF4-FFF2-40B4-BE49-F238E27FC236}">
                <a16:creationId xmlns:a16="http://schemas.microsoft.com/office/drawing/2014/main" id="{9791BAEA-9BFA-8E67-0044-E3F7EEF5A3E3}"/>
              </a:ext>
            </a:extLst>
          </p:cNvPr>
          <p:cNvSpPr/>
          <p:nvPr/>
        </p:nvSpPr>
        <p:spPr>
          <a:xfrm rot="16200000">
            <a:off x="4915016" y="172328"/>
            <a:ext cx="380425" cy="7882469"/>
          </a:xfrm>
          <a:prstGeom prst="lef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826FC19-F11C-A223-F82E-7E7CE24F8850}"/>
              </a:ext>
            </a:extLst>
          </p:cNvPr>
          <p:cNvSpPr txBox="1"/>
          <p:nvPr/>
        </p:nvSpPr>
        <p:spPr>
          <a:xfrm>
            <a:off x="3856873" y="4304615"/>
            <a:ext cx="2496709" cy="461665"/>
          </a:xfrm>
          <a:prstGeom prst="rect">
            <a:avLst/>
          </a:prstGeom>
          <a:noFill/>
        </p:spPr>
        <p:txBody>
          <a:bodyPr wrap="none" rtlCol="0">
            <a:spAutoFit/>
          </a:bodyPr>
          <a:lstStyle/>
          <a:p>
            <a:r>
              <a:rPr lang="en-US" sz="2400" dirty="0"/>
              <a:t>Mature and Stable</a:t>
            </a:r>
          </a:p>
        </p:txBody>
      </p:sp>
      <p:sp>
        <p:nvSpPr>
          <p:cNvPr id="10" name="Left Brace 9">
            <a:extLst>
              <a:ext uri="{FF2B5EF4-FFF2-40B4-BE49-F238E27FC236}">
                <a16:creationId xmlns:a16="http://schemas.microsoft.com/office/drawing/2014/main" id="{D9DECD90-3D62-3EE6-6CBB-7CC6DE162370}"/>
              </a:ext>
            </a:extLst>
          </p:cNvPr>
          <p:cNvSpPr/>
          <p:nvPr/>
        </p:nvSpPr>
        <p:spPr>
          <a:xfrm rot="16200000">
            <a:off x="9961402" y="3227450"/>
            <a:ext cx="380425" cy="1752785"/>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solidFill>
                <a:schemeClr val="accent5"/>
              </a:solidFill>
            </a:endParaRPr>
          </a:p>
        </p:txBody>
      </p:sp>
      <p:sp>
        <p:nvSpPr>
          <p:cNvPr id="11" name="TextBox 10">
            <a:extLst>
              <a:ext uri="{FF2B5EF4-FFF2-40B4-BE49-F238E27FC236}">
                <a16:creationId xmlns:a16="http://schemas.microsoft.com/office/drawing/2014/main" id="{18B36BE1-8322-D589-A464-F37A2E268789}"/>
              </a:ext>
            </a:extLst>
          </p:cNvPr>
          <p:cNvSpPr txBox="1"/>
          <p:nvPr/>
        </p:nvSpPr>
        <p:spPr>
          <a:xfrm>
            <a:off x="8784936" y="4304615"/>
            <a:ext cx="2711833" cy="461665"/>
          </a:xfrm>
          <a:prstGeom prst="rect">
            <a:avLst/>
          </a:prstGeom>
          <a:noFill/>
        </p:spPr>
        <p:txBody>
          <a:bodyPr wrap="none" rtlCol="0">
            <a:spAutoFit/>
          </a:bodyPr>
          <a:lstStyle/>
          <a:p>
            <a:r>
              <a:rPr lang="en-US" sz="2400" dirty="0"/>
              <a:t>Active Development</a:t>
            </a:r>
          </a:p>
        </p:txBody>
      </p:sp>
      <p:sp>
        <p:nvSpPr>
          <p:cNvPr id="12" name="TextBox 11">
            <a:extLst>
              <a:ext uri="{FF2B5EF4-FFF2-40B4-BE49-F238E27FC236}">
                <a16:creationId xmlns:a16="http://schemas.microsoft.com/office/drawing/2014/main" id="{8133F3BF-97CC-CCB0-C750-11951D7D84C4}"/>
              </a:ext>
            </a:extLst>
          </p:cNvPr>
          <p:cNvSpPr txBox="1"/>
          <p:nvPr/>
        </p:nvSpPr>
        <p:spPr>
          <a:xfrm>
            <a:off x="496983" y="4935517"/>
            <a:ext cx="8778239" cy="1569660"/>
          </a:xfrm>
          <a:prstGeom prst="rect">
            <a:avLst/>
          </a:prstGeom>
          <a:noFill/>
        </p:spPr>
        <p:txBody>
          <a:bodyPr wrap="square" rtlCol="0">
            <a:spAutoFit/>
          </a:bodyPr>
          <a:lstStyle/>
          <a:p>
            <a:r>
              <a:rPr lang="en-US" sz="2400" dirty="0"/>
              <a:t>Next Steps:</a:t>
            </a:r>
          </a:p>
          <a:p>
            <a:pPr marL="285750" indent="-285750">
              <a:buFont typeface="Arial" panose="020B0604020202020204" pitchFamily="34" charset="0"/>
              <a:buChar char="•"/>
            </a:pPr>
            <a:r>
              <a:rPr lang="en-US" sz="2400" dirty="0"/>
              <a:t>NTR and Open Source </a:t>
            </a:r>
          </a:p>
          <a:p>
            <a:pPr marL="285750" indent="-285750">
              <a:buFont typeface="Arial" panose="020B0604020202020204" pitchFamily="34" charset="0"/>
              <a:buChar char="•"/>
            </a:pPr>
            <a:r>
              <a:rPr lang="en-US" sz="2400" dirty="0"/>
              <a:t>Continue improving our outputs to increase science yield</a:t>
            </a:r>
          </a:p>
          <a:p>
            <a:pPr marL="285750" indent="-285750">
              <a:buFont typeface="Arial" panose="020B0604020202020204" pitchFamily="34" charset="0"/>
              <a:buChar char="•"/>
            </a:pPr>
            <a:r>
              <a:rPr lang="en-US" sz="2400" dirty="0"/>
              <a:t>Develop new tools to explore more ML </a:t>
            </a:r>
            <a:r>
              <a:rPr lang="en-US" sz="2400" dirty="0" err="1"/>
              <a:t>explainability</a:t>
            </a:r>
            <a:r>
              <a:rPr lang="en-US" sz="2400" dirty="0"/>
              <a:t> results</a:t>
            </a:r>
          </a:p>
        </p:txBody>
      </p:sp>
    </p:spTree>
    <p:extLst>
      <p:ext uri="{BB962C8B-B14F-4D97-AF65-F5344CB8AC3E}">
        <p14:creationId xmlns:p14="http://schemas.microsoft.com/office/powerpoint/2010/main" val="956718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49102</TotalTime>
  <Words>352</Words>
  <Application>Microsoft Macintosh PowerPoint</Application>
  <PresentationFormat>Widescreen</PresentationFormat>
  <Paragraphs>15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Celestial</vt:lpstr>
      <vt:lpstr>Experiment Traceability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POSSE</dc:title>
  <dc:subject/>
  <dc:creator>Microsoft Office User</dc:creator>
  <cp:keywords/>
  <dc:description/>
  <cp:lastModifiedBy>Montgomery, James (US 398J)</cp:lastModifiedBy>
  <cp:revision>1258</cp:revision>
  <cp:lastPrinted>2019-06-06T23:54:12Z</cp:lastPrinted>
  <dcterms:created xsi:type="dcterms:W3CDTF">2019-06-01T03:53:52Z</dcterms:created>
  <dcterms:modified xsi:type="dcterms:W3CDTF">2023-08-21T21:01:27Z</dcterms:modified>
  <cp:category/>
</cp:coreProperties>
</file>