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"/>
  </p:notesMasterIdLst>
  <p:sldIdLst>
    <p:sldId id="147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y Doran" initials="GBD" lastIdx="12" clrIdx="0">
    <p:extLst>
      <p:ext uri="{19B8F6BF-5375-455C-9EA6-DF929625EA0E}">
        <p15:presenceInfo xmlns:p15="http://schemas.microsoft.com/office/powerpoint/2012/main" userId="Gary Doran" providerId="None"/>
      </p:ext>
    </p:extLst>
  </p:cmAuthor>
  <p:cmAuthor id="2" name="Diniega, Serina (US 3223)" initials="DS(3" lastIdx="10" clrIdx="1">
    <p:extLst>
      <p:ext uri="{19B8F6BF-5375-455C-9EA6-DF929625EA0E}">
        <p15:presenceInfo xmlns:p15="http://schemas.microsoft.com/office/powerpoint/2012/main" userId="S-1-5-21-1608413684-1126320247-1535859923-81588" providerId="AD"/>
      </p:ext>
    </p:extLst>
  </p:cmAuthor>
  <p:cmAuthor id="3" name="Lukas Mandrake" initials="LM" lastIdx="10" clrIdx="2">
    <p:extLst>
      <p:ext uri="{19B8F6BF-5375-455C-9EA6-DF929625EA0E}">
        <p15:presenceInfo xmlns:p15="http://schemas.microsoft.com/office/powerpoint/2012/main" userId="Lukas Mandrake" providerId="None"/>
      </p:ext>
    </p:extLst>
  </p:cmAuthor>
  <p:cmAuthor id="4" name="Susan Owen" initials="SEO" lastIdx="1" clrIdx="3">
    <p:extLst>
      <p:ext uri="{19B8F6BF-5375-455C-9EA6-DF929625EA0E}">
        <p15:presenceInfo xmlns:p15="http://schemas.microsoft.com/office/powerpoint/2012/main" userId="Susan Ow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FF0D"/>
    <a:srgbClr val="0432FF"/>
    <a:srgbClr val="6E26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32" autoAdjust="0"/>
    <p:restoredTop sz="96405" autoAdjust="0"/>
  </p:normalViewPr>
  <p:slideViewPr>
    <p:cSldViewPr snapToGrid="0" snapToObjects="1">
      <p:cViewPr varScale="1">
        <p:scale>
          <a:sx n="131" d="100"/>
          <a:sy n="131" d="100"/>
        </p:scale>
        <p:origin x="968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00B38-E2A1-5B4D-B75A-A768EE5FB1C6}" type="datetimeFigureOut">
              <a:rPr lang="en-US" smtClean="0"/>
              <a:t>3/29/23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39039-9732-7E44-A06F-AA42EE62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8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039039-9732-7E44-A06F-AA42EE62FF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98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B8F4993-6D95-BF44-8CB1-34AC1D9BD699}" type="datetime1">
              <a:rPr lang="en-US" smtClean="0"/>
              <a:t>3/29/23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574666-AEF0-A54A-B5BC-3DEB4BAFBE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01445" y="6332488"/>
            <a:ext cx="1313802" cy="38411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03E3-543A-EA49-ADBD-1ACC3B0433EA}" type="datetime1">
              <a:rPr lang="en-US" smtClean="0"/>
              <a:t>3/29/23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2F2E-67EC-4449-9FAF-1C31F6549910}" type="datetime1">
              <a:rPr lang="en-US" smtClean="0"/>
              <a:t>3/29/23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72C0-B4DA-FD4A-8550-D477EBD7C666}" type="datetime1">
              <a:rPr lang="en-US" smtClean="0"/>
              <a:t>3/29/23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232A-7A28-4942-A44E-E9FDFF6DF8D2}" type="datetime1">
              <a:rPr lang="en-US" smtClean="0"/>
              <a:t>3/29/23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8568-EA2F-694B-AC6F-3E83863CE595}" type="datetime1">
              <a:rPr lang="en-US" smtClean="0"/>
              <a:t>3/29/23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CE1A-663F-D14F-99F1-11C2181E785A}" type="datetime1">
              <a:rPr lang="en-US" smtClean="0"/>
              <a:t>3/29/23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D32B-425D-0543-AA91-D8BFA66BA501}" type="datetime1">
              <a:rPr lang="en-US" smtClean="0"/>
              <a:t>3/29/23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38AE-FB4D-ED41-BA69-B52F07B6566C}" type="datetime1">
              <a:rPr lang="en-US" smtClean="0"/>
              <a:t>3/29/23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1443" y="6332488"/>
            <a:ext cx="768165" cy="377825"/>
          </a:xfrm>
        </p:spPr>
        <p:txBody>
          <a:bodyPr/>
          <a:lstStyle/>
          <a:p>
            <a:fld id="{E6BDD71E-BD1C-4E40-948D-2838DF67BF7D}" type="datetime1">
              <a:rPr lang="en-US" smtClean="0"/>
              <a:t>3/29/23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753" y="6332489"/>
            <a:ext cx="860902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65270" y="631626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2B1556-955B-9841-ADC4-BE343202BF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01445" y="6332488"/>
            <a:ext cx="1313802" cy="3841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8838-6E4E-CD4B-8F3F-12C6691B658C}" type="datetime1">
              <a:rPr lang="en-US" smtClean="0"/>
              <a:t>3/29/23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A4AE-3FD4-0A4B-A667-1E0AAA4083F3}" type="datetime1">
              <a:rPr lang="en-US" smtClean="0"/>
              <a:t>3/29/23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CD8A-9404-FA4A-9A78-8573C9AF6E78}" type="datetime1">
              <a:rPr lang="en-US" smtClean="0"/>
              <a:t>3/29/23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CD54-CA17-F549-BE99-7D2F2A157B9D}" type="datetime1">
              <a:rPr lang="en-US" smtClean="0"/>
              <a:t>3/29/23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21850" y="6339591"/>
            <a:ext cx="8440010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3045002-86F4-094F-AFFA-EFE0861576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9724" y="6333306"/>
            <a:ext cx="768165" cy="377825"/>
          </a:xfrm>
        </p:spPr>
        <p:txBody>
          <a:bodyPr/>
          <a:lstStyle/>
          <a:p>
            <a:fld id="{E6BDD71E-BD1C-4E40-948D-2838DF67BF7D}" type="datetime1">
              <a:rPr lang="en-US" smtClean="0"/>
              <a:t>3/29/23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BC507AC-A2A5-9D41-9291-EE69F4E7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3551" y="6317083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CCE28F7-D1EC-4448-A904-8B2AA750B3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29726" y="6333306"/>
            <a:ext cx="1313802" cy="3841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86E5-DF65-F44B-9AD4-CE1891584FAE}" type="datetime1">
              <a:rPr lang="en-US" smtClean="0"/>
              <a:t>3/29/23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F8DB-43EE-0A45-94AF-709FFF03036D}" type="datetime1">
              <a:rPr lang="en-US" smtClean="0"/>
              <a:t>3/29/23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55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268011-BBFA-CA43-8E87-61D9024FA290}" type="datetime1">
              <a:rPr lang="en-US" smtClean="0"/>
              <a:t>3/29/23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45C3A2-61C9-44C2-A50D-3839D7D25008}"/>
              </a:ext>
            </a:extLst>
          </p:cNvPr>
          <p:cNvSpPr/>
          <p:nvPr/>
        </p:nvSpPr>
        <p:spPr>
          <a:xfrm>
            <a:off x="4364743" y="0"/>
            <a:ext cx="7827256" cy="12926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200" b="1" dirty="0">
                <a:ln w="0"/>
                <a:effectLst>
                  <a:glow rad="101600">
                    <a:schemeClr val="bg1"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SHAP</a:t>
            </a:r>
          </a:p>
          <a:p>
            <a:pPr algn="ctr"/>
            <a:r>
              <a:rPr lang="en-US" sz="3600" b="1" dirty="0" err="1">
                <a:ln w="0"/>
                <a:effectLst>
                  <a:glow rad="101600">
                    <a:schemeClr val="bg1"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</a:t>
            </a:r>
            <a:r>
              <a:rPr lang="en-US" sz="3600" dirty="0" err="1">
                <a:ln w="0"/>
                <a:effectLst>
                  <a:glow rad="101600">
                    <a:schemeClr val="bg1"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apley</a:t>
            </a:r>
            <a:r>
              <a:rPr lang="en-US" sz="3600" dirty="0">
                <a:ln w="0"/>
                <a:effectLst>
                  <a:glow rad="101600">
                    <a:schemeClr val="bg1"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>
                <a:ln w="0"/>
                <a:effectLst>
                  <a:glow rad="101600">
                    <a:schemeClr val="bg1"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3600" dirty="0">
                <a:ln w="0"/>
                <a:effectLst>
                  <a:glow rad="101600">
                    <a:schemeClr val="bg1"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dditive </a:t>
            </a:r>
            <a:r>
              <a:rPr lang="en-US" sz="3600" dirty="0" err="1">
                <a:ln w="0"/>
                <a:effectLst>
                  <a:glow rad="101600">
                    <a:schemeClr val="bg1"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</a:t>
            </a:r>
            <a:r>
              <a:rPr lang="en-US" sz="3600" b="1" dirty="0" err="1">
                <a:ln w="0"/>
                <a:effectLst>
                  <a:glow rad="101600">
                    <a:schemeClr val="bg1"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3600" dirty="0" err="1">
                <a:ln w="0"/>
                <a:effectLst>
                  <a:glow rad="101600">
                    <a:schemeClr val="bg1"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lanations</a:t>
            </a:r>
            <a:endParaRPr lang="en-US" sz="3600" dirty="0">
              <a:ln w="0"/>
              <a:effectLst>
                <a:glow rad="101600">
                  <a:schemeClr val="bg1">
                    <a:alpha val="6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FB53D7-BFE2-7AA5-BCEA-F5AE71F5A52B}"/>
              </a:ext>
            </a:extLst>
          </p:cNvPr>
          <p:cNvSpPr txBox="1"/>
          <p:nvPr/>
        </p:nvSpPr>
        <p:spPr>
          <a:xfrm>
            <a:off x="-486137" y="64818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32E06F-1766-87BD-E56C-DA97E6435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486" y="3076564"/>
            <a:ext cx="3252744" cy="21781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E055FC-6FFB-30A5-BA1D-40DC78A43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364743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6925E2C-8232-1DDB-AE98-AFBC3DDBB28B}"/>
              </a:ext>
            </a:extLst>
          </p:cNvPr>
          <p:cNvSpPr txBox="1"/>
          <p:nvPr/>
        </p:nvSpPr>
        <p:spPr>
          <a:xfrm>
            <a:off x="4364743" y="1296485"/>
            <a:ext cx="78272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 allows us to ask new questions to gain knowledge on how features may impact the prediction quality of our models, such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Global insights</a:t>
            </a:r>
          </a:p>
          <a:p>
            <a:pPr lvl="1"/>
            <a:r>
              <a:rPr lang="en-US" dirty="0"/>
              <a:t>“What is the average impact on the prediction per feature?”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insights (dependence)</a:t>
            </a:r>
          </a:p>
          <a:p>
            <a:pPr lvl="1"/>
            <a:r>
              <a:rPr lang="en-US" dirty="0"/>
              <a:t>“How does the impact on the model change with the feature’s values?”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Interactions between features</a:t>
            </a:r>
          </a:p>
          <a:p>
            <a:pPr lvl="1"/>
            <a:r>
              <a:rPr lang="en-US" dirty="0"/>
              <a:t>“How does the values of other features </a:t>
            </a:r>
          </a:p>
          <a:p>
            <a:pPr lvl="1"/>
            <a:r>
              <a:rPr lang="en-US" dirty="0"/>
              <a:t>change with the SHAP dependence of a </a:t>
            </a:r>
          </a:p>
          <a:p>
            <a:pPr lvl="1"/>
            <a:r>
              <a:rPr lang="en-US" dirty="0"/>
              <a:t>feature?”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 prediction explanations</a:t>
            </a:r>
          </a:p>
          <a:p>
            <a:r>
              <a:rPr lang="en-US" dirty="0"/>
              <a:t>	“How did the model arrive to a given </a:t>
            </a:r>
          </a:p>
          <a:p>
            <a:r>
              <a:rPr lang="en-US" dirty="0"/>
              <a:t>	prediction value?”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C93E68-6F28-6869-8EAE-64E72386D9D1}"/>
              </a:ext>
            </a:extLst>
          </p:cNvPr>
          <p:cNvSpPr txBox="1"/>
          <p:nvPr/>
        </p:nvSpPr>
        <p:spPr>
          <a:xfrm>
            <a:off x="3038505" y="228316"/>
            <a:ext cx="1942056" cy="578882"/>
          </a:xfrm>
          <a:prstGeom prst="round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Low values of CO lower the predicted value!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AD648041-71B1-B37A-A2B0-101C6CC4DE7A}"/>
              </a:ext>
            </a:extLst>
          </p:cNvPr>
          <p:cNvCxnSpPr>
            <a:cxnSpLocks/>
            <a:stCxn id="19" idx="0"/>
          </p:cNvCxnSpPr>
          <p:nvPr/>
        </p:nvCxnSpPr>
        <p:spPr>
          <a:xfrm rot="16200000" flipH="1" flipV="1">
            <a:off x="2950638" y="-747607"/>
            <a:ext cx="82972" cy="2034818"/>
          </a:xfrm>
          <a:prstGeom prst="curvedConnector4">
            <a:avLst>
              <a:gd name="adj1" fmla="val -169998"/>
              <a:gd name="adj2" fmla="val 9967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87F774E-4E8B-BFBD-199C-93611926DDBA}"/>
              </a:ext>
            </a:extLst>
          </p:cNvPr>
          <p:cNvSpPr txBox="1"/>
          <p:nvPr/>
        </p:nvSpPr>
        <p:spPr>
          <a:xfrm>
            <a:off x="1694716" y="1841859"/>
            <a:ext cx="2670027" cy="578882"/>
          </a:xfrm>
          <a:prstGeom prst="round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Low values of PS == high altitude which matches expectations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8389F5B-8FA7-0621-9E5A-C4380D699E30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3029730" y="1118681"/>
            <a:ext cx="433317" cy="7231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B3F59635-2D6E-7E4A-99DC-209202BC9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300" y="4672978"/>
            <a:ext cx="2755178" cy="2178177"/>
          </a:xfrm>
          <a:prstGeom prst="rect">
            <a:avLst/>
          </a:prstGeom>
        </p:spPr>
      </p:pic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CDE14F6D-C682-98E6-EEB9-442EF6C5170E}"/>
              </a:ext>
            </a:extLst>
          </p:cNvPr>
          <p:cNvCxnSpPr/>
          <p:nvPr/>
        </p:nvCxnSpPr>
        <p:spPr>
          <a:xfrm>
            <a:off x="5243209" y="4989804"/>
            <a:ext cx="1322961" cy="944068"/>
          </a:xfrm>
          <a:prstGeom prst="curvedConnector3">
            <a:avLst>
              <a:gd name="adj1" fmla="val 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0C548447-4E2D-4008-FFA0-D99B2449CDAB}"/>
              </a:ext>
            </a:extLst>
          </p:cNvPr>
          <p:cNvCxnSpPr>
            <a:cxnSpLocks/>
          </p:cNvCxnSpPr>
          <p:nvPr/>
        </p:nvCxnSpPr>
        <p:spPr>
          <a:xfrm>
            <a:off x="10642060" y="2670576"/>
            <a:ext cx="1167319" cy="282102"/>
          </a:xfrm>
          <a:prstGeom prst="curvedConnector3">
            <a:avLst>
              <a:gd name="adj1" fmla="val 1025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46BA2940-8E0B-6D0F-2F7D-B29FEF22D131}"/>
              </a:ext>
            </a:extLst>
          </p:cNvPr>
          <p:cNvCxnSpPr/>
          <p:nvPr/>
        </p:nvCxnSpPr>
        <p:spPr>
          <a:xfrm>
            <a:off x="7334655" y="3910519"/>
            <a:ext cx="1225685" cy="330741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69EB450-4998-D334-ECDE-AC9EC36384D7}"/>
              </a:ext>
            </a:extLst>
          </p:cNvPr>
          <p:cNvCxnSpPr/>
          <p:nvPr/>
        </p:nvCxnSpPr>
        <p:spPr>
          <a:xfrm flipH="1">
            <a:off x="4484451" y="2315183"/>
            <a:ext cx="3501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51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34498</TotalTime>
  <Words>119</Words>
  <Application>Microsoft Macintosh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POSSE</dc:title>
  <dc:subject/>
  <dc:creator>Microsoft Office User</dc:creator>
  <cp:keywords/>
  <dc:description/>
  <cp:lastModifiedBy>Montgomery, James (US 398J)</cp:lastModifiedBy>
  <cp:revision>1247</cp:revision>
  <cp:lastPrinted>2019-06-06T23:54:12Z</cp:lastPrinted>
  <dcterms:created xsi:type="dcterms:W3CDTF">2019-06-01T03:53:52Z</dcterms:created>
  <dcterms:modified xsi:type="dcterms:W3CDTF">2023-03-29T17:40:21Z</dcterms:modified>
  <cp:category/>
</cp:coreProperties>
</file>