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89" r:id="rId3"/>
    <p:sldId id="299" r:id="rId4"/>
    <p:sldId id="288" r:id="rId5"/>
    <p:sldId id="291" r:id="rId6"/>
    <p:sldId id="292" r:id="rId7"/>
    <p:sldId id="290" r:id="rId8"/>
    <p:sldId id="270" r:id="rId9"/>
    <p:sldId id="282" r:id="rId10"/>
    <p:sldId id="294" r:id="rId11"/>
    <p:sldId id="295" r:id="rId12"/>
    <p:sldId id="269" r:id="rId13"/>
    <p:sldId id="293" r:id="rId14"/>
    <p:sldId id="297" r:id="rId15"/>
    <p:sldId id="258" r:id="rId16"/>
    <p:sldId id="298" r:id="rId17"/>
    <p:sldId id="301" r:id="rId18"/>
    <p:sldId id="305" r:id="rId19"/>
    <p:sldId id="303" r:id="rId20"/>
    <p:sldId id="304" r:id="rId21"/>
    <p:sldId id="300" r:id="rId22"/>
    <p:sldId id="296" r:id="rId23"/>
    <p:sldId id="284" r:id="rId24"/>
    <p:sldId id="313" r:id="rId25"/>
    <p:sldId id="312" r:id="rId26"/>
    <p:sldId id="311" r:id="rId27"/>
    <p:sldId id="310" r:id="rId28"/>
    <p:sldId id="317" r:id="rId29"/>
    <p:sldId id="316" r:id="rId30"/>
    <p:sldId id="285" r:id="rId31"/>
    <p:sldId id="315" r:id="rId32"/>
    <p:sldId id="314" r:id="rId33"/>
    <p:sldId id="308" r:id="rId34"/>
    <p:sldId id="309" r:id="rId35"/>
    <p:sldId id="286" r:id="rId36"/>
    <p:sldId id="306" r:id="rId37"/>
    <p:sldId id="267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5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16C465-C1B3-D345-ABD2-6820F610150F}">
          <p14:sldIdLst>
            <p14:sldId id="256"/>
            <p14:sldId id="289"/>
            <p14:sldId id="299"/>
            <p14:sldId id="288"/>
            <p14:sldId id="291"/>
            <p14:sldId id="292"/>
            <p14:sldId id="290"/>
            <p14:sldId id="270"/>
            <p14:sldId id="282"/>
            <p14:sldId id="294"/>
            <p14:sldId id="295"/>
          </p14:sldIdLst>
        </p14:section>
        <p14:section name="Goal 1" id="{4801DF9C-83EE-DD47-8D0D-3510DB53C943}">
          <p14:sldIdLst>
            <p14:sldId id="269"/>
            <p14:sldId id="293"/>
            <p14:sldId id="297"/>
            <p14:sldId id="258"/>
            <p14:sldId id="298"/>
            <p14:sldId id="301"/>
            <p14:sldId id="305"/>
            <p14:sldId id="303"/>
            <p14:sldId id="304"/>
            <p14:sldId id="300"/>
          </p14:sldIdLst>
        </p14:section>
        <p14:section name="Goal 2" id="{8E706BCE-73D9-DB40-B6B8-3EF834C6E22D}">
          <p14:sldIdLst>
            <p14:sldId id="296"/>
            <p14:sldId id="284"/>
            <p14:sldId id="313"/>
            <p14:sldId id="312"/>
            <p14:sldId id="311"/>
            <p14:sldId id="310"/>
            <p14:sldId id="317"/>
            <p14:sldId id="316"/>
            <p14:sldId id="285"/>
            <p14:sldId id="315"/>
            <p14:sldId id="314"/>
            <p14:sldId id="308"/>
            <p14:sldId id="309"/>
            <p14:sldId id="286"/>
          </p14:sldIdLst>
        </p14:section>
        <p14:section name="Goal 3" id="{6AE598AE-706D-D142-AE25-BF47A146BD23}">
          <p14:sldIdLst>
            <p14:sldId id="306"/>
          </p14:sldIdLst>
        </p14:section>
        <p14:section name="Backup" id="{2D837F56-CBE2-B242-9274-464EC1A0BE41}">
          <p14:sldIdLst>
            <p14:sldId id="26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/>
    <p:restoredTop sz="90613"/>
  </p:normalViewPr>
  <p:slideViewPr>
    <p:cSldViewPr snapToGrid="0" snapToObjects="1" showGuides="1">
      <p:cViewPr varScale="1">
        <p:scale>
          <a:sx n="118" d="100"/>
          <a:sy n="118" d="100"/>
        </p:scale>
        <p:origin x="119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4AA6-5031-4548-863F-6E70FBBD23BF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75CC-EC15-7842-B850-987562DC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Pull recent data, sort by highest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75CC-EC15-7842-B850-987562DCCE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75CC-EC15-7842-B850-987562DCCE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 graphic for the new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75CC-EC15-7842-B850-987562DCCE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0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75CC-EC15-7842-B850-987562DCCE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7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have window count for JWST at 2.5 minutes (deleted due to space for MMS)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75CC-EC15-7842-B850-987562DCCE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75CC-EC15-7842-B850-987562DCCE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assembly is a </a:t>
            </a:r>
            <a:r>
              <a:rPr lang="en-US" dirty="0" err="1"/>
              <a:t>divison</a:t>
            </a:r>
            <a:r>
              <a:rPr lang="en-US" dirty="0"/>
              <a:t> of a sub-system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DTT: Downlink Tracking &amp; Telemetry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75CC-EC15-7842-B850-987562DCCEA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69B2-1306-AD49-9DA2-F1DDC0B9D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EFC0E-7207-3F40-B227-68EDD2C9F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B4C7-710E-FC4A-8D6A-DB44983A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E8024-5728-AE43-B06E-878D6611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2A8A-E6CC-B441-A5F2-CC91EE1E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0B4F-9A30-C048-A3D0-2A607DDB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7C4A0-D124-2E4C-9FE5-E215BEC45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BF49-2D68-1340-892C-6FA4DCAC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B364-1CEE-7047-A8CF-F2B1C0C4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1962-7660-6047-9101-B054AF78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5F545-4039-F24C-BE31-0EF33B6A6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C7A70-DBD7-8848-9F10-1F8E52BF4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B284-B304-EA47-98F7-C54969DD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274C-DD85-D547-BBD6-B59FCD5E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00F4-4FFA-2D4D-8D6C-FA7796D6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35-6EEF-774B-B5EC-9B6F3D20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67666-01C3-3847-9B35-80603E89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4997-68AA-1240-AE87-AA2636E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7515-3489-3B49-B323-995F472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C6FA8-FF02-4148-8F02-EE583A4F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CE19-A3C2-4149-BE9A-0B0F8CDE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74A9-68B4-974C-9FD1-2B1C1A34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F6D5-5DCB-7241-BB37-9A9C4CE7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D726-0CF3-E149-A9C4-DFEB5E5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600C-8B69-AC47-8FB8-91048A57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6727-92F9-E04B-A471-915E2121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0461-5C0C-EF41-8BD3-9C0D4968F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AA084-8CB2-4C42-AD88-E1C5BF8A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BA317-E5D3-E544-8FB2-3B2BC1F3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FC40-5C53-9045-BCC6-279140B1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FD7F8-CB26-D34E-B06D-614467B9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2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E342-E4AB-204B-9364-0A7A0383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F673-DED1-1D41-BF28-6A08E856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BA31E-1BBF-8C4E-8E56-7529512F6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133EF-3B7E-6548-BA71-8ADA2D769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824A5-1174-7D4C-B4DB-C61CD2BDC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49340-1754-1E47-82A5-E13E8D5A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EB08B-EDCF-9D4C-815D-350EC740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F610E-6B2F-984C-B898-58C24FF7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AB78-119E-F746-B6BF-FCDCC089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CCF8E-5DFC-7F4A-9798-5A5D63BB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42152-378D-7F44-AE3E-89819CF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F5F1D-BF46-0740-8369-36DE054C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49B9B-CED6-0142-9EB5-C6B6EB0C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551B2-69F2-F04D-9D78-147B5169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51643-4F95-6648-B706-FB35E528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DB24-BCA9-D545-B23C-7F6411FD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0328-4BCE-634A-9D02-25E3C658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566F1-1D4D-7748-BDA6-C95D41163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65E23-7484-8345-B5A8-1F0B6FCC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58491-89B9-9249-A461-74CB90A3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A6DFA-4A91-144B-AEFC-C771DC79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3428-9CC3-B043-9175-33BFA66A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F1211-BEB9-934D-ABE2-59C43C513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0A82-62B7-184A-B0D2-85E5C6E2A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BB71D-E77B-1D42-BAC9-8CD695EE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390D-4C97-B64C-A9CC-2E1A4834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C6501-3725-0943-A94C-BDCE33D8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079F2-D1C2-764C-A237-980EE244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C6C9-0DAD-4B46-9F5A-ADA4B2C1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2B5C-F8D8-C048-BB78-EE8E134DD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5F232-F66E-A747-92A9-DB0ACD098E65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DBBC-E05F-D14A-9077-4DDCF0A7D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F76F-15F2-694C-9D3C-98FE5A346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9CF7-16DA-C74F-9A1F-10DEA15E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4BE1-A980-B14F-8B24-CA79F5E4B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029" y="1122363"/>
            <a:ext cx="10722428" cy="3188380"/>
          </a:xfrm>
        </p:spPr>
        <p:txBody>
          <a:bodyPr>
            <a:normAutofit/>
          </a:bodyPr>
          <a:lstStyle/>
          <a:p>
            <a:r>
              <a:rPr lang="en-US" sz="4800" dirty="0"/>
              <a:t>Data Science Working Group (DSWG) Pilot</a:t>
            </a:r>
            <a:br>
              <a:rPr lang="en-US" sz="4800" dirty="0"/>
            </a:br>
            <a:r>
              <a:rPr lang="en-US" sz="4800" dirty="0"/>
              <a:t>ML-Ready Annotation Capture at the Deep Space Network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11BF-F03D-3746-889E-609A600E0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838"/>
            <a:ext cx="9144000" cy="1086694"/>
          </a:xfrm>
        </p:spPr>
        <p:txBody>
          <a:bodyPr/>
          <a:lstStyle/>
          <a:p>
            <a:r>
              <a:rPr lang="en-US" dirty="0"/>
              <a:t>Umaa Rebbapragada</a:t>
            </a:r>
          </a:p>
          <a:p>
            <a:r>
              <a:rPr lang="en-US" dirty="0"/>
              <a:t>Thurs, September 15, 2022</a:t>
            </a:r>
          </a:p>
        </p:txBody>
      </p:sp>
    </p:spTree>
    <p:extLst>
      <p:ext uri="{BB962C8B-B14F-4D97-AF65-F5344CB8AC3E}">
        <p14:creationId xmlns:p14="http://schemas.microsoft.com/office/powerpoint/2010/main" val="380701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A3B9-DFC4-997A-B00B-CBABFAC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7"/>
            <a:ext cx="10515600" cy="1325563"/>
          </a:xfrm>
        </p:spPr>
        <p:txBody>
          <a:bodyPr/>
          <a:lstStyle/>
          <a:p>
            <a:r>
              <a:rPr lang="en-US" dirty="0"/>
              <a:t>User Study 2022 – 21 LCO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26FA-7203-165D-FD48-C07C4FFE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93D84-0A59-E12D-423B-6B4885934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" r="-1"/>
          <a:stretch/>
        </p:blipFill>
        <p:spPr>
          <a:xfrm>
            <a:off x="3305060" y="1791303"/>
            <a:ext cx="4834803" cy="961642"/>
          </a:xfrm>
          <a:prstGeom prst="rect">
            <a:avLst/>
          </a:prstGeom>
        </p:spPr>
      </p:pic>
      <p:pic>
        <p:nvPicPr>
          <p:cNvPr id="1026" name="Picture 2" descr="Forms response chart. Question title: Please best match the below metrics with potential tools described above. Number of responses: .">
            <a:extLst>
              <a:ext uri="{FF2B5EF4-FFF2-40B4-BE49-F238E27FC236}">
                <a16:creationId xmlns:a16="http://schemas.microsoft.com/office/drawing/2014/main" id="{34D52FEB-86F5-72B8-5D04-E6ED0AF5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49" y="2620225"/>
            <a:ext cx="7342743" cy="359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A8E64-61F3-A9A1-CE51-46DB7423F264}"/>
              </a:ext>
            </a:extLst>
          </p:cNvPr>
          <p:cNvSpPr txBox="1"/>
          <p:nvPr/>
        </p:nvSpPr>
        <p:spPr>
          <a:xfrm>
            <a:off x="926335" y="6026619"/>
            <a:ext cx="1033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Diagnosing DRs was rated most useful activity</a:t>
            </a:r>
          </a:p>
        </p:txBody>
      </p:sp>
    </p:spTree>
    <p:extLst>
      <p:ext uri="{BB962C8B-B14F-4D97-AF65-F5344CB8AC3E}">
        <p14:creationId xmlns:p14="http://schemas.microsoft.com/office/powerpoint/2010/main" val="100177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A3B9-DFC4-997A-B00B-CBABFAC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7"/>
            <a:ext cx="10515600" cy="1325563"/>
          </a:xfrm>
        </p:spPr>
        <p:txBody>
          <a:bodyPr/>
          <a:lstStyle/>
          <a:p>
            <a:r>
              <a:rPr lang="en-US" dirty="0"/>
              <a:t>DSN-ML User Study 2022</a:t>
            </a:r>
          </a:p>
        </p:txBody>
      </p:sp>
      <p:pic>
        <p:nvPicPr>
          <p:cNvPr id="4" name="Picture 4" descr="Forms response chart. Question title: These are the DR behaviors that I would find useful if identified automatically:. Number of responses: 21 responses.">
            <a:extLst>
              <a:ext uri="{FF2B5EF4-FFF2-40B4-BE49-F238E27FC236}">
                <a16:creationId xmlns:a16="http://schemas.microsoft.com/office/drawing/2014/main" id="{35D3668A-CCA6-CC7C-D097-3FB8DE05BE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EE1155-3F68-4380-668B-AB2F3654A728}"/>
              </a:ext>
            </a:extLst>
          </p:cNvPr>
          <p:cNvSpPr txBox="1"/>
          <p:nvPr/>
        </p:nvSpPr>
        <p:spPr>
          <a:xfrm>
            <a:off x="937846" y="6236677"/>
            <a:ext cx="36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LCO responses across 3 complexes</a:t>
            </a:r>
          </a:p>
        </p:txBody>
      </p:sp>
    </p:spTree>
    <p:extLst>
      <p:ext uri="{BB962C8B-B14F-4D97-AF65-F5344CB8AC3E}">
        <p14:creationId xmlns:p14="http://schemas.microsoft.com/office/powerpoint/2010/main" val="411458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782980-2224-C446-EBA2-CB243BD2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 1</a:t>
            </a:r>
            <a:br>
              <a:rPr lang="en-US" dirty="0"/>
            </a:br>
            <a:r>
              <a:rPr lang="en-US" dirty="0"/>
              <a:t>Study of ML-readiness of DR system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732C4-E792-1741-EE48-8C3325818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8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DEACA9-FD9D-0C3F-B155-0AC3404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167FD0-1FFC-C763-6DB4-09093B9E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RFI</a:t>
            </a:r>
          </a:p>
          <a:p>
            <a:r>
              <a:rPr lang="en-US" dirty="0"/>
              <a:t>Focus on MMS (which originally reported issues with RFI)</a:t>
            </a:r>
          </a:p>
          <a:p>
            <a:r>
              <a:rPr lang="en-US" dirty="0"/>
              <a:t>Focus on JWST (high quality DRs)</a:t>
            </a:r>
          </a:p>
        </p:txBody>
      </p:sp>
    </p:spTree>
    <p:extLst>
      <p:ext uri="{BB962C8B-B14F-4D97-AF65-F5344CB8AC3E}">
        <p14:creationId xmlns:p14="http://schemas.microsoft.com/office/powerpoint/2010/main" val="208780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E86C-6751-F41D-32BD-854C2271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CE46-3E7A-0FC9-FBB9-D2953B54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SQA</a:t>
            </a:r>
          </a:p>
          <a:p>
            <a:pPr lvl="1"/>
            <a:r>
              <a:rPr lang="en-US" dirty="0"/>
              <a:t>Monitor data</a:t>
            </a:r>
          </a:p>
          <a:p>
            <a:pPr lvl="1"/>
            <a:r>
              <a:rPr lang="en-US" dirty="0"/>
              <a:t>DRs</a:t>
            </a:r>
          </a:p>
        </p:txBody>
      </p:sp>
    </p:spTree>
    <p:extLst>
      <p:ext uri="{BB962C8B-B14F-4D97-AF65-F5344CB8AC3E}">
        <p14:creationId xmlns:p14="http://schemas.microsoft.com/office/powerpoint/2010/main" val="59049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81A9-1EB5-8044-BB4A-324DDE70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DRs by Closure Cause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16671-0A35-DF47-BD5E-FF744B450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84006"/>
            <a:ext cx="6263397" cy="497166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8B5F6C0-9E26-B64C-987B-64EBBDBC5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217" y="1994170"/>
            <a:ext cx="5055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2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DA58-E2DC-EA47-0F5C-788DB75D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RFI/SC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86DE-50C8-6F72-4EBA-C84751E2F8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563 RFI and SC DRs examined</a:t>
            </a:r>
          </a:p>
          <a:p>
            <a:r>
              <a:rPr lang="en-US" dirty="0"/>
              <a:t> Plotted DRs against relevant monitor data items</a:t>
            </a:r>
          </a:p>
          <a:p>
            <a:pPr lvl="1"/>
            <a:r>
              <a:rPr lang="en-US" dirty="0"/>
              <a:t>for RFI and SC, that’s AGC_VOLTAGE and CARRIER_SYSTEM_NOISE_TEMPERATURE</a:t>
            </a:r>
          </a:p>
          <a:p>
            <a:r>
              <a:rPr lang="en-US" dirty="0"/>
              <a:t>Looking at coincidence between:</a:t>
            </a:r>
          </a:p>
          <a:p>
            <a:pPr lvl="1"/>
            <a:r>
              <a:rPr lang="en-US" dirty="0"/>
              <a:t>DR start/ends </a:t>
            </a:r>
          </a:p>
          <a:p>
            <a:pPr lvl="1"/>
            <a:r>
              <a:rPr lang="en-US" dirty="0"/>
              <a:t>bad frame counts</a:t>
            </a:r>
          </a:p>
          <a:p>
            <a:pPr lvl="1"/>
            <a:r>
              <a:rPr lang="en-US" dirty="0"/>
              <a:t>out of lock status</a:t>
            </a:r>
          </a:p>
          <a:p>
            <a:pPr lvl="1"/>
            <a:r>
              <a:rPr lang="en-US" dirty="0"/>
              <a:t>signal in correlated monitor data items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1F71D-C3A3-7813-0C08-266BFFEE0E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3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B8F2-00A2-49BD-348D-E187220D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MMS1-10069471-C111350-RFI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28EE2C-6C66-A59B-1135-4AC70E703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0" y="-721783"/>
            <a:ext cx="7984067" cy="798406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336EAB-78E8-5499-F576-0049F520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Incident: Narrow</a:t>
            </a:r>
          </a:p>
          <a:p>
            <a:r>
              <a:rPr lang="en-US" dirty="0"/>
              <a:t>Pathologies: Present</a:t>
            </a:r>
          </a:p>
          <a:p>
            <a:r>
              <a:rPr lang="en-US" dirty="0"/>
              <a:t>Incident == Pathologies</a:t>
            </a:r>
          </a:p>
        </p:txBody>
      </p:sp>
    </p:spTree>
    <p:extLst>
      <p:ext uri="{BB962C8B-B14F-4D97-AF65-F5344CB8AC3E}">
        <p14:creationId xmlns:p14="http://schemas.microsoft.com/office/powerpoint/2010/main" val="279119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B8F2-00A2-49BD-348D-E187220D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MMS1-10069471-C111350-RFI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28EE2C-6C66-A59B-1135-4AC70E703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5000" y="-721783"/>
            <a:ext cx="7984067" cy="798406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336EAB-78E8-5499-F576-0049F520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Incident: Narrow</a:t>
            </a:r>
          </a:p>
          <a:p>
            <a:r>
              <a:rPr lang="en-US" dirty="0"/>
              <a:t>Pathologies Present</a:t>
            </a:r>
          </a:p>
          <a:p>
            <a:r>
              <a:rPr lang="en-US" dirty="0"/>
              <a:t>Incident == Pathologies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79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B8F2-00A2-49BD-348D-E187220D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MMS1-10085274-C111754-SC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28EE2C-6C66-A59B-1135-4AC70E703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5000" y="-721783"/>
            <a:ext cx="7984067" cy="798406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336EAB-78E8-5499-F576-0049F520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Incident: Wide</a:t>
            </a:r>
          </a:p>
          <a:p>
            <a:r>
              <a:rPr lang="en-US" dirty="0"/>
              <a:t>Pathologies: Present</a:t>
            </a:r>
          </a:p>
          <a:p>
            <a:r>
              <a:rPr lang="en-US" dirty="0"/>
              <a:t>Incident &lt; Pathologies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3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D67B-E263-CFCA-2351-73F08199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0DE5-586E-F919-C171-84E013B4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Umaa (PI, ML-ready data analysis of DRs)</a:t>
            </a:r>
          </a:p>
          <a:p>
            <a:r>
              <a:rPr lang="en-US" dirty="0"/>
              <a:t>James Montgomery (ML Experiments, Time-FED software engineer)</a:t>
            </a:r>
          </a:p>
          <a:p>
            <a:r>
              <a:rPr lang="en-US" dirty="0"/>
              <a:t>Gary Doran (Topic Modeling of DRs)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work was made possible by </a:t>
            </a:r>
          </a:p>
        </p:txBody>
      </p:sp>
    </p:spTree>
    <p:extLst>
      <p:ext uri="{BB962C8B-B14F-4D97-AF65-F5344CB8AC3E}">
        <p14:creationId xmlns:p14="http://schemas.microsoft.com/office/powerpoint/2010/main" val="4272276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B8F2-00A2-49BD-348D-E187220D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MMS1-10110513-G117459-SC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28EE2C-6C66-A59B-1135-4AC70E703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5000" y="-721783"/>
            <a:ext cx="7984067" cy="798406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336EAB-78E8-5499-F576-0049F520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Incident: Narrow</a:t>
            </a:r>
          </a:p>
          <a:p>
            <a:r>
              <a:rPr lang="en-US" dirty="0"/>
              <a:t>Pathologies: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42E657-3FA9-B229-48CB-6603C03A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858E46-3FE3-CDD5-F268-F2682781A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845641"/>
              </p:ext>
            </p:extLst>
          </p:nvPr>
        </p:nvGraphicFramePr>
        <p:xfrm>
          <a:off x="838200" y="4638675"/>
          <a:ext cx="63093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267">
                  <a:extLst>
                    <a:ext uri="{9D8B030D-6E8A-4147-A177-3AD203B41FA5}">
                      <a16:colId xmlns:a16="http://schemas.microsoft.com/office/drawing/2014/main" val="3496341845"/>
                    </a:ext>
                  </a:extLst>
                </a:gridCol>
                <a:gridCol w="1860973">
                  <a:extLst>
                    <a:ext uri="{9D8B030D-6E8A-4147-A177-3AD203B41FA5}">
                      <a16:colId xmlns:a16="http://schemas.microsoft.com/office/drawing/2014/main" val="6192183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0351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MMS RFI/SC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JWST RFI/SC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7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DRs examined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2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Pathologies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5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8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760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A239F18-3E00-8F63-B0A0-CF99A651DE64}"/>
              </a:ext>
            </a:extLst>
          </p:cNvPr>
          <p:cNvSpPr txBox="1"/>
          <p:nvPr/>
        </p:nvSpPr>
        <p:spPr>
          <a:xfrm>
            <a:off x="838200" y="1425839"/>
            <a:ext cx="99157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Pathologies Present means that I can see pathological behavior in the monitor data</a:t>
            </a:r>
          </a:p>
          <a:p>
            <a:endParaRPr lang="en-US" dirty="0"/>
          </a:p>
          <a:p>
            <a:r>
              <a:rPr lang="en-US" dirty="0"/>
              <a:t>Incident Coverage: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 means the incident and pathologies fit each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 means the incident time stamps exclude some of the pathologies in the monitor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means the incident covers all the pathologies but also includes what seems to be nominal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Incident Size: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Narrow means the incident size covers a small amount of the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 means the incident size covers a large portion of the track, but does not completely cover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means the incident fully covers the track</a:t>
            </a:r>
          </a:p>
        </p:txBody>
      </p:sp>
    </p:spTree>
    <p:extLst>
      <p:ext uri="{BB962C8B-B14F-4D97-AF65-F5344CB8AC3E}">
        <p14:creationId xmlns:p14="http://schemas.microsoft.com/office/powerpoint/2010/main" val="204302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782980-2224-C446-EBA2-CB243BD2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2</a:t>
            </a:r>
            <a:br>
              <a:rPr lang="en-US" dirty="0"/>
            </a:br>
            <a:r>
              <a:rPr lang="en-US" dirty="0"/>
              <a:t>ML Experiments and Software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732C4-E792-1741-EE48-8C3325818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James Montgomery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51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0559-7AB8-4D30-6838-94E48095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F218-903A-4200-EDAB-3F1461A4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software engineering</a:t>
            </a:r>
          </a:p>
          <a:p>
            <a:pPr lvl="1"/>
            <a:r>
              <a:rPr lang="en-US" dirty="0"/>
              <a:t>Data extraction straight from the DSN SQA</a:t>
            </a:r>
          </a:p>
          <a:p>
            <a:pPr lvl="1"/>
            <a:r>
              <a:rPr lang="en-US" dirty="0"/>
              <a:t>Proper pre-processing</a:t>
            </a:r>
          </a:p>
          <a:p>
            <a:pPr lvl="1"/>
            <a:r>
              <a:rPr lang="en-US" dirty="0"/>
              <a:t>Label application straight from the DRs</a:t>
            </a:r>
          </a:p>
          <a:p>
            <a:pPr lvl="1"/>
            <a:r>
              <a:rPr lang="en-US" dirty="0"/>
              <a:t>Window extraction</a:t>
            </a:r>
          </a:p>
          <a:p>
            <a:pPr lvl="1"/>
            <a:r>
              <a:rPr lang="en-US" dirty="0"/>
              <a:t>Time series feature extraction</a:t>
            </a:r>
          </a:p>
          <a:p>
            <a:r>
              <a:rPr lang="en-US" dirty="0"/>
              <a:t>End-to-end platform</a:t>
            </a:r>
          </a:p>
          <a:p>
            <a:pPr lvl="1"/>
            <a:r>
              <a:rPr lang="en-US" dirty="0"/>
              <a:t>Generalized for classification and regression use cases</a:t>
            </a:r>
          </a:p>
          <a:p>
            <a:pPr lvl="1"/>
            <a:r>
              <a:rPr lang="en-US" dirty="0"/>
              <a:t>Unified configuration to easily define new and different runs</a:t>
            </a:r>
          </a:p>
        </p:txBody>
      </p:sp>
    </p:spTree>
    <p:extLst>
      <p:ext uri="{BB962C8B-B14F-4D97-AF65-F5344CB8AC3E}">
        <p14:creationId xmlns:p14="http://schemas.microsoft.com/office/powerpoint/2010/main" val="179992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064D-AB77-783A-75A7-D72FEE88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B46A-6C6D-1C0F-3512-29B88279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Every step along the pipeline is highly configurable: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Preprocessing: 14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Extraction: 15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Feature Selection: 9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Classification: 5 options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+ model parameter options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Adaptable to a variety of use cases</a:t>
            </a:r>
          </a:p>
          <a:p>
            <a:pPr>
              <a:lnSpc>
                <a:spcPct val="150000"/>
              </a:lnSpc>
            </a:pPr>
            <a:r>
              <a:rPr lang="en-US" dirty="0"/>
              <a:t>Enabled faster research for multiple spacecrafts in parallel</a:t>
            </a:r>
          </a:p>
        </p:txBody>
      </p:sp>
    </p:spTree>
    <p:extLst>
      <p:ext uri="{BB962C8B-B14F-4D97-AF65-F5344CB8AC3E}">
        <p14:creationId xmlns:p14="http://schemas.microsoft.com/office/powerpoint/2010/main" val="2670960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5730-CC6B-CC08-88E4-599F74F5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Platform: SQA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931B9-D658-B05C-B8CD-89EDFEA5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9"/>
            <a:ext cx="10032505" cy="5167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0E8DD-0D1A-43F6-E59A-693CE228C970}"/>
              </a:ext>
            </a:extLst>
          </p:cNvPr>
          <p:cNvSpPr txBox="1"/>
          <p:nvPr/>
        </p:nvSpPr>
        <p:spPr>
          <a:xfrm>
            <a:off x="315685" y="1321357"/>
            <a:ext cx="895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SQA is queried directly to pull track data down and processed through the preprocess module</a:t>
            </a:r>
          </a:p>
        </p:txBody>
      </p:sp>
    </p:spTree>
    <p:extLst>
      <p:ext uri="{BB962C8B-B14F-4D97-AF65-F5344CB8AC3E}">
        <p14:creationId xmlns:p14="http://schemas.microsoft.com/office/powerpoint/2010/main" val="3984868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97D9-620C-BF36-2A78-DF0B2F41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Platform: API 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1024-1AF1-893E-4002-B210E73C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Refactored half the pipeline to be API-oriented rather than pipeline-oriented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API: functions are provided to be used in scripts developed for the use case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Rolling window calculations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Tsfresh</a:t>
            </a:r>
            <a:r>
              <a:rPr lang="en-US" dirty="0"/>
              <a:t> feature extraction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Pipeline: scripts are provided and the use case must conform to the expectations</a:t>
            </a:r>
          </a:p>
          <a:p>
            <a:pPr>
              <a:lnSpc>
                <a:spcPct val="150000"/>
              </a:lnSpc>
            </a:pPr>
            <a:r>
              <a:rPr lang="en-US" dirty="0"/>
              <a:t>A preprocess module specifically for the DSN data leverages this API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Enabled greater processing of the data</a:t>
            </a:r>
          </a:p>
        </p:txBody>
      </p:sp>
    </p:spTree>
    <p:extLst>
      <p:ext uri="{BB962C8B-B14F-4D97-AF65-F5344CB8AC3E}">
        <p14:creationId xmlns:p14="http://schemas.microsoft.com/office/powerpoint/2010/main" val="1705995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A486-D2C3-D87B-601F-61497A82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ED20-16D7-1BCA-AE16-8EF24F46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0515600" cy="4351338"/>
          </a:xfrm>
        </p:spPr>
        <p:txBody>
          <a:bodyPr/>
          <a:lstStyle/>
          <a:p>
            <a:r>
              <a:rPr lang="en-US" dirty="0"/>
              <a:t>Expanded the pipeline to support classification and regression/forecasting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21640-B29B-7767-5376-A35FA6D94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86" y="2280683"/>
            <a:ext cx="6999514" cy="45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39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C104-2AC9-3652-898B-900A9884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F097-0803-1418-2685-D57D0A95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Preprocess per track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Remove everything outside of Beginning/End of track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 timestamp inside a DR’s bounds = positive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Everything else = negative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Remove TLM_BAD_FRAME_COUNT from the negative class (dropped)</a:t>
            </a:r>
          </a:p>
          <a:p>
            <a:pPr>
              <a:lnSpc>
                <a:spcPct val="120000"/>
              </a:lnSpc>
            </a:pPr>
            <a:r>
              <a:rPr lang="en-US" dirty="0"/>
              <a:t>Each track produces a set of windows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any timestamp in that window is positive, window = positive. Otherwise negative</a:t>
            </a:r>
          </a:p>
          <a:p>
            <a:pPr>
              <a:lnSpc>
                <a:spcPct val="120000"/>
              </a:lnSpc>
            </a:pPr>
            <a:r>
              <a:rPr lang="en-US" dirty="0"/>
              <a:t>Gather all windows together, determine which to keep based on DR</a:t>
            </a:r>
          </a:p>
          <a:p>
            <a:pPr>
              <a:lnSpc>
                <a:spcPct val="120000"/>
              </a:lnSpc>
            </a:pPr>
            <a:r>
              <a:rPr lang="en-US" dirty="0"/>
              <a:t>Subsample the negative class to match the size of the positive class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Negative class is overwhelmingly larger in size than the positive class</a:t>
            </a:r>
          </a:p>
        </p:txBody>
      </p:sp>
    </p:spTree>
    <p:extLst>
      <p:ext uri="{BB962C8B-B14F-4D97-AF65-F5344CB8AC3E}">
        <p14:creationId xmlns:p14="http://schemas.microsoft.com/office/powerpoint/2010/main" val="901868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C104-2AC9-3652-898B-900A9884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F097-0803-1418-2685-D57D0A95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Due to a small amount of positive to negative windows, train/test split date is decided on the positive set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80% train, 20% test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Negative windows are sampled 1:1 to the positive before/after this calculated split date</a:t>
            </a:r>
          </a:p>
          <a:p>
            <a:pPr>
              <a:lnSpc>
                <a:spcPct val="120000"/>
              </a:lnSpc>
            </a:pPr>
            <a:r>
              <a:rPr lang="en-US" dirty="0"/>
              <a:t>Different window sizes were used depending on what produced more data to work with</a:t>
            </a:r>
          </a:p>
          <a:p>
            <a:pPr>
              <a:lnSpc>
                <a:spcPct val="120000"/>
              </a:lnSpc>
            </a:pPr>
            <a:r>
              <a:rPr lang="en-US" dirty="0"/>
              <a:t>Features used for the RFI case: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AGC Voltage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System Noise Temperature</a:t>
            </a:r>
          </a:p>
        </p:txBody>
      </p:sp>
    </p:spTree>
    <p:extLst>
      <p:ext uri="{BB962C8B-B14F-4D97-AF65-F5344CB8AC3E}">
        <p14:creationId xmlns:p14="http://schemas.microsoft.com/office/powerpoint/2010/main" val="365880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7F1-E7B0-CDEA-1A5A-DBB80E7C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Ara’s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7370-F72C-37A6-72CF-9F61E720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 information found in Ara’s report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wiki.jpl.nasa.gov</a:t>
            </a:r>
            <a:r>
              <a:rPr lang="en-US" dirty="0"/>
              <a:t>/pages/</a:t>
            </a:r>
            <a:r>
              <a:rPr lang="en-US" dirty="0" err="1"/>
              <a:t>viewpage.action?spaceKey</a:t>
            </a:r>
            <a:r>
              <a:rPr lang="en-US" dirty="0"/>
              <a:t>=sec397&amp;title=</a:t>
            </a:r>
            <a:r>
              <a:rPr lang="en-US" dirty="0" err="1"/>
              <a:t>Situational+Awareness+and+Fault+Detection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83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950D-644F-8612-BB8C-4C79E333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AC1C-70C7-3633-B9B5-A4BC5D82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Results never surpassed 60% accuracy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Averaged around 55%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Could be a variety of reasons: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Not enough DRs to work with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Low quantity / too short in length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Low quality / track could not be accepted for reasons</a:t>
            </a:r>
          </a:p>
          <a:p>
            <a:pPr lvl="4">
              <a:lnSpc>
                <a:spcPct val="120000"/>
              </a:lnSpc>
            </a:pPr>
            <a:r>
              <a:rPr lang="en-US" dirty="0"/>
              <a:t>Bad frames (removed from the negative class)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Required features were fully missing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AGC Voltage entirely </a:t>
            </a:r>
            <a:r>
              <a:rPr lang="en-US" dirty="0" err="1"/>
              <a:t>NaN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Lack of funding to explore more analysis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9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065F-DE1D-DB31-BE15-1666D8BE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JWST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2EAF48-32ED-CD98-D869-840113E15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21032"/>
              </p:ext>
            </p:extLst>
          </p:nvPr>
        </p:nvGraphicFramePr>
        <p:xfrm>
          <a:off x="6662059" y="392748"/>
          <a:ext cx="526868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1794651286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765703440"/>
                    </a:ext>
                  </a:extLst>
                </a:gridCol>
                <a:gridCol w="2481942">
                  <a:extLst>
                    <a:ext uri="{9D8B030D-6E8A-4147-A177-3AD203B41FA5}">
                      <a16:colId xmlns:a16="http://schemas.microsoft.com/office/drawing/2014/main" val="343198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0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0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6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9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2021-12-25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2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2022-04-27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1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2022-04-27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3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2022-08-17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5397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216784-C854-CA00-0AB2-1EFDFCFB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59324"/>
              </p:ext>
            </p:extLst>
          </p:nvPr>
        </p:nvGraphicFramePr>
        <p:xfrm>
          <a:off x="838200" y="1442018"/>
          <a:ext cx="3639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14">
                  <a:extLst>
                    <a:ext uri="{9D8B030D-6E8A-4147-A177-3AD203B41FA5}">
                      <a16:colId xmlns:a16="http://schemas.microsoft.com/office/drawing/2014/main" val="2991305868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3342375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9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0.569585810742719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0.558948984814878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8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0.660217654171705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818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935964-CA3E-BF3E-8EF0-1350F9C5D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60152"/>
              </p:ext>
            </p:extLst>
          </p:nvPr>
        </p:nvGraphicFramePr>
        <p:xfrm>
          <a:off x="3426733" y="3446011"/>
          <a:ext cx="25835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171">
                  <a:extLst>
                    <a:ext uri="{9D8B030D-6E8A-4147-A177-3AD203B41FA5}">
                      <a16:colId xmlns:a16="http://schemas.microsoft.com/office/drawing/2014/main" val="41424539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17531518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387718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4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03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A1EBCB-69BD-CC8B-5316-2E1FA11B00BE}"/>
              </a:ext>
            </a:extLst>
          </p:cNvPr>
          <p:cNvSpPr txBox="1"/>
          <p:nvPr/>
        </p:nvSpPr>
        <p:spPr>
          <a:xfrm>
            <a:off x="3316061" y="3076679"/>
            <a:ext cx="219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Windows: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CABE8F8-9375-4B4C-3D33-BBBD598A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82982"/>
              </p:ext>
            </p:extLst>
          </p:nvPr>
        </p:nvGraphicFramePr>
        <p:xfrm>
          <a:off x="908050" y="3429001"/>
          <a:ext cx="1756229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8172">
                  <a:extLst>
                    <a:ext uri="{9D8B030D-6E8A-4147-A177-3AD203B41FA5}">
                      <a16:colId xmlns:a16="http://schemas.microsoft.com/office/drawing/2014/main" val="572418217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63480339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65022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8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92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856958-800D-5D62-2C2A-3D20499C2EB4}"/>
              </a:ext>
            </a:extLst>
          </p:cNvPr>
          <p:cNvSpPr txBox="1"/>
          <p:nvPr/>
        </p:nvSpPr>
        <p:spPr>
          <a:xfrm>
            <a:off x="1444499" y="3059668"/>
            <a:ext cx="68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6009D-F0F3-A33D-6EBA-CAF4C45242DF}"/>
              </a:ext>
            </a:extLst>
          </p:cNvPr>
          <p:cNvSpPr txBox="1"/>
          <p:nvPr/>
        </p:nvSpPr>
        <p:spPr>
          <a:xfrm rot="16200000">
            <a:off x="183364" y="3784356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169563-89D7-BCE5-7142-DF8A13839148}"/>
              </a:ext>
            </a:extLst>
          </p:cNvPr>
          <p:cNvSpPr txBox="1"/>
          <p:nvPr/>
        </p:nvSpPr>
        <p:spPr>
          <a:xfrm>
            <a:off x="468086" y="5170714"/>
            <a:ext cx="56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 significantly more windows than the other spacecraft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Higher quality tracks/data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RFI cases in general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Results are comparable despite the greater training size</a:t>
            </a:r>
          </a:p>
        </p:txBody>
      </p:sp>
    </p:spTree>
    <p:extLst>
      <p:ext uri="{BB962C8B-B14F-4D97-AF65-F5344CB8AC3E}">
        <p14:creationId xmlns:p14="http://schemas.microsoft.com/office/powerpoint/2010/main" val="452140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9AE7A6-4866-D1B8-9F68-DAC1D970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0"/>
            <a:ext cx="7772400" cy="1995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D11F3-DE86-5BEC-DC45-2A77A010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995615"/>
            <a:ext cx="7772400" cy="50743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F1E2A1-24D5-22C4-51C1-508DAAFF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6429" cy="1325563"/>
          </a:xfrm>
        </p:spPr>
        <p:txBody>
          <a:bodyPr/>
          <a:lstStyle/>
          <a:p>
            <a:r>
              <a:rPr lang="en-US" dirty="0"/>
              <a:t>JWST Feature Importance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F2496-94C6-81C4-561F-2216F3CA38F6}"/>
              </a:ext>
            </a:extLst>
          </p:cNvPr>
          <p:cNvSpPr txBox="1"/>
          <p:nvPr/>
        </p:nvSpPr>
        <p:spPr>
          <a:xfrm>
            <a:off x="0" y="6488668"/>
            <a:ext cx="663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There’s two images due to some issue with generating the plot</a:t>
            </a:r>
          </a:p>
        </p:txBody>
      </p:sp>
    </p:spTree>
    <p:extLst>
      <p:ext uri="{BB962C8B-B14F-4D97-AF65-F5344CB8AC3E}">
        <p14:creationId xmlns:p14="http://schemas.microsoft.com/office/powerpoint/2010/main" val="3839225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065F-DE1D-DB31-BE15-1666D8BE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2EAF48-32ED-CD98-D869-840113E15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32311"/>
              </p:ext>
            </p:extLst>
          </p:nvPr>
        </p:nvGraphicFramePr>
        <p:xfrm>
          <a:off x="6662059" y="392748"/>
          <a:ext cx="52686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1794651286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765703440"/>
                    </a:ext>
                  </a:extLst>
                </a:gridCol>
                <a:gridCol w="2481942">
                  <a:extLst>
                    <a:ext uri="{9D8B030D-6E8A-4147-A177-3AD203B41FA5}">
                      <a16:colId xmlns:a16="http://schemas.microsoft.com/office/drawing/2014/main" val="343198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0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0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6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9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811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216784-C854-CA00-0AB2-1EFDFCFB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75868"/>
              </p:ext>
            </p:extLst>
          </p:nvPr>
        </p:nvGraphicFramePr>
        <p:xfrm>
          <a:off x="110672" y="1768430"/>
          <a:ext cx="3639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14">
                  <a:extLst>
                    <a:ext uri="{9D8B030D-6E8A-4147-A177-3AD203B41FA5}">
                      <a16:colId xmlns:a16="http://schemas.microsoft.com/office/drawing/2014/main" val="2991305868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3342375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9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0.5961538461538461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8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0.19230769230769232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818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442E35A-9682-BDF2-87A9-A718567D1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16472"/>
              </p:ext>
            </p:extLst>
          </p:nvPr>
        </p:nvGraphicFramePr>
        <p:xfrm>
          <a:off x="6662059" y="392748"/>
          <a:ext cx="526868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1794651286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765703440"/>
                    </a:ext>
                  </a:extLst>
                </a:gridCol>
                <a:gridCol w="2481942">
                  <a:extLst>
                    <a:ext uri="{9D8B030D-6E8A-4147-A177-3AD203B41FA5}">
                      <a16:colId xmlns:a16="http://schemas.microsoft.com/office/drawing/2014/main" val="343198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0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0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6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9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2018-02-18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2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2018-10-16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1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2018-10-16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3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2018-10-17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5397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5056078-BAB0-D9D8-172A-2C9C8280B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35820"/>
              </p:ext>
            </p:extLst>
          </p:nvPr>
        </p:nvGraphicFramePr>
        <p:xfrm>
          <a:off x="480004" y="3606211"/>
          <a:ext cx="1756229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8172">
                  <a:extLst>
                    <a:ext uri="{9D8B030D-6E8A-4147-A177-3AD203B41FA5}">
                      <a16:colId xmlns:a16="http://schemas.microsoft.com/office/drawing/2014/main" val="572418217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63480339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65022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8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92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921A6E-280C-26D8-C9C4-70C0654F7051}"/>
              </a:ext>
            </a:extLst>
          </p:cNvPr>
          <p:cNvSpPr txBox="1"/>
          <p:nvPr/>
        </p:nvSpPr>
        <p:spPr>
          <a:xfrm>
            <a:off x="1016453" y="3236878"/>
            <a:ext cx="68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F2F40-321F-C384-0672-B0AE34F1A38B}"/>
              </a:ext>
            </a:extLst>
          </p:cNvPr>
          <p:cNvSpPr txBox="1"/>
          <p:nvPr/>
        </p:nvSpPr>
        <p:spPr>
          <a:xfrm rot="16200000">
            <a:off x="-244682" y="3961566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DFB6E4C9-E767-CFB9-685F-5EC35955D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02596"/>
              </p:ext>
            </p:extLst>
          </p:nvPr>
        </p:nvGraphicFramePr>
        <p:xfrm>
          <a:off x="3212710" y="3698864"/>
          <a:ext cx="25835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171">
                  <a:extLst>
                    <a:ext uri="{9D8B030D-6E8A-4147-A177-3AD203B41FA5}">
                      <a16:colId xmlns:a16="http://schemas.microsoft.com/office/drawing/2014/main" val="41424539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17531518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387718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4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030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929DBA-0647-0B24-3549-0AF99A11B942}"/>
              </a:ext>
            </a:extLst>
          </p:cNvPr>
          <p:cNvSpPr txBox="1"/>
          <p:nvPr/>
        </p:nvSpPr>
        <p:spPr>
          <a:xfrm>
            <a:off x="3102038" y="3329532"/>
            <a:ext cx="219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Windows: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25756-A1F5-523F-36D6-41770B36A797}"/>
              </a:ext>
            </a:extLst>
          </p:cNvPr>
          <p:cNvSpPr txBox="1"/>
          <p:nvPr/>
        </p:nvSpPr>
        <p:spPr>
          <a:xfrm>
            <a:off x="110672" y="5243550"/>
            <a:ext cx="88116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so few windows? </a:t>
            </a:r>
          </a:p>
          <a:p>
            <a:pPr marL="285750" indent="-285750">
              <a:buFontTx/>
              <a:buChar char="-"/>
            </a:pPr>
            <a:r>
              <a:rPr lang="en-US" dirty="0"/>
              <a:t>Length of RFI DRs were often short in time/samples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AGC Voltage variable wasn’t always available for a DR track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Window size may have been too large to avoid common issues with window calculations: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Requires full density, </a:t>
            </a:r>
            <a:r>
              <a:rPr lang="en-US" dirty="0" err="1"/>
              <a:t>ie</a:t>
            </a:r>
            <a:r>
              <a:rPr lang="en-US" dirty="0"/>
              <a:t>. no gaps/</a:t>
            </a:r>
            <a:r>
              <a:rPr lang="en-US" dirty="0" err="1"/>
              <a:t>NaNs</a:t>
            </a:r>
            <a:r>
              <a:rPr lang="en-US" dirty="0"/>
              <a:t> for all samples across all variables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0BBB7D2-1AD5-C45A-CAEC-3D480C263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53626"/>
              </p:ext>
            </p:extLst>
          </p:nvPr>
        </p:nvGraphicFramePr>
        <p:xfrm>
          <a:off x="8304707" y="4987150"/>
          <a:ext cx="36260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942">
                  <a:extLst>
                    <a:ext uri="{9D8B030D-6E8A-4147-A177-3AD203B41FA5}">
                      <a16:colId xmlns:a16="http://schemas.microsoft.com/office/drawing/2014/main" val="1788035814"/>
                    </a:ext>
                  </a:extLst>
                </a:gridCol>
                <a:gridCol w="1082408">
                  <a:extLst>
                    <a:ext uri="{9D8B030D-6E8A-4147-A177-3AD203B41FA5}">
                      <a16:colId xmlns:a16="http://schemas.microsoft.com/office/drawing/2014/main" val="3947999180"/>
                    </a:ext>
                  </a:extLst>
                </a:gridCol>
                <a:gridCol w="1077687">
                  <a:extLst>
                    <a:ext uri="{9D8B030D-6E8A-4147-A177-3AD203B41FA5}">
                      <a16:colId xmlns:a16="http://schemas.microsoft.com/office/drawing/2014/main" val="461488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145,098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0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484,427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056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3F328A-C55F-B2D8-6DF4-2E288754CD7A}"/>
              </a:ext>
            </a:extLst>
          </p:cNvPr>
          <p:cNvSpPr txBox="1"/>
          <p:nvPr/>
        </p:nvSpPr>
        <p:spPr>
          <a:xfrm>
            <a:off x="9531913" y="6142086"/>
            <a:ext cx="266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*Across all DR kinds</a:t>
            </a:r>
          </a:p>
          <a:p>
            <a:r>
              <a:rPr lang="en-US" dirty="0"/>
              <a:t>RF was a very small subset</a:t>
            </a:r>
          </a:p>
        </p:txBody>
      </p:sp>
    </p:spTree>
    <p:extLst>
      <p:ext uri="{BB962C8B-B14F-4D97-AF65-F5344CB8AC3E}">
        <p14:creationId xmlns:p14="http://schemas.microsoft.com/office/powerpoint/2010/main" val="2934198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9C95-994C-FBB3-FA4C-33537D26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 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1CDAE-2F2B-83DB-B4C3-61A10CDA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75" y="1490705"/>
            <a:ext cx="6489650" cy="53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2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19D9-A9F1-C370-27C6-D8C74933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4261-5E4C-C0C9-320E-8C86BA1F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  <a:p>
            <a:pPr lvl="1"/>
            <a:r>
              <a:rPr lang="en-US" dirty="0"/>
              <a:t>Windows not long enough</a:t>
            </a:r>
          </a:p>
          <a:p>
            <a:pPr lvl="1"/>
            <a:r>
              <a:rPr lang="en-US" dirty="0"/>
              <a:t>Features not expressive enough</a:t>
            </a:r>
          </a:p>
          <a:p>
            <a:r>
              <a:rPr lang="en-US" dirty="0"/>
              <a:t>Not enough training data</a:t>
            </a:r>
          </a:p>
          <a:p>
            <a:pPr lvl="1"/>
            <a:r>
              <a:rPr lang="en-US" dirty="0"/>
              <a:t>Limited by the positive examples</a:t>
            </a:r>
          </a:p>
          <a:p>
            <a:r>
              <a:rPr lang="en-US" dirty="0"/>
              <a:t>Training data is not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22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E4EFA-5004-A8CD-7A00-1C215301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of DRs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45ACC-00A5-967A-9122-CC659B5D3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 Doran</a:t>
            </a:r>
          </a:p>
        </p:txBody>
      </p:sp>
    </p:spTree>
    <p:extLst>
      <p:ext uri="{BB962C8B-B14F-4D97-AF65-F5344CB8AC3E}">
        <p14:creationId xmlns:p14="http://schemas.microsoft.com/office/powerpoint/2010/main" val="952995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622FA-921C-83C5-7463-457A894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87951-5F4A-080B-B322-B8D38F10B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07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93FB-530D-3C4E-A5A6-E17269EA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64157" cy="987020"/>
          </a:xfrm>
        </p:spPr>
        <p:txBody>
          <a:bodyPr>
            <a:normAutofit/>
          </a:bodyPr>
          <a:lstStyle/>
          <a:p>
            <a:r>
              <a:rPr lang="en-US" sz="2000" dirty="0"/>
              <a:t>Mission DR Breakdown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DD6239-D0C9-7D4D-966A-73E71783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8" y="1527309"/>
            <a:ext cx="6716509" cy="496556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9E173343-6C1A-1844-B7A6-B0348A4EF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8307" y="646456"/>
            <a:ext cx="5156143" cy="584641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95660CF-E5E7-4B4A-918E-4F0CE59C8586}"/>
              </a:ext>
            </a:extLst>
          </p:cNvPr>
          <p:cNvSpPr txBox="1">
            <a:spLocks/>
          </p:cNvSpPr>
          <p:nvPr/>
        </p:nvSpPr>
        <p:spPr>
          <a:xfrm>
            <a:off x="7327203" y="4136214"/>
            <a:ext cx="3587231" cy="197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Closure Cause’s Mission Breakdown</a:t>
            </a:r>
          </a:p>
        </p:txBody>
      </p:sp>
    </p:spTree>
    <p:extLst>
      <p:ext uri="{BB962C8B-B14F-4D97-AF65-F5344CB8AC3E}">
        <p14:creationId xmlns:p14="http://schemas.microsoft.com/office/powerpoint/2010/main" val="3006721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844F-E6B2-AC45-857C-2707B163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(SW)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65234-67E9-4F43-907A-D998A6B6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265" y="560489"/>
            <a:ext cx="5511800" cy="492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B6F9D9-A226-5544-8C2C-561CBF21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86" y="1795463"/>
            <a:ext cx="5295900" cy="438150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4DE5CB3-C76E-EA44-83B3-1A510A84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D0A2-B0CD-9BD6-5386-3B082714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8C82-8C54-EBD7-FEA9-BB170FD2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Conducted a comprehensive study of DRs and suitability for use in ML systems (Umaa)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Leveraged and furthered a time series prediction system to provide the most robust ML results to date (James)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Examined DR closure cause categories, and determined (Gary)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3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9D26-18EA-0C46-B844-84E02FA5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(SW)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E44AE955-3B32-3443-8185-7F99DE0FC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295338" y="32398"/>
            <a:ext cx="6177431" cy="6793204"/>
          </a:xfrm>
        </p:spPr>
      </p:pic>
    </p:spTree>
    <p:extLst>
      <p:ext uri="{BB962C8B-B14F-4D97-AF65-F5344CB8AC3E}">
        <p14:creationId xmlns:p14="http://schemas.microsoft.com/office/powerpoint/2010/main" val="511998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844F-E6B2-AC45-857C-2707B163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(HW)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65234-67E9-4F43-907A-D998A6B6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70705" y="229983"/>
            <a:ext cx="5376697" cy="492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B6F9D9-A226-5544-8C2C-561CBF21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97276" y="2217334"/>
            <a:ext cx="5295900" cy="438150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4DE5CB3-C76E-EA44-83B3-1A510A84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7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9D26-18EA-0C46-B844-84E02FA5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(HW)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E44AE955-3B32-3443-8185-7F99DE0FC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195646" y="-59175"/>
            <a:ext cx="6265703" cy="6976350"/>
          </a:xfrm>
        </p:spPr>
      </p:pic>
    </p:spTree>
    <p:extLst>
      <p:ext uri="{BB962C8B-B14F-4D97-AF65-F5344CB8AC3E}">
        <p14:creationId xmlns:p14="http://schemas.microsoft.com/office/powerpoint/2010/main" val="757895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844F-E6B2-AC45-857C-2707B163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(WE)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65234-67E9-4F43-907A-D998A6B6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92053" y="229983"/>
            <a:ext cx="5334000" cy="492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B6F9D9-A226-5544-8C2C-561CBF21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97276" y="2224008"/>
            <a:ext cx="5295900" cy="43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4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9D26-18EA-0C46-B844-84E02FA5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(WE)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E44AE955-3B32-3443-8185-7F99DE0FC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172530" y="-59175"/>
            <a:ext cx="6311935" cy="6976350"/>
          </a:xfrm>
        </p:spPr>
      </p:pic>
    </p:spTree>
    <p:extLst>
      <p:ext uri="{BB962C8B-B14F-4D97-AF65-F5344CB8AC3E}">
        <p14:creationId xmlns:p14="http://schemas.microsoft.com/office/powerpoint/2010/main" val="2791101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844F-E6B2-AC45-857C-2707B163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Spacecraft (SC)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65234-67E9-4F43-907A-D998A6B6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44869" y="3446060"/>
            <a:ext cx="3829479" cy="3324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B6F9D9-A226-5544-8C2C-561CBF21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003" y="1584225"/>
            <a:ext cx="4345317" cy="3532524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C4877627-D290-154C-8377-C764FA00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8855249" y="0"/>
            <a:ext cx="3235041" cy="3544156"/>
          </a:xfrm>
        </p:spPr>
      </p:pic>
    </p:spTree>
    <p:extLst>
      <p:ext uri="{BB962C8B-B14F-4D97-AF65-F5344CB8AC3E}">
        <p14:creationId xmlns:p14="http://schemas.microsoft.com/office/powerpoint/2010/main" val="2439898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96F6-4F46-4B4B-93D3-CED99EE1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DSWG Pilot Stated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3B66-9F2F-E745-B3E7-3540C13D6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Re-label the RFI, Weather and Azimuth use case data, re-train and compare to previous results</a:t>
            </a:r>
          </a:p>
          <a:p>
            <a:pPr lvl="1"/>
            <a:r>
              <a:rPr lang="en-US" dirty="0"/>
              <a:t>Focused on RFI, and ran out of time to procure new labels.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Investigate new use cases possible using document topic modeling techniques from ML</a:t>
            </a:r>
          </a:p>
          <a:p>
            <a:pPr lvl="1"/>
            <a:r>
              <a:rPr lang="en-US" dirty="0"/>
              <a:t>Complete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an ML-ready annotation capture system in consultation with current operators</a:t>
            </a:r>
          </a:p>
          <a:p>
            <a:pPr lvl="1"/>
            <a:r>
              <a:rPr lang="en-US" dirty="0"/>
              <a:t>Put forth a proposal, but still to be reviewed by OEs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Present a cost-benefit analysis of our annotation capture scheme to our DSN stakeholders</a:t>
            </a:r>
          </a:p>
          <a:p>
            <a:pPr lvl="1"/>
            <a:r>
              <a:rPr lang="en-US" dirty="0"/>
              <a:t>Attempting to do that right now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6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DBEC-66C4-8989-CF8C-87C633A2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Desiderata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6B3B-3C1E-BB4F-EB3C-51912A1A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DSN to include ML as part of its future automation strategy, DSN must:</a:t>
            </a:r>
          </a:p>
          <a:p>
            <a:endParaRPr lang="en-US" dirty="0"/>
          </a:p>
          <a:p>
            <a:pPr lvl="1"/>
            <a:r>
              <a:rPr lang="en-US" dirty="0"/>
              <a:t>Identify high impact use cases from user population</a:t>
            </a:r>
          </a:p>
          <a:p>
            <a:pPr lvl="2"/>
            <a:r>
              <a:rPr lang="en-US" dirty="0"/>
              <a:t>define performance metrics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available ML-ready data </a:t>
            </a:r>
          </a:p>
          <a:p>
            <a:pPr lvl="2"/>
            <a:r>
              <a:rPr lang="en-US" dirty="0"/>
              <a:t>Consistently sampled data</a:t>
            </a:r>
          </a:p>
          <a:p>
            <a:pPr lvl="2"/>
            <a:r>
              <a:rPr lang="en-US" dirty="0"/>
              <a:t>High quality annotations of the target variable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Supports Iteration</a:t>
            </a:r>
          </a:p>
          <a:p>
            <a:pPr lvl="2"/>
            <a:r>
              <a:rPr lang="en-US" dirty="0"/>
              <a:t>Incorporate user feedback</a:t>
            </a:r>
          </a:p>
          <a:p>
            <a:pPr lvl="2"/>
            <a:r>
              <a:rPr lang="en-US" dirty="0"/>
              <a:t>Respond to shifts in data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363E-3BAB-7B12-003C-4CC75DEE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TRL levels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012350-F27B-1041-C7E9-5503364B8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527" y="2428483"/>
            <a:ext cx="51308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11312-C029-0CD5-D3FD-06392B1BBD3E}"/>
              </a:ext>
            </a:extLst>
          </p:cNvPr>
          <p:cNvSpPr txBox="1"/>
          <p:nvPr/>
        </p:nvSpPr>
        <p:spPr>
          <a:xfrm>
            <a:off x="838200" y="1630497"/>
            <a:ext cx="377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arxiv.org</a:t>
            </a:r>
            <a:r>
              <a:rPr lang="en-US" b="1" dirty="0"/>
              <a:t>/pdf/2101.03989.pdf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07517-23E9-F798-9D69-1A5CA86FB539}"/>
              </a:ext>
            </a:extLst>
          </p:cNvPr>
          <p:cNvSpPr txBox="1"/>
          <p:nvPr/>
        </p:nvSpPr>
        <p:spPr>
          <a:xfrm>
            <a:off x="7696289" y="3105834"/>
            <a:ext cx="338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development necessarily cycles between TRL levels</a:t>
            </a:r>
          </a:p>
        </p:txBody>
      </p:sp>
    </p:spTree>
    <p:extLst>
      <p:ext uri="{BB962C8B-B14F-4D97-AF65-F5344CB8AC3E}">
        <p14:creationId xmlns:p14="http://schemas.microsoft.com/office/powerpoint/2010/main" val="59553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0329-FC9B-EEBF-D5BC-F7EA643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FC50-2B04-7688-6367-6B1FD774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RFI is the only high impact use case that aligns with current closure cause</a:t>
            </a:r>
          </a:p>
          <a:p>
            <a:endParaRPr lang="en-US" dirty="0"/>
          </a:p>
          <a:p>
            <a:r>
              <a:rPr lang="en-US" dirty="0"/>
              <a:t>DR system doesn’t produce ML-ready annotations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9E9377-52BE-9845-9662-3E59F012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first,</a:t>
            </a:r>
            <a:br>
              <a:rPr lang="en-US" dirty="0"/>
            </a:br>
            <a:r>
              <a:rPr lang="en-US" dirty="0"/>
              <a:t>A Brief History of ML at the DSN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B0F77-A5B3-3346-B4F9-1FB2CFF9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AE90E1-CC73-C24D-9333-F3FEDB62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266070-991B-864B-B540-E90716EEB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61037"/>
              </p:ext>
            </p:extLst>
          </p:nvPr>
        </p:nvGraphicFramePr>
        <p:xfrm>
          <a:off x="678712" y="213360"/>
          <a:ext cx="10515599" cy="664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796">
                  <a:extLst>
                    <a:ext uri="{9D8B030D-6E8A-4147-A177-3AD203B41FA5}">
                      <a16:colId xmlns:a16="http://schemas.microsoft.com/office/drawing/2014/main" val="373096546"/>
                    </a:ext>
                  </a:extLst>
                </a:gridCol>
                <a:gridCol w="3258765">
                  <a:extLst>
                    <a:ext uri="{9D8B030D-6E8A-4147-A177-3AD203B41FA5}">
                      <a16:colId xmlns:a16="http://schemas.microsoft.com/office/drawing/2014/main" val="4044633922"/>
                    </a:ext>
                  </a:extLst>
                </a:gridCol>
                <a:gridCol w="2675106">
                  <a:extLst>
                    <a:ext uri="{9D8B030D-6E8A-4147-A177-3AD203B41FA5}">
                      <a16:colId xmlns:a16="http://schemas.microsoft.com/office/drawing/2014/main" val="592626445"/>
                    </a:ext>
                  </a:extLst>
                </a:gridCol>
                <a:gridCol w="1137812">
                  <a:extLst>
                    <a:ext uri="{9D8B030D-6E8A-4147-A177-3AD203B41FA5}">
                      <a16:colId xmlns:a16="http://schemas.microsoft.com/office/drawing/2014/main" val="19469252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08725955"/>
                    </a:ext>
                  </a:extLst>
                </a:gridCol>
              </a:tblGrid>
              <a:tr h="259943">
                <a:tc>
                  <a:txBody>
                    <a:bodyPr/>
                    <a:lstStyle/>
                    <a:p>
                      <a:r>
                        <a:rPr lang="en-US" sz="1600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Who </a:t>
                      </a:r>
                      <a:r>
                        <a:rPr lang="en-US" sz="1200" dirty="0"/>
                        <a:t>(Task Lead in </a:t>
                      </a:r>
                      <a:r>
                        <a:rPr lang="en-US" sz="1200" b="1" dirty="0"/>
                        <a:t>bold</a:t>
                      </a:r>
                      <a:r>
                        <a:rPr lang="en-US" sz="1200" dirty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15990"/>
                  </a:ext>
                </a:extLst>
              </a:tr>
              <a:tr h="448993">
                <a:tc>
                  <a:txBody>
                    <a:bodyPr/>
                    <a:lstStyle/>
                    <a:p>
                      <a:r>
                        <a:rPr lang="en-US" sz="1600" dirty="0"/>
                        <a:t>Sept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DSN / ML Hackathon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Led to starter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Rebbapragada</a:t>
                      </a:r>
                      <a:r>
                        <a:rPr lang="en-US" sz="1600" dirty="0"/>
                        <a:t>, Verma, Doran, Mandrake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34312"/>
                  </a:ext>
                </a:extLst>
              </a:tr>
              <a:tr h="638043">
                <a:tc>
                  <a:txBody>
                    <a:bodyPr/>
                    <a:lstStyle/>
                    <a:p>
                      <a:r>
                        <a:rPr lang="en-US" sz="1600" dirty="0"/>
                        <a:t>FY2017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AIDAN: Diagnose LE, WE in VGR tracks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Predict delays in lock acquisition (ETA)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Good results on small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started, but not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Verma</a:t>
                      </a:r>
                      <a:r>
                        <a:rPr lang="en-US" sz="1600" dirty="0"/>
                        <a:t>, Doran, </a:t>
                      </a:r>
                      <a:r>
                        <a:rPr lang="en-US" sz="1600" dirty="0" err="1"/>
                        <a:t>Broschart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60183"/>
                  </a:ext>
                </a:extLst>
              </a:tr>
              <a:tr h="2040996">
                <a:tc>
                  <a:txBody>
                    <a:bodyPr/>
                    <a:lstStyle/>
                    <a:p>
                      <a:r>
                        <a:rPr lang="en-US" sz="1600" dirty="0"/>
                        <a:t>FY2018 –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Use case added: RFI/SC on MMS; expanded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Started new experimental platform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Continued ETA work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Switched to unsupervised techniques (e.g., Track Comparisons, Feature ID)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DRA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Poor results; need better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Unfinished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Dormant after intern left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Integration into CEP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Verma</a:t>
                      </a:r>
                      <a:r>
                        <a:rPr lang="en-US" sz="1600" dirty="0"/>
                        <a:t>, Rebbapragada, Yun, Montgomery, Klein (intern), Barraza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38676"/>
                  </a:ext>
                </a:extLst>
              </a:tr>
              <a:tr h="827093">
                <a:tc>
                  <a:txBody>
                    <a:bodyPr/>
                    <a:lstStyle/>
                    <a:p>
                      <a:r>
                        <a:rPr lang="en-US" sz="1600" dirty="0"/>
                        <a:t>FY2021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Predict optical turbulence at DSOC receiving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Completed time series forecasting, evaluation platform (Time-FED) started at DSN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9x (SCAN)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Piazzoli</a:t>
                      </a:r>
                      <a:r>
                        <a:rPr lang="en-US" sz="1600" dirty="0"/>
                        <a:t>, Rebbapragada, Montgomery,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71414"/>
                  </a:ext>
                </a:extLst>
              </a:tr>
              <a:tr h="863227">
                <a:tc>
                  <a:txBody>
                    <a:bodyPr/>
                    <a:lstStyle/>
                    <a:p>
                      <a:r>
                        <a:rPr lang="en-US" sz="1600" dirty="0"/>
                        <a:t>FY2022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LE, WE, RFI/SC with Time-FED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Open Source Time-FED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Topic Modeling of unstructured text from 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DSWG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Rebbapragada</a:t>
                      </a:r>
                      <a:r>
                        <a:rPr lang="en-US" sz="1600" dirty="0"/>
                        <a:t>, Montgomery, Barraza, Verma, Doran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72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746A6C-41BF-AB47-9DF7-67AF7D1A336F}"/>
              </a:ext>
            </a:extLst>
          </p:cNvPr>
          <p:cNvSpPr txBox="1"/>
          <p:nvPr/>
        </p:nvSpPr>
        <p:spPr>
          <a:xfrm>
            <a:off x="777949" y="-12290"/>
            <a:ext cx="625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Key</a:t>
            </a:r>
            <a:r>
              <a:rPr lang="en-US" sz="1200" dirty="0"/>
              <a:t>: LE = Low Elevation, WE = Bad Weather, RFI/SC = Radio frequency and spacecraft interference</a:t>
            </a:r>
          </a:p>
        </p:txBody>
      </p:sp>
    </p:spTree>
    <p:extLst>
      <p:ext uri="{BB962C8B-B14F-4D97-AF65-F5344CB8AC3E}">
        <p14:creationId xmlns:p14="http://schemas.microsoft.com/office/powerpoint/2010/main" val="420102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10284</TotalTime>
  <Words>1660</Words>
  <Application>Microsoft Macintosh PowerPoint</Application>
  <PresentationFormat>Widescreen</PresentationFormat>
  <Paragraphs>389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Data Science Working Group (DSWG) Pilot ML-Ready Annotation Capture at the Deep Space Network </vt:lpstr>
      <vt:lpstr>Acknowledgements</vt:lpstr>
      <vt:lpstr>Differences from Ara’s Work</vt:lpstr>
      <vt:lpstr>Summary of Accomplishments</vt:lpstr>
      <vt:lpstr>Desiderata</vt:lpstr>
      <vt:lpstr>ML TRL levels</vt:lpstr>
      <vt:lpstr>Conclusions</vt:lpstr>
      <vt:lpstr>But first, A Brief History of ML at the DSN</vt:lpstr>
      <vt:lpstr>Timeline</vt:lpstr>
      <vt:lpstr>User Study 2022 – 21 LCO responses</vt:lpstr>
      <vt:lpstr>DSN-ML User Study 2022</vt:lpstr>
      <vt:lpstr>Goal 1 Study of ML-readiness of DR system </vt:lpstr>
      <vt:lpstr>Methodology</vt:lpstr>
      <vt:lpstr>Data sources</vt:lpstr>
      <vt:lpstr>Breakdown of DRs by Closure Cause</vt:lpstr>
      <vt:lpstr>RFI/SC Analysis</vt:lpstr>
      <vt:lpstr>MMS1-10069471-C111350-RFI</vt:lpstr>
      <vt:lpstr>MMS1-10069471-C111350-RFI</vt:lpstr>
      <vt:lpstr>MMS1-10085274-C111754-SC</vt:lpstr>
      <vt:lpstr>MMS1-10110513-G117459-SC</vt:lpstr>
      <vt:lpstr>PowerPoint Presentation</vt:lpstr>
      <vt:lpstr>Goal 2 ML Experiments and Software </vt:lpstr>
      <vt:lpstr>Updates to Platform</vt:lpstr>
      <vt:lpstr>Configuration</vt:lpstr>
      <vt:lpstr>Platform: SQA</vt:lpstr>
      <vt:lpstr>Platform: API Refactor</vt:lpstr>
      <vt:lpstr>Platform: Classification</vt:lpstr>
      <vt:lpstr>Methodology 1</vt:lpstr>
      <vt:lpstr>Methodology 2</vt:lpstr>
      <vt:lpstr>Current Results</vt:lpstr>
      <vt:lpstr>Results: JWST</vt:lpstr>
      <vt:lpstr>JWST Feature Importance</vt:lpstr>
      <vt:lpstr>Results: MMS</vt:lpstr>
      <vt:lpstr>MMS Feature Importance</vt:lpstr>
      <vt:lpstr>Problem Sources</vt:lpstr>
      <vt:lpstr>Topic Modeling of DRs</vt:lpstr>
      <vt:lpstr>Backup</vt:lpstr>
      <vt:lpstr>Mission DR Breakdown</vt:lpstr>
      <vt:lpstr>Software (SW)</vt:lpstr>
      <vt:lpstr>Software (SW)</vt:lpstr>
      <vt:lpstr>Hardware (HW)</vt:lpstr>
      <vt:lpstr>Hardware (HW)</vt:lpstr>
      <vt:lpstr>Weather (WE)</vt:lpstr>
      <vt:lpstr>Weather (WE)</vt:lpstr>
      <vt:lpstr>Spacecraft (SC)</vt:lpstr>
      <vt:lpstr>DSWG Pilot Stated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Montgomery, James (US 398J)</cp:lastModifiedBy>
  <cp:revision>306</cp:revision>
  <dcterms:created xsi:type="dcterms:W3CDTF">2021-04-05T18:15:33Z</dcterms:created>
  <dcterms:modified xsi:type="dcterms:W3CDTF">2022-09-22T23:14:03Z</dcterms:modified>
</cp:coreProperties>
</file>