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3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24C0-8584-C54F-A2A9-C5408BBB437D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B07-720D-BF4B-89EB-96DF4E57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53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24C0-8584-C54F-A2A9-C5408BBB437D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B07-720D-BF4B-89EB-96DF4E57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8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24C0-8584-C54F-A2A9-C5408BBB437D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B07-720D-BF4B-89EB-96DF4E57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9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24C0-8584-C54F-A2A9-C5408BBB437D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B07-720D-BF4B-89EB-96DF4E57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24C0-8584-C54F-A2A9-C5408BBB437D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B07-720D-BF4B-89EB-96DF4E57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28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24C0-8584-C54F-A2A9-C5408BBB437D}" type="datetimeFigureOut">
              <a:rPr lang="en-US" smtClean="0"/>
              <a:t>6/13/22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B07-720D-BF4B-89EB-96DF4E57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0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24C0-8584-C54F-A2A9-C5408BBB437D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B07-720D-BF4B-89EB-96DF4E5776F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1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24C0-8584-C54F-A2A9-C5408BBB437D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B07-720D-BF4B-89EB-96DF4E57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24C0-8584-C54F-A2A9-C5408BBB437D}" type="datetimeFigureOut">
              <a:rPr lang="en-US" smtClean="0"/>
              <a:t>6/13/22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B07-720D-BF4B-89EB-96DF4E57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0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24C0-8584-C54F-A2A9-C5408BBB437D}" type="datetimeFigureOut">
              <a:rPr lang="en-US" smtClean="0"/>
              <a:t>6/13/22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B07-720D-BF4B-89EB-96DF4E57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7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2F024C0-8584-C54F-A2A9-C5408BBB437D}" type="datetimeFigureOut">
              <a:rPr lang="en-US" smtClean="0"/>
              <a:t>6/13/22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B07-720D-BF4B-89EB-96DF4E57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6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2F024C0-8584-C54F-A2A9-C5408BBB437D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2B8AB07-720D-BF4B-89EB-96DF4E57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9CD1-9E22-EE08-83A2-E6F44EB6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TimeFED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71D06-B3AE-A1E2-4E89-E3E7A0EC9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7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47CE-420E-E307-C2B0-7580C6AD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9A12C0-C335-EAC9-9C59-9DF57F3B4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78270" y="2915399"/>
            <a:ext cx="9035460" cy="297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9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35D3-26FD-DC3B-EA09-92A92ED3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61D632-41A8-F27D-419D-B5D65ABF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03" y="0"/>
            <a:ext cx="10654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417640-8948-A450-D5CC-8AC81E2196B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63432" y="0"/>
            <a:ext cx="3033430" cy="3238769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7845049-A83F-EBB5-1422-C39E2809D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377493"/>
              </p:ext>
            </p:extLst>
          </p:nvPr>
        </p:nvGraphicFramePr>
        <p:xfrm>
          <a:off x="6837697" y="248412"/>
          <a:ext cx="23430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835">
                  <a:extLst>
                    <a:ext uri="{9D8B030D-6E8A-4147-A177-3AD203B41FA5}">
                      <a16:colId xmlns:a16="http://schemas.microsoft.com/office/drawing/2014/main" val="2445241056"/>
                    </a:ext>
                  </a:extLst>
                </a:gridCol>
                <a:gridCol w="1114188">
                  <a:extLst>
                    <a:ext uri="{9D8B030D-6E8A-4147-A177-3AD203B41FA5}">
                      <a16:colId xmlns:a16="http://schemas.microsoft.com/office/drawing/2014/main" val="3221264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13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3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73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1421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7F99DE9-C312-63BA-C316-EF4065F7C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615886"/>
              </p:ext>
            </p:extLst>
          </p:nvPr>
        </p:nvGraphicFramePr>
        <p:xfrm>
          <a:off x="7249091" y="3619232"/>
          <a:ext cx="484777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342">
                  <a:extLst>
                    <a:ext uri="{9D8B030D-6E8A-4147-A177-3AD203B41FA5}">
                      <a16:colId xmlns:a16="http://schemas.microsoft.com/office/drawing/2014/main" val="2917814669"/>
                    </a:ext>
                  </a:extLst>
                </a:gridCol>
                <a:gridCol w="1578429">
                  <a:extLst>
                    <a:ext uri="{9D8B030D-6E8A-4147-A177-3AD203B41FA5}">
                      <a16:colId xmlns:a16="http://schemas.microsoft.com/office/drawing/2014/main" val="1642036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Features of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Contribution 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80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AGC Voltage 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88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AGC Voltage Absolute 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71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AGC Voltage Linear 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5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AGC Voltage Root Mean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3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AGC Voltage Absolute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9166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825534E-DD1C-DCE9-15F4-395C0F300EF3}"/>
              </a:ext>
            </a:extLst>
          </p:cNvPr>
          <p:cNvSpPr txBox="1"/>
          <p:nvPr/>
        </p:nvSpPr>
        <p:spPr>
          <a:xfrm>
            <a:off x="0" y="0"/>
            <a:ext cx="50097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RUN 0: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 err="1">
                <a:latin typeface="Andale Mono" panose="020B0509000000000004" pitchFamily="49" charset="0"/>
              </a:rPr>
              <a:t>Pos:Neg</a:t>
            </a:r>
            <a:r>
              <a:rPr lang="en-US" dirty="0">
                <a:latin typeface="Andale Mono" panose="020B0509000000000004" pitchFamily="49" charset="0"/>
              </a:rPr>
              <a:t> track ratio: 1:1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Train/test split: 2018</a:t>
            </a:r>
          </a:p>
          <a:p>
            <a:r>
              <a:rPr lang="en-US" dirty="0">
                <a:latin typeface="Andale Mono" panose="020B0509000000000004" pitchFamily="49" charset="0"/>
              </a:rPr>
              <a:t>Train shape: (22874, 912) (63.68%)</a:t>
            </a:r>
          </a:p>
          <a:p>
            <a:r>
              <a:rPr lang="en-US" dirty="0">
                <a:latin typeface="Andale Mono" panose="020B0509000000000004" pitchFamily="49" charset="0"/>
              </a:rPr>
              <a:t>Test  shape: (13046, 912) (36.32%) </a:t>
            </a:r>
          </a:p>
          <a:p>
            <a:r>
              <a:rPr lang="en-US" dirty="0">
                <a:latin typeface="Andale Mono" panose="020B0509000000000004" pitchFamily="49" charset="0"/>
              </a:rPr>
              <a:t>accuracy  = 0.6066993714548521</a:t>
            </a:r>
          </a:p>
          <a:p>
            <a:r>
              <a:rPr lang="en-US" dirty="0">
                <a:latin typeface="Andale Mono" panose="020B0509000000000004" pitchFamily="49" charset="0"/>
              </a:rPr>
              <a:t>precision = 0.6388535031847133</a:t>
            </a:r>
          </a:p>
          <a:p>
            <a:r>
              <a:rPr lang="en-US" dirty="0">
                <a:latin typeface="Andale Mono" panose="020B0509000000000004" pitchFamily="49" charset="0"/>
              </a:rPr>
              <a:t>recall    = 0.18016885216454104</a:t>
            </a:r>
          </a:p>
          <a:p>
            <a:r>
              <a:rPr lang="en-US" dirty="0">
                <a:latin typeface="Andale Mono" panose="020B0509000000000004" pitchFamily="49" charset="0"/>
              </a:rPr>
              <a:t>truth      </a:t>
            </a:r>
          </a:p>
          <a:p>
            <a:r>
              <a:rPr lang="en-US" dirty="0">
                <a:latin typeface="Andale Mono" panose="020B0509000000000004" pitchFamily="49" charset="0"/>
              </a:rPr>
              <a:t>                0     1</a:t>
            </a:r>
          </a:p>
          <a:p>
            <a:r>
              <a:rPr lang="en-US" dirty="0">
                <a:latin typeface="Andale Mono" panose="020B0509000000000004" pitchFamily="49" charset="0"/>
              </a:rPr>
              <a:t>predicted 0  6912   567</a:t>
            </a:r>
          </a:p>
          <a:p>
            <a:r>
              <a:rPr lang="en-US" dirty="0">
                <a:latin typeface="Andale Mono" panose="020B0509000000000004" pitchFamily="49" charset="0"/>
              </a:rPr>
              <a:t>          1  4564  1003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CED2D-13E1-2FBC-038D-45694DB99EED}"/>
              </a:ext>
            </a:extLst>
          </p:cNvPr>
          <p:cNvSpPr txBox="1"/>
          <p:nvPr/>
        </p:nvSpPr>
        <p:spPr>
          <a:xfrm>
            <a:off x="-17422" y="3487181"/>
            <a:ext cx="48718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RUN 2: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Pos:Neg</a:t>
            </a:r>
            <a:r>
              <a:rPr lang="en-US" dirty="0">
                <a:latin typeface="Andale Mono" panose="020B0509000000000004" pitchFamily="49" charset="0"/>
              </a:rPr>
              <a:t> track ratio: 1:1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Train/test split: 2019</a:t>
            </a:r>
          </a:p>
          <a:p>
            <a:r>
              <a:rPr lang="en-US" dirty="0">
                <a:latin typeface="Andale Mono" panose="020B0509000000000004" pitchFamily="49" charset="0"/>
              </a:rPr>
              <a:t>Train shape: (28161, 912) (75.16%)</a:t>
            </a:r>
          </a:p>
          <a:p>
            <a:r>
              <a:rPr lang="en-US" dirty="0">
                <a:latin typeface="Andale Mono" panose="020B0509000000000004" pitchFamily="49" charset="0"/>
              </a:rPr>
              <a:t>Test  shape: (9307, 912) (24.84%)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accuracy  = 0.5255041518386714</a:t>
            </a:r>
          </a:p>
          <a:p>
            <a:r>
              <a:rPr lang="en-US" dirty="0">
                <a:latin typeface="Andale Mono" panose="020B0509000000000004" pitchFamily="49" charset="0"/>
              </a:rPr>
              <a:t>precision = 0.658102766798419</a:t>
            </a:r>
          </a:p>
          <a:p>
            <a:r>
              <a:rPr lang="en-US" dirty="0">
                <a:latin typeface="Andale Mono" panose="020B0509000000000004" pitchFamily="49" charset="0"/>
              </a:rPr>
              <a:t>recall    = 0.130078125</a:t>
            </a:r>
          </a:p>
          <a:p>
            <a:r>
              <a:rPr lang="en-US" dirty="0">
                <a:latin typeface="Andale Mono" panose="020B0509000000000004" pitchFamily="49" charset="0"/>
              </a:rPr>
              <a:t>truth     </a:t>
            </a:r>
          </a:p>
          <a:p>
            <a:r>
              <a:rPr lang="en-US" dirty="0">
                <a:latin typeface="Andale Mono" panose="020B0509000000000004" pitchFamily="49" charset="0"/>
              </a:rPr>
              <a:t>                0    1</a:t>
            </a:r>
          </a:p>
          <a:p>
            <a:r>
              <a:rPr lang="en-US" dirty="0">
                <a:latin typeface="Andale Mono" panose="020B0509000000000004" pitchFamily="49" charset="0"/>
              </a:rPr>
              <a:t>predicted 0  4650  346</a:t>
            </a:r>
          </a:p>
          <a:p>
            <a:r>
              <a:rPr lang="en-US" dirty="0">
                <a:latin typeface="Andale Mono" panose="020B0509000000000004" pitchFamily="49" charset="0"/>
              </a:rPr>
              <a:t>          1  4454  666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7278B-ED3A-DC07-1ACD-0803C57823A5}"/>
              </a:ext>
            </a:extLst>
          </p:cNvPr>
          <p:cNvSpPr txBox="1"/>
          <p:nvPr/>
        </p:nvSpPr>
        <p:spPr>
          <a:xfrm>
            <a:off x="6575646" y="2009853"/>
            <a:ext cx="33823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1:</a:t>
            </a:r>
          </a:p>
          <a:p>
            <a:r>
              <a:rPr lang="en-US" dirty="0" err="1"/>
              <a:t>Pos:Neg</a:t>
            </a:r>
            <a:r>
              <a:rPr lang="en-US" dirty="0"/>
              <a:t> track ratio: 1:2</a:t>
            </a:r>
          </a:p>
          <a:p>
            <a:r>
              <a:rPr lang="en-US" dirty="0"/>
              <a:t>Train/test split: 2019</a:t>
            </a:r>
          </a:p>
          <a:p>
            <a:r>
              <a:rPr lang="en-US" dirty="0"/>
              <a:t>Train shape: (28161, 912) (75.16%)</a:t>
            </a:r>
          </a:p>
          <a:p>
            <a:r>
              <a:rPr lang="en-US" dirty="0"/>
              <a:t>Test  shape: (9307, 912) (24.84%)</a:t>
            </a:r>
          </a:p>
        </p:txBody>
      </p:sp>
    </p:spTree>
    <p:extLst>
      <p:ext uri="{BB962C8B-B14F-4D97-AF65-F5344CB8AC3E}">
        <p14:creationId xmlns:p14="http://schemas.microsoft.com/office/powerpoint/2010/main" val="204096488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{668EF09E-59A2-2341-B780-1089AE97B3DC}tf10001120</Template>
  <TotalTime>2683</TotalTime>
  <Words>208</Words>
  <Application>Microsoft Macintosh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Andale Mono</vt:lpstr>
      <vt:lpstr>Arial</vt:lpstr>
      <vt:lpstr>Gill Sans MT</vt:lpstr>
      <vt:lpstr>Parcel</vt:lpstr>
      <vt:lpstr>TimeFED</vt:lpstr>
      <vt:lpstr>Milestones</vt:lpstr>
      <vt:lpstr>Pipeline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TimeFED</dc:title>
  <dc:creator>Montgomery, James (US 398J)</dc:creator>
  <cp:lastModifiedBy>Montgomery, James (US 398J)</cp:lastModifiedBy>
  <cp:revision>5</cp:revision>
  <dcterms:created xsi:type="dcterms:W3CDTF">2022-06-13T19:52:48Z</dcterms:created>
  <dcterms:modified xsi:type="dcterms:W3CDTF">2022-06-15T16:36:48Z</dcterms:modified>
</cp:coreProperties>
</file>