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38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58" r:id="rId5"/>
    <p:sldId id="293" r:id="rId6"/>
    <p:sldId id="292" r:id="rId7"/>
    <p:sldId id="291" r:id="rId8"/>
    <p:sldId id="288" r:id="rId9"/>
    <p:sldId id="284" r:id="rId10"/>
    <p:sldId id="287" r:id="rId11"/>
    <p:sldId id="285" r:id="rId12"/>
    <p:sldId id="282" r:id="rId13"/>
    <p:sldId id="286" r:id="rId14"/>
    <p:sldId id="290" r:id="rId15"/>
    <p:sldId id="289" r:id="rId16"/>
    <p:sldId id="283" r:id="rId17"/>
    <p:sldId id="280" r:id="rId18"/>
    <p:sldId id="279" r:id="rId19"/>
    <p:sldId id="281" r:id="rId20"/>
    <p:sldId id="278" r:id="rId21"/>
    <p:sldId id="277" r:id="rId22"/>
    <p:sldId id="276" r:id="rId23"/>
    <p:sldId id="275" r:id="rId24"/>
    <p:sldId id="274" r:id="rId25"/>
    <p:sldId id="273" r:id="rId26"/>
    <p:sldId id="272" r:id="rId27"/>
    <p:sldId id="271" r:id="rId28"/>
    <p:sldId id="266" r:id="rId29"/>
    <p:sldId id="267" r:id="rId30"/>
    <p:sldId id="268" r:id="rId31"/>
    <p:sldId id="294" r:id="rId32"/>
    <p:sldId id="296" r:id="rId33"/>
    <p:sldId id="295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457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65D6D-28C4-6D4B-8317-051FB0B08949}" type="datetimeFigureOut">
              <a:rPr lang="en-US" smtClean="0"/>
              <a:pPr/>
              <a:t>8/20/10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38FDF-51D6-0747-8E32-09A769CA2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8308A-C655-9046-9A87-841E7D95C321}" type="datetimeFigureOut">
              <a:rPr lang="en-US" smtClean="0"/>
              <a:pPr/>
              <a:t>8/20/10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4E12D-E38F-6F45-B294-8F00E3B791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tIns="182880" bIns="18288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F0EB21-F5FA-8E45-89C1-355714C36C6F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FCCD0-9D74-0D46-AED3-7049202D12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b"/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/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>
            <a:noAutofit/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64B6E69-CA0B-974C-B264-D6BB5894D91C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7881A84-3773-4342-96AE-05D3FE287FA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357E28-828D-2A42-B8AF-4378C09AFC28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90685-BE56-EC4F-8583-E12F5717D2E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B4B043-B4C8-2A42-AF1C-3FFD67F36FBE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C83E8-283F-4042-A30C-D0F70409E42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7F59F4-542F-304E-98DB-C75261B0B084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1726B-83A8-3D4B-8D2A-5ED679898D0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/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21413"/>
            <a:ext cx="2133600" cy="300037"/>
          </a:xfrm>
        </p:spPr>
        <p:txBody>
          <a:bodyPr/>
          <a:lstStyle>
            <a:lvl1pPr>
              <a:defRPr/>
            </a:lvl1pPr>
          </a:lstStyle>
          <a:p>
            <a:fld id="{949E761B-06FA-A84E-B682-EB03BF3DA7E6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11888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211888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41D661B3-EB9B-2E4D-A7B8-80DE1E9115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FA7523-8D88-CB4F-A959-730A58137174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E8CC1-15C6-A24A-9AD2-ED0AEF64924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/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/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DD43B-CBFA-C74B-A7B3-01C386C539F9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1D963-289E-4246-AE84-5356B45E264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67A369-C8EB-9342-BFE0-D98C2026497B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90540-A578-754C-A864-1ACF89462F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AFAF7-B2FD-0545-9FB2-18479D02AD47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3F6B6-9C41-FB4E-8CAA-B935640FFD4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C05F7-2B86-8547-BFE5-E8B063865279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5F052-C610-7441-85F3-016A5AFBC10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/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B2A605-B5D8-3E4A-8716-695754102A67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8FB1-FCAF-0949-9167-ABC2518F04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30000">
              <a:schemeClr val="bg2">
                <a:tint val="10000"/>
                <a:alpha val="80000"/>
                <a:satMod val="30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3613" cy="126365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7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6175"/>
            <a:ext cx="2133600" cy="2778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7F7F7F"/>
                </a:solidFill>
                <a:latin typeface="Corbel" charset="0"/>
              </a:defRPr>
            </a:lvl1pPr>
          </a:lstStyle>
          <a:p>
            <a:fld id="{4AB767A4-5010-744A-ACB3-5896C3E80B0F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6175"/>
            <a:ext cx="2895600" cy="2778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7F7F7F"/>
                </a:solidFill>
                <a:latin typeface="Corbel" charset="0"/>
              </a:defRPr>
            </a:lvl1pPr>
          </a:lstStyle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6175"/>
            <a:ext cx="2133600" cy="2778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7F7F7F"/>
                </a:solidFill>
                <a:latin typeface="Corbel" charset="0"/>
              </a:defRPr>
            </a:lvl1pPr>
          </a:lstStyle>
          <a:p>
            <a:fld id="{064A9ADD-E439-254A-BC94-83229485196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1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406" r:id="rId9"/>
    <p:sldLayoutId id="2147484407" r:id="rId10"/>
    <p:sldLayoutId id="2147484408" r:id="rId11"/>
    <p:sldLayoutId id="2147484409" r:id="rId12"/>
  </p:sldLayoutIdLst>
  <p:hf hdr="0"/>
  <p:txStyles>
    <p:titleStyle>
      <a:lvl1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j-lt"/>
          <a:ea typeface="ＭＳ Ｐゴシック" charset="-128"/>
          <a:cs typeface="ＭＳ Ｐゴシック" charset="-128"/>
        </a:defRPr>
      </a:lvl1pPr>
      <a:lvl2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2pPr>
      <a:lvl3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3pPr>
      <a:lvl4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4pPr>
      <a:lvl5pPr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ctr" rtl="0" fontAlgn="base">
        <a:lnSpc>
          <a:spcPts val="5600"/>
        </a:lnSpc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SzPct val="80000"/>
        <a:buFont typeface="Wingdings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+mn-cs"/>
        </a:defRPr>
      </a:lvl2pPr>
      <a:lvl3pPr marL="1035050" indent="-349250" algn="l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+mn-cs"/>
        </a:defRPr>
      </a:lvl3pPr>
      <a:lvl4pPr marL="1371600" indent="-336550" algn="l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+mn-cs"/>
        </a:defRPr>
      </a:lvl4pPr>
      <a:lvl5pPr marL="1720850" indent="-349250" algn="l" rtl="0" fontAlgn="base">
        <a:spcBef>
          <a:spcPct val="20000"/>
        </a:spcBef>
        <a:spcAft>
          <a:spcPct val="0"/>
        </a:spcAft>
        <a:buSzPct val="80000"/>
        <a:buFont typeface="Wingdings" charset="2"/>
        <a:buChar char="l"/>
        <a:defRPr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31000">
                <a:schemeClr val="accent4">
                  <a:tint val="100000"/>
                  <a:shade val="100000"/>
                  <a:satMod val="100000"/>
                  <a:alpha val="71000"/>
                </a:schemeClr>
              </a:gs>
              <a:gs pos="66000">
                <a:schemeClr val="accent4">
                  <a:tint val="100000"/>
                  <a:shade val="60000"/>
                  <a:alpha val="100000"/>
                  <a:satMod val="100000"/>
                  <a:lumMod val="100000"/>
                </a:schemeClr>
              </a:gs>
              <a:gs pos="100000">
                <a:srgbClr val="24576F"/>
              </a:gs>
            </a:gsLst>
          </a:gra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 smtClean="0">
                <a:solidFill>
                  <a:srgbClr val="000000"/>
                </a:solidFill>
              </a:rPr>
              <a:t>Development of SysML Executable Python Design Patterns for Ops Activity Models Simulation</a:t>
            </a:r>
            <a:r>
              <a:rPr lang="en-US" sz="3200" dirty="0" smtClean="0">
                <a:solidFill>
                  <a:srgbClr val="000000"/>
                </a:solidFill>
              </a:rPr>
              <a:t/>
            </a:r>
            <a:br>
              <a:rPr lang="en-US" sz="3200" dirty="0" smtClean="0">
                <a:solidFill>
                  <a:srgbClr val="000000"/>
                </a:solidFill>
              </a:rPr>
            </a:b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910276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Wubing Ye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wye@caltech.edu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August 18, 2010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NASA Space Grant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ysML_Activity_Diagram__ProcedureExample__ProcedureExample.jpg"/>
          <p:cNvPicPr>
            <a:picLocks noChangeAspect="1"/>
          </p:cNvPicPr>
          <p:nvPr/>
        </p:nvPicPr>
        <p:blipFill>
          <a:blip r:embed="rId2"/>
          <a:srcRect t="43975" r="36801" b="19581"/>
          <a:stretch>
            <a:fillRect/>
          </a:stretch>
        </p:blipFill>
        <p:spPr>
          <a:xfrm>
            <a:off x="178177" y="5026003"/>
            <a:ext cx="6776585" cy="16747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4" y="302381"/>
            <a:ext cx="5387220" cy="5164667"/>
          </a:xfrm>
        </p:spPr>
        <p:txBody>
          <a:bodyPr wrap="none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self.actdict = {'inputParameter' : {'stdin' : 'no',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        		 'next_step' : ['Step1’]  },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'Step1' : {'argument' : {'source' : 'inputParameter',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               	      'min_tok' : 1,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            	      'max_tok' : 1,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             	      'tok_list' : []  },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			 'method' : self.Step1,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	 'next_step' : 'Step2',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	 'exec_status' : 'Current’  },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'Step2' : {'argument' : {'source' : 'Step1',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              	      'min_tok' : 1,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              	      'max_tok' : 1,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              	      'tok_list' : []  },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	  'method' : self.Step2,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	  'next_step' : 'return output parameters',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	  'exec_status' : 'Current’  },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'outputParameter': {'stdout' : 'no',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				  'final' : {'source' : 'Step2',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                            	                 'tok_list' : []  } } }</a:t>
            </a:r>
            <a:endParaRPr lang="en-US" sz="16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8177" y="0"/>
            <a:ext cx="3087537" cy="79110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The actdict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16585" y="349861"/>
            <a:ext cx="1503215" cy="25551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5753" y="5325371"/>
            <a:ext cx="1159244" cy="4020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92845" y="802971"/>
            <a:ext cx="575449" cy="3009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76099" y="5053123"/>
            <a:ext cx="1372896" cy="81074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492845" y="2524148"/>
            <a:ext cx="575449" cy="3009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60562" y="5053123"/>
            <a:ext cx="1270460" cy="7751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492845" y="4261397"/>
            <a:ext cx="1526955" cy="3009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78177" y="6190564"/>
            <a:ext cx="1186820" cy="4745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20694" y="802971"/>
            <a:ext cx="963338" cy="3009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7AB9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540442" y="5316570"/>
            <a:ext cx="785989" cy="3009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7AB9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220694" y="2524148"/>
            <a:ext cx="963338" cy="3009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7AB9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044554" y="5280960"/>
            <a:ext cx="785989" cy="3009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7AB9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6112" y="1117445"/>
          <a:ext cx="8009346" cy="5359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3976"/>
                <a:gridCol w="6055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Function Name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Runs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in the background; calls step() when stepMode is False, otherwise terminates after mapping the input parameters.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Collects input tokens and maps them to the correct input pins.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 single step through the activity;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executes one action.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stop()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dictionary of action name and tok_lists if “stdout” in actdict is set to “yes”. Otherwise, returns nothing.</a:t>
                      </a:r>
                      <a:endParaRPr lang="en-US" i="0" u="none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parseResult()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Maps tokens on output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pins to input pins of the next action.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inRange()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Returns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“True” if input pin criteria are satisfied.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decision()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Decision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node; maps token to input pin of the true condition.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wrong_tok()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Returns list of input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pins that are not satisfied.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clear_tok()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Clears the tok_list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(input pins)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of an action.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tok_count()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Counts the number of tokens in the tok_list (input pin).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main()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Utility main method for invoking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activity executables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isDone()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Returns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“True” when all executable actions have finished.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8873"/>
            <a:ext cx="7313613" cy="87212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ActivityBase Functions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4024"/>
            <a:ext cx="7313613" cy="4917851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Activity Class: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Contains result_map_dict which is a dictionary that has output pin names as keys and input pins as definitions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0000"/>
                </a:solidFill>
              </a:rPr>
              <a:t>self.result_map_dict = {"inputParameter": ["Step1.argument"],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		   "Step1.result"  : ["Step2.argument"],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                        		   "Step2.result"  : ["outputParameter.final"]  }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Calls Impl class which then executes the user-inputted code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Impl Class: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User-input section; returns a “resdict” dictionary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Activity and Impl Class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9E19-6D64-5A42-926E-A91D43FA1B0E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lass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35" y="1492625"/>
            <a:ext cx="5998551" cy="47335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Design Structure Summary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AFA7-8263-0746-BE0B-238F40E6AEA3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1833274" y="3252428"/>
            <a:ext cx="882730" cy="771563"/>
          </a:xfrm>
          <a:prstGeom prst="leftBrace">
            <a:avLst/>
          </a:prstGeom>
          <a:ln>
            <a:solidFill>
              <a:srgbClr val="2C80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833274" y="4089080"/>
            <a:ext cx="882730" cy="1288114"/>
          </a:xfrm>
          <a:prstGeom prst="lef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420" y="3377660"/>
            <a:ext cx="137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</a:p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080" y="4422238"/>
            <a:ext cx="137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How are the subset of activity model features being handled?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What is the criteria for action execution?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How are input pins and parameters being checked?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Are executions ordered?</a:t>
            </a:r>
          </a:p>
          <a:p>
            <a:pPr marL="457200" indent="-45720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Important Design Questions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9800" y="4484461"/>
            <a:ext cx="1654628" cy="1741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51D-BCD8-4C43-8CE7-4DB6DD3C451F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4399" y="1002800"/>
          <a:ext cx="7313614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07"/>
                <a:gridCol w="36568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Feature of Model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Representation in Python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Action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node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Instance and key in actdict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Input pins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Definition key under action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node entry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 actdict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Output pins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Key in resdict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Tokens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Treated as objects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Mapping of tokens from action node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to action node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result_map_dict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Decision node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Equivalent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to action node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Merge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node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Multiple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output pins mapped to single input pin in result_map_dict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Fork node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Token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mapped to multiple inputs in the result_map_dict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Join node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Equivalent to action node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Input/Output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parameter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Key in actdict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Call actions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Instanced by top-level activity model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1002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Activity Model Features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Action must be inRange() and ‘exec_status’ must be set to either “Current” or “Continuous”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step() loops through the actdict and runs whichever step whose execution requirements are fulfilled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Once the action has finished, it will return a resdict that maps the produced tokens to the action’s output pins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The action’s input pins are then cleared and its tokens are parsed to the next action’s input pins by parseResult()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Execution order is random</a:t>
            </a:r>
            <a:endParaRPr 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Action Execution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988-B9B4-044E-812E-5050FCC03F19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4025"/>
            <a:ext cx="7313613" cy="5170642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Seven examples, each demonstrating a different feature of SysML Activity diagrams: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ProcedureExample – basic diagram that demonstrates functionality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ProcessExample – action node with multiple input pins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CapabilityExample – fork node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JoinExample – fork and join nodes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IncrementExample – decision node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MergeExample – decision and merge nodes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Process1 – demonstrates hierarchy and call actions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Example Activity Diagrams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92A4-6456-A248-B4C3-A3D11B8171B4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ProcedureExample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SysML_Activity_Diagram__ProcedureExample__Procedure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7" y="1902775"/>
            <a:ext cx="9022193" cy="386665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5143-BFB1-9C48-B487-7687CE78C19E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sML_Activity_Diagram__ProcessExample__Process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14" y="221304"/>
            <a:ext cx="6144382" cy="63655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flipH="1">
            <a:off x="0" y="1703678"/>
            <a:ext cx="3410618" cy="1245810"/>
          </a:xfrm>
        </p:spPr>
        <p:txBody>
          <a:bodyPr vert="horz"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ProcessExample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02667" y="4912743"/>
            <a:ext cx="207438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11149" y="4912743"/>
            <a:ext cx="207438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318591" y="5067906"/>
            <a:ext cx="2543314" cy="158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61905" y="4744740"/>
            <a:ext cx="162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Input</a:t>
            </a:r>
          </a:p>
          <a:p>
            <a:r>
              <a:rPr lang="en-US" dirty="0" smtClean="0">
                <a:latin typeface="Corbel" charset="0"/>
              </a:rPr>
              <a:t>Pin 2</a:t>
            </a:r>
            <a:endParaRPr lang="en-US" dirty="0">
              <a:latin typeface="Corbel" charset="0"/>
            </a:endParaRP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 flipV="1">
            <a:off x="1257905" y="5067905"/>
            <a:ext cx="3144762" cy="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66363" y="4746330"/>
            <a:ext cx="11287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Input</a:t>
            </a:r>
          </a:p>
          <a:p>
            <a:r>
              <a:rPr lang="en-US" dirty="0" smtClean="0">
                <a:latin typeface="Corbel" charset="0"/>
              </a:rPr>
              <a:t>Pin 1</a:t>
            </a:r>
            <a:endParaRPr lang="en-US" dirty="0">
              <a:latin typeface="Corbel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0D0-871F-004D-A14C-C136A8CA4F1F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Introduction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2625"/>
            <a:ext cx="7313613" cy="4558551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Goals: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To develop a Python design pattern that executes SysML activity diagrams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Create an activity design pattern that can be added to the JPL Statechart Autocoder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Agenda: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Activity diagram and class diagram overview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The Python design pattern and ActivityBase class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Example Activity diagrams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MagicDraw animator demonstrations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</a:rPr>
              <a:t>Future plans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6BE6-C63D-7F4A-ACAF-1944DD671010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CapabilityExample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SysML_Activity_Diagram__CapabilityExample__Capability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2" y="1782905"/>
            <a:ext cx="8929892" cy="34104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441611" y="3646619"/>
            <a:ext cx="207438" cy="4853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 rot="5400000" flipH="1" flipV="1">
            <a:off x="5798968" y="4877489"/>
            <a:ext cx="1491930" cy="79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36250" y="5623851"/>
            <a:ext cx="1625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Fork Node</a:t>
            </a:r>
            <a:endParaRPr lang="en-US" dirty="0">
              <a:latin typeface="Corbel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75F5-47D0-2749-B356-AC3765EAA07D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JoinExample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Activity_Diagram__JoinExample__JoinExample.jpg"/>
          <p:cNvPicPr>
            <a:picLocks noChangeAspect="1"/>
          </p:cNvPicPr>
          <p:nvPr/>
        </p:nvPicPr>
        <p:blipFill>
          <a:blip r:embed="rId2"/>
          <a:srcRect r="45680" b="13946"/>
          <a:stretch>
            <a:fillRect/>
          </a:stretch>
        </p:blipFill>
        <p:spPr>
          <a:xfrm>
            <a:off x="914400" y="1256225"/>
            <a:ext cx="4872930" cy="523601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89331" y="3866435"/>
            <a:ext cx="532949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89331" y="2374963"/>
            <a:ext cx="532949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Arrow Connector 10"/>
          <p:cNvCxnSpPr>
            <a:endCxn id="7" idx="3"/>
          </p:cNvCxnSpPr>
          <p:nvPr/>
        </p:nvCxnSpPr>
        <p:spPr>
          <a:xfrm rot="10800000">
            <a:off x="3622280" y="2530126"/>
            <a:ext cx="2431144" cy="158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622280" y="3866435"/>
            <a:ext cx="2431144" cy="158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53424" y="2326583"/>
            <a:ext cx="1625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Fork Node</a:t>
            </a:r>
            <a:endParaRPr lang="en-US" dirty="0">
              <a:latin typeface="Corbe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53424" y="3675414"/>
            <a:ext cx="1625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Join Node</a:t>
            </a:r>
            <a:endParaRPr lang="en-US" dirty="0">
              <a:latin typeface="Corbel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18A6-BB60-D944-88D2-3DE72C980A14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111767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IncrementExample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SysML_Activity_Diagram__IncrementExample__Increment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93" y="1117673"/>
            <a:ext cx="5794809" cy="55218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94857" y="4452871"/>
            <a:ext cx="2600476" cy="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253" y="4226465"/>
            <a:ext cx="162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Decision Node</a:t>
            </a:r>
            <a:endParaRPr lang="en-US" dirty="0">
              <a:latin typeface="Corbe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95333" y="4142547"/>
            <a:ext cx="335352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D707-EB0C-094C-9BE2-40A1B5A4E5F5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tivity_Diagram__MergeExample__MergeExample.jpg"/>
          <p:cNvPicPr>
            <a:picLocks noChangeAspect="1"/>
          </p:cNvPicPr>
          <p:nvPr/>
        </p:nvPicPr>
        <p:blipFill>
          <a:blip r:embed="rId2"/>
          <a:srcRect r="45399"/>
          <a:stretch>
            <a:fillRect/>
          </a:stretch>
        </p:blipFill>
        <p:spPr>
          <a:xfrm>
            <a:off x="914400" y="228601"/>
            <a:ext cx="5154371" cy="640284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89162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MergeExample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48858" y="2757715"/>
            <a:ext cx="335352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48858" y="4139785"/>
            <a:ext cx="335352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684209" y="2358570"/>
            <a:ext cx="2786746" cy="39914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70955" y="2173904"/>
            <a:ext cx="162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Decision Node</a:t>
            </a:r>
            <a:endParaRPr lang="en-US" dirty="0">
              <a:latin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684209" y="4450114"/>
            <a:ext cx="2786746" cy="40893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70955" y="4674382"/>
            <a:ext cx="162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Merge Node</a:t>
            </a:r>
            <a:endParaRPr lang="en-US" dirty="0">
              <a:latin typeface="Corbel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6718-A2C1-BD4E-97FE-AAA401671D6C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Process1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Activity_Diagram__Process1__Proces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5" y="1323292"/>
            <a:ext cx="8751907" cy="42832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6200000" flipV="1">
            <a:off x="1758247" y="4361943"/>
            <a:ext cx="2289220" cy="58057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93146" y="5796841"/>
            <a:ext cx="162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rbel" charset="0"/>
              </a:rPr>
              <a:t>Call Actions</a:t>
            </a:r>
            <a:endParaRPr lang="en-US" dirty="0">
              <a:latin typeface="Corbe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3017356" y="4634087"/>
            <a:ext cx="2325508" cy="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842256" y="4063193"/>
            <a:ext cx="2325506" cy="114179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CE04-2609-6B45-82F6-FA6F4D6F7E5B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Procedure1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Activity_Diagram__Procedure1__Proced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6" y="1492625"/>
            <a:ext cx="8300178" cy="466385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2493-2CA1-E54E-A79D-14058475D9DE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Procedure2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Activity_Diagram__Procedure2__Proced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4" y="1740166"/>
            <a:ext cx="8879356" cy="429535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F845-0C4D-EA45-8493-0C54405210E2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Procedure3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Activity_Diagram__Procedure3__Proced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9" y="1519293"/>
            <a:ext cx="8418362" cy="466385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E257-117E-7944-B21A-A8BA38C58FD8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543597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/>
                </a:solidFill>
                <a:ea typeface="+mj-ea"/>
                <a:cs typeface="+mj-cs"/>
              </a:rPr>
              <a:t>Time for Demos!!</a:t>
            </a:r>
            <a:endParaRPr lang="en-US" sz="36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Picture 4" descr="j0304405.pict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462588" y="4209143"/>
            <a:ext cx="1967534" cy="145543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DB03-955B-BE46-81F5-69FE5D9BD6A9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Implement a plug-in that sorts the actdict so that action execution is ordered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Utilize stereotypes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Set priority rules so that actions with fewer token requirements will execute first.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Replace the actdict with a class system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Include this design pattern into the JPL Statechart Autocoder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Endless possibilities!</a:t>
            </a:r>
            <a:endParaRPr 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Future Plans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000" contrast="-1000"/>
          </a:blip>
          <a:stretch>
            <a:fillRect/>
          </a:stretch>
        </p:blipFill>
        <p:spPr>
          <a:xfrm>
            <a:off x="3920625" y="5445961"/>
            <a:ext cx="364159" cy="3641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2225" cap="rnd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29E-6873-2749-8D5A-CE8EF391559C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47838"/>
            <a:ext cx="7313613" cy="4303338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One of nine diagrams that can be drawn in the Systems Modeling Language (SysML).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Behavior diagram, i.e. demonstrates system functionality.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Illustrates the flow of information (tokens) from action to action.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Created using the MagicDraw CASE tool.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What is an Activity Diagram?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CD63-A89A-7F47-9F25-C11EB15F7061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2625"/>
            <a:ext cx="7313613" cy="4558925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Developed a Python design pattern to execute SysML Activity diagram simulations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ActivityBase contains common functions and calls upon actdict to determine which action to run next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If an action’s input pins are satisfied, then it will run and produce tokens that will be mapped to the next input pin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Simulations can be run in MagicDraw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Activity class pattern ready for automatic generation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Summary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8DD4-FE25-434B-87A8-3E80A30A9016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314686"/>
            <a:ext cx="7313613" cy="199721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/>
                </a:solidFill>
                <a:ea typeface="+mj-ea"/>
                <a:cs typeface="+mj-cs"/>
              </a:rPr>
              <a:t>MissionOps Diagram</a:t>
            </a:r>
            <a:endParaRPr lang="en-US" sz="36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54517"/>
            <a:ext cx="2112334" cy="1798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11271" t="1574" r="8170" b="844"/>
          <a:stretch>
            <a:fillRect/>
          </a:stretch>
        </p:blipFill>
        <p:spPr>
          <a:xfrm rot="2274296">
            <a:off x="5865726" y="4258917"/>
            <a:ext cx="2352165" cy="227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042D-084D-CA48-9E61-C265AF0EF613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ysML_Activity_Diagram__MissionOpsWithDTE__MissionOpsWithDTE.jpg"/>
          <p:cNvPicPr>
            <a:picLocks noChangeAspect="1"/>
          </p:cNvPicPr>
          <p:nvPr/>
        </p:nvPicPr>
        <p:blipFill>
          <a:blip r:embed="rId2"/>
          <a:srcRect r="13800" b="42765"/>
          <a:stretch>
            <a:fillRect/>
          </a:stretch>
        </p:blipFill>
        <p:spPr>
          <a:xfrm>
            <a:off x="96760" y="0"/>
            <a:ext cx="8950476" cy="68637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tivity_Diagram__MissionOpsActionBehavior__MissionOpsActionBehavior.jpg"/>
          <p:cNvPicPr>
            <a:picLocks noChangeAspect="1"/>
          </p:cNvPicPr>
          <p:nvPr/>
        </p:nvPicPr>
        <p:blipFill>
          <a:blip r:embed="rId2"/>
          <a:srcRect r="36515" b="8935"/>
          <a:stretch>
            <a:fillRect/>
          </a:stretch>
        </p:blipFill>
        <p:spPr>
          <a:xfrm>
            <a:off x="760031" y="228600"/>
            <a:ext cx="5602044" cy="641837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19284" y="593509"/>
            <a:ext cx="4904541" cy="89911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MissionOps Impl Diagram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ysML_Activity_Diagram__ProcedureExample__ProcedureExample.jpg"/>
          <p:cNvPicPr>
            <a:picLocks noChangeAspect="1"/>
          </p:cNvPicPr>
          <p:nvPr/>
        </p:nvPicPr>
        <p:blipFill>
          <a:blip r:embed="rId2"/>
          <a:srcRect r="26251" b="16035"/>
          <a:stretch>
            <a:fillRect/>
          </a:stretch>
        </p:blipFill>
        <p:spPr>
          <a:xfrm>
            <a:off x="278833" y="1492625"/>
            <a:ext cx="8566717" cy="418004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Simple Activity Diagram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47409" y="3761619"/>
            <a:ext cx="1336305" cy="7311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681900" y="5218375"/>
            <a:ext cx="1464963" cy="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18476" y="5952444"/>
            <a:ext cx="1511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</a:rPr>
              <a:t>Action 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3622" y="4029396"/>
            <a:ext cx="207438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51793" y="4017301"/>
            <a:ext cx="188772" cy="3103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997418" y="3571560"/>
            <a:ext cx="892175" cy="1588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36235" y="2702404"/>
            <a:ext cx="1624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</a:rPr>
              <a:t>Input Pin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3155585" y="5138447"/>
            <a:ext cx="1623232" cy="1588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22951" y="5950857"/>
            <a:ext cx="137885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</a:rPr>
              <a:t>Output pin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9493" y="4005206"/>
            <a:ext cx="1470594" cy="4020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00000"/>
                  <a:alpha val="0"/>
                </a:schemeClr>
              </a:gs>
              <a:gs pos="60000">
                <a:schemeClr val="accent1">
                  <a:tint val="100000"/>
                  <a:shade val="60000"/>
                  <a:satMod val="100000"/>
                  <a:lumMod val="100000"/>
                  <a:alpha val="0"/>
                </a:schemeClr>
              </a:gs>
              <a:gs pos="100000">
                <a:schemeClr val="accent1">
                  <a:shade val="20000"/>
                  <a:satMod val="100000"/>
                  <a:lumMod val="100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68579" y="3545982"/>
            <a:ext cx="892175" cy="1587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0635" y="2701620"/>
            <a:ext cx="1625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charset="0"/>
              </a:rPr>
              <a:t>Parameter Box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1FB9-3C1D-F247-B6FA-B6662E7AF10B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sML_Activity_Diagram__MissionOpsWithDTE__MissionOpsWithDTE.jpg"/>
          <p:cNvPicPr>
            <a:picLocks noChangeAspect="1"/>
          </p:cNvPicPr>
          <p:nvPr/>
        </p:nvPicPr>
        <p:blipFill>
          <a:blip r:embed="rId2"/>
          <a:srcRect r="13800" b="42765"/>
          <a:stretch>
            <a:fillRect/>
          </a:stretch>
        </p:blipFill>
        <p:spPr>
          <a:xfrm>
            <a:off x="96760" y="0"/>
            <a:ext cx="8950476" cy="68637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Another diagram option in SysML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Class – describes different types of objects or instances in a system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Each class lists its own attributes and operations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Structure diagram, i.e. class diagram shows the classes and their relationship to one another</a:t>
            </a: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Class Diagrams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84D0-83E1-D945-BCDB-0E9231BADFE7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Class Diagram of Python Design Pattern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B7E1-5F71-E146-9B50-329F09172381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  <p:pic>
        <p:nvPicPr>
          <p:cNvPr id="9" name="Picture 8" descr="Class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5" y="1492625"/>
            <a:ext cx="5998551" cy="4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ActivityBase: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Contains generic functions and attributes that will be used by all activity codes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Accesses the “actdict” dictionary located in the Activity Class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Uses the “actdict” dictionary to keep track of tokens and action node information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Is the “conductor” of activity execution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The Python Design Pattern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0FAA-3B78-8D4B-ACD3-37DEEBA114AB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4400" y="1747838"/>
          <a:ext cx="7313614" cy="366775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41969"/>
                <a:gridCol w="547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Attribute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Name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actdict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Contains action names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as keys; each action name key has the following: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criteria for an action’s input pins to be satisfied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 tok_list that stores input tokens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exec_status that shows whether an action has executed or not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method that matches key name to a callable action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LOGGER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Catalogues and stores printed messages.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stepMode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Allows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individual stepping through an activity if set to “True”. Otherwise, the activity will run to completion in one step.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ea typeface="+mj-ea"/>
                <a:cs typeface="+mj-cs"/>
              </a:rPr>
              <a:t>Common Attributes in ActivityBase</a:t>
            </a:r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FEE-4DEA-2E4D-B3FD-5DF0B44041B1}" type="datetime4">
              <a:rPr lang="en-US" smtClean="0"/>
              <a:pPr/>
              <a:t>August 20, 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26B-83A8-3D4B-8D2A-5ED679898D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wye@caltech.edu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975</TotalTime>
  <Words>1450</Words>
  <Application>Microsoft Macintosh PowerPoint</Application>
  <PresentationFormat>On-screen Show (4:3)</PresentationFormat>
  <Paragraphs>280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Studio</vt:lpstr>
      <vt:lpstr>Development of SysML Executable Python Design Patterns for Ops Activity Models Simulation </vt:lpstr>
      <vt:lpstr>Introduction</vt:lpstr>
      <vt:lpstr>What is an Activity Diagram?</vt:lpstr>
      <vt:lpstr>Simple Activity Diagram</vt:lpstr>
      <vt:lpstr>Slide 5</vt:lpstr>
      <vt:lpstr>Class Diagrams</vt:lpstr>
      <vt:lpstr>Class Diagram of Python Design Pattern</vt:lpstr>
      <vt:lpstr>The Python Design Pattern</vt:lpstr>
      <vt:lpstr>Common Attributes in ActivityBase</vt:lpstr>
      <vt:lpstr>The actdict</vt:lpstr>
      <vt:lpstr>ActivityBase Functions</vt:lpstr>
      <vt:lpstr>Activity and Impl Class</vt:lpstr>
      <vt:lpstr>Design Structure Summary</vt:lpstr>
      <vt:lpstr>Important Design Questions</vt:lpstr>
      <vt:lpstr>Activity Model Features</vt:lpstr>
      <vt:lpstr>Action Execution</vt:lpstr>
      <vt:lpstr>Example Activity Diagrams</vt:lpstr>
      <vt:lpstr>ProcedureExample</vt:lpstr>
      <vt:lpstr>ProcessExample</vt:lpstr>
      <vt:lpstr>CapabilityExample</vt:lpstr>
      <vt:lpstr>JoinExample</vt:lpstr>
      <vt:lpstr>IncrementExample</vt:lpstr>
      <vt:lpstr>MergeExample</vt:lpstr>
      <vt:lpstr>Process1</vt:lpstr>
      <vt:lpstr>Procedure1</vt:lpstr>
      <vt:lpstr>Procedure2</vt:lpstr>
      <vt:lpstr>Procedure3</vt:lpstr>
      <vt:lpstr>Time for Demos!!</vt:lpstr>
      <vt:lpstr>Future Plans</vt:lpstr>
      <vt:lpstr>Summary</vt:lpstr>
      <vt:lpstr>MissionOps Diagram</vt:lpstr>
      <vt:lpstr>Slide 32</vt:lpstr>
      <vt:lpstr>MissionOps Impl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SysML Executable Python Design Patterns for Ops Activity Models Simulation </dc:title>
  <dc:creator>wye</dc:creator>
  <cp:lastModifiedBy>wye</cp:lastModifiedBy>
  <cp:revision>33</cp:revision>
  <dcterms:created xsi:type="dcterms:W3CDTF">2010-08-20T21:29:29Z</dcterms:created>
  <dcterms:modified xsi:type="dcterms:W3CDTF">2010-08-20T21:59:22Z</dcterms:modified>
</cp:coreProperties>
</file>