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  <p:sldMasterId id="2147483648" r:id="rId2"/>
    <p:sldMasterId id="2147483728" r:id="rId3"/>
  </p:sldMasterIdLst>
  <p:notesMasterIdLst>
    <p:notesMasterId r:id="rId28"/>
  </p:notesMasterIdLst>
  <p:handoutMasterIdLst>
    <p:handoutMasterId r:id="rId29"/>
  </p:handoutMasterIdLst>
  <p:sldIdLst>
    <p:sldId id="464" r:id="rId4"/>
    <p:sldId id="510" r:id="rId5"/>
    <p:sldId id="511" r:id="rId6"/>
    <p:sldId id="494" r:id="rId7"/>
    <p:sldId id="493" r:id="rId8"/>
    <p:sldId id="495" r:id="rId9"/>
    <p:sldId id="496" r:id="rId10"/>
    <p:sldId id="514" r:id="rId11"/>
    <p:sldId id="506" r:id="rId12"/>
    <p:sldId id="507" r:id="rId13"/>
    <p:sldId id="508" r:id="rId14"/>
    <p:sldId id="509" r:id="rId15"/>
    <p:sldId id="497" r:id="rId16"/>
    <p:sldId id="498" r:id="rId17"/>
    <p:sldId id="499" r:id="rId18"/>
    <p:sldId id="500" r:id="rId19"/>
    <p:sldId id="501" r:id="rId20"/>
    <p:sldId id="515" r:id="rId21"/>
    <p:sldId id="502" r:id="rId22"/>
    <p:sldId id="503" r:id="rId23"/>
    <p:sldId id="505" r:id="rId24"/>
    <p:sldId id="512" r:id="rId25"/>
    <p:sldId id="513" r:id="rId26"/>
    <p:sldId id="4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9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BA0C2F"/>
    <a:srgbClr val="FFFFFF"/>
    <a:srgbClr val="535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65" autoAdjust="0"/>
    <p:restoredTop sz="99388" autoAdjust="0"/>
  </p:normalViewPr>
  <p:slideViewPr>
    <p:cSldViewPr snapToGrid="0" snapToObjects="1">
      <p:cViewPr varScale="1">
        <p:scale>
          <a:sx n="185" d="100"/>
          <a:sy n="185" d="100"/>
        </p:scale>
        <p:origin x="2368" y="160"/>
      </p:cViewPr>
      <p:guideLst>
        <p:guide orient="horz" pos="4059"/>
        <p:guide orient="horz" pos="890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9/8/17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9/8/17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ZMQ </a:t>
            </a:r>
            <a:r>
              <a:rPr lang="mr-IN" dirty="0" smtClean="0"/>
              <a:t>–</a:t>
            </a:r>
            <a:r>
              <a:rPr lang="en-US" dirty="0" smtClean="0"/>
              <a:t> Fun fact, it is used by CERN’s </a:t>
            </a:r>
            <a:r>
              <a:rPr lang="en-US" sz="1200" dirty="0" smtClean="0"/>
              <a:t>Remote Device Access library</a:t>
            </a:r>
            <a:r>
              <a:rPr lang="en-US" sz="1200" baseline="0" dirty="0" smtClean="0"/>
              <a:t> where they need to connect thousands of data points from around the collider</a:t>
            </a:r>
            <a:endParaRPr lang="en-US" dirty="0" smtClean="0"/>
          </a:p>
          <a:p>
            <a:r>
              <a:rPr lang="en-US" dirty="0" smtClean="0"/>
              <a:t>Reconnect capability </a:t>
            </a:r>
            <a:r>
              <a:rPr lang="mr-IN" dirty="0" smtClean="0"/>
              <a:t>–</a:t>
            </a:r>
            <a:r>
              <a:rPr lang="en-US" dirty="0" smtClean="0"/>
              <a:t> Allow clients to arbitrarily</a:t>
            </a:r>
            <a:r>
              <a:rPr lang="en-US" baseline="0" dirty="0" smtClean="0"/>
              <a:t> connect and disconnect. Pervious server had issues with this.</a:t>
            </a:r>
          </a:p>
          <a:p>
            <a:r>
              <a:rPr lang="en-US" baseline="0" dirty="0" smtClean="0"/>
              <a:t>Protocol Translation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GSE works with native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packets. Inline protocol translation allows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ground system to be data agnostic.</a:t>
            </a:r>
          </a:p>
          <a:p>
            <a:r>
              <a:rPr lang="en-US" baseline="0" dirty="0" smtClean="0"/>
              <a:t> Multi target - ZMQ allows many to many communication. The server provides single point communication support for sets of satellites or sets of test equipment.</a:t>
            </a:r>
          </a:p>
          <a:p>
            <a:r>
              <a:rPr lang="en-US" baseline="0" dirty="0" smtClean="0"/>
              <a:t>Updated GSE GUI </a:t>
            </a:r>
            <a:r>
              <a:rPr lang="mr-IN" baseline="0" dirty="0" smtClean="0"/>
              <a:t>–</a:t>
            </a:r>
            <a:r>
              <a:rPr lang="en-US" baseline="0" dirty="0" smtClean="0"/>
              <a:t> It is important to provide backwards compatibility.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GSE GUI works with the legacy TCP server and the new </a:t>
            </a:r>
            <a:r>
              <a:rPr lang="en-US" baseline="0" dirty="0" err="1" smtClean="0"/>
              <a:t>ZMQServer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Server Tests: Created a test framework for these two sets of tests.</a:t>
            </a:r>
          </a:p>
          <a:p>
            <a:r>
              <a:rPr lang="en-US" baseline="0" dirty="0" smtClean="0"/>
              <a:t>Server Integrity </a:t>
            </a:r>
            <a:r>
              <a:rPr lang="mr-IN" baseline="0" dirty="0" smtClean="0"/>
              <a:t>–</a:t>
            </a:r>
            <a:r>
              <a:rPr lang="en-US" baseline="0" dirty="0" smtClean="0"/>
              <a:t> Two things: tested that the server could withstand abrupt disconnections. Tested data integrity. Need to ensure that no packets are dropped during operation.</a:t>
            </a:r>
          </a:p>
          <a:p>
            <a:r>
              <a:rPr lang="en-US" baseline="0" dirty="0" smtClean="0"/>
              <a:t>Throughput  - Tested throughput with various configurations of publishers and subscribers. Server can achieve 2mb/s.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5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Formation Flying Testbed: Multiple robots streaming telemetry and receiving commands. Allows central control of</a:t>
            </a:r>
            <a:r>
              <a:rPr lang="en-US" baseline="0" dirty="0" smtClean="0"/>
              <a:t> the communication’s </a:t>
            </a:r>
            <a:r>
              <a:rPr lang="en-US" baseline="0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DoD</a:t>
            </a:r>
            <a:r>
              <a:rPr lang="en-US" baseline="0" dirty="0" smtClean="0"/>
              <a:t> testbed: Flight hardware running in parallel with a hardware simulation. Before the </a:t>
            </a:r>
            <a:r>
              <a:rPr lang="en-US" baseline="0" dirty="0" err="1" smtClean="0"/>
              <a:t>datapaths</a:t>
            </a:r>
            <a:r>
              <a:rPr lang="en-US" baseline="0" dirty="0" smtClean="0"/>
              <a:t> were separate. Now data paths go through one point.</a:t>
            </a:r>
          </a:p>
          <a:p>
            <a:r>
              <a:rPr lang="en-US" baseline="0" dirty="0" smtClean="0"/>
              <a:t>Constellations: Have a university with 3 satellites. Instead of managing three servers, three telemetry databases, there is one server, one database with still the capability for individual spacecraft 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4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9288A-BD78-EC48-81B6-C08E556E160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Full Design cycle </a:t>
            </a:r>
            <a:r>
              <a:rPr lang="mr-IN" dirty="0" smtClean="0"/>
              <a:t>–</a:t>
            </a:r>
            <a:r>
              <a:rPr lang="en-US" dirty="0" smtClean="0"/>
              <a:t> It was useful to iteratively design the server. Since was new to ZMQ one design path would need to back up and be reanalyzed. </a:t>
            </a:r>
          </a:p>
          <a:p>
            <a:r>
              <a:rPr lang="en-US" dirty="0" smtClean="0"/>
              <a:t>The full timers were very helpful in considering design challenges and approaches.</a:t>
            </a:r>
          </a:p>
          <a:p>
            <a:endParaRPr lang="en-US" dirty="0" smtClean="0"/>
          </a:p>
          <a:p>
            <a:r>
              <a:rPr lang="en-US" dirty="0" smtClean="0"/>
              <a:t>Flight qualified code:</a:t>
            </a:r>
            <a:r>
              <a:rPr lang="en-US" baseline="0" dirty="0" smtClean="0"/>
              <a:t> We had several code reviews for the zmq-radio. It was useful to see flight qualified code in practice.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Documentation Procedures: Learned the </a:t>
            </a:r>
            <a:r>
              <a:rPr lang="en-US" baseline="0" dirty="0" err="1" smtClean="0"/>
              <a:t>Fprime</a:t>
            </a:r>
            <a:r>
              <a:rPr lang="en-US" baseline="0" dirty="0" smtClean="0"/>
              <a:t> markdown format for design documents. I like the presentation and will take the method back to our cube sat team.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Good experience working on a distributed system. I became more comfortable working with multithreaded and </a:t>
            </a:r>
            <a:r>
              <a:rPr lang="en-US" baseline="0" dirty="0" err="1" smtClean="0"/>
              <a:t>multiprocess</a:t>
            </a:r>
            <a:r>
              <a:rPr lang="en-US" baseline="0" dirty="0" smtClean="0"/>
              <a:t> applications. I am glad to have learned one distributed messaging library because this make it easier to learn others in the future. =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 to school: </a:t>
            </a:r>
            <a:r>
              <a:rPr lang="en-US" dirty="0" err="1" smtClean="0"/>
              <a:t>Fprime</a:t>
            </a:r>
            <a:r>
              <a:rPr lang="en-US" dirty="0" smtClean="0"/>
              <a:t> is open source. We are looking into using the framework for our C&amp;DH subsystem. This means there is a possibility the</a:t>
            </a:r>
            <a:r>
              <a:rPr lang="en-US" baseline="0" dirty="0" smtClean="0"/>
              <a:t> server will be used at our school.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Better engineer: Became more familiar with the design process. Learned a new messaging technology. The scope of the task required extensive documentation. This exercised my information presentation ability.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Very glad to have been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575DD-8FC6-416D-B6F7-27DCDE49D4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1224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12341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0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12875"/>
            <a:ext cx="824865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12875"/>
            <a:ext cx="8248650" cy="48799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pic>
        <p:nvPicPr>
          <p:cNvPr id="17" name="Picture 1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8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85340" y="140769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61003" y="140710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5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85340" y="140769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61003" y="140710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6" name="Picture 15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0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9144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4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12875"/>
            <a:ext cx="9144000" cy="5030788"/>
          </a:xfrm>
          <a:prstGeom prst="rect">
            <a:avLst/>
          </a:prstGeom>
        </p:spPr>
        <p:txBody>
          <a:bodyPr vert="horz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7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9144000" cy="50291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19226"/>
            <a:ext cx="9144000" cy="502919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20" name="Picture 1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3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ubhead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6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377321"/>
            <a:ext cx="7498993" cy="312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26452" y="3829980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14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573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352800" y="6581775"/>
            <a:ext cx="31654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For JPL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05" y="117566"/>
            <a:ext cx="4428309" cy="496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2" y="927463"/>
            <a:ext cx="7805057" cy="547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F08763-C047-4292-8E80-13FC4B8EF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3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Vertic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76455" cy="6858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576456" y="1581728"/>
            <a:ext cx="3567543" cy="64654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5576455" y="2228082"/>
            <a:ext cx="3567543" cy="100012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15" y="5561964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352800" y="6581775"/>
            <a:ext cx="3165475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 smtClean="0"/>
              <a:t>For JPL Internal Use Only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9405" y="117566"/>
            <a:ext cx="4428309" cy="4963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342" y="927463"/>
            <a:ext cx="7805057" cy="54733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F08763-C047-4292-8E80-13FC4B8EFD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1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rgbClr val="0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25" name="Picture 2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4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435767" y="6600391"/>
            <a:ext cx="421826" cy="145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13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61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33563" y="6492875"/>
            <a:ext cx="5476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199" y="6492875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318374" y="6492875"/>
            <a:ext cx="106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E51A9F-9D40-144B-9666-6B30B75E8C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58" r:id="rId5"/>
    <p:sldLayoutId id="2147483737" r:id="rId6"/>
    <p:sldLayoutId id="2147483759" r:id="rId7"/>
    <p:sldLayoutId id="2147483738" r:id="rId8"/>
    <p:sldLayoutId id="2147483760" r:id="rId9"/>
    <p:sldLayoutId id="2147483739" r:id="rId10"/>
    <p:sldLayoutId id="2147483740" r:id="rId11"/>
    <p:sldLayoutId id="2147483741" r:id="rId12"/>
    <p:sldLayoutId id="2147483743" r:id="rId13"/>
    <p:sldLayoutId id="2147483744" r:id="rId14"/>
    <p:sldLayoutId id="2147483762" r:id="rId1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hyperlink" Target="http://www.satellitetoday.com/newspace/2017/05/24/roccor-exec-supporting-900" TargetMode="External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>
          <a:xfrm>
            <a:off x="915334" y="2914151"/>
            <a:ext cx="7589520" cy="430183"/>
          </a:xfrm>
        </p:spPr>
        <p:txBody>
          <a:bodyPr/>
          <a:lstStyle/>
          <a:p>
            <a:r>
              <a:rPr lang="en-US" dirty="0" err="1" smtClean="0"/>
              <a:t>FPrime</a:t>
            </a:r>
            <a:r>
              <a:rPr lang="en-US" dirty="0" smtClean="0"/>
              <a:t> Zmq Server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David </a:t>
            </a:r>
            <a:r>
              <a:rPr lang="en-US" dirty="0" err="1" smtClean="0"/>
              <a:t>Kooi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 smtClean="0"/>
              <a:t>FPrime</a:t>
            </a:r>
            <a:r>
              <a:rPr lang="en-US" dirty="0" smtClean="0"/>
              <a:t> GSE Server Redesign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9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Adapters to decode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10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9557" y="1198782"/>
            <a:ext cx="1436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Adapters run as their</a:t>
            </a:r>
          </a:p>
          <a:p>
            <a:r>
              <a:rPr lang="en-US" sz="1050" dirty="0" smtClean="0"/>
              <a:t>Own process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021063" y="2317514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026993" y="3298399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9" name="Rectangle 128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3034293" y="1598507"/>
            <a:ext cx="562347" cy="69262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</a:p>
          <a:p>
            <a:endParaRPr lang="en-US" sz="11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1" name="Straight Arrow Connector 60"/>
          <p:cNvCxnSpPr>
            <a:stCxn id="43" idx="3"/>
            <a:endCxn id="56" idx="1"/>
          </p:cNvCxnSpPr>
          <p:nvPr/>
        </p:nvCxnSpPr>
        <p:spPr>
          <a:xfrm>
            <a:off x="1567362" y="2426973"/>
            <a:ext cx="457196" cy="6728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3"/>
            <a:endCxn id="130" idx="1"/>
          </p:cNvCxnSpPr>
          <p:nvPr/>
        </p:nvCxnSpPr>
        <p:spPr>
          <a:xfrm>
            <a:off x="1574086" y="3411407"/>
            <a:ext cx="456402" cy="3179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32" idx="3"/>
          </p:cNvCxnSpPr>
          <p:nvPr/>
        </p:nvCxnSpPr>
        <p:spPr>
          <a:xfrm flipV="1">
            <a:off x="3370752" y="2963496"/>
            <a:ext cx="470767" cy="45445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32" idx="1"/>
          </p:cNvCxnSpPr>
          <p:nvPr/>
        </p:nvCxnSpPr>
        <p:spPr>
          <a:xfrm>
            <a:off x="3364822" y="2437061"/>
            <a:ext cx="490339" cy="530232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9" idx="3"/>
            <a:endCxn id="13" idx="1"/>
          </p:cNvCxnSpPr>
          <p:nvPr/>
        </p:nvCxnSpPr>
        <p:spPr>
          <a:xfrm flipV="1">
            <a:off x="5631706" y="2540185"/>
            <a:ext cx="1963784" cy="90940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90" idx="3"/>
            <a:endCxn id="37" idx="1"/>
          </p:cNvCxnSpPr>
          <p:nvPr/>
        </p:nvCxnSpPr>
        <p:spPr>
          <a:xfrm flipV="1">
            <a:off x="5630958" y="3432442"/>
            <a:ext cx="2011600" cy="241899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62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Adapters to encode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11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99557" y="1198782"/>
            <a:ext cx="14366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Adapters run as their</a:t>
            </a:r>
          </a:p>
          <a:p>
            <a:r>
              <a:rPr lang="en-US" sz="1050" dirty="0" smtClean="0"/>
              <a:t>Own process</a:t>
            </a:r>
            <a:endParaRPr lang="en-US" sz="1050" dirty="0"/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2021063" y="2317514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026993" y="3298399"/>
            <a:ext cx="1343759" cy="468759"/>
            <a:chOff x="2021063" y="2317514"/>
            <a:chExt cx="1343759" cy="46875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29" name="Rectangle 128"/>
            <p:cNvSpPr/>
            <p:nvPr/>
          </p:nvSpPr>
          <p:spPr>
            <a:xfrm>
              <a:off x="2283690" y="2318172"/>
              <a:ext cx="759512" cy="464293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Adapter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024558" y="2317514"/>
              <a:ext cx="272645" cy="23237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21063" y="2545735"/>
              <a:ext cx="293082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34293" y="2320154"/>
              <a:ext cx="330529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39598" y="2552459"/>
              <a:ext cx="320056" cy="2338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>
            <a:off x="3034293" y="1598507"/>
            <a:ext cx="562347" cy="69262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</a:p>
          <a:p>
            <a:endParaRPr lang="en-US" sz="1100" dirty="0" smtClean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5" name="Straight Arrow Connector 64"/>
          <p:cNvCxnSpPr>
            <a:stCxn id="131" idx="1"/>
            <a:endCxn id="45" idx="3"/>
          </p:cNvCxnSpPr>
          <p:nvPr/>
        </p:nvCxnSpPr>
        <p:spPr>
          <a:xfrm flipH="1">
            <a:off x="1579874" y="3643527"/>
            <a:ext cx="447119" cy="4385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1"/>
            <a:endCxn id="42" idx="3"/>
          </p:cNvCxnSpPr>
          <p:nvPr/>
        </p:nvCxnSpPr>
        <p:spPr>
          <a:xfrm flipH="1">
            <a:off x="1530222" y="2662642"/>
            <a:ext cx="490841" cy="14694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5" idx="1"/>
            <a:endCxn id="67" idx="3"/>
          </p:cNvCxnSpPr>
          <p:nvPr/>
        </p:nvCxnSpPr>
        <p:spPr>
          <a:xfrm flipH="1" flipV="1">
            <a:off x="3359654" y="2669366"/>
            <a:ext cx="496354" cy="780223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6" idx="1"/>
            <a:endCxn id="133" idx="3"/>
          </p:cNvCxnSpPr>
          <p:nvPr/>
        </p:nvCxnSpPr>
        <p:spPr>
          <a:xfrm flipH="1" flipV="1">
            <a:off x="3365584" y="3650251"/>
            <a:ext cx="489676" cy="2409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8" idx="1"/>
            <a:endCxn id="34" idx="3"/>
          </p:cNvCxnSpPr>
          <p:nvPr/>
        </p:nvCxnSpPr>
        <p:spPr>
          <a:xfrm flipH="1" flipV="1">
            <a:off x="5643502" y="2969004"/>
            <a:ext cx="2005780" cy="731103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4" idx="1"/>
            <a:endCxn id="34" idx="3"/>
          </p:cNvCxnSpPr>
          <p:nvPr/>
        </p:nvCxnSpPr>
        <p:spPr>
          <a:xfrm flipH="1">
            <a:off x="5643502" y="2785246"/>
            <a:ext cx="1958712" cy="183758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2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5367" y="134818"/>
            <a:ext cx="8232774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050" dirty="0" smtClean="0">
                <a:solidFill>
                  <a:schemeClr val="tx1"/>
                </a:solidFill>
              </a:rPr>
              <a:t>ZMQ Kernel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1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8/17/17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8464" y="1502035"/>
            <a:ext cx="6387050" cy="42069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72424" y="5699522"/>
            <a:ext cx="1815050" cy="327719"/>
          </a:xfrm>
          <a:prstGeom prst="rect">
            <a:avLst/>
          </a:prstGeom>
          <a:solidFill>
            <a:srgbClr val="8068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Command/Status Port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(ROUTER)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endCxn id="9" idx="2"/>
          </p:cNvCxnSpPr>
          <p:nvPr/>
        </p:nvCxnSpPr>
        <p:spPr>
          <a:xfrm rot="10800000">
            <a:off x="4579949" y="6027242"/>
            <a:ext cx="3176736" cy="410111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96576" y="6187639"/>
            <a:ext cx="18229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Ground-Client </a:t>
            </a:r>
            <a:r>
              <a:rPr lang="en-US" sz="1050" dirty="0" smtClean="0"/>
              <a:t>Commands</a:t>
            </a:r>
            <a:endParaRPr lang="en-US" sz="1050" dirty="0"/>
          </a:p>
        </p:txBody>
      </p:sp>
      <p:cxnSp>
        <p:nvCxnSpPr>
          <p:cNvPr id="19" name="Elbow Connector 18"/>
          <p:cNvCxnSpPr>
            <a:stCxn id="9" idx="2"/>
          </p:cNvCxnSpPr>
          <p:nvPr/>
        </p:nvCxnSpPr>
        <p:spPr>
          <a:xfrm rot="16200000" flipH="1">
            <a:off x="5851431" y="4755759"/>
            <a:ext cx="648196" cy="3191160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64681" y="6456409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Server Response</a:t>
            </a:r>
            <a:endParaRPr lang="en-US" sz="1050" dirty="0"/>
          </a:p>
        </p:txBody>
      </p:sp>
      <p:sp>
        <p:nvSpPr>
          <p:cNvPr id="29" name="Rectangle 28"/>
          <p:cNvSpPr/>
          <p:nvPr/>
        </p:nvSpPr>
        <p:spPr>
          <a:xfrm>
            <a:off x="3822755" y="4850423"/>
            <a:ext cx="1513576" cy="63956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Event Loop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9" idx="0"/>
            <a:endCxn id="29" idx="2"/>
          </p:cNvCxnSpPr>
          <p:nvPr/>
        </p:nvCxnSpPr>
        <p:spPr>
          <a:xfrm rot="16200000" flipV="1">
            <a:off x="4474977" y="5594550"/>
            <a:ext cx="209538" cy="406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8" idx="3"/>
          </p:cNvCxnSpPr>
          <p:nvPr/>
        </p:nvCxnSpPr>
        <p:spPr>
          <a:xfrm flipH="1" flipV="1">
            <a:off x="1231043" y="3603638"/>
            <a:ext cx="6534471" cy="1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04274" y="962449"/>
            <a:ext cx="1359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Ground-Client Side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55367" y="957029"/>
            <a:ext cx="122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Flight-Client Side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6661147" y="3594228"/>
            <a:ext cx="126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Flight-Client and Ground-Client 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ommunication</a:t>
            </a:r>
          </a:p>
          <a:p>
            <a:r>
              <a:rPr lang="en-US" sz="1000" dirty="0" smtClean="0"/>
              <a:t>Is symmetrical</a:t>
            </a:r>
            <a:endParaRPr lang="en-US" sz="1000" dirty="0"/>
          </a:p>
        </p:txBody>
      </p:sp>
      <p:cxnSp>
        <p:nvCxnSpPr>
          <p:cNvPr id="20" name="Curved Connector 19"/>
          <p:cNvCxnSpPr>
            <a:endCxn id="99" idx="1"/>
          </p:cNvCxnSpPr>
          <p:nvPr/>
        </p:nvCxnSpPr>
        <p:spPr>
          <a:xfrm flipV="1">
            <a:off x="185456" y="1961730"/>
            <a:ext cx="439729" cy="7409"/>
          </a:xfrm>
          <a:prstGeom prst="curvedConnector3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endCxn id="9" idx="2"/>
          </p:cNvCxnSpPr>
          <p:nvPr/>
        </p:nvCxnSpPr>
        <p:spPr>
          <a:xfrm rot="10800000">
            <a:off x="4579949" y="6027241"/>
            <a:ext cx="3176736" cy="186956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79873" y="6002524"/>
            <a:ext cx="1854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Ground-Client Registration</a:t>
            </a:r>
            <a:endParaRPr lang="en-US" sz="1050" dirty="0"/>
          </a:p>
        </p:txBody>
      </p:sp>
      <p:cxnSp>
        <p:nvCxnSpPr>
          <p:cNvPr id="94" name="Elbow Connector 93"/>
          <p:cNvCxnSpPr>
            <a:endCxn id="9" idx="2"/>
          </p:cNvCxnSpPr>
          <p:nvPr/>
        </p:nvCxnSpPr>
        <p:spPr>
          <a:xfrm flipV="1">
            <a:off x="1319514" y="6027241"/>
            <a:ext cx="3260435" cy="186958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800360" y="5992545"/>
            <a:ext cx="16642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Flight-Client Registration</a:t>
            </a:r>
            <a:endParaRPr lang="en-US" sz="1050" dirty="0"/>
          </a:p>
        </p:txBody>
      </p:sp>
      <p:cxnSp>
        <p:nvCxnSpPr>
          <p:cNvPr id="42" name="Elbow Connector 41"/>
          <p:cNvCxnSpPr>
            <a:stCxn id="9" idx="2"/>
          </p:cNvCxnSpPr>
          <p:nvPr/>
        </p:nvCxnSpPr>
        <p:spPr>
          <a:xfrm rot="5400000">
            <a:off x="2625635" y="4721123"/>
            <a:ext cx="648196" cy="3260433"/>
          </a:xfrm>
          <a:prstGeom prst="bentConnector2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91450" y="6418885"/>
            <a:ext cx="12747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Server Response</a:t>
            </a:r>
            <a:endParaRPr lang="en-US" sz="1050" dirty="0"/>
          </a:p>
        </p:txBody>
      </p:sp>
      <p:sp>
        <p:nvSpPr>
          <p:cNvPr id="90" name="TextBox 89"/>
          <p:cNvSpPr txBox="1"/>
          <p:nvPr/>
        </p:nvSpPr>
        <p:spPr>
          <a:xfrm>
            <a:off x="8174180" y="3717292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</a:t>
            </a:r>
            <a:r>
              <a:rPr lang="en-US" sz="800" smtClean="0"/>
              <a:t>publisher thread per </a:t>
            </a:r>
            <a:r>
              <a:rPr lang="en-US" sz="800" dirty="0" smtClean="0"/>
              <a:t>client</a:t>
            </a:r>
            <a:endParaRPr lang="en-US" sz="800" dirty="0"/>
          </a:p>
        </p:txBody>
      </p:sp>
      <p:sp>
        <p:nvSpPr>
          <p:cNvPr id="187" name="TextBox 186"/>
          <p:cNvSpPr txBox="1"/>
          <p:nvPr/>
        </p:nvSpPr>
        <p:spPr>
          <a:xfrm>
            <a:off x="4605836" y="4237476"/>
            <a:ext cx="1510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Runtime </a:t>
            </a:r>
          </a:p>
          <a:p>
            <a:r>
              <a:rPr lang="en-US" sz="800" dirty="0" smtClean="0"/>
              <a:t>Configurable routing through subscription and subscription commands. </a:t>
            </a:r>
            <a:endParaRPr lang="en-US" sz="800" dirty="0"/>
          </a:p>
        </p:txBody>
      </p:sp>
      <p:cxnSp>
        <p:nvCxnSpPr>
          <p:cNvPr id="189" name="Elbow Connector 188"/>
          <p:cNvCxnSpPr>
            <a:stCxn id="215" idx="3"/>
            <a:endCxn id="106" idx="2"/>
          </p:cNvCxnSpPr>
          <p:nvPr/>
        </p:nvCxnSpPr>
        <p:spPr>
          <a:xfrm flipV="1">
            <a:off x="4832506" y="3529243"/>
            <a:ext cx="1541974" cy="205635"/>
          </a:xfrm>
          <a:prstGeom prst="bentConnector2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873987" y="3810026"/>
            <a:ext cx="1410445" cy="399279"/>
          </a:xfrm>
          <a:prstGeom prst="rect">
            <a:avLst/>
          </a:prstGeom>
          <a:solidFill>
            <a:srgbClr val="9557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300" smtClean="0">
                <a:solidFill>
                  <a:schemeClr val="tx1"/>
                </a:solidFill>
              </a:rPr>
              <a:t>Routing Table</a:t>
            </a:r>
            <a:endParaRPr lang="en-US" sz="1300" dirty="0">
              <a:solidFill>
                <a:schemeClr val="tx1"/>
              </a:solidFill>
            </a:endParaRPr>
          </a:p>
        </p:txBody>
      </p:sp>
      <p:cxnSp>
        <p:nvCxnSpPr>
          <p:cNvPr id="78" name="Elbow Connector 77"/>
          <p:cNvCxnSpPr>
            <a:stCxn id="29" idx="0"/>
            <a:endCxn id="59" idx="2"/>
          </p:cNvCxnSpPr>
          <p:nvPr/>
        </p:nvCxnSpPr>
        <p:spPr>
          <a:xfrm rot="16200000" flipV="1">
            <a:off x="4258818" y="4529697"/>
            <a:ext cx="641118" cy="33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891399" y="4161167"/>
            <a:ext cx="1054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Client</a:t>
            </a:r>
          </a:p>
          <a:p>
            <a:r>
              <a:rPr lang="en-US" sz="800" dirty="0" smtClean="0"/>
              <a:t>registration creates a new publisher entry in the </a:t>
            </a:r>
            <a:r>
              <a:rPr lang="en-US" sz="800" dirty="0" err="1" smtClean="0"/>
              <a:t>RoutingTable</a:t>
            </a:r>
            <a:r>
              <a:rPr lang="en-US" sz="800" dirty="0" smtClean="0"/>
              <a:t> and creates a new Publisher thread</a:t>
            </a:r>
            <a:endParaRPr lang="en-US" sz="800" dirty="0"/>
          </a:p>
        </p:txBody>
      </p:sp>
      <p:cxnSp>
        <p:nvCxnSpPr>
          <p:cNvPr id="156" name="Elbow Connector 155"/>
          <p:cNvCxnSpPr>
            <a:stCxn id="63" idx="3"/>
            <a:endCxn id="32" idx="1"/>
          </p:cNvCxnSpPr>
          <p:nvPr/>
        </p:nvCxnSpPr>
        <p:spPr>
          <a:xfrm>
            <a:off x="3053023" y="1968918"/>
            <a:ext cx="1159911" cy="18652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32" idx="3"/>
            <a:endCxn id="101" idx="1"/>
          </p:cNvCxnSpPr>
          <p:nvPr/>
        </p:nvCxnSpPr>
        <p:spPr>
          <a:xfrm>
            <a:off x="4832506" y="2155441"/>
            <a:ext cx="1326422" cy="946016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32" idx="3"/>
            <a:endCxn id="106" idx="1"/>
          </p:cNvCxnSpPr>
          <p:nvPr/>
        </p:nvCxnSpPr>
        <p:spPr>
          <a:xfrm>
            <a:off x="4832506" y="2155441"/>
            <a:ext cx="1334586" cy="1242383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angle 214"/>
          <p:cNvSpPr/>
          <p:nvPr/>
        </p:nvSpPr>
        <p:spPr>
          <a:xfrm>
            <a:off x="4363023" y="3653461"/>
            <a:ext cx="469483" cy="162833"/>
          </a:xfrm>
          <a:prstGeom prst="rect">
            <a:avLst/>
          </a:prstGeom>
          <a:solidFill>
            <a:srgbClr val="8068B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</a:t>
            </a:r>
            <a:r>
              <a:rPr lang="en-US" sz="800" dirty="0" smtClean="0">
                <a:solidFill>
                  <a:schemeClr val="tx1"/>
                </a:solidFill>
              </a:rPr>
              <a:t>UB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084169" y="2556953"/>
            <a:ext cx="1025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Routing Table Command Socket tells publisher threads who to receive messages from</a:t>
            </a:r>
            <a:endParaRPr lang="en-US" sz="800" dirty="0"/>
          </a:p>
        </p:txBody>
      </p:sp>
      <p:cxnSp>
        <p:nvCxnSpPr>
          <p:cNvPr id="223" name="Straight Arrow Connector 222"/>
          <p:cNvCxnSpPr/>
          <p:nvPr/>
        </p:nvCxnSpPr>
        <p:spPr>
          <a:xfrm>
            <a:off x="4594454" y="3226097"/>
            <a:ext cx="0" cy="252672"/>
          </a:xfrm>
          <a:prstGeom prst="straightConnector1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endCxn id="99" idx="1"/>
          </p:cNvCxnSpPr>
          <p:nvPr/>
        </p:nvCxnSpPr>
        <p:spPr>
          <a:xfrm>
            <a:off x="235326" y="1726023"/>
            <a:ext cx="389859" cy="235707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212934" y="1934667"/>
            <a:ext cx="619572" cy="441548"/>
          </a:xfrm>
          <a:prstGeom prst="rect">
            <a:avLst/>
          </a:prstGeom>
          <a:solidFill>
            <a:srgbClr val="0070C0">
              <a:alpha val="6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ZMQ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Internal Routing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625185" y="1836826"/>
            <a:ext cx="2427838" cy="264183"/>
            <a:chOff x="625185" y="1836826"/>
            <a:chExt cx="2427838" cy="264183"/>
          </a:xfrm>
        </p:grpSpPr>
        <p:sp>
          <p:nvSpPr>
            <p:cNvPr id="99" name="Rectangle 98"/>
            <p:cNvSpPr/>
            <p:nvPr/>
          </p:nvSpPr>
          <p:spPr>
            <a:xfrm>
              <a:off x="625185" y="1840172"/>
              <a:ext cx="845470" cy="243116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ROUTER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0435" y="1840446"/>
              <a:ext cx="1223887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Subscriber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52603" y="1836826"/>
              <a:ext cx="400420" cy="264183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 flipV="1">
            <a:off x="8385731" y="2790748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7971329" y="3622572"/>
            <a:ext cx="234571" cy="28688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161760" y="2661285"/>
            <a:ext cx="2223325" cy="264955"/>
            <a:chOff x="6161760" y="2721799"/>
            <a:chExt cx="2223325" cy="264955"/>
          </a:xfrm>
        </p:grpSpPr>
        <p:sp>
          <p:nvSpPr>
            <p:cNvPr id="109" name="Rectangle 108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621342" y="1009419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flight subscriber thread</a:t>
            </a:r>
            <a:endParaRPr lang="en-US" sz="800" dirty="0"/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1707777" y="1372528"/>
            <a:ext cx="227003" cy="36106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6158928" y="2967921"/>
            <a:ext cx="2223325" cy="264955"/>
            <a:chOff x="6161760" y="2721799"/>
            <a:chExt cx="2223325" cy="264955"/>
          </a:xfrm>
        </p:grpSpPr>
        <p:sp>
          <p:nvSpPr>
            <p:cNvPr id="97" name="Rectangle 96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167092" y="3264288"/>
            <a:ext cx="2223325" cy="264955"/>
            <a:chOff x="6161760" y="2721799"/>
            <a:chExt cx="2223325" cy="264955"/>
          </a:xfrm>
        </p:grpSpPr>
        <p:sp>
          <p:nvSpPr>
            <p:cNvPr id="105" name="Rectangle 104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8" name="Straight Arrow Connector 107"/>
          <p:cNvCxnSpPr/>
          <p:nvPr/>
        </p:nvCxnSpPr>
        <p:spPr>
          <a:xfrm flipV="1">
            <a:off x="8382253" y="3040402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8394090" y="3342005"/>
            <a:ext cx="441961" cy="10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2" idx="3"/>
            <a:endCxn id="64" idx="1"/>
          </p:cNvCxnSpPr>
          <p:nvPr/>
        </p:nvCxnSpPr>
        <p:spPr>
          <a:xfrm>
            <a:off x="4832506" y="2155441"/>
            <a:ext cx="1329254" cy="639380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endCxn id="99" idx="1"/>
          </p:cNvCxnSpPr>
          <p:nvPr/>
        </p:nvCxnSpPr>
        <p:spPr>
          <a:xfrm flipV="1">
            <a:off x="235326" y="1961730"/>
            <a:ext cx="389859" cy="24311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 flipH="1">
            <a:off x="6209985" y="1883162"/>
            <a:ext cx="2393577" cy="264183"/>
            <a:chOff x="625185" y="1836826"/>
            <a:chExt cx="2427838" cy="264183"/>
          </a:xfrm>
        </p:grpSpPr>
        <p:sp>
          <p:nvSpPr>
            <p:cNvPr id="129" name="Rectangle 128"/>
            <p:cNvSpPr/>
            <p:nvPr/>
          </p:nvSpPr>
          <p:spPr>
            <a:xfrm>
              <a:off x="625185" y="1840172"/>
              <a:ext cx="845470" cy="243116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ROUTER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0435" y="1840446"/>
              <a:ext cx="1223887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Ground-Client Subscriber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52603" y="1836826"/>
              <a:ext cx="400420" cy="264183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PUB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2" name="Curved Connector 131"/>
          <p:cNvCxnSpPr>
            <a:endCxn id="129" idx="1"/>
          </p:cNvCxnSpPr>
          <p:nvPr/>
        </p:nvCxnSpPr>
        <p:spPr>
          <a:xfrm rot="10800000" flipV="1">
            <a:off x="8603562" y="1730740"/>
            <a:ext cx="436420" cy="277326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endCxn id="129" idx="1"/>
          </p:cNvCxnSpPr>
          <p:nvPr/>
        </p:nvCxnSpPr>
        <p:spPr>
          <a:xfrm rot="10800000">
            <a:off x="8603562" y="2008067"/>
            <a:ext cx="434074" cy="285091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endCxn id="129" idx="1"/>
          </p:cNvCxnSpPr>
          <p:nvPr/>
        </p:nvCxnSpPr>
        <p:spPr>
          <a:xfrm rot="10800000" flipV="1">
            <a:off x="8603562" y="2004172"/>
            <a:ext cx="436420" cy="3894"/>
          </a:xfrm>
          <a:prstGeom prst="curvedConnector3">
            <a:avLst>
              <a:gd name="adj1" fmla="val 50000"/>
            </a:avLst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flipH="1">
            <a:off x="791495" y="2599502"/>
            <a:ext cx="2136115" cy="264955"/>
            <a:chOff x="6161760" y="2721799"/>
            <a:chExt cx="2223325" cy="264955"/>
          </a:xfrm>
        </p:grpSpPr>
        <p:sp>
          <p:nvSpPr>
            <p:cNvPr id="144" name="Rectangle 143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 flipH="1">
            <a:off x="791495" y="2934548"/>
            <a:ext cx="2136115" cy="264955"/>
            <a:chOff x="6161760" y="2721799"/>
            <a:chExt cx="2223325" cy="264955"/>
          </a:xfrm>
        </p:grpSpPr>
        <p:sp>
          <p:nvSpPr>
            <p:cNvPr id="148" name="Rectangle 147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791001" y="3282860"/>
            <a:ext cx="2136115" cy="264955"/>
            <a:chOff x="6161760" y="2721799"/>
            <a:chExt cx="2223325" cy="264955"/>
          </a:xfrm>
        </p:grpSpPr>
        <p:sp>
          <p:nvSpPr>
            <p:cNvPr id="154" name="Rectangle 153"/>
            <p:cNvSpPr/>
            <p:nvPr/>
          </p:nvSpPr>
          <p:spPr>
            <a:xfrm>
              <a:off x="6562179" y="2726191"/>
              <a:ext cx="1219009" cy="2605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Flight-Client Publisher Thread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61760" y="2723916"/>
              <a:ext cx="414776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SUB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766830" y="2721799"/>
              <a:ext cx="618255" cy="262838"/>
            </a:xfrm>
            <a:prstGeom prst="rect">
              <a:avLst/>
            </a:prstGeom>
            <a:solidFill>
              <a:srgbClr val="8068B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smtClean="0">
                  <a:solidFill>
                    <a:schemeClr val="tx1"/>
                  </a:solidFill>
                </a:rPr>
                <a:t>DEALER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158928" y="980047"/>
            <a:ext cx="1062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1 ground subscriber thread</a:t>
            </a:r>
            <a:endParaRPr lang="en-US" sz="800" dirty="0"/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6576536" y="1341637"/>
            <a:ext cx="294911" cy="455377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15" idx="1"/>
            <a:endCxn id="155" idx="2"/>
          </p:cNvCxnSpPr>
          <p:nvPr/>
        </p:nvCxnSpPr>
        <p:spPr>
          <a:xfrm rot="10800000">
            <a:off x="2727863" y="3547816"/>
            <a:ext cx="1635160" cy="187063"/>
          </a:xfrm>
          <a:prstGeom prst="bentConnector2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46" idx="3"/>
          </p:cNvCxnSpPr>
          <p:nvPr/>
        </p:nvCxnSpPr>
        <p:spPr>
          <a:xfrm flipH="1">
            <a:off x="213812" y="2730921"/>
            <a:ext cx="577683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0" idx="3"/>
          </p:cNvCxnSpPr>
          <p:nvPr/>
        </p:nvCxnSpPr>
        <p:spPr>
          <a:xfrm flipH="1">
            <a:off x="221905" y="3065967"/>
            <a:ext cx="569590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57" idx="3"/>
          </p:cNvCxnSpPr>
          <p:nvPr/>
        </p:nvCxnSpPr>
        <p:spPr>
          <a:xfrm flipH="1" flipV="1">
            <a:off x="242503" y="3414278"/>
            <a:ext cx="548498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flipV="1">
            <a:off x="4019707" y="4209304"/>
            <a:ext cx="3653" cy="64342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441936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400" dirty="0" smtClean="0"/>
              <a:t>Main ZmqServer work</a:t>
            </a:r>
          </a:p>
          <a:p>
            <a:r>
              <a:rPr lang="en-US" sz="2400" dirty="0" smtClean="0"/>
              <a:t>Included Protocol translation work</a:t>
            </a:r>
          </a:p>
          <a:p>
            <a:r>
              <a:rPr lang="en-US" sz="2400" dirty="0" smtClean="0"/>
              <a:t>Included GSE UI ZMQ adapter and backwards compatibility work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78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5409808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400" dirty="0" smtClean="0"/>
              <a:t>Server integrity testing</a:t>
            </a:r>
          </a:p>
          <a:p>
            <a:pPr lvl="1"/>
            <a:r>
              <a:rPr lang="en-US" sz="2000" dirty="0" smtClean="0"/>
              <a:t>Given random client connections and disconnections the server stays running</a:t>
            </a:r>
          </a:p>
          <a:p>
            <a:pPr lvl="1"/>
            <a:r>
              <a:rPr lang="en-US" sz="2000" dirty="0" smtClean="0"/>
              <a:t>Tests for packet loss</a:t>
            </a:r>
          </a:p>
          <a:p>
            <a:r>
              <a:rPr lang="en-US" sz="2400" dirty="0" smtClean="0"/>
              <a:t>Throughput testing</a:t>
            </a:r>
          </a:p>
          <a:p>
            <a:pPr lvl="1"/>
            <a:r>
              <a:rPr lang="en-US" sz="2000" dirty="0" smtClean="0"/>
              <a:t>Monitor and record throughput given variable Publish Subscribe configurations and variable packet sizes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&gt;2 MB/s*</a:t>
            </a:r>
          </a:p>
        </p:txBody>
      </p:sp>
    </p:spTree>
    <p:extLst>
      <p:ext uri="{BB962C8B-B14F-4D97-AF65-F5344CB8AC3E}">
        <p14:creationId xmlns:p14="http://schemas.microsoft.com/office/powerpoint/2010/main" val="130715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1546483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Zmq Radio shall be an active component</a:t>
            </a:r>
          </a:p>
          <a:p>
            <a:r>
              <a:rPr lang="en-US" sz="2000" dirty="0" smtClean="0"/>
              <a:t>Zmq Radio Component shall attempt reconnection with the server if disconnected</a:t>
            </a:r>
          </a:p>
          <a:p>
            <a:r>
              <a:rPr lang="en-US" sz="2000" dirty="0" smtClean="0"/>
              <a:t>Zmq Radio Component shall remain stable while disconnected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242412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Reviewed existing ground socket interface component</a:t>
            </a:r>
          </a:p>
          <a:p>
            <a:r>
              <a:rPr lang="en-US" sz="2000" dirty="0" smtClean="0"/>
              <a:t>Reviewed </a:t>
            </a:r>
            <a:r>
              <a:rPr lang="en-US" sz="2000" dirty="0" err="1" smtClean="0"/>
              <a:t>FPrime</a:t>
            </a:r>
            <a:r>
              <a:rPr lang="en-US" sz="2000" dirty="0" smtClean="0"/>
              <a:t> active component specifications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04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3359834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Design heavily driven by requirements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89" y="2154139"/>
            <a:ext cx="6502611" cy="38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8658" y="11532"/>
            <a:ext cx="5080082" cy="436031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Zmq-radio Sequence Diagram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>
          <a:xfrm>
            <a:off x="449264" y="6492875"/>
            <a:ext cx="1376363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9/8/17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7021798" y="6518920"/>
            <a:ext cx="2057400" cy="365125"/>
          </a:xfrm>
        </p:spPr>
        <p:txBody>
          <a:bodyPr/>
          <a:lstStyle/>
          <a:p>
            <a:fld id="{F1E51A9F-9D40-144B-9666-6B30B75E8C1B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8927" y="1264026"/>
            <a:ext cx="1600200" cy="188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Main Component Thread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9969" y="2050012"/>
            <a:ext cx="1274902" cy="8578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1599027" y="1452285"/>
            <a:ext cx="0" cy="4940564"/>
          </a:xfrm>
          <a:prstGeom prst="straightConnector1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496" y="1773013"/>
            <a:ext cx="841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ZMQ Error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075046" y="1270460"/>
            <a:ext cx="1494845" cy="194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ZmqRadio</a:t>
            </a:r>
            <a:r>
              <a:rPr lang="en-US" sz="1000" dirty="0" smtClean="0">
                <a:solidFill>
                  <a:schemeClr val="tx1"/>
                </a:solidFill>
              </a:rPr>
              <a:t>::State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89509" y="1270460"/>
            <a:ext cx="1763600" cy="188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Subscriber Task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3797647" y="1465153"/>
            <a:ext cx="24822" cy="4951550"/>
          </a:xfrm>
          <a:prstGeom prst="straightConnector1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6465064" y="1458719"/>
            <a:ext cx="6245" cy="5239793"/>
          </a:xfrm>
          <a:prstGeom prst="straightConnector1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701583" y="2204101"/>
            <a:ext cx="1925436" cy="100009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 rot="5400000">
            <a:off x="1370692" y="1836123"/>
            <a:ext cx="489012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5400000">
            <a:off x="3595348" y="2439357"/>
            <a:ext cx="454239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784420" y="1835660"/>
            <a:ext cx="19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State.transitionDisconnect()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74340" y="2113187"/>
            <a:ext cx="18614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Close zmq resources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Block until all sockets are closed</a:t>
            </a:r>
          </a:p>
          <a:p>
            <a:pPr marL="171450" indent="-171450">
              <a:buFontTx/>
              <a:buChar char="-"/>
            </a:pPr>
            <a:r>
              <a:rPr lang="en-US" sz="900" dirty="0" smtClean="0"/>
              <a:t>State= DISCONNECTED</a:t>
            </a:r>
            <a:endParaRPr lang="en-US" sz="1100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1442365" y="2962164"/>
            <a:ext cx="345665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81505" y="2705355"/>
            <a:ext cx="1274902" cy="8578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86548" y="2490393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Sched In</a:t>
            </a:r>
            <a:endParaRPr lang="en-US" dirty="0"/>
          </a:p>
        </p:txBody>
      </p:sp>
      <p:cxnSp>
        <p:nvCxnSpPr>
          <p:cNvPr id="32" name="Elbow Connector 31"/>
          <p:cNvCxnSpPr/>
          <p:nvPr/>
        </p:nvCxnSpPr>
        <p:spPr>
          <a:xfrm rot="16200000" flipH="1">
            <a:off x="1611588" y="3071656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75434" y="3231289"/>
            <a:ext cx="13324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Attempt Reconnect Fails</a:t>
            </a:r>
            <a:endParaRPr lang="en-US" sz="11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625313" y="3756735"/>
            <a:ext cx="2146936" cy="12717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43598" y="3471131"/>
            <a:ext cx="1922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State.transitionDisconnect()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3718229" y="3967623"/>
            <a:ext cx="211854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92416" y="3884663"/>
            <a:ext cx="1446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State = DISCONNECTED</a:t>
            </a:r>
            <a:endParaRPr lang="en-US" sz="1100" dirty="0"/>
          </a:p>
        </p:txBody>
      </p:sp>
      <p:sp>
        <p:nvSpPr>
          <p:cNvPr id="80" name="Rectangle 79"/>
          <p:cNvSpPr/>
          <p:nvPr/>
        </p:nvSpPr>
        <p:spPr>
          <a:xfrm rot="5400000">
            <a:off x="1427834" y="5015364"/>
            <a:ext cx="345665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/>
          <p:nvPr/>
        </p:nvCxnSpPr>
        <p:spPr>
          <a:xfrm rot="16200000" flipH="1">
            <a:off x="1590473" y="5116631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73435" y="5448205"/>
            <a:ext cx="1556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Attempt Reconnect Succeeds</a:t>
            </a:r>
            <a:endParaRPr lang="en-US" sz="11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285173" y="4795611"/>
            <a:ext cx="1274902" cy="8578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4992" y="4475961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Sched In</a:t>
            </a:r>
            <a:endParaRPr lang="en-US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1597340" y="5853281"/>
            <a:ext cx="2150345" cy="17211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726163" y="5647556"/>
            <a:ext cx="1749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State.transitionConnect()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 rot="5400000">
            <a:off x="3726201" y="6034018"/>
            <a:ext cx="211854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900388" y="5951058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State = CONNECTED</a:t>
            </a:r>
            <a:endParaRPr lang="en-US" sz="1100" dirty="0"/>
          </a:p>
        </p:txBody>
      </p:sp>
      <p:sp>
        <p:nvSpPr>
          <p:cNvPr id="103" name="Rectangle 102"/>
          <p:cNvSpPr/>
          <p:nvPr/>
        </p:nvSpPr>
        <p:spPr>
          <a:xfrm rot="5400000">
            <a:off x="4065548" y="4005172"/>
            <a:ext cx="4818589" cy="2089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614520" y="2602285"/>
            <a:ext cx="1751962" cy="61226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6886149" y="2628892"/>
            <a:ext cx="195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Close </a:t>
            </a:r>
            <a:r>
              <a:rPr lang="en-US" sz="900" dirty="0" err="1" smtClean="0"/>
              <a:t>subSocket</a:t>
            </a:r>
            <a:r>
              <a:rPr lang="en-US" sz="900" dirty="0" smtClean="0"/>
              <a:t> because of zmq error</a:t>
            </a:r>
            <a:endParaRPr lang="en-US" sz="1100" dirty="0"/>
          </a:p>
        </p:txBody>
      </p:sp>
      <p:cxnSp>
        <p:nvCxnSpPr>
          <p:cNvPr id="109" name="Straight Arrow Connector 108"/>
          <p:cNvCxnSpPr/>
          <p:nvPr/>
        </p:nvCxnSpPr>
        <p:spPr>
          <a:xfrm flipH="1">
            <a:off x="3892416" y="2817430"/>
            <a:ext cx="2572648" cy="341792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569891" y="2667710"/>
            <a:ext cx="1497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State.transitionDisconnect()</a:t>
            </a:r>
            <a:endParaRPr lang="en-US" sz="1100" dirty="0"/>
          </a:p>
        </p:txBody>
      </p:sp>
      <p:sp>
        <p:nvSpPr>
          <p:cNvPr id="113" name="Rectangle 112"/>
          <p:cNvSpPr/>
          <p:nvPr/>
        </p:nvSpPr>
        <p:spPr>
          <a:xfrm rot="5400000">
            <a:off x="3698396" y="3178573"/>
            <a:ext cx="223323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00388" y="3114530"/>
            <a:ext cx="1446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 dirty="0" smtClean="0"/>
              <a:t>State = DISCONNECTED</a:t>
            </a:r>
            <a:endParaRPr lang="en-US" sz="1100" dirty="0"/>
          </a:p>
        </p:txBody>
      </p:sp>
      <p:sp>
        <p:nvSpPr>
          <p:cNvPr id="119" name="TextBox 118"/>
          <p:cNvSpPr txBox="1"/>
          <p:nvPr/>
        </p:nvSpPr>
        <p:spPr>
          <a:xfrm>
            <a:off x="2129406" y="4773975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Connect()</a:t>
            </a:r>
            <a:endParaRPr lang="en-US" sz="11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101705" y="2663511"/>
            <a:ext cx="6431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mtClean="0"/>
              <a:t>Connect()</a:t>
            </a:r>
            <a:endParaRPr lang="en-US" sz="1100" dirty="0"/>
          </a:p>
        </p:txBody>
      </p:sp>
      <p:cxnSp>
        <p:nvCxnSpPr>
          <p:cNvPr id="121" name="Elbow Connector 120"/>
          <p:cNvCxnSpPr/>
          <p:nvPr/>
        </p:nvCxnSpPr>
        <p:spPr>
          <a:xfrm rot="16200000" flipH="1">
            <a:off x="6476636" y="2103521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611302" y="2367102"/>
            <a:ext cx="3063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Context Error when zmq resources are closed</a:t>
            </a:r>
            <a:endParaRPr lang="en-US" sz="1100" dirty="0"/>
          </a:p>
        </p:txBody>
      </p:sp>
      <p:cxnSp>
        <p:nvCxnSpPr>
          <p:cNvPr id="124" name="Elbow Connector 123"/>
          <p:cNvCxnSpPr/>
          <p:nvPr/>
        </p:nvCxnSpPr>
        <p:spPr>
          <a:xfrm rot="16200000" flipH="1">
            <a:off x="6476637" y="3182940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6759213" y="3362123"/>
            <a:ext cx="195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Disconnected so idle</a:t>
            </a:r>
            <a:endParaRPr lang="en-US" sz="1100" dirty="0"/>
          </a:p>
        </p:txBody>
      </p:sp>
      <p:cxnSp>
        <p:nvCxnSpPr>
          <p:cNvPr id="127" name="Elbow Connector 126"/>
          <p:cNvCxnSpPr/>
          <p:nvPr/>
        </p:nvCxnSpPr>
        <p:spPr>
          <a:xfrm rot="16200000" flipH="1">
            <a:off x="6510331" y="3871890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6792907" y="4051073"/>
            <a:ext cx="195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Disconnected so idle</a:t>
            </a:r>
            <a:endParaRPr lang="en-US" sz="1100" dirty="0"/>
          </a:p>
        </p:txBody>
      </p:sp>
      <p:cxnSp>
        <p:nvCxnSpPr>
          <p:cNvPr id="129" name="Elbow Connector 128"/>
          <p:cNvCxnSpPr/>
          <p:nvPr/>
        </p:nvCxnSpPr>
        <p:spPr>
          <a:xfrm rot="16200000" flipH="1">
            <a:off x="6533559" y="4630179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816135" y="4809362"/>
            <a:ext cx="195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Disconnected so idle</a:t>
            </a:r>
            <a:endParaRPr lang="en-US" sz="1100" dirty="0"/>
          </a:p>
        </p:txBody>
      </p:sp>
      <p:cxnSp>
        <p:nvCxnSpPr>
          <p:cNvPr id="131" name="Elbow Connector 130"/>
          <p:cNvCxnSpPr/>
          <p:nvPr/>
        </p:nvCxnSpPr>
        <p:spPr>
          <a:xfrm rot="16200000" flipH="1">
            <a:off x="6622056" y="6300481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691478" y="6492875"/>
            <a:ext cx="195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Connected so create </a:t>
            </a:r>
            <a:r>
              <a:rPr lang="en-US" sz="900" dirty="0" err="1" smtClean="0"/>
              <a:t>subSocket</a:t>
            </a:r>
            <a:r>
              <a:rPr lang="en-US" sz="900" dirty="0" smtClean="0"/>
              <a:t> and block on read</a:t>
            </a:r>
            <a:endParaRPr lang="en-US" sz="11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275710" y="4119569"/>
            <a:ext cx="1274902" cy="8578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9646" y="3861579"/>
            <a:ext cx="96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Telemetry In</a:t>
            </a:r>
            <a:endParaRPr lang="en-US" dirty="0"/>
          </a:p>
        </p:txBody>
      </p:sp>
      <p:cxnSp>
        <p:nvCxnSpPr>
          <p:cNvPr id="135" name="Elbow Connector 134"/>
          <p:cNvCxnSpPr/>
          <p:nvPr/>
        </p:nvCxnSpPr>
        <p:spPr>
          <a:xfrm rot="16200000" flipH="1">
            <a:off x="1543281" y="4382950"/>
            <a:ext cx="345665" cy="12700"/>
          </a:xfrm>
          <a:prstGeom prst="bentConnector5">
            <a:avLst>
              <a:gd name="adj1" fmla="val -1725"/>
              <a:gd name="adj2" fmla="val 3160890"/>
              <a:gd name="adj3" fmla="val 101725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096111" y="4472810"/>
            <a:ext cx="15840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Disconnected so drop packets</a:t>
            </a:r>
            <a:endParaRPr lang="en-US" sz="1100" dirty="0"/>
          </a:p>
        </p:txBody>
      </p:sp>
      <p:sp>
        <p:nvSpPr>
          <p:cNvPr id="138" name="Rectangle 137"/>
          <p:cNvSpPr/>
          <p:nvPr/>
        </p:nvSpPr>
        <p:spPr>
          <a:xfrm rot="5400000">
            <a:off x="1424649" y="4323804"/>
            <a:ext cx="393798" cy="201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81505" y="343464"/>
            <a:ext cx="68547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Assume component starts connected to the server.</a:t>
            </a:r>
          </a:p>
          <a:p>
            <a:r>
              <a:rPr lang="en-US" sz="900" dirty="0" smtClean="0"/>
              <a:t>At [1] a socket error occurs and triggers a disconnect.</a:t>
            </a:r>
          </a:p>
          <a:p>
            <a:r>
              <a:rPr lang="en-US" sz="900" dirty="0" smtClean="0"/>
              <a:t>At [2] all zmq resources are closed. The socket in Subscriber Task must be closed as well.</a:t>
            </a:r>
          </a:p>
          <a:p>
            <a:r>
              <a:rPr lang="en-US" sz="900" dirty="0" smtClean="0"/>
              <a:t>			          This occurs because a </a:t>
            </a:r>
            <a:r>
              <a:rPr lang="en-US" sz="900" dirty="0"/>
              <a:t>C</a:t>
            </a:r>
            <a:r>
              <a:rPr lang="en-US" sz="900" dirty="0" smtClean="0"/>
              <a:t>ontext Error is created within the Subscriber Task.</a:t>
            </a:r>
          </a:p>
          <a:p>
            <a:r>
              <a:rPr lang="en-US" sz="900" dirty="0" smtClean="0"/>
              <a:t>At [3] the Subscriber Task calls transitionDisconnect because of it’s Context Error. The component is already disconnected so nothing happens.</a:t>
            </a:r>
          </a:p>
          <a:p>
            <a:r>
              <a:rPr lang="en-US" sz="900" dirty="0" smtClean="0"/>
              <a:t>At [4] the Subscriber Task creates a new </a:t>
            </a:r>
            <a:r>
              <a:rPr lang="en-US" sz="900" dirty="0" err="1" smtClean="0"/>
              <a:t>subSocket</a:t>
            </a:r>
            <a:r>
              <a:rPr lang="en-US" sz="900" dirty="0" smtClean="0"/>
              <a:t> because the component is connected again.</a:t>
            </a:r>
            <a:endParaRPr lang="en-US" sz="1100" dirty="0"/>
          </a:p>
        </p:txBody>
      </p:sp>
      <p:sp>
        <p:nvSpPr>
          <p:cNvPr id="140" name="TextBox 139"/>
          <p:cNvSpPr txBox="1"/>
          <p:nvPr/>
        </p:nvSpPr>
        <p:spPr>
          <a:xfrm>
            <a:off x="62228" y="1527033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[1]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7068568" y="2012563"/>
            <a:ext cx="1956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subSocket</a:t>
            </a:r>
            <a:r>
              <a:rPr lang="en-US" sz="900" dirty="0" smtClean="0"/>
              <a:t> is blocking on a </a:t>
            </a:r>
            <a:r>
              <a:rPr lang="en-US" sz="900" dirty="0" err="1" smtClean="0"/>
              <a:t>socketread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5160552" y="191974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[2]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5991021" y="2467309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[3]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246879" y="5935542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4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4419365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Implementation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Main work for the Zmq Radio Component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5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664" y="117566"/>
            <a:ext cx="4428309" cy="496388"/>
          </a:xfrm>
        </p:spPr>
        <p:txBody>
          <a:bodyPr/>
          <a:lstStyle/>
          <a:p>
            <a:r>
              <a:rPr lang="en-US" dirty="0" smtClean="0"/>
              <a:t>My Work at JPL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80459" y="6356350"/>
            <a:ext cx="2133600" cy="365125"/>
          </a:xfrm>
        </p:spPr>
        <p:txBody>
          <a:bodyPr/>
          <a:lstStyle/>
          <a:p>
            <a:pPr>
              <a:defRPr/>
            </a:pPr>
            <a:fld id="{4EF08763-C047-4292-8E80-13FC4B8EFD8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84459" y="1412875"/>
            <a:ext cx="8248650" cy="4879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Designed new </a:t>
            </a:r>
            <a:r>
              <a:rPr lang="en-US" kern="0" dirty="0" err="1" smtClean="0"/>
              <a:t>FPrime</a:t>
            </a:r>
            <a:r>
              <a:rPr lang="en-US" kern="0" dirty="0" smtClean="0"/>
              <a:t> GSE Server</a:t>
            </a:r>
          </a:p>
          <a:p>
            <a:pPr lvl="1"/>
            <a:r>
              <a:rPr lang="en-US" sz="1800" kern="0" dirty="0" smtClean="0"/>
              <a:t>Uses </a:t>
            </a:r>
            <a:r>
              <a:rPr lang="en-US" sz="1800" kern="0" dirty="0" err="1" smtClean="0"/>
              <a:t>ZeroMQ</a:t>
            </a:r>
            <a:r>
              <a:rPr lang="en-US" sz="1800" kern="0" dirty="0" smtClean="0"/>
              <a:t> middleware</a:t>
            </a:r>
          </a:p>
          <a:p>
            <a:pPr lvl="2"/>
            <a:r>
              <a:rPr lang="en-US" sz="1400" kern="0" dirty="0" smtClean="0"/>
              <a:t>Cross platform, high-performance, asynchronous, distributed messaging library.</a:t>
            </a:r>
          </a:p>
          <a:p>
            <a:pPr lvl="1"/>
            <a:r>
              <a:rPr lang="en-US" sz="1800" kern="0" dirty="0" smtClean="0"/>
              <a:t>Supports reconnect capability</a:t>
            </a:r>
          </a:p>
          <a:p>
            <a:pPr lvl="1"/>
            <a:r>
              <a:rPr lang="en-US" sz="1800" kern="0" dirty="0" smtClean="0"/>
              <a:t>Supports protocol translation</a:t>
            </a:r>
          </a:p>
          <a:p>
            <a:pPr lvl="1"/>
            <a:r>
              <a:rPr lang="en-US" sz="1800" kern="0" dirty="0" smtClean="0"/>
              <a:t>Supports multi-target communication</a:t>
            </a:r>
          </a:p>
          <a:p>
            <a:pPr lvl="1"/>
            <a:r>
              <a:rPr lang="en-US" sz="1800" kern="0" dirty="0" smtClean="0"/>
              <a:t>Updated GSE GUI for use with ZMQ and maintained backwards compatibility with legacy TCP Server</a:t>
            </a:r>
          </a:p>
          <a:p>
            <a:pPr lvl="1"/>
            <a:r>
              <a:rPr lang="en-US" sz="1800" kern="0" dirty="0" smtClean="0"/>
              <a:t>Tested for server integrity and throughput</a:t>
            </a:r>
          </a:p>
          <a:p>
            <a:r>
              <a:rPr lang="en-US" kern="0" dirty="0" smtClean="0"/>
              <a:t>Implemented </a:t>
            </a:r>
            <a:r>
              <a:rPr lang="en-US" kern="0" dirty="0"/>
              <a:t>C++ </a:t>
            </a:r>
            <a:r>
              <a:rPr lang="en-US" kern="0" dirty="0" smtClean="0"/>
              <a:t>Zmq Radio component within </a:t>
            </a:r>
            <a:r>
              <a:rPr lang="en-US" kern="0" dirty="0" err="1" smtClean="0"/>
              <a:t>FPrime</a:t>
            </a:r>
            <a:endParaRPr lang="en-US" kern="0" dirty="0" smtClean="0"/>
          </a:p>
          <a:p>
            <a:pPr lvl="1"/>
            <a:r>
              <a:rPr lang="en-US" sz="1800" kern="0" dirty="0" smtClean="0"/>
              <a:t>Emulates a radio connection between a flight target and the GSE Server</a:t>
            </a:r>
          </a:p>
          <a:p>
            <a:pPr lvl="1"/>
            <a:r>
              <a:rPr lang="en-US" sz="1800" kern="0" dirty="0" smtClean="0"/>
              <a:t>Prevents embedded flight target from hanging up on disconnections from GSE.</a:t>
            </a:r>
            <a:endParaRPr lang="en-US" sz="1800" kern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77" y="1829359"/>
            <a:ext cx="814814" cy="254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6649" y="823269"/>
            <a:ext cx="401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Overview of summer work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0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5401890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Zmq Radio Component Testing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79" y="1722092"/>
            <a:ext cx="6166836" cy="4415712"/>
          </a:xfrm>
        </p:spPr>
        <p:txBody>
          <a:bodyPr/>
          <a:lstStyle/>
          <a:p>
            <a:r>
              <a:rPr lang="en-US" sz="2000" dirty="0" smtClean="0"/>
              <a:t>One unit test to verify state changes</a:t>
            </a:r>
          </a:p>
          <a:p>
            <a:r>
              <a:rPr lang="en-US" sz="2000" dirty="0" smtClean="0"/>
              <a:t>Functional end-to-end inspection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9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17729" y="1930340"/>
            <a:ext cx="9144000" cy="35826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Multi-target </a:t>
            </a:r>
            <a:r>
              <a:rPr lang="en-US" dirty="0" err="1" smtClean="0"/>
              <a:t>datapath</a:t>
            </a:r>
            <a:r>
              <a:rPr lang="en-US" dirty="0" smtClean="0"/>
              <a:t> with SpacePacket translation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 Overview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1567362" y="2426973"/>
            <a:ext cx="1863285" cy="78849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3430647" y="2173856"/>
            <a:ext cx="2725182" cy="1656534"/>
            <a:chOff x="3743362" y="2155254"/>
            <a:chExt cx="1788341" cy="1134414"/>
          </a:xfrm>
        </p:grpSpPr>
        <p:sp>
          <p:nvSpPr>
            <p:cNvPr id="26" name="Rectangle 25"/>
            <p:cNvSpPr/>
            <p:nvPr/>
          </p:nvSpPr>
          <p:spPr>
            <a:xfrm>
              <a:off x="4028310" y="2155254"/>
              <a:ext cx="1218445" cy="11344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ZmqServer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743362" y="2265681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46756" y="2269104"/>
              <a:ext cx="284947" cy="23039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744209" y="2747977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43461" y="2972729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6825" y="2747977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26077" y="2972729"/>
              <a:ext cx="293082" cy="2338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</a:t>
              </a:r>
            </a:p>
          </p:txBody>
        </p:sp>
      </p:grpSp>
      <p:cxnSp>
        <p:nvCxnSpPr>
          <p:cNvPr id="69" name="Straight Arrow Connector 68"/>
          <p:cNvCxnSpPr>
            <a:endCxn id="27" idx="1"/>
          </p:cNvCxnSpPr>
          <p:nvPr/>
        </p:nvCxnSpPr>
        <p:spPr>
          <a:xfrm flipV="1">
            <a:off x="1574086" y="2505822"/>
            <a:ext cx="1856561" cy="905585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33374" y="2175783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SpacePacket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20098102">
            <a:off x="1881643" y="272778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SpacePacket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>
            <a:stCxn id="56" idx="3"/>
            <a:endCxn id="22" idx="1"/>
          </p:cNvCxnSpPr>
          <p:nvPr/>
        </p:nvCxnSpPr>
        <p:spPr>
          <a:xfrm flipV="1">
            <a:off x="6137853" y="2540185"/>
            <a:ext cx="1457637" cy="669912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7" idx="3"/>
            <a:endCxn id="30" idx="1"/>
          </p:cNvCxnSpPr>
          <p:nvPr/>
        </p:nvCxnSpPr>
        <p:spPr>
          <a:xfrm flipV="1">
            <a:off x="6136714" y="3432442"/>
            <a:ext cx="1505844" cy="105850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 rot="20098102">
            <a:off x="6337839" y="264674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F’ 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 rot="21394439">
            <a:off x="6393361" y="3229078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F’ Packet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18374" y="4977733"/>
            <a:ext cx="17379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D:       zmq dealer socket</a:t>
            </a:r>
          </a:p>
          <a:p>
            <a:r>
              <a:rPr lang="en-US" sz="1100" dirty="0" smtClean="0">
                <a:solidFill>
                  <a:schemeClr val="bg1">
                    <a:lumMod val="95000"/>
                  </a:schemeClr>
                </a:solidFill>
              </a:rPr>
              <a:t>R:       zmq router socket</a:t>
            </a:r>
          </a:p>
          <a:p>
            <a:endParaRPr lang="en-US" sz="11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7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What I learned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Experience with the full design cycle</a:t>
            </a:r>
          </a:p>
          <a:p>
            <a:pPr lvl="1"/>
            <a:r>
              <a:rPr lang="en-US" sz="2000" dirty="0" smtClean="0"/>
              <a:t>Requirements, Analysis, Design, Implementation, Test </a:t>
            </a:r>
          </a:p>
          <a:p>
            <a:r>
              <a:rPr lang="en-US" sz="2400" dirty="0" smtClean="0"/>
              <a:t>Learned how flight qualified code is developed</a:t>
            </a:r>
          </a:p>
          <a:p>
            <a:pPr lvl="1"/>
            <a:r>
              <a:rPr lang="en-US" sz="2000" dirty="0" smtClean="0"/>
              <a:t>Multiple design and code reviews for the </a:t>
            </a:r>
            <a:r>
              <a:rPr lang="en-US" sz="2000" dirty="0" err="1" smtClean="0"/>
              <a:t>zmq</a:t>
            </a:r>
            <a:r>
              <a:rPr lang="en-US" sz="2000" dirty="0" smtClean="0"/>
              <a:t>-radio C++</a:t>
            </a:r>
            <a:br>
              <a:rPr lang="en-US" sz="2000" dirty="0" smtClean="0"/>
            </a:br>
            <a:r>
              <a:rPr lang="en-US" sz="2000" dirty="0" smtClean="0"/>
              <a:t>component</a:t>
            </a:r>
          </a:p>
          <a:p>
            <a:r>
              <a:rPr lang="en-US" sz="2400" dirty="0" smtClean="0"/>
              <a:t>Learned standard documentation procedures</a:t>
            </a:r>
          </a:p>
          <a:p>
            <a:r>
              <a:rPr lang="en-US" sz="2400" dirty="0" smtClean="0"/>
              <a:t>Good experience using and building with ZMQ middleware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8763-C047-4292-8E80-13FC4B8EFD8E}" type="slidenum">
              <a:rPr lang="en-US" sz="700" smtClean="0"/>
              <a:pPr>
                <a:defRPr/>
              </a:pPr>
              <a:t>22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40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 smtClean="0"/>
              <a:t>Conclusion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Learned a lot this summer</a:t>
            </a:r>
          </a:p>
          <a:p>
            <a:pPr lvl="1"/>
            <a:r>
              <a:rPr lang="en-US" sz="2000" dirty="0" smtClean="0"/>
              <a:t>Much can be taken back to school</a:t>
            </a:r>
          </a:p>
          <a:p>
            <a:pPr lvl="1"/>
            <a:r>
              <a:rPr lang="en-US" sz="2000" dirty="0" smtClean="0"/>
              <a:t>Concrete steps towards becoming a better engineer</a:t>
            </a:r>
          </a:p>
          <a:p>
            <a:endParaRPr lang="en-US" sz="2400" dirty="0"/>
          </a:p>
          <a:p>
            <a:r>
              <a:rPr lang="en-US" sz="2400" dirty="0" smtClean="0"/>
              <a:t>Thank you:</a:t>
            </a:r>
            <a:br>
              <a:rPr lang="en-US" sz="2400" dirty="0" smtClean="0"/>
            </a:br>
            <a:r>
              <a:rPr lang="en-US" sz="2400" dirty="0" smtClean="0"/>
              <a:t>Len </a:t>
            </a:r>
            <a:r>
              <a:rPr lang="en-US" sz="2400" dirty="0" err="1" smtClean="0"/>
              <a:t>Reder</a:t>
            </a:r>
            <a:r>
              <a:rPr lang="en-US" sz="2400" dirty="0" smtClean="0"/>
              <a:t> for guidance throughout the project.</a:t>
            </a:r>
            <a:br>
              <a:rPr lang="en-US" sz="2400" dirty="0" smtClean="0"/>
            </a:br>
            <a:r>
              <a:rPr lang="en-US" sz="2400" dirty="0" smtClean="0"/>
              <a:t>Garth </a:t>
            </a:r>
            <a:r>
              <a:rPr lang="en-US" sz="2400" dirty="0" err="1" smtClean="0"/>
              <a:t>Watney</a:t>
            </a:r>
            <a:r>
              <a:rPr lang="en-US" sz="2400" dirty="0" smtClean="0"/>
              <a:t> for help with the </a:t>
            </a:r>
            <a:r>
              <a:rPr lang="en-US" sz="2400" dirty="0" err="1" smtClean="0"/>
              <a:t>FPrime</a:t>
            </a:r>
            <a:r>
              <a:rPr lang="en-US" sz="2400" dirty="0" smtClean="0"/>
              <a:t> tool suite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Tim </a:t>
            </a:r>
            <a:r>
              <a:rPr lang="en-US" sz="2400" dirty="0" err="1" smtClean="0"/>
              <a:t>Canham</a:t>
            </a:r>
            <a:r>
              <a:rPr lang="en-US" sz="2400" dirty="0" smtClean="0"/>
              <a:t> for </a:t>
            </a:r>
            <a:r>
              <a:rPr lang="en-US" sz="2400" dirty="0" err="1" smtClean="0"/>
              <a:t>FPrime</a:t>
            </a:r>
            <a:r>
              <a:rPr lang="en-US" sz="2400" dirty="0" smtClean="0"/>
              <a:t> design and library support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Brian </a:t>
            </a:r>
            <a:r>
              <a:rPr lang="en-US" sz="2400" dirty="0" err="1" smtClean="0"/>
              <a:t>Campuzano</a:t>
            </a:r>
            <a:r>
              <a:rPr lang="en-US" sz="2400" dirty="0"/>
              <a:t> </a:t>
            </a:r>
            <a:r>
              <a:rPr lang="en-US" sz="2400" dirty="0" smtClean="0"/>
              <a:t>for frequent development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08763-C047-4292-8E80-13FC4B8EFD8E}" type="slidenum">
              <a:rPr lang="en-US" sz="700" smtClean="0"/>
              <a:pPr>
                <a:defRPr/>
              </a:pPr>
              <a:t>23</a:t>
            </a:fld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95009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90084" y="6096469"/>
            <a:ext cx="2133600" cy="365125"/>
          </a:xfrm>
        </p:spPr>
        <p:txBody>
          <a:bodyPr/>
          <a:lstStyle/>
          <a:p>
            <a:pPr>
              <a:defRPr/>
            </a:pPr>
            <a:fld id="{4EF08763-C047-4292-8E80-13FC4B8EFD8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75034" y="778136"/>
            <a:ext cx="8248650" cy="4879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Near-term:</a:t>
            </a:r>
          </a:p>
          <a:p>
            <a:pPr lvl="1"/>
            <a:r>
              <a:rPr lang="en-US" kern="0" dirty="0" smtClean="0"/>
              <a:t>JPL’s Formation Flying</a:t>
            </a:r>
            <a:br>
              <a:rPr lang="en-US" kern="0" dirty="0" smtClean="0"/>
            </a:br>
            <a:r>
              <a:rPr lang="en-US" kern="0" dirty="0" smtClean="0"/>
              <a:t>Testbed </a:t>
            </a:r>
          </a:p>
          <a:p>
            <a:pPr lvl="2"/>
            <a:r>
              <a:rPr lang="en-US" kern="0" dirty="0"/>
              <a:t>E</a:t>
            </a:r>
            <a:r>
              <a:rPr lang="en-US" kern="0" dirty="0" smtClean="0"/>
              <a:t>nable multi-target communication</a:t>
            </a:r>
          </a:p>
          <a:p>
            <a:pPr lvl="1"/>
            <a:r>
              <a:rPr lang="en-US" kern="0" dirty="0" smtClean="0"/>
              <a:t>DoD Testbed configuration</a:t>
            </a:r>
          </a:p>
          <a:p>
            <a:r>
              <a:rPr lang="en-US" kern="0" dirty="0" smtClean="0"/>
              <a:t>Far-term:</a:t>
            </a:r>
          </a:p>
          <a:p>
            <a:pPr lvl="1"/>
            <a:r>
              <a:rPr lang="en-US" kern="0" dirty="0" smtClean="0"/>
              <a:t>Constellations of satellites</a:t>
            </a:r>
          </a:p>
          <a:p>
            <a:endParaRPr lang="en-US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89" y="923446"/>
            <a:ext cx="3291150" cy="212639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743875" y="3040009"/>
            <a:ext cx="3400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4"/>
              </a:rPr>
              <a:t>http://</a:t>
            </a:r>
            <a:r>
              <a:rPr lang="en-US" sz="700" dirty="0" smtClean="0">
                <a:hlinkClick r:id="rId4"/>
              </a:rPr>
              <a:t>www.satellitetoday.com/newspace/2017/05/24/roccor-exec-supporting-900</a:t>
            </a:r>
            <a:endParaRPr lang="en-US" sz="700" dirty="0" smtClean="0"/>
          </a:p>
          <a:p>
            <a:r>
              <a:rPr lang="en-US" sz="700" dirty="0" smtClean="0"/>
              <a:t>-</a:t>
            </a:r>
            <a:r>
              <a:rPr lang="en-US" sz="700" dirty="0"/>
              <a:t>satellite-leo-constellation/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33786" y="6320702"/>
            <a:ext cx="37875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www.jpl.nasa.gov</a:t>
            </a:r>
            <a:r>
              <a:rPr lang="en-US" sz="800" dirty="0"/>
              <a:t>/news/</a:t>
            </a:r>
            <a:r>
              <a:rPr lang="en-US" sz="800" dirty="0" err="1"/>
              <a:t>news.php?feature</a:t>
            </a:r>
            <a:r>
              <a:rPr lang="en-US" sz="800" dirty="0"/>
              <a:t>=2985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>
            <a:off x="1396742" y="3429877"/>
            <a:ext cx="1901179" cy="291645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 flipH="1">
            <a:off x="3286110" y="3429877"/>
            <a:ext cx="1710433" cy="29164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1" t="-1332" r="21934" b="11975"/>
          <a:stretch/>
        </p:blipFill>
        <p:spPr>
          <a:xfrm>
            <a:off x="4984732" y="3429877"/>
            <a:ext cx="1901179" cy="29164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256314" y="4354286"/>
            <a:ext cx="1643743" cy="762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330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91343" y="4354286"/>
            <a:ext cx="718456" cy="762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330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61109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43199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158858"/>
            <a:ext cx="0" cy="43199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80" y="1432785"/>
            <a:ext cx="6496820" cy="1337048"/>
          </a:xfrm>
        </p:spPr>
        <p:txBody>
          <a:bodyPr/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This design process was followed for both the GSE ZmqServer task and the 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/>
              <a:t>Zmq Radio component task</a:t>
            </a:r>
          </a:p>
        </p:txBody>
      </p:sp>
    </p:spTree>
    <p:extLst>
      <p:ext uri="{BB962C8B-B14F-4D97-AF65-F5344CB8AC3E}">
        <p14:creationId xmlns:p14="http://schemas.microsoft.com/office/powerpoint/2010/main" val="1681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214" y="1559859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Requirements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47180" y="1363708"/>
            <a:ext cx="6410760" cy="4763338"/>
          </a:xfrm>
        </p:spPr>
        <p:txBody>
          <a:bodyPr/>
          <a:lstStyle/>
          <a:p>
            <a:r>
              <a:rPr lang="en-US" sz="2000" dirty="0" smtClean="0"/>
              <a:t>Single point of initial connection</a:t>
            </a:r>
          </a:p>
          <a:p>
            <a:pPr lvl="1"/>
            <a:r>
              <a:rPr lang="en-US" sz="1800" dirty="0" smtClean="0"/>
              <a:t>Client registration on a single port</a:t>
            </a:r>
          </a:p>
          <a:p>
            <a:pPr lvl="1"/>
            <a:r>
              <a:rPr lang="en-US" sz="1800" dirty="0" smtClean="0"/>
              <a:t>Enable Publish Subscribe configuration and inspection </a:t>
            </a:r>
          </a:p>
          <a:p>
            <a:r>
              <a:rPr lang="en-US" sz="2000" dirty="0" smtClean="0"/>
              <a:t>Publish Subscribe Architecture</a:t>
            </a:r>
          </a:p>
          <a:p>
            <a:pPr lvl="1"/>
            <a:r>
              <a:rPr lang="en-US" sz="1800" dirty="0" smtClean="0"/>
              <a:t>Enable multi flight target to multi ground client communication</a:t>
            </a:r>
          </a:p>
          <a:p>
            <a:r>
              <a:rPr lang="en-US" sz="2000" dirty="0" smtClean="0"/>
              <a:t>Robust client connections</a:t>
            </a:r>
          </a:p>
          <a:p>
            <a:pPr lvl="1"/>
            <a:r>
              <a:rPr lang="en-US" sz="1800" dirty="0" smtClean="0"/>
              <a:t>Server should be able to withstand random client disconnection and reconnection</a:t>
            </a:r>
          </a:p>
          <a:p>
            <a:r>
              <a:rPr lang="en-US" sz="2000" dirty="0" smtClean="0"/>
              <a:t>Protocol Translators</a:t>
            </a:r>
          </a:p>
          <a:p>
            <a:pPr lvl="1"/>
            <a:r>
              <a:rPr lang="en-US" sz="1800" dirty="0" smtClean="0"/>
              <a:t>Server shall be able to communicate over protocol </a:t>
            </a:r>
            <a:br>
              <a:rPr lang="en-US" sz="1800" dirty="0" smtClean="0"/>
            </a:br>
            <a:r>
              <a:rPr lang="en-US" sz="1800" dirty="0" smtClean="0"/>
              <a:t>barriers</a:t>
            </a:r>
          </a:p>
          <a:p>
            <a:r>
              <a:rPr lang="en-US" sz="2000" dirty="0" smtClean="0"/>
              <a:t>GSE UI </a:t>
            </a:r>
            <a:r>
              <a:rPr lang="en-US" sz="2000" dirty="0" err="1" smtClean="0"/>
              <a:t>Compatability</a:t>
            </a:r>
            <a:endParaRPr lang="en-US" sz="2000" dirty="0" smtClean="0"/>
          </a:p>
          <a:p>
            <a:pPr lvl="1"/>
            <a:r>
              <a:rPr lang="en-US" sz="1600" dirty="0" smtClean="0"/>
              <a:t>Adapt GSE UI for Zmq communication while maintaining backwards compatibility to legacy server.</a:t>
            </a: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9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2465458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Analysis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20087" y="1612900"/>
            <a:ext cx="6223914" cy="4879975"/>
          </a:xfrm>
        </p:spPr>
        <p:txBody>
          <a:bodyPr/>
          <a:lstStyle/>
          <a:p>
            <a:r>
              <a:rPr lang="en-US" sz="2400" dirty="0" smtClean="0"/>
              <a:t>Became familiar with ZMQ </a:t>
            </a:r>
          </a:p>
          <a:p>
            <a:r>
              <a:rPr lang="en-US" sz="2400" dirty="0" smtClean="0"/>
              <a:t>Learned common design patterns</a:t>
            </a:r>
          </a:p>
          <a:p>
            <a:pPr lvl="1"/>
            <a:r>
              <a:rPr lang="en-US" sz="2000" dirty="0" smtClean="0"/>
              <a:t>ZMQ Request-Reply</a:t>
            </a:r>
          </a:p>
          <a:p>
            <a:pPr lvl="1"/>
            <a:r>
              <a:rPr lang="en-US" sz="2000" dirty="0" smtClean="0"/>
              <a:t>ZMQ Pub-Sub</a:t>
            </a:r>
          </a:p>
          <a:p>
            <a:pPr lvl="1"/>
            <a:r>
              <a:rPr lang="en-US" sz="2000" dirty="0" smtClean="0"/>
              <a:t>ZMQ Router-Dealer</a:t>
            </a:r>
          </a:p>
          <a:p>
            <a:r>
              <a:rPr lang="en-US" sz="2400" dirty="0" smtClean="0"/>
              <a:t>Implemented those patterns in simple exercises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974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301611" y="3369086"/>
            <a:ext cx="2173045" cy="890736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glow rad="101600">
              <a:srgbClr val="00B050">
                <a:alpha val="40000"/>
              </a:srgb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GSE ZmqServer Design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9/1/17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4135" y="1722092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74134" y="2631331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4134" y="3540570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134" y="4590849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Implementation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4134" y="5590036"/>
            <a:ext cx="1828001" cy="547768"/>
          </a:xfrm>
          <a:prstGeom prst="rect">
            <a:avLst/>
          </a:prstGeom>
          <a:solidFill>
            <a:srgbClr val="BA0C2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0" idx="0"/>
          </p:cNvCxnSpPr>
          <p:nvPr/>
        </p:nvCxnSpPr>
        <p:spPr>
          <a:xfrm flipH="1">
            <a:off x="1388135" y="2269860"/>
            <a:ext cx="1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1" idx="0"/>
          </p:cNvCxnSpPr>
          <p:nvPr/>
        </p:nvCxnSpPr>
        <p:spPr>
          <a:xfrm>
            <a:off x="1388135" y="3179099"/>
            <a:ext cx="0" cy="36147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388135" y="4088338"/>
            <a:ext cx="0" cy="50251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2"/>
            <a:endCxn id="13" idx="0"/>
          </p:cNvCxnSpPr>
          <p:nvPr/>
        </p:nvCxnSpPr>
        <p:spPr>
          <a:xfrm>
            <a:off x="1388135" y="5138617"/>
            <a:ext cx="0" cy="45141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920087" y="1612900"/>
            <a:ext cx="6223914" cy="4879975"/>
          </a:xfrm>
        </p:spPr>
        <p:txBody>
          <a:bodyPr/>
          <a:lstStyle/>
          <a:p>
            <a:r>
              <a:rPr lang="en-US" sz="2400" dirty="0"/>
              <a:t>Held initial design meetings to </a:t>
            </a:r>
            <a:r>
              <a:rPr lang="en-US" sz="2400" dirty="0" smtClean="0"/>
              <a:t>discuss</a:t>
            </a:r>
            <a:br>
              <a:rPr lang="en-US" sz="2400" dirty="0" smtClean="0"/>
            </a:br>
            <a:r>
              <a:rPr lang="en-US" sz="2400" dirty="0" smtClean="0"/>
              <a:t>design options</a:t>
            </a:r>
          </a:p>
          <a:p>
            <a:r>
              <a:rPr lang="en-US" sz="2400" dirty="0" smtClean="0"/>
              <a:t>Formulated a design on paper</a:t>
            </a:r>
          </a:p>
          <a:p>
            <a:r>
              <a:rPr lang="en-US" sz="2400" dirty="0" smtClean="0"/>
              <a:t>Held further design meetings to discuss viability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452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Class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F-Prime Server Overview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7/14/17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1E51A9F-9D40-144B-9666-6B30B75E8C1B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04869" y="1358715"/>
            <a:ext cx="1331088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9323" y="2209716"/>
            <a:ext cx="1487346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ZmqKernel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7219" y="1784215"/>
            <a:ext cx="2174108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AdapterBase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8" idx="2"/>
            <a:endCxn id="9" idx="0"/>
          </p:cNvCxnSpPr>
          <p:nvPr/>
        </p:nvCxnSpPr>
        <p:spPr>
          <a:xfrm rot="5400000">
            <a:off x="2825592" y="464895"/>
            <a:ext cx="382226" cy="3107417"/>
          </a:xfrm>
          <a:prstGeom prst="bentConnector3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2"/>
            <a:endCxn id="12" idx="1"/>
          </p:cNvCxnSpPr>
          <p:nvPr/>
        </p:nvCxnSpPr>
        <p:spPr>
          <a:xfrm rot="16200000" flipH="1">
            <a:off x="5163260" y="1234643"/>
            <a:ext cx="191113" cy="1376806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4"/>
          <p:cNvSpPr txBox="1">
            <a:spLocks/>
          </p:cNvSpPr>
          <p:nvPr/>
        </p:nvSpPr>
        <p:spPr>
          <a:xfrm>
            <a:off x="2978720" y="1758515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Composed of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1083" y="4287637"/>
            <a:ext cx="888544" cy="624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Routing Table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56034" y="2774420"/>
            <a:ext cx="1686564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Flight Subscriber Thread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756033" y="3025282"/>
            <a:ext cx="1686565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Ground </a:t>
            </a:r>
            <a:r>
              <a:rPr lang="en-US" sz="1000" dirty="0" err="1" smtClean="0">
                <a:solidFill>
                  <a:schemeClr val="tx1"/>
                </a:solidFill>
              </a:rPr>
              <a:t>Sublisher</a:t>
            </a:r>
            <a:r>
              <a:rPr lang="en-US" sz="1000" dirty="0" smtClean="0">
                <a:solidFill>
                  <a:schemeClr val="tx1"/>
                </a:solidFill>
              </a:rPr>
              <a:t> Thread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53441" y="3271022"/>
            <a:ext cx="1789863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 Flight </a:t>
            </a:r>
            <a:r>
              <a:rPr lang="en-US" sz="1000" dirty="0" err="1" smtClean="0">
                <a:solidFill>
                  <a:schemeClr val="tx1"/>
                </a:solidFill>
              </a:rPr>
              <a:t>Pubscriber</a:t>
            </a:r>
            <a:r>
              <a:rPr lang="en-US" sz="1000" dirty="0" smtClean="0">
                <a:solidFill>
                  <a:schemeClr val="tx1"/>
                </a:solidFill>
              </a:rPr>
              <a:t> Threads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53442" y="3527934"/>
            <a:ext cx="1789862" cy="180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</a:t>
            </a:r>
            <a:r>
              <a:rPr lang="en-US" sz="1000" dirty="0" smtClean="0">
                <a:solidFill>
                  <a:schemeClr val="tx1"/>
                </a:solidFill>
              </a:rPr>
              <a:t> Ground Publisher Threads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Elbow Connector 59"/>
          <p:cNvCxnSpPr>
            <a:stCxn id="9" idx="2"/>
            <a:endCxn id="45" idx="1"/>
          </p:cNvCxnSpPr>
          <p:nvPr/>
        </p:nvCxnSpPr>
        <p:spPr>
          <a:xfrm rot="16200000" flipH="1">
            <a:off x="1516331" y="2625156"/>
            <a:ext cx="186369" cy="293038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2"/>
            <a:endCxn id="46" idx="1"/>
          </p:cNvCxnSpPr>
          <p:nvPr/>
        </p:nvCxnSpPr>
        <p:spPr>
          <a:xfrm rot="16200000" flipH="1">
            <a:off x="1390899" y="2750587"/>
            <a:ext cx="437231" cy="293037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9" idx="2"/>
            <a:endCxn id="47" idx="1"/>
          </p:cNvCxnSpPr>
          <p:nvPr/>
        </p:nvCxnSpPr>
        <p:spPr>
          <a:xfrm rot="16200000" flipH="1">
            <a:off x="1266733" y="2874753"/>
            <a:ext cx="682971" cy="290445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9" idx="2"/>
            <a:endCxn id="48" idx="1"/>
          </p:cNvCxnSpPr>
          <p:nvPr/>
        </p:nvCxnSpPr>
        <p:spPr>
          <a:xfrm rot="16200000" flipH="1">
            <a:off x="1138278" y="3003209"/>
            <a:ext cx="939883" cy="290446"/>
          </a:xfrm>
          <a:prstGeom prst="bentConnector2">
            <a:avLst/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31" idx="0"/>
          </p:cNvCxnSpPr>
          <p:nvPr/>
        </p:nvCxnSpPr>
        <p:spPr>
          <a:xfrm rot="5400000">
            <a:off x="264603" y="3089244"/>
            <a:ext cx="1609146" cy="787641"/>
          </a:xfrm>
          <a:prstGeom prst="bentConnector3">
            <a:avLst>
              <a:gd name="adj1" fmla="val 74707"/>
            </a:avLst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999367" y="4261014"/>
            <a:ext cx="888544" cy="6241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Event Reactor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9" idx="2"/>
            <a:endCxn id="42" idx="0"/>
          </p:cNvCxnSpPr>
          <p:nvPr/>
        </p:nvCxnSpPr>
        <p:spPr>
          <a:xfrm rot="16200000" flipH="1">
            <a:off x="1162056" y="2979430"/>
            <a:ext cx="1582523" cy="980643"/>
          </a:xfrm>
          <a:prstGeom prst="bentConnector3">
            <a:avLst>
              <a:gd name="adj1" fmla="val 75625"/>
            </a:avLst>
          </a:prstGeom>
          <a:ln w="127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Date Placeholder 4"/>
          <p:cNvSpPr txBox="1">
            <a:spLocks/>
          </p:cNvSpPr>
          <p:nvPr/>
        </p:nvSpPr>
        <p:spPr>
          <a:xfrm>
            <a:off x="4738687" y="1760648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Uses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426868" y="3068818"/>
            <a:ext cx="1688339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AdapterImpl_1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340912" y="3068818"/>
            <a:ext cx="1688339" cy="468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AdapterImpl_n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8" name="Elbow Connector 87"/>
          <p:cNvCxnSpPr/>
          <p:nvPr/>
        </p:nvCxnSpPr>
        <p:spPr>
          <a:xfrm rot="5400000">
            <a:off x="6244740" y="2296872"/>
            <a:ext cx="815828" cy="763235"/>
          </a:xfrm>
          <a:prstGeom prst="bentConnector3">
            <a:avLst/>
          </a:prstGeom>
          <a:ln w="25400">
            <a:headEnd type="diamond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12" idx="2"/>
            <a:endCxn id="86" idx="0"/>
          </p:cNvCxnSpPr>
          <p:nvPr/>
        </p:nvCxnSpPr>
        <p:spPr>
          <a:xfrm rot="16200000" flipH="1">
            <a:off x="7201763" y="2085499"/>
            <a:ext cx="815828" cy="1150809"/>
          </a:xfrm>
          <a:prstGeom prst="bentConnector3">
            <a:avLst>
              <a:gd name="adj1" fmla="val 53898"/>
            </a:avLst>
          </a:prstGeom>
          <a:ln w="25400">
            <a:headEnd type="diamond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Date Placeholder 4"/>
          <p:cNvSpPr txBox="1">
            <a:spLocks/>
          </p:cNvSpPr>
          <p:nvPr/>
        </p:nvSpPr>
        <p:spPr>
          <a:xfrm>
            <a:off x="6332097" y="2395902"/>
            <a:ext cx="1376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Subclasses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58428" y="2143109"/>
            <a:ext cx="5272792" cy="1729287"/>
          </a:xfrm>
          <a:prstGeom prst="rect">
            <a:avLst/>
          </a:prstGeom>
          <a:solidFill>
            <a:srgbClr val="9557AA"/>
          </a:solidFill>
          <a:ln>
            <a:solidFill>
              <a:srgbClr val="756D9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ZmqServer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4134" y="917222"/>
            <a:ext cx="8629353" cy="327905"/>
          </a:xfrm>
        </p:spPr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Using native </a:t>
            </a:r>
            <a:r>
              <a:rPr lang="en-US" sz="1600" dirty="0" err="1" smtClean="0">
                <a:solidFill>
                  <a:schemeClr val="tx1"/>
                </a:solidFill>
              </a:rPr>
              <a:t>FPrime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4025" y="454025"/>
            <a:ext cx="8649463" cy="436031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Server Architecture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" name="Date Placeholder 4"/>
          <p:cNvSpPr>
            <a:spLocks noGrp="1"/>
          </p:cNvSpPr>
          <p:nvPr>
            <p:ph type="dt" sz="half" idx="18"/>
          </p:nvPr>
        </p:nvSpPr>
        <p:spPr>
          <a:xfrm>
            <a:off x="40949" y="6492875"/>
            <a:ext cx="1376363" cy="365125"/>
          </a:xfrm>
        </p:spPr>
        <p:txBody>
          <a:bodyPr/>
          <a:lstStyle/>
          <a:p>
            <a:r>
              <a:rPr lang="en-US" sz="700" dirty="0">
                <a:solidFill>
                  <a:schemeClr val="tx1"/>
                </a:solidFill>
              </a:rPr>
              <a:t>8</a:t>
            </a:r>
            <a:r>
              <a:rPr lang="en-US" sz="700" dirty="0" smtClean="0">
                <a:solidFill>
                  <a:schemeClr val="tx1"/>
                </a:solidFill>
              </a:rPr>
              <a:t>/29/17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>
          <a:xfrm>
            <a:off x="8074233" y="6501537"/>
            <a:ext cx="1069767" cy="365125"/>
          </a:xfrm>
        </p:spPr>
        <p:txBody>
          <a:bodyPr/>
          <a:lstStyle/>
          <a:p>
            <a:fld id="{F1E51A9F-9D40-144B-9666-6B30B75E8C1B}" type="slidenum">
              <a:rPr lang="en-US" sz="700" smtClean="0">
                <a:solidFill>
                  <a:schemeClr val="tx1"/>
                </a:solidFill>
              </a:rPr>
              <a:pPr/>
              <a:t>9</a:t>
            </a:fld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27394" y="2394324"/>
            <a:ext cx="1126946" cy="5177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95490" y="2450220"/>
            <a:ext cx="231904" cy="179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02214" y="2696647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1474" y="5987233"/>
            <a:ext cx="157286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dealer socket</a:t>
            </a:r>
          </a:p>
          <a:p>
            <a:r>
              <a:rPr lang="en-US" sz="1100" dirty="0" smtClean="0"/>
              <a:t>R:       </a:t>
            </a:r>
            <a:r>
              <a:rPr lang="en-US" sz="1100" dirty="0" err="1" smtClean="0"/>
              <a:t>zmq</a:t>
            </a:r>
            <a:r>
              <a:rPr lang="en-US" sz="1100" dirty="0" smtClean="0"/>
              <a:t> router socket</a:t>
            </a:r>
          </a:p>
          <a:p>
            <a:endParaRPr lang="en-US" sz="1100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4262333" y="3872397"/>
            <a:ext cx="1007165" cy="3949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Cmd</a:t>
            </a:r>
            <a:r>
              <a:rPr lang="en-US" sz="1050" dirty="0" smtClean="0">
                <a:solidFill>
                  <a:schemeClr val="tx1"/>
                </a:solidFill>
              </a:rPr>
              <a:t>/Status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(R)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40109" y="2739959"/>
            <a:ext cx="1218445" cy="1134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ZMQ Kernel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55161" y="2850386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58555" y="2853809"/>
            <a:ext cx="284947" cy="2303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74462" y="3289014"/>
            <a:ext cx="1126946" cy="5216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42558" y="3344909"/>
            <a:ext cx="231904" cy="1750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49282" y="36115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7557" y="2291133"/>
            <a:ext cx="1053689" cy="513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1246" y="2584059"/>
            <a:ext cx="188976" cy="186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341246" y="2338374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4281" y="3289014"/>
            <a:ext cx="1053690" cy="5377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Flight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Client </a:t>
            </a:r>
            <a:r>
              <a:rPr lang="en-US" sz="12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347970" y="3595080"/>
            <a:ext cx="231904" cy="184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347970" y="3322808"/>
            <a:ext cx="226116" cy="1771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8911" y="2806016"/>
            <a:ext cx="746179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9227" y="3822382"/>
            <a:ext cx="742587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025544" y="2903912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57024" y="3804854"/>
            <a:ext cx="730646" cy="1980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mtClean="0">
                <a:solidFill>
                  <a:schemeClr val="tx1"/>
                </a:solidFill>
              </a:rPr>
              <a:t>DEALER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Elbow Connector 19"/>
          <p:cNvCxnSpPr>
            <a:stCxn id="48" idx="2"/>
            <a:endCxn id="35" idx="2"/>
          </p:cNvCxnSpPr>
          <p:nvPr/>
        </p:nvCxnSpPr>
        <p:spPr>
          <a:xfrm rot="16200000" flipH="1">
            <a:off x="2654793" y="2156182"/>
            <a:ext cx="246850" cy="3975395"/>
          </a:xfrm>
          <a:prstGeom prst="bentConnector3">
            <a:avLst>
              <a:gd name="adj1" fmla="val 19260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50" idx="2"/>
            <a:endCxn id="35" idx="2"/>
          </p:cNvCxnSpPr>
          <p:nvPr/>
        </p:nvCxnSpPr>
        <p:spPr>
          <a:xfrm rot="5400000">
            <a:off x="6461943" y="2306901"/>
            <a:ext cx="264378" cy="3656431"/>
          </a:xfrm>
          <a:prstGeom prst="bentConnector3">
            <a:avLst>
              <a:gd name="adj1" fmla="val 186467"/>
            </a:avLst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856008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6" name="Rectangle 85"/>
          <p:cNvSpPr/>
          <p:nvPr/>
        </p:nvSpPr>
        <p:spPr>
          <a:xfrm>
            <a:off x="3855260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338624" y="3332682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337876" y="3557434"/>
            <a:ext cx="293082" cy="233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530222" y="5072244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87556" y="4923155"/>
            <a:ext cx="14193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Arbitrary Protocol</a:t>
            </a:r>
          </a:p>
          <a:p>
            <a:endParaRPr lang="en-US" sz="1100" dirty="0" smtClean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519401" y="5358688"/>
            <a:ext cx="439027" cy="6461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86793" y="5183275"/>
            <a:ext cx="1221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Native </a:t>
            </a:r>
            <a:r>
              <a:rPr lang="en-US" sz="1100" dirty="0" err="1" smtClean="0"/>
              <a:t>FPrime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69" name="Straight Arrow Connector 68"/>
          <p:cNvCxnSpPr>
            <a:stCxn id="43" idx="3"/>
            <a:endCxn id="32" idx="1"/>
          </p:cNvCxnSpPr>
          <p:nvPr/>
        </p:nvCxnSpPr>
        <p:spPr>
          <a:xfrm>
            <a:off x="1567362" y="2426973"/>
            <a:ext cx="2287799" cy="540320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6" idx="3"/>
            <a:endCxn id="32" idx="1"/>
          </p:cNvCxnSpPr>
          <p:nvPr/>
        </p:nvCxnSpPr>
        <p:spPr>
          <a:xfrm flipV="1">
            <a:off x="1574086" y="2967293"/>
            <a:ext cx="2281075" cy="44411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89" idx="3"/>
            <a:endCxn id="13" idx="1"/>
          </p:cNvCxnSpPr>
          <p:nvPr/>
        </p:nvCxnSpPr>
        <p:spPr>
          <a:xfrm flipV="1">
            <a:off x="5631706" y="2540185"/>
            <a:ext cx="1963784" cy="909404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0" idx="3"/>
            <a:endCxn id="37" idx="1"/>
          </p:cNvCxnSpPr>
          <p:nvPr/>
        </p:nvCxnSpPr>
        <p:spPr>
          <a:xfrm flipV="1">
            <a:off x="5630958" y="3432442"/>
            <a:ext cx="2011600" cy="241899"/>
          </a:xfrm>
          <a:prstGeom prst="straightConnector1">
            <a:avLst/>
          </a:prstGeom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001703" y="1718361"/>
            <a:ext cx="146540" cy="104342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297554" y="1718361"/>
            <a:ext cx="237682" cy="1090466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42897" y="1175073"/>
            <a:ext cx="209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mtClean="0"/>
              <a:t>Static Subscription sockets receive all incoming packets</a:t>
            </a:r>
            <a:endParaRPr lang="en-US" sz="1100" dirty="0" smtClean="0"/>
          </a:p>
          <a:p>
            <a:endParaRPr lang="en-US" sz="1100" dirty="0" smtClean="0"/>
          </a:p>
        </p:txBody>
      </p:sp>
      <p:cxnSp>
        <p:nvCxnSpPr>
          <p:cNvPr id="92" name="Straight Arrow Connector 91"/>
          <p:cNvCxnSpPr/>
          <p:nvPr/>
        </p:nvCxnSpPr>
        <p:spPr>
          <a:xfrm flipH="1" flipV="1">
            <a:off x="5630959" y="3959930"/>
            <a:ext cx="627601" cy="784717"/>
          </a:xfrm>
          <a:prstGeom prst="straightConnector1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185307" y="4735455"/>
            <a:ext cx="209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Dynamic Publisher sockets.</a:t>
            </a:r>
          </a:p>
          <a:p>
            <a:r>
              <a:rPr lang="en-US" sz="1100" dirty="0" smtClean="0"/>
              <a:t>One thread per connection.</a:t>
            </a:r>
          </a:p>
          <a:p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2148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8AF72828-415F-4C97-BE72-98ACCF40EB68}"/>
    </a:ext>
  </a:extLst>
</a:theme>
</file>

<file path=ppt/theme/theme2.xml><?xml version="1.0" encoding="utf-8"?>
<a:theme xmlns:a="http://schemas.openxmlformats.org/drawingml/2006/main" name="Closing Slid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B0D496F5-DF74-45CF-B915-4344673BE964}"/>
    </a:ext>
  </a:extLst>
</a:theme>
</file>

<file path=ppt/theme/theme3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JPL_Template_White_4-3_vA4b.pptx" id="{A273D9C3-F434-4959-BA90-775C57F15484}" vid="{198DD84E-9D6D-4780-BC19-BA6D39FEEFE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JPL_Template_White_4-3_vA4</Template>
  <TotalTime>7879</TotalTime>
  <Words>1588</Words>
  <Application>Microsoft Macintosh PowerPoint</Application>
  <PresentationFormat>On-screen Show (4:3)</PresentationFormat>
  <Paragraphs>498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Mangal</vt:lpstr>
      <vt:lpstr>ＭＳ Ｐゴシック</vt:lpstr>
      <vt:lpstr>Arial</vt:lpstr>
      <vt:lpstr>Title Slides</vt:lpstr>
      <vt:lpstr>Closing Slide</vt:lpstr>
      <vt:lpstr>Content Slides</vt:lpstr>
      <vt:lpstr>PowerPoint Presentation</vt:lpstr>
      <vt:lpstr>My Work at JPL</vt:lpstr>
      <vt:lpstr>Use Cases</vt:lpstr>
      <vt:lpstr>Design Process</vt:lpstr>
      <vt:lpstr>Design Process</vt:lpstr>
      <vt:lpstr>Design Process</vt:lpstr>
      <vt:lpstr>Design Process</vt:lpstr>
      <vt:lpstr>F-Prime Server Overview</vt:lpstr>
      <vt:lpstr>Server Architecture</vt:lpstr>
      <vt:lpstr>Server Architecture</vt:lpstr>
      <vt:lpstr>Server Architecture</vt:lpstr>
      <vt:lpstr>Server Architecture ZMQ Kernel</vt:lpstr>
      <vt:lpstr>Design Process</vt:lpstr>
      <vt:lpstr>Design Process</vt:lpstr>
      <vt:lpstr>Design Process</vt:lpstr>
      <vt:lpstr>Design Process</vt:lpstr>
      <vt:lpstr>Design Process</vt:lpstr>
      <vt:lpstr>Zmq-radio Sequence Diagram</vt:lpstr>
      <vt:lpstr>Design Process</vt:lpstr>
      <vt:lpstr>Design Process</vt:lpstr>
      <vt:lpstr>Demo Overview</vt:lpstr>
      <vt:lpstr>What I learned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42</cp:revision>
  <cp:lastPrinted>2014-07-14T23:49:38Z</cp:lastPrinted>
  <dcterms:created xsi:type="dcterms:W3CDTF">2017-08-31T16:55:15Z</dcterms:created>
  <dcterms:modified xsi:type="dcterms:W3CDTF">2017-09-08T17:54:41Z</dcterms:modified>
</cp:coreProperties>
</file>