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58" r:id="rId5"/>
    <p:sldId id="259" r:id="rId6"/>
    <p:sldId id="266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1856"/>
  </p:normalViewPr>
  <p:slideViewPr>
    <p:cSldViewPr snapToGrid="0" snapToObjects="1">
      <p:cViewPr varScale="1">
        <p:scale>
          <a:sx n="81" d="100"/>
          <a:sy n="81" d="100"/>
        </p:scale>
        <p:origin x="1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36F10-DC57-8844-8384-DAA7EB02B322}" type="datetimeFigureOut">
              <a:rPr lang="en-US" smtClean="0"/>
              <a:t>7/27/18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777BF-78CC-494E-897A-B25F52DF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5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777BF-78CC-494E-897A-B25F52DF75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2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Overview</a:t>
            </a:r>
          </a:p>
          <a:p>
            <a:pPr marL="228600" indent="-228600">
              <a:buAutoNum type="arabicPeriod"/>
            </a:pPr>
            <a:r>
              <a:rPr lang="en-US" dirty="0"/>
              <a:t>How we use </a:t>
            </a:r>
            <a:r>
              <a:rPr lang="en-US" dirty="0" err="1"/>
              <a:t>OpenMCT</a:t>
            </a:r>
            <a:r>
              <a:rPr lang="en-US" dirty="0"/>
              <a:t> to work with telemetry produced by </a:t>
            </a:r>
            <a:r>
              <a:rPr lang="en-US" dirty="0" err="1"/>
              <a:t>fprime</a:t>
            </a:r>
            <a:r>
              <a:rPr lang="en-US" dirty="0"/>
              <a:t>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777BF-78CC-494E-897A-B25F52DF75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2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Being developed at Ames Research Center</a:t>
            </a:r>
          </a:p>
          <a:p>
            <a:r>
              <a:rPr lang="en-US" dirty="0"/>
              <a:t>JavaScript, HTML, CSS – formerly AngularJS but moving away from that in favor of </a:t>
            </a:r>
            <a:r>
              <a:rPr lang="en-US" dirty="0" err="1"/>
              <a:t>Vue.js</a:t>
            </a:r>
            <a:endParaRPr lang="en-US" dirty="0"/>
          </a:p>
          <a:p>
            <a:r>
              <a:rPr lang="en-US" dirty="0"/>
              <a:t>Out of the box functionality includes telemetry plotting, dictionary integration (telemetry exposed as </a:t>
            </a:r>
            <a:r>
              <a:rPr lang="en-US" dirty="0" err="1"/>
              <a:t>OpenMCT</a:t>
            </a:r>
            <a:r>
              <a:rPr lang="en-US" dirty="0"/>
              <a:t> objects), custom layouts involving multiple objects in the same 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777BF-78CC-494E-897A-B25F52DF75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94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Portable -- Works on any device with a modern web browser and an internet connection</a:t>
            </a:r>
          </a:p>
          <a:p>
            <a:r>
              <a:rPr lang="en-US" dirty="0"/>
              <a:t>Flexible – Developers can define own object types with views driven by telemetry</a:t>
            </a:r>
          </a:p>
          <a:p>
            <a:r>
              <a:rPr lang="en-US" dirty="0"/>
              <a:t>Composable – All objects can be lossless represented as JSON configuration, so user defined objects can be saved to a database, or sent and loaded in other instances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777BF-78CC-494E-897A-B25F52DF75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83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Starting point</a:t>
            </a:r>
          </a:p>
          <a:p>
            <a:r>
              <a:rPr lang="en-US" dirty="0"/>
              <a:t>Previously, </a:t>
            </a:r>
            <a:r>
              <a:rPr lang="en-US" dirty="0" err="1"/>
              <a:t>OpenMCT</a:t>
            </a:r>
            <a:r>
              <a:rPr lang="en-US" dirty="0"/>
              <a:t> defined an API to declare and load dictionaries, this provides an out-of-the-box solution for integrating telemetry sources</a:t>
            </a:r>
          </a:p>
          <a:p>
            <a:r>
              <a:rPr lang="en-US" dirty="0"/>
              <a:t>JSON configuration files define packets and telemetry points</a:t>
            </a:r>
          </a:p>
          <a:p>
            <a:r>
              <a:rPr lang="en-US" dirty="0"/>
              <a:t>Listens for a stream of BSON (Binary JSON, messaging format) packets on a </a:t>
            </a:r>
            <a:r>
              <a:rPr lang="en-US" dirty="0" err="1"/>
              <a:t>websocket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more detail about sub-bullets</a:t>
            </a:r>
          </a:p>
          <a:p>
            <a:endParaRPr lang="en-US" dirty="0"/>
          </a:p>
          <a:p>
            <a:r>
              <a:rPr lang="en-US" dirty="0"/>
              <a:t>Explain </a:t>
            </a:r>
            <a:r>
              <a:rPr lang="en-US" dirty="0" err="1"/>
              <a:t>npm</a:t>
            </a:r>
            <a:r>
              <a:rPr lang="en-US" dirty="0"/>
              <a:t> scripts, outputs, and functionality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777BF-78CC-494E-897A-B25F52DF75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42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contribution</a:t>
            </a:r>
          </a:p>
          <a:p>
            <a:r>
              <a:rPr lang="en-US" dirty="0"/>
              <a:t>Has to be configured for a particular deployment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777BF-78CC-494E-897A-B25F52DF75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2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TCP Server producing binary packets and </a:t>
            </a:r>
            <a:r>
              <a:rPr lang="en-US" dirty="0" err="1"/>
              <a:t>OpenMCT</a:t>
            </a:r>
            <a:r>
              <a:rPr lang="en-US" dirty="0"/>
              <a:t> server accepting BSON packets, need intermediary to decode </a:t>
            </a:r>
            <a:r>
              <a:rPr lang="en-US" dirty="0" err="1"/>
              <a:t>fprime</a:t>
            </a:r>
            <a:r>
              <a:rPr lang="en-US" dirty="0"/>
              <a:t> packets and convert them into BSON packets in the format expected by </a:t>
            </a:r>
            <a:r>
              <a:rPr lang="en-US" dirty="0" err="1"/>
              <a:t>OpenMCT</a:t>
            </a:r>
            <a:endParaRPr lang="en-US" dirty="0"/>
          </a:p>
          <a:p>
            <a:r>
              <a:rPr lang="en-US" dirty="0"/>
              <a:t>2. Apache CouchDB server allows layout persistence (talk more about that)</a:t>
            </a:r>
          </a:p>
          <a:p>
            <a:r>
              <a:rPr lang="en-US" dirty="0"/>
              <a:t>3. Working on additional sources of input (binary or JSON stream packets from COSMOS, reading binary log files)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777BF-78CC-494E-897A-B25F52DF75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7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CouchDB plugin provided with </a:t>
            </a:r>
            <a:r>
              <a:rPr lang="en-US" dirty="0" err="1"/>
              <a:t>OpenMCT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777BF-78CC-494E-897A-B25F52DF75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27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777BF-78CC-494E-897A-B25F52DF75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5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3E87-90CC-434D-AC61-0CB1901C5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58E33-67EB-8440-85BE-4815980EB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AB15D-BA9F-8F41-A885-EAD74F3B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1B59-3EF6-3B42-AC9A-A6556B344102}" type="datetime1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38A7F-B739-7446-ABA2-5F8AE00F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2BAD0-B12A-E548-8709-2767BCEC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4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177-E41D-4A48-88C9-42BAA469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DE54E-45E4-0D4A-A645-C01B4372D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2DEC8-24DD-3F47-B632-6ADC5FE4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DD88-02FF-7447-9505-567C5C16BEB5}" type="datetime1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78A68-A84C-7941-BD84-F60552A2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652DA-AD43-1147-A1A4-05A529E8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2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3141C-9E95-314B-B3BA-0FF65DB10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43F96-99E5-0147-894D-E95C6A66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2DADE-7925-664F-815E-D19F18C7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920C-ED88-C342-9F35-6267F92EF16B}" type="datetime1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60B3E-41A1-FD4E-92E8-994A56BD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418F-2967-144B-A76F-4550D560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3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0BE9-7DB0-E542-AD4A-87887BE2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6956F-D0B3-4D45-96F3-D42F41FDD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271FC-9212-EC4B-BCAD-8B18E780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6C76-3FDE-174D-AF4C-09A8E99A08FE}" type="datetime1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0659D-3AF9-134C-9B18-7832A393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E7AAD-9442-0842-AC3A-1B8E1AF2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839E-7861-874B-BB86-16EA8CD9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4792D-2375-564B-8B23-B620FE3CA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308BE-981F-D849-BCD3-EDE04D53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B489-2EB8-4A4E-B26F-B9CC822067B3}" type="datetime1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E2138-DEF5-AF44-BDF1-61E1DBEA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FDC39-23AA-EF4F-9FC2-EFEA12CB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5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3D37-BF3C-9544-9025-744E7ECD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168F4-7A0C-2842-AC99-C6A25A494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B67C6-586D-D543-987B-136B73164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01F47-1E5A-2744-966C-844C6B79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2ACA-C3BA-B545-9F70-1C9D6E6884AF}" type="datetime1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46672-E3E3-574B-B36E-8D09EF44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5A50C-8C7A-C342-B834-74A1A1B8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1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AC4A-62FF-5F4B-AC12-D2F07C00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4DF38-F3C3-3B46-8BBE-9F6BC2520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5ED27-99A5-CC4E-B288-4CAE6201E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FAE77-6C2D-9A44-88AE-91C4F22C6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3BE4C-4654-2F49-A079-AAF1BB58B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41628-9DBB-0C4C-A15C-AA3B85E9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001-1DB3-E84E-848D-91B2569F210C}" type="datetime1">
              <a:rPr lang="en-US" smtClean="0"/>
              <a:t>7/27/18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3F85B-2A4D-904E-95CC-7BCAA836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2C1C44-AFBF-1442-983A-09C85D6A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4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DD88-42CA-944C-841E-771ECAFC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70590-7925-BC4D-8663-9B705D79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9A29-3128-034B-A344-89824EB28293}" type="datetime1">
              <a:rPr lang="en-US" smtClean="0"/>
              <a:t>7/27/18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F38A1-7C0B-9F4F-A8F3-0C0EB929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D0611-3EAC-9041-84A3-805D0D76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98826-990C-4248-A95E-07A9D1BB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6B24-2EC2-0E43-A48B-0BBBC79331D5}" type="datetime1">
              <a:rPr lang="en-US" smtClean="0"/>
              <a:t>7/27/18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41853-C816-3641-B4AF-C9C03CB2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B6593-5B53-BF4E-BA80-4732A602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8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D23D-9178-BF4F-9946-F9019409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6FF9A-686E-6840-B69C-9143E6BEC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DE48A-4D1E-8D48-9416-DC62D8CA3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2CB17-8337-CF4D-A804-61A79ABB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412C-D8A2-5144-A60D-C56F18E9EE66}" type="datetime1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095D5-885D-384F-B752-3EC67F1F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6A76F-AD8B-3C41-A88B-9CFFBEA8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7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F2C2-20A5-0B49-8527-B60F6E5F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B4C52-D621-8D4D-9E32-1FBBA7C6A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B14ED-3691-8E47-A74D-0D97A6AD6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2EAED-EF34-EB4C-A099-238BF2D2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F865-E990-C847-BE8E-1D153C543D73}" type="datetime1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6B435-1618-8B41-83CD-649CAE14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6E2BD-E772-5049-AE14-BDAE5B77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3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FB21B-A237-4545-AC07-D1ED379A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01C1F-9BEF-EC42-A45D-F53FBE8CC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93931-9704-5341-92A8-2ADA6AC32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9EC2D-1DAE-B04E-9264-F61DD7B0F992}" type="datetime1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3AE12-93AA-5C4F-9009-65836F8FA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aaron.doubek-kraft@jpl.nasa.gov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286BF-BED4-7B41-B516-DF261DB19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B3AF-1DEB-7941-A715-27567274A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3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4AB0-1458-8640-A50D-4A37A467E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Fprime</a:t>
            </a:r>
            <a:r>
              <a:rPr lang="en-US" dirty="0"/>
              <a:t> </a:t>
            </a:r>
            <a:r>
              <a:rPr lang="en-US" dirty="0" err="1"/>
              <a:t>OpenMCT</a:t>
            </a:r>
            <a:r>
              <a:rPr lang="en-US" dirty="0"/>
              <a:t>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5C5F1-E888-2340-9B06-98C25F64E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</a:t>
            </a:r>
            <a:r>
              <a:rPr lang="en-US" dirty="0" err="1"/>
              <a:t>Doubek</a:t>
            </a:r>
            <a:r>
              <a:rPr lang="en-US" dirty="0"/>
              <a:t>-Kraft</a:t>
            </a:r>
          </a:p>
          <a:p>
            <a:r>
              <a:rPr lang="en-US" dirty="0"/>
              <a:t>7/24/2018</a:t>
            </a:r>
          </a:p>
        </p:txBody>
      </p:sp>
    </p:spTree>
    <p:extLst>
      <p:ext uri="{BB962C8B-B14F-4D97-AF65-F5344CB8AC3E}">
        <p14:creationId xmlns:p14="http://schemas.microsoft.com/office/powerpoint/2010/main" val="469424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7602-4EF7-624B-BAB4-72BB77A5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Presentation 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A6B2-22AF-744C-9B33-BDF22B88A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have a 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0DCD0-C699-0A44-AB67-120BE207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aaron.doubek-kraft@jpl.nasa.gov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5DB4B-1AD9-A141-943D-5BBA2263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1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BF3F-FC77-084C-B6B8-9CF6D280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1759B-9F82-1E47-BCE4-DFE389234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OpenMCT</a:t>
            </a:r>
            <a:r>
              <a:rPr lang="en-US" dirty="0"/>
              <a:t> Overview</a:t>
            </a:r>
          </a:p>
          <a:p>
            <a:r>
              <a:rPr lang="en-US" dirty="0" err="1"/>
              <a:t>Fprime</a:t>
            </a:r>
            <a:r>
              <a:rPr lang="en-US" dirty="0"/>
              <a:t> </a:t>
            </a:r>
            <a:r>
              <a:rPr lang="en-US" dirty="0" err="1"/>
              <a:t>OpenMCT</a:t>
            </a:r>
            <a:r>
              <a:rPr lang="en-US" dirty="0"/>
              <a:t> Server</a:t>
            </a:r>
          </a:p>
          <a:p>
            <a:r>
              <a:rPr lang="en-US" dirty="0"/>
              <a:t>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98527-557A-9B4E-8864-8C2E8699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00E31-3369-0241-866C-9E0D4DF1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5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F75B-12F1-E844-9745-FDB4D432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OpenMCT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64CE-6AC8-3245-A607-682265901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061"/>
            <a:ext cx="4267272" cy="3873204"/>
          </a:xfrm>
        </p:spPr>
        <p:txBody>
          <a:bodyPr/>
          <a:lstStyle/>
          <a:p>
            <a:r>
              <a:rPr lang="en-US" dirty="0"/>
              <a:t>Open Source Mission Control Technologies</a:t>
            </a:r>
          </a:p>
          <a:p>
            <a:r>
              <a:rPr lang="en-US" dirty="0"/>
              <a:t>Web framework for building mission control applications</a:t>
            </a:r>
          </a:p>
          <a:p>
            <a:r>
              <a:rPr lang="en-US" dirty="0"/>
              <a:t>Telemetry plotting, dictionary integration, user-defined layouts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C01A2-4B57-1144-A9DD-FA9C6F94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39A8A-63B2-2448-AA2C-9E340BC7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3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ED1F91-5B42-1845-9301-7D9831890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218" y="1551436"/>
            <a:ext cx="6440837" cy="4610850"/>
          </a:xfrm>
          <a:prstGeom prst="roundRect">
            <a:avLst>
              <a:gd name="adj" fmla="val 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351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8C87-EA92-0948-B350-7FF8E3B9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OpenMCT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48A3-2924-1844-94A2-2D4FBF9F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Portable – Any platform, any OS</a:t>
            </a:r>
          </a:p>
          <a:p>
            <a:r>
              <a:rPr lang="en-US" dirty="0"/>
              <a:t>Flexible – </a:t>
            </a:r>
            <a:r>
              <a:rPr lang="en-US" dirty="0" err="1"/>
              <a:t>OpenMCT</a:t>
            </a:r>
            <a:r>
              <a:rPr lang="en-US" dirty="0"/>
              <a:t> APIs provide straightforward extension points</a:t>
            </a:r>
          </a:p>
          <a:p>
            <a:r>
              <a:rPr lang="en-US" dirty="0"/>
              <a:t>Composable – User-defined objects can be saved and shared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43315-4294-324C-95EB-7B26C895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95A59-5A0E-CE43-849E-5C9B07E8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DBC86-66B6-4043-BEA3-AF35FA4F1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77" y="3618070"/>
            <a:ext cx="4198123" cy="23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1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59F5-AB0A-304A-84CE-8E945CAF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OpenMCT</a:t>
            </a:r>
            <a:r>
              <a:rPr lang="en-US" dirty="0"/>
              <a:t> BSON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0470-08B3-9146-B37B-4CE5FC235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Out-of-the-box telemetry integration solution</a:t>
            </a:r>
          </a:p>
          <a:p>
            <a:r>
              <a:rPr lang="en-US" dirty="0"/>
              <a:t>Dictionaries defined for </a:t>
            </a:r>
            <a:r>
              <a:rPr lang="en-US" dirty="0" err="1"/>
              <a:t>OpenMCT</a:t>
            </a:r>
            <a:r>
              <a:rPr lang="en-US" dirty="0"/>
              <a:t> in JSON configuration files</a:t>
            </a:r>
          </a:p>
          <a:p>
            <a:r>
              <a:rPr lang="en-US" dirty="0"/>
              <a:t>Listens for a stream of BSON (Binary JSON) telemetry packets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7CB5F-F213-7E49-8366-A3077FEB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B98FE-9911-9E41-B5AF-9811DF0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0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6DC3-D300-F64B-BFBA-04C57CA5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Fprime</a:t>
            </a:r>
            <a:r>
              <a:rPr lang="en-US" dirty="0"/>
              <a:t> </a:t>
            </a:r>
            <a:r>
              <a:rPr lang="en-US" dirty="0" err="1"/>
              <a:t>OpenMCT</a:t>
            </a:r>
            <a:r>
              <a:rPr lang="en-US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9CB6-7833-AE4C-8711-50FB5A936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Autocoder</a:t>
            </a:r>
            <a:r>
              <a:rPr lang="en-US" dirty="0"/>
              <a:t> builds JSON dictionaries from deployment XML</a:t>
            </a:r>
          </a:p>
          <a:p>
            <a:r>
              <a:rPr lang="en-US" dirty="0"/>
              <a:t>Node.js script builds </a:t>
            </a:r>
            <a:r>
              <a:rPr lang="en-US" dirty="0" err="1"/>
              <a:t>OpenMCT</a:t>
            </a:r>
            <a:r>
              <a:rPr lang="en-US" dirty="0"/>
              <a:t> configuration files</a:t>
            </a:r>
          </a:p>
          <a:p>
            <a:r>
              <a:rPr lang="en-US" dirty="0"/>
              <a:t>Node.js BSON Adapter app converts </a:t>
            </a:r>
            <a:r>
              <a:rPr lang="en-US" dirty="0" err="1"/>
              <a:t>fprime</a:t>
            </a:r>
            <a:r>
              <a:rPr lang="en-US" dirty="0"/>
              <a:t> binary to BSON packets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1004A-247B-B440-A63D-479C0834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B0700-8C65-5942-A9BB-24CDE354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0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587B-9728-F147-903B-E6A74C53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623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75D95-FC7A-C54A-A885-19DB184A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8E35C-AFB0-AB47-AD7D-D62B777B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A1CFA-E5B3-AB48-9BCA-605AF832ACD5}"/>
              </a:ext>
            </a:extLst>
          </p:cNvPr>
          <p:cNvSpPr/>
          <p:nvPr/>
        </p:nvSpPr>
        <p:spPr>
          <a:xfrm>
            <a:off x="1254446" y="4247850"/>
            <a:ext cx="1805651" cy="1493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Fprime</a:t>
            </a:r>
            <a:r>
              <a:rPr lang="en-US" dirty="0"/>
              <a:t> 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0F1BCF-F8B0-0441-B9E0-67DBA5D3C795}"/>
              </a:ext>
            </a:extLst>
          </p:cNvPr>
          <p:cNvSpPr/>
          <p:nvPr/>
        </p:nvSpPr>
        <p:spPr>
          <a:xfrm>
            <a:off x="955790" y="1478259"/>
            <a:ext cx="2326511" cy="210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ThreadedTCPServer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756DD7-4EA4-C54B-80E2-D52C845D8022}"/>
              </a:ext>
            </a:extLst>
          </p:cNvPr>
          <p:cNvSpPr/>
          <p:nvPr/>
        </p:nvSpPr>
        <p:spPr>
          <a:xfrm>
            <a:off x="9020537" y="1478259"/>
            <a:ext cx="2333263" cy="210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OpenMCT</a:t>
            </a:r>
            <a:r>
              <a:rPr lang="en-US" dirty="0"/>
              <a:t> BSON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7911B7-9849-C045-B74D-B9EDC6DE8C15}"/>
              </a:ext>
            </a:extLst>
          </p:cNvPr>
          <p:cNvSpPr/>
          <p:nvPr/>
        </p:nvSpPr>
        <p:spPr>
          <a:xfrm>
            <a:off x="9035487" y="4369326"/>
            <a:ext cx="2303362" cy="40511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GUI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387F34-CDE6-3649-BF3B-6C81C7AC4A47}"/>
              </a:ext>
            </a:extLst>
          </p:cNvPr>
          <p:cNvSpPr txBox="1"/>
          <p:nvPr/>
        </p:nvSpPr>
        <p:spPr>
          <a:xfrm>
            <a:off x="2211940" y="3610262"/>
            <a:ext cx="1565329" cy="648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Packets Over TCP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8B97F0-49B9-4542-8BD4-FE2F6D2CB2EB}"/>
              </a:ext>
            </a:extLst>
          </p:cNvPr>
          <p:cNvSpPr/>
          <p:nvPr/>
        </p:nvSpPr>
        <p:spPr>
          <a:xfrm>
            <a:off x="5216323" y="1779744"/>
            <a:ext cx="1759352" cy="15112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BSON Adapter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F2C56A-9946-1D46-AAF8-08842DDD47BC}"/>
              </a:ext>
            </a:extLst>
          </p:cNvPr>
          <p:cNvSpPr txBox="1"/>
          <p:nvPr/>
        </p:nvSpPr>
        <p:spPr>
          <a:xfrm>
            <a:off x="7252046" y="2644691"/>
            <a:ext cx="149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BSON Packets</a:t>
            </a:r>
          </a:p>
          <a:p>
            <a:pPr algn="ctr"/>
            <a:r>
              <a:rPr lang="en-US" dirty="0"/>
              <a:t>Over TCP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D8C42A-5779-5E44-8349-5B9375373B80}"/>
              </a:ext>
            </a:extLst>
          </p:cNvPr>
          <p:cNvSpPr txBox="1"/>
          <p:nvPr/>
        </p:nvSpPr>
        <p:spPr>
          <a:xfrm>
            <a:off x="3445263" y="2597753"/>
            <a:ext cx="160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Packets Over TCP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129913-E6BD-8F42-9300-5DA626540BA2}"/>
              </a:ext>
            </a:extLst>
          </p:cNvPr>
          <p:cNvSpPr txBox="1"/>
          <p:nvPr/>
        </p:nvSpPr>
        <p:spPr>
          <a:xfrm>
            <a:off x="8961551" y="3779686"/>
            <a:ext cx="114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HTTP, TCP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7AD483-1693-CD42-986B-9A3C7163B3C1}"/>
              </a:ext>
            </a:extLst>
          </p:cNvPr>
          <p:cNvSpPr/>
          <p:nvPr/>
        </p:nvSpPr>
        <p:spPr>
          <a:xfrm>
            <a:off x="9144850" y="5558914"/>
            <a:ext cx="2075168" cy="74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CouchDB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04E57-0B52-194A-889F-AF73AD160B4A}"/>
              </a:ext>
            </a:extLst>
          </p:cNvPr>
          <p:cNvSpPr txBox="1"/>
          <p:nvPr/>
        </p:nvSpPr>
        <p:spPr>
          <a:xfrm>
            <a:off x="9397701" y="4944405"/>
            <a:ext cx="7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D636EB-BB7F-8B47-9FC4-2B162F0D3023}"/>
              </a:ext>
            </a:extLst>
          </p:cNvPr>
          <p:cNvSpPr/>
          <p:nvPr/>
        </p:nvSpPr>
        <p:spPr>
          <a:xfrm>
            <a:off x="5241586" y="4192663"/>
            <a:ext cx="1708827" cy="622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027458-CCA7-BF4D-8A27-B34556A8FB54}"/>
              </a:ext>
            </a:extLst>
          </p:cNvPr>
          <p:cNvSpPr txBox="1"/>
          <p:nvPr/>
        </p:nvSpPr>
        <p:spPr>
          <a:xfrm>
            <a:off x="6211368" y="3610262"/>
            <a:ext cx="165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Binary, JSON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629AC8-4CE2-D14A-BDAB-4520F37ED1CB}"/>
              </a:ext>
            </a:extLst>
          </p:cNvPr>
          <p:cNvCxnSpPr>
            <a:cxnSpLocks/>
          </p:cNvCxnSpPr>
          <p:nvPr/>
        </p:nvCxnSpPr>
        <p:spPr>
          <a:xfrm flipV="1">
            <a:off x="2166753" y="3610262"/>
            <a:ext cx="2089" cy="6121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5230A7-3E39-2740-B5E5-F1F26AE2D966}"/>
              </a:ext>
            </a:extLst>
          </p:cNvPr>
          <p:cNvCxnSpPr>
            <a:cxnSpLocks/>
          </p:cNvCxnSpPr>
          <p:nvPr/>
        </p:nvCxnSpPr>
        <p:spPr>
          <a:xfrm>
            <a:off x="3438791" y="2527745"/>
            <a:ext cx="1660151" cy="7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48296A-D3B9-D34D-A787-AD980BBFD4A1}"/>
              </a:ext>
            </a:extLst>
          </p:cNvPr>
          <p:cNvCxnSpPr>
            <a:cxnSpLocks/>
          </p:cNvCxnSpPr>
          <p:nvPr/>
        </p:nvCxnSpPr>
        <p:spPr>
          <a:xfrm>
            <a:off x="7168030" y="2571195"/>
            <a:ext cx="1660151" cy="7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EF2B56-AFAD-0049-A5A0-A4A8A2593B57}"/>
              </a:ext>
            </a:extLst>
          </p:cNvPr>
          <p:cNvCxnSpPr>
            <a:cxnSpLocks/>
          </p:cNvCxnSpPr>
          <p:nvPr/>
        </p:nvCxnSpPr>
        <p:spPr>
          <a:xfrm flipV="1">
            <a:off x="6093910" y="3356700"/>
            <a:ext cx="2089" cy="7909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1B92AC-3701-D946-A325-25B4DB94627A}"/>
              </a:ext>
            </a:extLst>
          </p:cNvPr>
          <p:cNvCxnSpPr>
            <a:cxnSpLocks/>
          </p:cNvCxnSpPr>
          <p:nvPr/>
        </p:nvCxnSpPr>
        <p:spPr>
          <a:xfrm flipH="1">
            <a:off x="10182434" y="3639590"/>
            <a:ext cx="4734" cy="6911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1620DE2-4E30-E940-9AE2-23DD42F96C63}"/>
              </a:ext>
            </a:extLst>
          </p:cNvPr>
          <p:cNvCxnSpPr>
            <a:cxnSpLocks/>
          </p:cNvCxnSpPr>
          <p:nvPr/>
        </p:nvCxnSpPr>
        <p:spPr>
          <a:xfrm>
            <a:off x="10182434" y="4875408"/>
            <a:ext cx="0" cy="6082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61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2" grpId="0"/>
      <p:bldP spid="22" grpId="1"/>
      <p:bldP spid="25" grpId="0"/>
      <p:bldP spid="25" grpId="1"/>
      <p:bldP spid="29" grpId="0" animBg="1"/>
      <p:bldP spid="29" grpId="1" animBg="1"/>
      <p:bldP spid="30" grpId="0"/>
      <p:bldP spid="30" grpId="1"/>
      <p:bldP spid="31" grpId="0" animBg="1"/>
      <p:bldP spid="31" grpId="1" animBg="1"/>
      <p:bldP spid="33" grpId="0"/>
      <p:bldP spid="3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5430-9FA9-1A48-9F25-B849C9E8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en-US" dirty="0"/>
              <a:t>Object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ACCB8-BF6F-7F45-A239-06E472D98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0261" cy="4351338"/>
          </a:xfrm>
        </p:spPr>
        <p:txBody>
          <a:bodyPr/>
          <a:lstStyle/>
          <a:p>
            <a:r>
              <a:rPr lang="en-US" dirty="0" err="1"/>
              <a:t>OpenMCT</a:t>
            </a:r>
            <a:r>
              <a:rPr lang="en-US" dirty="0"/>
              <a:t> supports building custom layouts with multiple objects</a:t>
            </a:r>
          </a:p>
          <a:p>
            <a:r>
              <a:rPr lang="en-US" dirty="0"/>
              <a:t>Object persistence allows saving and sharing</a:t>
            </a:r>
          </a:p>
          <a:p>
            <a:r>
              <a:rPr lang="en-US" dirty="0"/>
              <a:t>Apache CouchDB works as persistence backend with minimal configuration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0EBED-3A22-E543-A7AA-A4B269CC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ED03D-F0FF-3541-A322-8FC30794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25F7E-F1BC-0A4B-B5EA-E4F8EBBC6B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8" b="15425"/>
          <a:stretch/>
        </p:blipFill>
        <p:spPr>
          <a:xfrm>
            <a:off x="5285160" y="1317355"/>
            <a:ext cx="6068640" cy="46494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09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5DFA-56C8-794E-8886-047D1B5F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7296-9927-2749-8E8A-17310B34E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sources of input (COSMOS JSON packets/histories)</a:t>
            </a:r>
          </a:p>
          <a:p>
            <a:r>
              <a:rPr lang="en-US" dirty="0" err="1"/>
              <a:t>OpenMCT</a:t>
            </a:r>
            <a:r>
              <a:rPr lang="en-US" dirty="0"/>
              <a:t> Widgets</a:t>
            </a:r>
          </a:p>
          <a:p>
            <a:pPr lvl="1"/>
            <a:r>
              <a:rPr lang="en-US" dirty="0"/>
              <a:t>Commanding </a:t>
            </a:r>
          </a:p>
          <a:p>
            <a:pPr lvl="1"/>
            <a:r>
              <a:rPr lang="en-US" dirty="0"/>
              <a:t>EVR/Channel Histogram</a:t>
            </a:r>
          </a:p>
          <a:p>
            <a:pPr lvl="1"/>
            <a:r>
              <a:rPr lang="en-US" dirty="0"/>
              <a:t>Spectrum Plot</a:t>
            </a:r>
          </a:p>
          <a:p>
            <a:pPr lvl="1"/>
            <a:r>
              <a:rPr lang="en-US" dirty="0"/>
              <a:t>Channel vs. Channel Plotting</a:t>
            </a:r>
          </a:p>
          <a:p>
            <a:pPr lvl="1"/>
            <a:r>
              <a:rPr lang="en-US" dirty="0"/>
              <a:t>3D Plotting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F1A6B-341B-F445-B30E-D58AF126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aaron.doubek-kraft@jpl.nasa.gov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53A97-BFDB-4B4F-A102-A2F9E720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B3AF-1DEB-7941-A715-27567274AB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582</Words>
  <Application>Microsoft Macintosh PowerPoint</Application>
  <PresentationFormat>Widescreen</PresentationFormat>
  <Paragraphs>105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Fprime OpenMCT Server</vt:lpstr>
      <vt:lpstr>Outline</vt:lpstr>
      <vt:lpstr>What is OpenMCT?</vt:lpstr>
      <vt:lpstr>Why OpenMCT?</vt:lpstr>
      <vt:lpstr>OpenMCT BSON Server</vt:lpstr>
      <vt:lpstr>Fprime OpenMCT Server</vt:lpstr>
      <vt:lpstr>Architecture</vt:lpstr>
      <vt:lpstr>Object Persistence</vt:lpstr>
      <vt:lpstr>Potential Improvements</vt:lpstr>
      <vt:lpstr>Presentation Over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Fprime OpenMCT Server</dc:title>
  <dc:creator>Microsoft Office User</dc:creator>
  <cp:lastModifiedBy>Microsoft Office User</cp:lastModifiedBy>
  <cp:revision>24</cp:revision>
  <dcterms:created xsi:type="dcterms:W3CDTF">2018-07-24T20:09:12Z</dcterms:created>
  <dcterms:modified xsi:type="dcterms:W3CDTF">2018-07-27T23:34:29Z</dcterms:modified>
</cp:coreProperties>
</file>