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15"/>
  </p:notesMasterIdLst>
  <p:sldIdLst>
    <p:sldId id="267" r:id="rId2"/>
    <p:sldId id="269" r:id="rId3"/>
    <p:sldId id="257" r:id="rId4"/>
    <p:sldId id="259" r:id="rId5"/>
    <p:sldId id="258" r:id="rId6"/>
    <p:sldId id="268" r:id="rId7"/>
    <p:sldId id="262" r:id="rId8"/>
    <p:sldId id="263" r:id="rId9"/>
    <p:sldId id="266" r:id="rId10"/>
    <p:sldId id="260" r:id="rId11"/>
    <p:sldId id="261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/>
    <p:restoredTop sz="86202"/>
  </p:normalViewPr>
  <p:slideViewPr>
    <p:cSldViewPr snapToGrid="0" snapToObjects="1">
      <p:cViewPr varScale="1">
        <p:scale>
          <a:sx n="97" d="100"/>
          <a:sy n="97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6109-A37E-284B-821D-A8B471871841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25F1-02DA-D947-A864-B629D78D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that we’ll cover the telemetry viewer and commanding apps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9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0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8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3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6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9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6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16D3DBE-62CC-7949-961D-BE97B72D894E}"/>
              </a:ext>
            </a:extLst>
          </p:cNvPr>
          <p:cNvSpPr>
            <a:spLocks noGrp="1"/>
          </p:cNvSpPr>
          <p:nvPr/>
        </p:nvSpPr>
        <p:spPr>
          <a:xfrm>
            <a:off x="1751012" y="2199860"/>
            <a:ext cx="8689976" cy="11502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Cosmos</a:t>
            </a:r>
          </a:p>
          <a:p>
            <a:endParaRPr lang="en-US" sz="2400" cap="none" dirty="0"/>
          </a:p>
          <a:p>
            <a:r>
              <a:rPr lang="en-US" sz="2400" cap="none" dirty="0"/>
              <a:t>Tailoring cosmos for use with </a:t>
            </a:r>
            <a:r>
              <a:rPr lang="en-US" sz="2400" cap="none" dirty="0" err="1"/>
              <a:t>Fprime</a:t>
            </a:r>
            <a:r>
              <a:rPr lang="en-US" sz="2400" cap="none" dirty="0"/>
              <a:t> deployment applications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D44D3EE-FE37-AA40-8E46-C88F8F7CCBC1}"/>
              </a:ext>
            </a:extLst>
          </p:cNvPr>
          <p:cNvSpPr>
            <a:spLocks noGrp="1"/>
          </p:cNvSpPr>
          <p:nvPr/>
        </p:nvSpPr>
        <p:spPr>
          <a:xfrm>
            <a:off x="1751012" y="4229169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Date: 6/28/2018</a:t>
            </a:r>
          </a:p>
          <a:p>
            <a:r>
              <a:rPr lang="en-US" cap="none" dirty="0">
                <a:solidFill>
                  <a:schemeClr val="tx1"/>
                </a:solidFill>
              </a:rPr>
              <a:t>Jordan Ishii: jordanishii1@gmail.com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95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2A8-679C-364A-B7B2-3D1DE028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8" y="0"/>
            <a:ext cx="9905998" cy="1478570"/>
          </a:xfrm>
        </p:spPr>
        <p:txBody>
          <a:bodyPr/>
          <a:lstStyle/>
          <a:p>
            <a:r>
              <a:rPr lang="en-US" dirty="0"/>
              <a:t>Generator 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88A-D2CC-3C4C-953B-62B1C487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15" y="1034835"/>
            <a:ext cx="11530535" cy="5823165"/>
          </a:xfrm>
        </p:spPr>
        <p:txBody>
          <a:bodyPr>
            <a:noAutofit/>
          </a:bodyPr>
          <a:lstStyle/>
          <a:p>
            <a:r>
              <a:rPr lang="en-US" sz="2400" cap="none" dirty="0"/>
              <a:t>Tool takes topology XML as input, and generates all necessary config files to add deployment targets, interfaces, and commands, EVR’s, channels configuration to cosmos</a:t>
            </a:r>
          </a:p>
          <a:p>
            <a:r>
              <a:rPr lang="en-US" sz="2400" cap="none" dirty="0"/>
              <a:t>Tool reused the </a:t>
            </a:r>
            <a:r>
              <a:rPr lang="en-US" sz="2400" cap="none" dirty="0" err="1"/>
              <a:t>Fprime</a:t>
            </a:r>
            <a:r>
              <a:rPr lang="en-US" sz="2400" cap="none" dirty="0"/>
              <a:t> (</a:t>
            </a:r>
            <a:r>
              <a:rPr lang="en-US" sz="2400" cap="none" dirty="0" err="1"/>
              <a:t>codegen.py</a:t>
            </a:r>
            <a:r>
              <a:rPr lang="en-US" sz="2400" cap="none" dirty="0"/>
              <a:t>) XML parsing classes</a:t>
            </a:r>
          </a:p>
          <a:p>
            <a:r>
              <a:rPr lang="en-US" sz="2400" cap="none" dirty="0"/>
              <a:t>Cheetah templates for each config file that is generated</a:t>
            </a:r>
          </a:p>
          <a:p>
            <a:r>
              <a:rPr lang="en-US" sz="2400" cap="none" dirty="0" err="1"/>
              <a:t>cosmosgen.py</a:t>
            </a:r>
            <a:r>
              <a:rPr lang="en-US" sz="2400" cap="none" dirty="0"/>
              <a:t> is added to </a:t>
            </a:r>
            <a:r>
              <a:rPr lang="en-US" sz="2400" cap="none" dirty="0" err="1"/>
              <a:t>Autocoders</a:t>
            </a:r>
            <a:r>
              <a:rPr lang="en-US" sz="2400" cap="none" dirty="0"/>
              <a:t>/bin, cosmos package added to </a:t>
            </a:r>
            <a:r>
              <a:rPr lang="en-US" sz="2400" cap="none" dirty="0" err="1"/>
              <a:t>Autocoders</a:t>
            </a:r>
            <a:r>
              <a:rPr lang="en-US" sz="2400" cap="none" dirty="0"/>
              <a:t>/</a:t>
            </a:r>
            <a:r>
              <a:rPr lang="en-US" sz="2400" cap="none" dirty="0" err="1"/>
              <a:t>src</a:t>
            </a:r>
            <a:r>
              <a:rPr lang="en-US" sz="2400" cap="none" dirty="0"/>
              <a:t>/</a:t>
            </a:r>
            <a:r>
              <a:rPr lang="en-US" sz="2400" cap="none" dirty="0" err="1"/>
              <a:t>utils</a:t>
            </a:r>
            <a:endParaRPr lang="en-US" sz="2400" cap="none" dirty="0"/>
          </a:p>
          <a:p>
            <a:r>
              <a:rPr lang="en-US" sz="2400" cap="none" dirty="0"/>
              <a:t>Installation for Ref application (or deployment)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”cosmos demo DIR_NAME”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“</a:t>
            </a:r>
            <a:r>
              <a:rPr lang="en-US" sz="2000" cap="none" dirty="0" err="1"/>
              <a:t>run_cosmosgen.sh</a:t>
            </a:r>
            <a:r>
              <a:rPr lang="en-US" sz="2000" cap="none" dirty="0"/>
              <a:t> –p PATH ../../Ref/Top/</a:t>
            </a:r>
            <a:r>
              <a:rPr lang="en-US" sz="2000" cap="none" dirty="0" err="1"/>
              <a:t>RefTopologyAppAi.xml</a:t>
            </a:r>
            <a:r>
              <a:rPr lang="en-US" sz="2000" cap="none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the COSMOS server by executing </a:t>
            </a:r>
            <a:r>
              <a:rPr lang="en-US" sz="2000" cap="none" dirty="0" err="1"/>
              <a:t>CmdTlmServer</a:t>
            </a:r>
            <a:endParaRPr lang="en-US" sz="2000" cap="none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cap="none" dirty="0"/>
              <a:t>Execute the ref as “./Ref –p 5000 –a 127.0.0.1”</a:t>
            </a:r>
          </a:p>
        </p:txBody>
      </p:sp>
    </p:spTree>
    <p:extLst>
      <p:ext uri="{BB962C8B-B14F-4D97-AF65-F5344CB8AC3E}">
        <p14:creationId xmlns:p14="http://schemas.microsoft.com/office/powerpoint/2010/main" val="31574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88E3-E05F-7D46-A7B6-6F327373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0590"/>
            <a:ext cx="10364451" cy="1596177"/>
          </a:xfrm>
        </p:spPr>
        <p:txBody>
          <a:bodyPr/>
          <a:lstStyle/>
          <a:p>
            <a:r>
              <a:rPr lang="en-US" dirty="0"/>
              <a:t>Generator tool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7F35E-6793-2E40-A5CA-87C012BF9D1F}"/>
              </a:ext>
            </a:extLst>
          </p:cNvPr>
          <p:cNvSpPr txBox="1"/>
          <p:nvPr/>
        </p:nvSpPr>
        <p:spPr>
          <a:xfrm>
            <a:off x="3352379" y="5118803"/>
            <a:ext cx="2833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Cheetah templates to .txt and .</a:t>
            </a:r>
            <a:r>
              <a:rPr lang="en-US" sz="3200" dirty="0" err="1"/>
              <a:t>rb</a:t>
            </a:r>
            <a:r>
              <a:rPr lang="en-US" sz="3200" dirty="0"/>
              <a:t>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4FC22-4104-9443-9E6B-66CE6F5036BB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589071" y="2340114"/>
            <a:ext cx="935429" cy="5898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9EE66-7E56-E144-94BC-6CEE4D096500}"/>
              </a:ext>
            </a:extLst>
          </p:cNvPr>
          <p:cNvSpPr txBox="1"/>
          <p:nvPr/>
        </p:nvSpPr>
        <p:spPr>
          <a:xfrm>
            <a:off x="8829921" y="2364699"/>
            <a:ext cx="28838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Parses data from </a:t>
            </a:r>
            <a:r>
              <a:rPr lang="en-US" sz="3200" dirty="0" err="1"/>
              <a:t>XMLParser</a:t>
            </a:r>
            <a:r>
              <a:rPr lang="en-US" sz="3200" dirty="0"/>
              <a:t> and creates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8CDE8-9DEB-8442-8191-9AF344215957}"/>
              </a:ext>
            </a:extLst>
          </p:cNvPr>
          <p:cNvSpPr txBox="1"/>
          <p:nvPr/>
        </p:nvSpPr>
        <p:spPr>
          <a:xfrm>
            <a:off x="1682665" y="2256600"/>
            <a:ext cx="2298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Manages filesystem and creates writers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052088-A200-834E-82AC-8803C6F2DA71}"/>
              </a:ext>
            </a:extLst>
          </p:cNvPr>
          <p:cNvSpPr txBox="1"/>
          <p:nvPr/>
        </p:nvSpPr>
        <p:spPr>
          <a:xfrm>
            <a:off x="6812863" y="5124735"/>
            <a:ext cx="3099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Contain packet data used by .</a:t>
            </a:r>
            <a:r>
              <a:rPr lang="en-US" sz="3200" dirty="0" err="1"/>
              <a:t>tmpl</a:t>
            </a:r>
            <a:r>
              <a:rPr lang="en-US" sz="3200" dirty="0"/>
              <a:t> files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3B16E9-4A91-3A4C-A9D8-EC64478C022F}"/>
              </a:ext>
            </a:extLst>
          </p:cNvPr>
          <p:cNvSpPr txBox="1"/>
          <p:nvPr/>
        </p:nvSpPr>
        <p:spPr>
          <a:xfrm>
            <a:off x="4112719" y="1671825"/>
            <a:ext cx="1237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6259E3-0CD6-B04B-A17F-F1A30DEBD0AF}"/>
              </a:ext>
            </a:extLst>
          </p:cNvPr>
          <p:cNvSpPr/>
          <p:nvPr/>
        </p:nvSpPr>
        <p:spPr bwMode="auto">
          <a:xfrm>
            <a:off x="5423668" y="166676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Codegen.py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E90FEB-ABD1-824F-9D68-CE0EC88AFC55}"/>
              </a:ext>
            </a:extLst>
          </p:cNvPr>
          <p:cNvSpPr/>
          <p:nvPr/>
        </p:nvSpPr>
        <p:spPr bwMode="auto">
          <a:xfrm>
            <a:off x="3827071" y="292994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30ECA1D-0C4F-BC4D-A165-AC883F521754}"/>
              </a:ext>
            </a:extLst>
          </p:cNvPr>
          <p:cNvSpPr/>
          <p:nvPr/>
        </p:nvSpPr>
        <p:spPr bwMode="auto">
          <a:xfrm>
            <a:off x="6981904" y="2929947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A2B2F71-1F2E-AD48-953F-8FB8BA0EB34E}"/>
              </a:ext>
            </a:extLst>
          </p:cNvPr>
          <p:cNvSpPr/>
          <p:nvPr/>
        </p:nvSpPr>
        <p:spPr bwMode="auto">
          <a:xfrm>
            <a:off x="3826694" y="4299636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Writers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F99D03B-6D98-884D-A941-2C1DC286A15C}"/>
              </a:ext>
            </a:extLst>
          </p:cNvPr>
          <p:cNvSpPr/>
          <p:nvPr/>
        </p:nvSpPr>
        <p:spPr bwMode="auto">
          <a:xfrm>
            <a:off x="6981904" y="4299636"/>
            <a:ext cx="1524000" cy="800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1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  <a:endParaRPr kumimoji="0" lang="en-US" sz="16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AA8A18-EA81-274F-B4FD-9C41A7F1724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909306" y="2426796"/>
            <a:ext cx="834598" cy="503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4820E4-4B4A-A241-BD45-F8A9A631FBE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4588694" y="3730047"/>
            <a:ext cx="377" cy="569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F5BCA5-A176-5B4B-A205-71E1B36D218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7743904" y="3730047"/>
            <a:ext cx="0" cy="569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20" grpId="0"/>
      <p:bldP spid="20" grpId="1"/>
      <p:bldP spid="35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2A8-679C-364A-B7B2-3D1DE028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8" y="0"/>
            <a:ext cx="9905998" cy="14785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88A-D2CC-3C4C-953B-62B1C487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15" y="1034835"/>
            <a:ext cx="11530535" cy="5823165"/>
          </a:xfrm>
        </p:spPr>
        <p:txBody>
          <a:bodyPr>
            <a:noAutofit/>
          </a:bodyPr>
          <a:lstStyle/>
          <a:p>
            <a:r>
              <a:rPr lang="en-US" sz="2400" cap="none" dirty="0"/>
              <a:t>COSMOS sends commands, receive and display EVR and channel telemetry </a:t>
            </a:r>
            <a:r>
              <a:rPr lang="en-US" sz="2400" cap="none" dirty="0" err="1"/>
              <a:t>Fprime’s</a:t>
            </a:r>
            <a:r>
              <a:rPr lang="en-US" sz="2400" cap="none" dirty="0"/>
              <a:t> GSE</a:t>
            </a:r>
          </a:p>
          <a:p>
            <a:r>
              <a:rPr lang="en-US" sz="2400" cap="none" dirty="0"/>
              <a:t>Config text files control COSMOS functionality – extendable through Ruby API and JSON communication</a:t>
            </a:r>
          </a:p>
          <a:p>
            <a:r>
              <a:rPr lang="en-US" sz="2400" cap="none" dirty="0" err="1"/>
              <a:t>cosmosgen.py</a:t>
            </a:r>
            <a:r>
              <a:rPr lang="en-US" sz="2400" cap="none" dirty="0"/>
              <a:t> creates config files in a variable directory path, can remove targets after they are created</a:t>
            </a:r>
          </a:p>
          <a:p>
            <a:r>
              <a:rPr lang="en-US" sz="2400" cap="none" dirty="0"/>
              <a:t>Structure of tool -&gt; highest-level: </a:t>
            </a:r>
            <a:r>
              <a:rPr lang="en-US" sz="2400" cap="none" dirty="0" err="1"/>
              <a:t>cosmosgen</a:t>
            </a:r>
            <a:r>
              <a:rPr lang="en-US" sz="2400" cap="none" dirty="0"/>
              <a:t> | mid-level: generator, parser | lowest-level: models, writers</a:t>
            </a:r>
          </a:p>
        </p:txBody>
      </p:sp>
    </p:spTree>
    <p:extLst>
      <p:ext uri="{BB962C8B-B14F-4D97-AF65-F5344CB8AC3E}">
        <p14:creationId xmlns:p14="http://schemas.microsoft.com/office/powerpoint/2010/main" val="26355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4F60-C7FC-7841-9B43-27CEAD6A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9669-CCD3-364D-9572-B275B3AA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96177"/>
            <a:ext cx="10364452" cy="3424107"/>
          </a:xfrm>
        </p:spPr>
        <p:txBody>
          <a:bodyPr>
            <a:normAutofit/>
          </a:bodyPr>
          <a:lstStyle/>
          <a:p>
            <a:r>
              <a:rPr lang="en-US" sz="2400" cap="none" dirty="0"/>
              <a:t>Install COSMOS demo via command “cosmos demo DIR_NAME”</a:t>
            </a:r>
          </a:p>
          <a:p>
            <a:r>
              <a:rPr lang="en-US" sz="2400" cap="none" dirty="0"/>
              <a:t>Connect COSMOS server to </a:t>
            </a:r>
            <a:r>
              <a:rPr lang="en-US" sz="2400" cap="none" dirty="0" err="1"/>
              <a:t>Fprime</a:t>
            </a:r>
            <a:r>
              <a:rPr lang="en-US" sz="2400" cap="none" dirty="0"/>
              <a:t> ref app client</a:t>
            </a:r>
          </a:p>
          <a:p>
            <a:r>
              <a:rPr lang="en-US" sz="2400" cap="none" dirty="0"/>
              <a:t>Run </a:t>
            </a:r>
            <a:r>
              <a:rPr lang="en-US" sz="2400" cap="none" dirty="0" err="1"/>
              <a:t>cosmosgen</a:t>
            </a:r>
            <a:r>
              <a:rPr lang="en-US" sz="2400" cap="none" dirty="0"/>
              <a:t> tool and connect to </a:t>
            </a:r>
            <a:r>
              <a:rPr lang="en-US" sz="2400" cap="none" dirty="0" err="1"/>
              <a:t>Fprime</a:t>
            </a:r>
            <a:endParaRPr lang="en-US" sz="2400" cap="none" dirty="0"/>
          </a:p>
          <a:p>
            <a:r>
              <a:rPr lang="en-US" sz="2400" cap="none" dirty="0"/>
              <a:t>Demonstrate commands, telemetry in views</a:t>
            </a:r>
          </a:p>
          <a:p>
            <a:r>
              <a:rPr lang="en-US" sz="2400" cap="none" dirty="0"/>
              <a:t>Remove other targets</a:t>
            </a:r>
          </a:p>
          <a:p>
            <a:r>
              <a:rPr lang="en-US" sz="2400" cap="none" dirty="0"/>
              <a:t>Demonstrate </a:t>
            </a:r>
            <a:r>
              <a:rPr lang="en-US" sz="2400" cap="none" dirty="0" err="1"/>
              <a:t>grapher</a:t>
            </a:r>
            <a:r>
              <a:rPr lang="en-US" sz="2400" cap="none" dirty="0"/>
              <a:t>, extractor</a:t>
            </a:r>
          </a:p>
        </p:txBody>
      </p:sp>
    </p:spTree>
    <p:extLst>
      <p:ext uri="{BB962C8B-B14F-4D97-AF65-F5344CB8AC3E}">
        <p14:creationId xmlns:p14="http://schemas.microsoft.com/office/powerpoint/2010/main" val="1649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74" y="1053733"/>
            <a:ext cx="9905999" cy="5405681"/>
          </a:xfrm>
        </p:spPr>
        <p:txBody>
          <a:bodyPr>
            <a:noAutofit/>
          </a:bodyPr>
          <a:lstStyle/>
          <a:p>
            <a:r>
              <a:rPr lang="en-US" sz="2400" cap="none" dirty="0"/>
              <a:t>COSMOS – open source system to interface embedded system commanding and telemetry-monitoring</a:t>
            </a:r>
          </a:p>
          <a:p>
            <a:r>
              <a:rPr lang="en-US" sz="2400" cap="none" dirty="0"/>
              <a:t>Built-in tools to send commands, receive and display EVR and channel telemetry</a:t>
            </a:r>
          </a:p>
          <a:p>
            <a:r>
              <a:rPr lang="en-US" sz="2400" cap="none" dirty="0"/>
              <a:t>Interface, tools configured via text files and customized with Ruby scripts, Ruby API, and JSON communication</a:t>
            </a:r>
          </a:p>
          <a:p>
            <a:r>
              <a:rPr lang="en-US" sz="2400" cap="none" dirty="0" err="1"/>
              <a:t>cosmosgen.py</a:t>
            </a:r>
            <a:r>
              <a:rPr lang="en-US" sz="2400" cap="none" dirty="0"/>
              <a:t> generator tool uses Topology XML files to create the necessary config files to add a deployment’s command and telemetry data to COSMOS</a:t>
            </a:r>
          </a:p>
        </p:txBody>
      </p:sp>
    </p:spTree>
    <p:extLst>
      <p:ext uri="{BB962C8B-B14F-4D97-AF65-F5344CB8AC3E}">
        <p14:creationId xmlns:p14="http://schemas.microsoft.com/office/powerpoint/2010/main" val="14285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9544-887A-F547-9A06-3ABE13F7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</p:spPr>
        <p:txBody>
          <a:bodyPr/>
          <a:lstStyle/>
          <a:p>
            <a:r>
              <a:rPr lang="en-US" dirty="0"/>
              <a:t>Cosmos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6E05-F774-E945-8A2A-796406B4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74" y="1053733"/>
            <a:ext cx="9905999" cy="5405681"/>
          </a:xfrm>
        </p:spPr>
        <p:txBody>
          <a:bodyPr>
            <a:noAutofit/>
          </a:bodyPr>
          <a:lstStyle/>
          <a:p>
            <a:r>
              <a:rPr lang="en-US" sz="2400" cap="none" dirty="0"/>
              <a:t>Generalized and extendable to connect to anything from test equipment to development boards or satellites</a:t>
            </a:r>
          </a:p>
          <a:p>
            <a:pPr lvl="1"/>
            <a:r>
              <a:rPr lang="en-US" sz="2000" cap="none" dirty="0"/>
              <a:t>Included support for TCP/IP sockets, serial, or UDP socket interfaces</a:t>
            </a:r>
          </a:p>
          <a:p>
            <a:pPr lvl="1"/>
            <a:r>
              <a:rPr lang="en-US" sz="2000" cap="none" dirty="0"/>
              <a:t>Custom interfaces possible</a:t>
            </a:r>
          </a:p>
          <a:p>
            <a:r>
              <a:rPr lang="en-US" sz="2400" cap="none" dirty="0"/>
              <a:t>Functionality similar to </a:t>
            </a:r>
            <a:r>
              <a:rPr lang="en-US" sz="2400" cap="none" dirty="0" err="1"/>
              <a:t>Fprime’s</a:t>
            </a:r>
            <a:r>
              <a:rPr lang="en-US" sz="2400" cap="none" dirty="0"/>
              <a:t> GSE (</a:t>
            </a:r>
            <a:r>
              <a:rPr lang="en-US" sz="2400" cap="none" dirty="0" err="1"/>
              <a:t>a.ka</a:t>
            </a:r>
            <a:r>
              <a:rPr lang="en-US" sz="2400" cap="none" dirty="0"/>
              <a:t>. GDS)</a:t>
            </a:r>
          </a:p>
          <a:p>
            <a:r>
              <a:rPr lang="en-US" sz="2400" cap="none" dirty="0" err="1"/>
              <a:t>Fprime</a:t>
            </a:r>
            <a:r>
              <a:rPr lang="en-US" sz="2400" cap="none" dirty="0"/>
              <a:t> COSMOS configuration generated from </a:t>
            </a:r>
            <a:r>
              <a:rPr lang="en-US" sz="2400" cap="none" dirty="0" err="1"/>
              <a:t>Fprime</a:t>
            </a:r>
            <a:r>
              <a:rPr lang="en-US" sz="2400" cap="none" dirty="0"/>
              <a:t> Topology XML</a:t>
            </a:r>
          </a:p>
          <a:p>
            <a:pPr lvl="1"/>
            <a:r>
              <a:rPr lang="en-US" sz="2000" cap="none" dirty="0"/>
              <a:t>No unit conversion currently supported</a:t>
            </a:r>
          </a:p>
          <a:p>
            <a:pPr lvl="1"/>
            <a:r>
              <a:rPr lang="en-US" sz="2000" cap="none" dirty="0"/>
              <a:t>Variable length command arguments not supported (i.e. strings, etc.) – A COSMOS issue 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141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2D6E-ED05-4844-A9E8-B77AA7F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95" y="-70694"/>
            <a:ext cx="9905998" cy="1478570"/>
          </a:xfrm>
        </p:spPr>
        <p:txBody>
          <a:bodyPr/>
          <a:lstStyle/>
          <a:p>
            <a:r>
              <a:rPr lang="en-US" dirty="0"/>
              <a:t>Overview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A1CD-F3DA-C144-B462-CE8367EF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27" y="1020095"/>
            <a:ext cx="6732714" cy="5339762"/>
          </a:xfrm>
        </p:spPr>
        <p:txBody>
          <a:bodyPr>
            <a:noAutofit/>
          </a:bodyPr>
          <a:lstStyle/>
          <a:p>
            <a:r>
              <a:rPr lang="en-US" sz="2400" cap="none" dirty="0"/>
              <a:t>Target = </a:t>
            </a:r>
            <a:r>
              <a:rPr lang="en-US" sz="2400" cap="none" dirty="0" err="1"/>
              <a:t>Fprime</a:t>
            </a:r>
            <a:r>
              <a:rPr lang="en-US" sz="2400" cap="none" dirty="0"/>
              <a:t> deployments (e.g. target embedded application)</a:t>
            </a:r>
          </a:p>
          <a:p>
            <a:r>
              <a:rPr lang="en-US" sz="2400" cap="none" dirty="0"/>
              <a:t>Each target has an interface within COSMOS to send and receive telemetry</a:t>
            </a:r>
          </a:p>
          <a:p>
            <a:r>
              <a:rPr lang="en-US" sz="2400" cap="none" dirty="0"/>
              <a:t>Support EVR’s and channels, but no difference inside of COSMOS – both generalized as telemetry</a:t>
            </a:r>
          </a:p>
          <a:p>
            <a:pPr lvl="1"/>
            <a:r>
              <a:rPr lang="en-US" sz="2000" cap="none" dirty="0"/>
              <a:t>Telemetry screens for monitoring channels</a:t>
            </a:r>
          </a:p>
          <a:p>
            <a:pPr lvl="1"/>
            <a:r>
              <a:rPr lang="en-US" sz="2000" cap="none" dirty="0"/>
              <a:t>Data viewer app for monitoring EVR’s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4430B-66BF-A64C-BCF1-F9ECEE1A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741" y="2097088"/>
            <a:ext cx="4663670" cy="3222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65027-0990-6B4D-93A9-8B7B1EE29DBF}"/>
              </a:ext>
            </a:extLst>
          </p:cNvPr>
          <p:cNvSpPr txBox="1"/>
          <p:nvPr/>
        </p:nvSpPr>
        <p:spPr>
          <a:xfrm>
            <a:off x="7080831" y="5319260"/>
            <a:ext cx="4539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CmdTlmServer</a:t>
            </a:r>
            <a:r>
              <a:rPr lang="en-US" sz="2000" dirty="0"/>
              <a:t>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8BF05E-3A82-FB4A-8D51-FCE089F4B09D}"/>
              </a:ext>
            </a:extLst>
          </p:cNvPr>
          <p:cNvCxnSpPr>
            <a:cxnSpLocks/>
          </p:cNvCxnSpPr>
          <p:nvPr/>
        </p:nvCxnSpPr>
        <p:spPr>
          <a:xfrm flipV="1">
            <a:off x="6477000" y="4630048"/>
            <a:ext cx="787400" cy="75319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8C166-E965-104D-8067-B52093A655C9}"/>
              </a:ext>
            </a:extLst>
          </p:cNvPr>
          <p:cNvSpPr txBox="1"/>
          <p:nvPr/>
        </p:nvSpPr>
        <p:spPr>
          <a:xfrm>
            <a:off x="4677771" y="531926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errors and all incoming </a:t>
            </a:r>
            <a:r>
              <a:rPr lang="en-US" dirty="0" err="1"/>
              <a:t>tlm</a:t>
            </a:r>
            <a:r>
              <a:rPr lang="en-US" dirty="0"/>
              <a:t> and commands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FEDC56-E8C9-274C-8D9F-A833483F9DBA}"/>
              </a:ext>
            </a:extLst>
          </p:cNvPr>
          <p:cNvCxnSpPr>
            <a:cxnSpLocks/>
          </p:cNvCxnSpPr>
          <p:nvPr/>
        </p:nvCxnSpPr>
        <p:spPr>
          <a:xfrm>
            <a:off x="10699393" y="1880410"/>
            <a:ext cx="507368" cy="6768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CCEA52-F1F1-6F45-A59E-4719EC84EF6F}"/>
              </a:ext>
            </a:extLst>
          </p:cNvPr>
          <p:cNvSpPr txBox="1"/>
          <p:nvPr/>
        </p:nvSpPr>
        <p:spPr>
          <a:xfrm>
            <a:off x="9787161" y="788420"/>
            <a:ext cx="207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modal window with all incoming / outgoing hex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29AE04-A5AA-5B45-ADF3-D3991C44753F}"/>
              </a:ext>
            </a:extLst>
          </p:cNvPr>
          <p:cNvCxnSpPr>
            <a:cxnSpLocks/>
          </p:cNvCxnSpPr>
          <p:nvPr/>
        </p:nvCxnSpPr>
        <p:spPr>
          <a:xfrm>
            <a:off x="9136661" y="1975219"/>
            <a:ext cx="261732" cy="2903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DF2677-05E1-9A44-B250-7794172890CD}"/>
              </a:ext>
            </a:extLst>
          </p:cNvPr>
          <p:cNvSpPr txBox="1"/>
          <p:nvPr/>
        </p:nvSpPr>
        <p:spPr>
          <a:xfrm>
            <a:off x="7717061" y="896759"/>
            <a:ext cx="207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to view raw data for only a certain </a:t>
            </a:r>
            <a:r>
              <a:rPr lang="en-US" dirty="0" err="1"/>
              <a:t>tlm</a:t>
            </a:r>
            <a:r>
              <a:rPr lang="en-US" dirty="0"/>
              <a:t> or </a:t>
            </a:r>
            <a:r>
              <a:rPr lang="en-US" dirty="0" err="1"/>
              <a:t>cmd</a:t>
            </a:r>
            <a:r>
              <a:rPr lang="en-US" dirty="0"/>
              <a:t> packet</a:t>
            </a:r>
          </a:p>
        </p:txBody>
      </p:sp>
    </p:spTree>
    <p:extLst>
      <p:ext uri="{BB962C8B-B14F-4D97-AF65-F5344CB8AC3E}">
        <p14:creationId xmlns:p14="http://schemas.microsoft.com/office/powerpoint/2010/main" val="19359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588-3864-5945-A210-DC703CE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12" y="-50221"/>
            <a:ext cx="9905998" cy="147857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E7F-2E2D-B842-A074-CED24D8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9" y="1062131"/>
            <a:ext cx="7497621" cy="5188543"/>
          </a:xfrm>
        </p:spPr>
        <p:txBody>
          <a:bodyPr>
            <a:noAutofit/>
          </a:bodyPr>
          <a:lstStyle/>
          <a:p>
            <a:r>
              <a:rPr lang="en-US" sz="2400" cap="none" dirty="0"/>
              <a:t>Suite of built-in applications that send commands and monitor telemetry</a:t>
            </a:r>
          </a:p>
          <a:p>
            <a:r>
              <a:rPr lang="en-US" sz="2400" cap="none" dirty="0"/>
              <a:t>Other utility applications:</a:t>
            </a:r>
          </a:p>
          <a:p>
            <a:pPr lvl="1"/>
            <a:r>
              <a:rPr lang="en-US" sz="2000" cap="none" dirty="0"/>
              <a:t>Binary file reader (Telemetry Extractor, Table Manager)</a:t>
            </a:r>
          </a:p>
          <a:p>
            <a:pPr lvl="1"/>
            <a:r>
              <a:rPr lang="en-US" sz="2000" cap="none" dirty="0"/>
              <a:t>Script runner, Test runner</a:t>
            </a:r>
          </a:p>
          <a:p>
            <a:pPr lvl="1"/>
            <a:r>
              <a:rPr lang="en-US" sz="2000" cap="none" dirty="0"/>
              <a:t>Text editor for config files with documentation and syntax completion (Config Editor)</a:t>
            </a:r>
          </a:p>
          <a:p>
            <a:pPr lvl="1"/>
            <a:r>
              <a:rPr lang="en-US" sz="2000" cap="none" dirty="0"/>
              <a:t>Long term trending database on top of </a:t>
            </a:r>
            <a:r>
              <a:rPr lang="en-US" sz="2000" cap="none" dirty="0" err="1"/>
              <a:t>PostgreSql</a:t>
            </a:r>
            <a:r>
              <a:rPr lang="en-US" sz="2000" cap="none" dirty="0"/>
              <a:t> database integrated within all viewer apps to simulate certain time ranges (DART)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A0ABA-4043-394C-BE53-C0CA265F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41" y="812367"/>
            <a:ext cx="3090072" cy="4234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8077E-1395-DB48-A736-8E40BE2BD46F}"/>
              </a:ext>
            </a:extLst>
          </p:cNvPr>
          <p:cNvSpPr txBox="1"/>
          <p:nvPr/>
        </p:nvSpPr>
        <p:spPr>
          <a:xfrm>
            <a:off x="8419541" y="5046911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Launcher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375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588-3864-5945-A210-DC703CE4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12" y="-50221"/>
            <a:ext cx="9905998" cy="147857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E7F-2E2D-B842-A074-CED24D8F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19" y="1062131"/>
            <a:ext cx="4576011" cy="51885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cap="none" dirty="0"/>
              <a:t>Command sender</a:t>
            </a:r>
          </a:p>
          <a:p>
            <a:r>
              <a:rPr lang="en-US" sz="2400" cap="none" dirty="0"/>
              <a:t>May alter argument values from middle column</a:t>
            </a:r>
          </a:p>
          <a:p>
            <a:r>
              <a:rPr lang="en-US" sz="2400" cap="none" dirty="0"/>
              <a:t>May use </a:t>
            </a:r>
            <a:r>
              <a:rPr lang="en-US" sz="2400" cap="none" dirty="0" err="1"/>
              <a:t>api</a:t>
            </a:r>
            <a:r>
              <a:rPr lang="en-US" sz="2400" cap="none" dirty="0"/>
              <a:t> in command history text box to resend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EE77-9BC9-5C4D-ACCD-88ED226C6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59" y="2256994"/>
            <a:ext cx="6081427" cy="2990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39EF4-422E-0F41-A300-B9B42A466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67" y="1237052"/>
            <a:ext cx="6083300" cy="483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459648-6C81-3743-B3AB-DC323A1F7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217" y="2367352"/>
            <a:ext cx="3657600" cy="25781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3871E6-6DCF-5F49-A416-F35484611893}"/>
              </a:ext>
            </a:extLst>
          </p:cNvPr>
          <p:cNvSpPr txBox="1">
            <a:spLocks/>
          </p:cNvSpPr>
          <p:nvPr/>
        </p:nvSpPr>
        <p:spPr>
          <a:xfrm>
            <a:off x="494257" y="1062129"/>
            <a:ext cx="4576011" cy="518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cap="none" dirty="0"/>
              <a:t>TLM Viewer</a:t>
            </a:r>
          </a:p>
          <a:p>
            <a:r>
              <a:rPr lang="en-US" sz="2400" cap="none" dirty="0"/>
              <a:t>Uses ruby version of graphics library qt</a:t>
            </a:r>
          </a:p>
          <a:p>
            <a:r>
              <a:rPr lang="en-US" sz="2400" cap="none" dirty="0"/>
              <a:t>May customize with graphs, user input, formatted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E3D87D-7190-1842-9ACB-562AAA131F1B}"/>
              </a:ext>
            </a:extLst>
          </p:cNvPr>
          <p:cNvSpPr txBox="1">
            <a:spLocks/>
          </p:cNvSpPr>
          <p:nvPr/>
        </p:nvSpPr>
        <p:spPr>
          <a:xfrm>
            <a:off x="486319" y="1062130"/>
            <a:ext cx="4576011" cy="518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cap="none" dirty="0"/>
              <a:t>Data Viewer</a:t>
            </a:r>
          </a:p>
          <a:p>
            <a:r>
              <a:rPr lang="en-US" sz="2400" cap="none" dirty="0"/>
              <a:t>Writes plain text – cannot customize style</a:t>
            </a:r>
          </a:p>
          <a:p>
            <a:r>
              <a:rPr lang="en-US" sz="2400" cap="none" dirty="0"/>
              <a:t>Configure views using ruby script</a:t>
            </a:r>
          </a:p>
        </p:txBody>
      </p:sp>
    </p:spTree>
    <p:extLst>
      <p:ext uri="{BB962C8B-B14F-4D97-AF65-F5344CB8AC3E}">
        <p14:creationId xmlns:p14="http://schemas.microsoft.com/office/powerpoint/2010/main" val="33820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4C2D-648E-874F-8086-AC2F3223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80" y="202261"/>
            <a:ext cx="9905998" cy="1478570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EC71-08D1-9C45-95FF-EA44F360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97" y="1423798"/>
            <a:ext cx="10738964" cy="3728232"/>
          </a:xfrm>
        </p:spPr>
        <p:txBody>
          <a:bodyPr>
            <a:normAutofit/>
          </a:bodyPr>
          <a:lstStyle/>
          <a:p>
            <a:r>
              <a:rPr lang="en-US" sz="2400" cap="none" dirty="0"/>
              <a:t>COSMOS targets, interfaces, and tools all configured in text files using COSMOS API</a:t>
            </a:r>
          </a:p>
          <a:p>
            <a:r>
              <a:rPr lang="en-US" sz="2400" cap="none" dirty="0"/>
              <a:t>COSMOS installed via gem install, demo built by command “cosmos demo DIR_NAME”</a:t>
            </a:r>
          </a:p>
          <a:p>
            <a:r>
              <a:rPr lang="en-US" sz="2400" cap="none" dirty="0"/>
              <a:t>Main uses: specifying contents of </a:t>
            </a:r>
            <a:r>
              <a:rPr lang="en-US" sz="2400" cap="none" dirty="0" err="1"/>
              <a:t>cmd</a:t>
            </a:r>
            <a:r>
              <a:rPr lang="en-US" sz="2400" cap="none" dirty="0"/>
              <a:t>, </a:t>
            </a:r>
            <a:r>
              <a:rPr lang="en-US" sz="2400" cap="none" dirty="0" err="1"/>
              <a:t>tlm</a:t>
            </a:r>
            <a:r>
              <a:rPr lang="en-US" sz="2400" cap="none" dirty="0"/>
              <a:t> packets, creating interface, setting paths for tools to find target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080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A1BC-A8F7-B94A-9D56-1AC480D9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85" y="118096"/>
            <a:ext cx="10364451" cy="1596177"/>
          </a:xfrm>
        </p:spPr>
        <p:txBody>
          <a:bodyPr/>
          <a:lstStyle/>
          <a:p>
            <a:r>
              <a:rPr lang="en-US" dirty="0"/>
              <a:t>Configuration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F750-2ABB-AD4D-B545-AED6E325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76" y="1416398"/>
            <a:ext cx="5382597" cy="4957897"/>
          </a:xfrm>
        </p:spPr>
        <p:txBody>
          <a:bodyPr>
            <a:noAutofit/>
          </a:bodyPr>
          <a:lstStyle/>
          <a:p>
            <a:r>
              <a:rPr lang="en-US" sz="2400" cap="none" dirty="0"/>
              <a:t>Support for multi-string telemetry but not commands, support all </a:t>
            </a:r>
            <a:r>
              <a:rPr lang="en-US" sz="2400" cap="none" dirty="0" err="1"/>
              <a:t>Fprime</a:t>
            </a:r>
            <a:r>
              <a:rPr lang="en-US" sz="2400" cap="none" dirty="0"/>
              <a:t> data types and </a:t>
            </a:r>
            <a:r>
              <a:rPr lang="en-US" sz="2400" cap="none" dirty="0" err="1"/>
              <a:t>serializables</a:t>
            </a:r>
            <a:endParaRPr lang="en-US" sz="2400" cap="none" dirty="0"/>
          </a:p>
          <a:p>
            <a:r>
              <a:rPr lang="en-US" sz="2400" cap="none" dirty="0"/>
              <a:t>Embedded ruby capability to reuse text</a:t>
            </a:r>
          </a:p>
          <a:p>
            <a:r>
              <a:rPr lang="en-US" sz="2400" cap="none" dirty="0"/>
              <a:t>Servers, write protocols and read protocols link to ruby scripts allowing for custom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D397F-E192-9643-B3E9-BB6FB7B4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265" y="4635631"/>
            <a:ext cx="5798232" cy="1449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69474C-BE2E-8C49-9FB8-571D83D2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726973"/>
            <a:ext cx="5802086" cy="2524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A98BB-2216-D14C-B4BB-42341B758C50}"/>
              </a:ext>
            </a:extLst>
          </p:cNvPr>
          <p:cNvSpPr txBox="1"/>
          <p:nvPr/>
        </p:nvSpPr>
        <p:spPr>
          <a:xfrm>
            <a:off x="9194241" y="1326863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Command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678FA-D4FB-7346-AD9C-2830B97D3A81}"/>
              </a:ext>
            </a:extLst>
          </p:cNvPr>
          <p:cNvSpPr txBox="1"/>
          <p:nvPr/>
        </p:nvSpPr>
        <p:spPr>
          <a:xfrm>
            <a:off x="8995454" y="6068755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Server Interface Config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3C9C08-A80F-AD4C-858F-72FDD10580BC}"/>
              </a:ext>
            </a:extLst>
          </p:cNvPr>
          <p:cNvCxnSpPr>
            <a:cxnSpLocks/>
          </p:cNvCxnSpPr>
          <p:nvPr/>
        </p:nvCxnSpPr>
        <p:spPr>
          <a:xfrm flipV="1">
            <a:off x="7527235" y="3922644"/>
            <a:ext cx="251792" cy="569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F7FBA1-62BD-4444-B53C-AA3F59C10F83}"/>
              </a:ext>
            </a:extLst>
          </p:cNvPr>
          <p:cNvCxnSpPr>
            <a:cxnSpLocks/>
          </p:cNvCxnSpPr>
          <p:nvPr/>
        </p:nvCxnSpPr>
        <p:spPr>
          <a:xfrm flipH="1" flipV="1">
            <a:off x="7977810" y="3922645"/>
            <a:ext cx="371060" cy="569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BF4D5D-E634-4E4C-92A4-3E34120AB3B8}"/>
              </a:ext>
            </a:extLst>
          </p:cNvPr>
          <p:cNvCxnSpPr>
            <a:cxnSpLocks/>
          </p:cNvCxnSpPr>
          <p:nvPr/>
        </p:nvCxnSpPr>
        <p:spPr>
          <a:xfrm flipH="1">
            <a:off x="9316278" y="2989464"/>
            <a:ext cx="1630018" cy="4669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87D60D-6B6E-D944-99B5-4D9BA221142D}"/>
              </a:ext>
            </a:extLst>
          </p:cNvPr>
          <p:cNvCxnSpPr>
            <a:cxnSpLocks/>
          </p:cNvCxnSpPr>
          <p:nvPr/>
        </p:nvCxnSpPr>
        <p:spPr>
          <a:xfrm flipV="1">
            <a:off x="7275443" y="5852838"/>
            <a:ext cx="251792" cy="569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0CF2-2E8D-874D-931B-03B1DE3D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68" y="95252"/>
            <a:ext cx="10364451" cy="1596177"/>
          </a:xfrm>
        </p:spPr>
        <p:txBody>
          <a:bodyPr/>
          <a:lstStyle/>
          <a:p>
            <a:r>
              <a:rPr lang="en-US" dirty="0"/>
              <a:t>CONFIGURATION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C2984-6940-4F40-A9CA-92CE37B49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9832" y="1762551"/>
            <a:ext cx="1722414" cy="44128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476651-320C-D747-BF3B-90BE66CCD14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029143" y="2131229"/>
            <a:ext cx="1242494" cy="2551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49E89B0-EDAE-D84A-9E83-AAA2602D8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427" y="2612952"/>
            <a:ext cx="2164576" cy="19447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606D-C49F-C446-BA11-64691818E7B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505096" y="2733807"/>
            <a:ext cx="702526" cy="843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A31DA-3633-B544-8AD5-DBD464195B4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9686162" y="3948854"/>
            <a:ext cx="521460" cy="12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43A6F8-6760-7E47-9105-5B396CCD92C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9849915" y="4106377"/>
            <a:ext cx="357707" cy="1331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5B50CB-1055-DA43-8106-41ED322BC3FE}"/>
              </a:ext>
            </a:extLst>
          </p:cNvPr>
          <p:cNvSpPr txBox="1"/>
          <p:nvPr/>
        </p:nvSpPr>
        <p:spPr>
          <a:xfrm>
            <a:off x="8166080" y="2133642"/>
            <a:ext cx="133901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Controls EVR display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8BF21-7DB0-CF4E-9287-50AB742E548A}"/>
              </a:ext>
            </a:extLst>
          </p:cNvPr>
          <p:cNvSpPr txBox="1"/>
          <p:nvPr/>
        </p:nvSpPr>
        <p:spPr>
          <a:xfrm>
            <a:off x="7764266" y="3348689"/>
            <a:ext cx="19218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Allows multi string </a:t>
            </a:r>
            <a:r>
              <a:rPr lang="en-US" sz="2400" dirty="0" err="1"/>
              <a:t>tlm</a:t>
            </a:r>
            <a:r>
              <a:rPr lang="en-US" sz="2400" dirty="0"/>
              <a:t> packets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9395D-1326-7146-9836-4CBE21F6E734}"/>
              </a:ext>
            </a:extLst>
          </p:cNvPr>
          <p:cNvSpPr txBox="1"/>
          <p:nvPr/>
        </p:nvSpPr>
        <p:spPr>
          <a:xfrm>
            <a:off x="8166080" y="4837351"/>
            <a:ext cx="16838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Drops first 13 bits Ref app sends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954D79-B346-6A4B-ABE3-F37460BA9271}"/>
              </a:ext>
            </a:extLst>
          </p:cNvPr>
          <p:cNvSpPr txBox="1"/>
          <p:nvPr/>
        </p:nvSpPr>
        <p:spPr>
          <a:xfrm>
            <a:off x="765446" y="1531064"/>
            <a:ext cx="22636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Adds /targets directories to cosmos path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1A780A-C51D-484B-9399-DBC4EE2CE74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90774" y="3143492"/>
            <a:ext cx="1703168" cy="157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3B60A8-9C47-A547-B4EC-30161DF6C408}"/>
              </a:ext>
            </a:extLst>
          </p:cNvPr>
          <p:cNvSpPr txBox="1"/>
          <p:nvPr/>
        </p:nvSpPr>
        <p:spPr>
          <a:xfrm>
            <a:off x="266700" y="2727993"/>
            <a:ext cx="252407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Defines channel screen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96D3D-D4A9-A54C-8672-8129F12E8FE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648706" y="3640876"/>
            <a:ext cx="1945867" cy="7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4EF3B8-15DF-2E45-BB0A-3A9600E06BBF}"/>
              </a:ext>
            </a:extLst>
          </p:cNvPr>
          <p:cNvSpPr txBox="1"/>
          <p:nvPr/>
        </p:nvSpPr>
        <p:spPr>
          <a:xfrm>
            <a:off x="864464" y="3302942"/>
            <a:ext cx="178424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Partial add-on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2B278B-4A74-0343-8C17-982D2824BA00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601156" y="3755130"/>
            <a:ext cx="1961376" cy="47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5E9E8D-0019-CB47-BB23-AF854A3B6779}"/>
              </a:ext>
            </a:extLst>
          </p:cNvPr>
          <p:cNvSpPr txBox="1"/>
          <p:nvPr/>
        </p:nvSpPr>
        <p:spPr>
          <a:xfrm>
            <a:off x="765446" y="3817425"/>
            <a:ext cx="18357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EVR view config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5555-7133-7B4E-AC4F-1087068EF64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578854" y="3856940"/>
            <a:ext cx="1795347" cy="867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7B402F-A97D-804F-9DF5-08EDB7DAB8F9}"/>
              </a:ext>
            </a:extLst>
          </p:cNvPr>
          <p:cNvSpPr txBox="1"/>
          <p:nvPr/>
        </p:nvSpPr>
        <p:spPr>
          <a:xfrm>
            <a:off x="687386" y="4308779"/>
            <a:ext cx="189146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Interface config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A39A4B-FC6D-8741-B05C-700080D7D3D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535574" y="3960538"/>
            <a:ext cx="1887487" cy="15239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BF097-70FD-654A-BF11-4B03C7ED3CA0}"/>
              </a:ext>
            </a:extLst>
          </p:cNvPr>
          <p:cNvSpPr txBox="1"/>
          <p:nvPr/>
        </p:nvSpPr>
        <p:spPr>
          <a:xfrm>
            <a:off x="963252" y="4884345"/>
            <a:ext cx="15723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Reference to scripts in /lib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B702B3-4CE2-9840-817D-F50AC04DEE1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88456" y="4549019"/>
            <a:ext cx="1960526" cy="1429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2B114AB-F150-914E-8660-3A5457DAC3DD}"/>
              </a:ext>
            </a:extLst>
          </p:cNvPr>
          <p:cNvSpPr txBox="1"/>
          <p:nvPr/>
        </p:nvSpPr>
        <p:spPr>
          <a:xfrm>
            <a:off x="793832" y="5193897"/>
            <a:ext cx="159462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Adds directories to cosmos path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BE388-D50E-6B48-B258-D733CE9FB9C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88456" y="4750233"/>
            <a:ext cx="1982828" cy="1228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36BF7-C6BC-C94E-9698-E81BDAA45DBC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388456" y="5978727"/>
            <a:ext cx="1982828" cy="33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AAAB83-3A2F-3A45-8AED-9CBA976E4235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5096110" y="2827902"/>
            <a:ext cx="657920" cy="1451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1E67A1-2714-DF46-BF63-19ED630FDB51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4907778" y="3017066"/>
            <a:ext cx="846252" cy="1262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6E2B80-A4B5-404A-B03A-26F59170EC96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5029462" y="2970206"/>
            <a:ext cx="724568" cy="1308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AAA735-7D24-B54F-816C-BBFF0C59C909}"/>
              </a:ext>
            </a:extLst>
          </p:cNvPr>
          <p:cNvSpPr txBox="1"/>
          <p:nvPr/>
        </p:nvSpPr>
        <p:spPr>
          <a:xfrm>
            <a:off x="5754030" y="2386361"/>
            <a:ext cx="192916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Contains definitions of cosmos </a:t>
            </a:r>
            <a:r>
              <a:rPr lang="en-US" sz="2400" dirty="0" err="1"/>
              <a:t>tlm</a:t>
            </a:r>
            <a:r>
              <a:rPr lang="en-US" sz="2400" dirty="0"/>
              <a:t> and cmd.  Each directory also contains a partial file with packet header arguments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CE1040-FA82-FD4E-B820-2BF1FB30A7E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907778" y="5701786"/>
            <a:ext cx="846252" cy="449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B8BC80-87B3-4748-97EF-354EC7CFD856}"/>
              </a:ext>
            </a:extLst>
          </p:cNvPr>
          <p:cNvSpPr txBox="1"/>
          <p:nvPr/>
        </p:nvSpPr>
        <p:spPr>
          <a:xfrm>
            <a:off x="5754030" y="5551422"/>
            <a:ext cx="192916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Config files for every </a:t>
            </a:r>
            <a:r>
              <a:rPr lang="en-US" sz="2400" dirty="0" err="1"/>
              <a:t>tlm</a:t>
            </a:r>
            <a:r>
              <a:rPr lang="en-US" sz="2400" dirty="0"/>
              <a:t> packet item</a:t>
            </a:r>
          </a:p>
        </p:txBody>
      </p:sp>
    </p:spTree>
    <p:extLst>
      <p:ext uri="{BB962C8B-B14F-4D97-AF65-F5344CB8AC3E}">
        <p14:creationId xmlns:p14="http://schemas.microsoft.com/office/powerpoint/2010/main" val="40973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39" grpId="0" animBg="1"/>
      <p:bldP spid="39" grpId="1" animBg="1"/>
      <p:bldP spid="44" grpId="0" animBg="1"/>
      <p:bldP spid="44" grpId="1" animBg="1"/>
      <p:bldP spid="47" grpId="0" animBg="1"/>
      <p:bldP spid="47" grpId="1" animBg="1"/>
      <p:bldP spid="66" grpId="0" animBg="1"/>
      <p:bldP spid="66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{0F3CAB2A-DAA3-224B-A933-F8C5DF34862B}tf10001073</Template>
  <TotalTime>524</TotalTime>
  <Words>845</Words>
  <Application>Microsoft Macintosh PowerPoint</Application>
  <PresentationFormat>Widescreen</PresentationFormat>
  <Paragraphs>112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Droplet</vt:lpstr>
      <vt:lpstr>PowerPoint Presentation</vt:lpstr>
      <vt:lpstr>Outline</vt:lpstr>
      <vt:lpstr>Cosmos Overview</vt:lpstr>
      <vt:lpstr>Overview cont.</vt:lpstr>
      <vt:lpstr>Tools</vt:lpstr>
      <vt:lpstr>Tools</vt:lpstr>
      <vt:lpstr>configuration</vt:lpstr>
      <vt:lpstr>Configuration cont.</vt:lpstr>
      <vt:lpstr>CONFIGURATION CONT.</vt:lpstr>
      <vt:lpstr>Generator tool overview</vt:lpstr>
      <vt:lpstr>Generator tool structure</vt:lpstr>
      <vt:lpstr>Summary</vt:lpstr>
      <vt:lpstr>demo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2018-06-21T18:49:48Z</dcterms:created>
  <dcterms:modified xsi:type="dcterms:W3CDTF">2018-06-26T18:25:39Z</dcterms:modified>
</cp:coreProperties>
</file>