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6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98"/>
  </p:normalViewPr>
  <p:slideViewPr>
    <p:cSldViewPr snapToGrid="0" snapToObjects="1">
      <p:cViewPr varScale="1">
        <p:scale>
          <a:sx n="115" d="100"/>
          <a:sy n="115" d="100"/>
        </p:scale>
        <p:origin x="2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Tailoring cosmos for use with </a:t>
            </a:r>
            <a:r>
              <a:rPr lang="en-US" dirty="0" err="1"/>
              <a:t>fprime</a:t>
            </a:r>
            <a:r>
              <a:rPr lang="en-US" dirty="0"/>
              <a:t> deployment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274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4F60-C7FC-7841-9B43-27CEAD6A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669-CCD3-364D-9572-B275B3AA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cosmos demo via command “cosmos demo DIR_NAME”</a:t>
            </a:r>
          </a:p>
          <a:p>
            <a:r>
              <a:rPr lang="en-US" dirty="0"/>
              <a:t>Connect COSMOS server to </a:t>
            </a:r>
            <a:r>
              <a:rPr lang="en-US" dirty="0" err="1"/>
              <a:t>Fprime</a:t>
            </a:r>
            <a:r>
              <a:rPr lang="en-US" dirty="0"/>
              <a:t> Ref app client</a:t>
            </a:r>
          </a:p>
          <a:p>
            <a:r>
              <a:rPr lang="en-US" dirty="0"/>
              <a:t>Run </a:t>
            </a:r>
            <a:r>
              <a:rPr lang="en-US" dirty="0" err="1"/>
              <a:t>cosmosgen</a:t>
            </a:r>
            <a:r>
              <a:rPr lang="en-US" dirty="0"/>
              <a:t> Tool and connect to </a:t>
            </a:r>
            <a:r>
              <a:rPr lang="en-US" dirty="0" err="1"/>
              <a:t>Fprime</a:t>
            </a:r>
            <a:endParaRPr lang="en-US" dirty="0"/>
          </a:p>
          <a:p>
            <a:r>
              <a:rPr lang="en-US" dirty="0"/>
              <a:t>Demonstrate commands, telemetry in views</a:t>
            </a:r>
          </a:p>
          <a:p>
            <a:r>
              <a:rPr lang="en-US" dirty="0"/>
              <a:t>Remove other targets</a:t>
            </a:r>
          </a:p>
          <a:p>
            <a:r>
              <a:rPr lang="en-US" dirty="0"/>
              <a:t>Demonstrate </a:t>
            </a:r>
            <a:r>
              <a:rPr lang="en-US" dirty="0" err="1"/>
              <a:t>grapher</a:t>
            </a:r>
            <a:r>
              <a:rPr lang="en-US" dirty="0"/>
              <a:t>, extractor</a:t>
            </a:r>
          </a:p>
        </p:txBody>
      </p:sp>
    </p:spTree>
    <p:extLst>
      <p:ext uri="{BB962C8B-B14F-4D97-AF65-F5344CB8AC3E}">
        <p14:creationId xmlns:p14="http://schemas.microsoft.com/office/powerpoint/2010/main" val="1649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9544-887A-F547-9A06-3ABE13F7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6E05-F774-E945-8A2A-796406B4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COSMOS – Open source system to interface embedded system commanding and telemetry-monitoring</a:t>
            </a:r>
          </a:p>
          <a:p>
            <a:r>
              <a:rPr lang="en-US" dirty="0"/>
              <a:t>Generalized and extendable to connect to anything from test equipment to development boards or satellites with support for TCP/IP, Serial, UDP, and custom protocols</a:t>
            </a:r>
          </a:p>
          <a:p>
            <a:r>
              <a:rPr lang="en-US" dirty="0"/>
              <a:t>Functionality similar to </a:t>
            </a:r>
            <a:r>
              <a:rPr lang="en-US" dirty="0" err="1"/>
              <a:t>Fprime’s</a:t>
            </a:r>
            <a:r>
              <a:rPr lang="en-US" dirty="0"/>
              <a:t> </a:t>
            </a:r>
            <a:r>
              <a:rPr lang="en-US" dirty="0" err="1"/>
              <a:t>GSE.py</a:t>
            </a:r>
            <a:endParaRPr lang="en-US" dirty="0"/>
          </a:p>
          <a:p>
            <a:r>
              <a:rPr lang="en-US" dirty="0"/>
              <a:t>Drawbacks: No unit conversions, only 2 types of limits, no multi string commands, string length must be specified by user before sending commands</a:t>
            </a:r>
          </a:p>
        </p:txBody>
      </p:sp>
    </p:spTree>
    <p:extLst>
      <p:ext uri="{BB962C8B-B14F-4D97-AF65-F5344CB8AC3E}">
        <p14:creationId xmlns:p14="http://schemas.microsoft.com/office/powerpoint/2010/main" val="21141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D6E-ED05-4844-A9E8-B77AA7FD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1CD-F3DA-C144-B462-CE8367EF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596845" cy="3541714"/>
          </a:xfrm>
        </p:spPr>
        <p:txBody>
          <a:bodyPr/>
          <a:lstStyle/>
          <a:p>
            <a:r>
              <a:rPr lang="en-US" dirty="0"/>
              <a:t>Target = Deployments connecting with </a:t>
            </a:r>
            <a:r>
              <a:rPr lang="en-US" dirty="0" err="1"/>
              <a:t>Fprime</a:t>
            </a:r>
            <a:endParaRPr lang="en-US" dirty="0"/>
          </a:p>
          <a:p>
            <a:r>
              <a:rPr lang="en-US" dirty="0"/>
              <a:t>Each target has an interface within Cosmos to send and receive telemetry</a:t>
            </a:r>
          </a:p>
          <a:p>
            <a:r>
              <a:rPr lang="en-US" dirty="0"/>
              <a:t>Support EVR’s and channels, but no difference inside of Cosmos – both generalized as telemetry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4430B-66BF-A64C-BCF1-F9ECEE1A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41" y="2097088"/>
            <a:ext cx="4663670" cy="3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42603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Suite of built-in applications that send commands and monitor telemetry</a:t>
            </a:r>
          </a:p>
          <a:p>
            <a:r>
              <a:rPr lang="en-US" dirty="0"/>
              <a:t>Command and Telemetry Server application communicates with the other applications via JSON messaging</a:t>
            </a:r>
          </a:p>
          <a:p>
            <a:r>
              <a:rPr lang="en-US" dirty="0"/>
              <a:t>New apps can be built using COSMOS API and JSON communication or built entirely from scratch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A0ABA-4043-394C-BE53-C0CA265F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529" y="1719943"/>
            <a:ext cx="3090072" cy="42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C2D-648E-874F-8086-AC2F3223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EC71-08D1-9C45-95FF-EA44F36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206445" cy="3541714"/>
          </a:xfrm>
        </p:spPr>
        <p:txBody>
          <a:bodyPr/>
          <a:lstStyle/>
          <a:p>
            <a:r>
              <a:rPr lang="en-US" dirty="0"/>
              <a:t>Cosmos targets, interfaces, and tools all configured in text files using Cosmos API</a:t>
            </a:r>
          </a:p>
          <a:p>
            <a:r>
              <a:rPr lang="en-US" dirty="0"/>
              <a:t>Cosmos installed via gem install, demo built by command “cosmos demo DIR_NAME”</a:t>
            </a:r>
          </a:p>
          <a:p>
            <a:r>
              <a:rPr lang="en-US" dirty="0"/>
              <a:t>Main uses: specifying contents of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tlm</a:t>
            </a:r>
            <a:r>
              <a:rPr lang="en-US" dirty="0"/>
              <a:t> packets, creating interface, setting paths for tools to find target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80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750-2ABB-AD4D-B545-AED6E325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84474" cy="3824742"/>
          </a:xfrm>
        </p:spPr>
        <p:txBody>
          <a:bodyPr>
            <a:normAutofit fontScale="92500"/>
          </a:bodyPr>
          <a:lstStyle/>
          <a:p>
            <a:r>
              <a:rPr lang="en-US" dirty="0"/>
              <a:t>Support for multi-string telemetry but not commands, support all </a:t>
            </a:r>
            <a:r>
              <a:rPr lang="en-US" dirty="0" err="1"/>
              <a:t>Fprime</a:t>
            </a:r>
            <a:r>
              <a:rPr lang="en-US" dirty="0"/>
              <a:t> data types and </a:t>
            </a:r>
            <a:r>
              <a:rPr lang="en-US" dirty="0" err="1"/>
              <a:t>serializables</a:t>
            </a:r>
            <a:endParaRPr lang="en-US" dirty="0"/>
          </a:p>
          <a:p>
            <a:r>
              <a:rPr lang="en-US" dirty="0"/>
              <a:t>Embedded ruby capability to reuse text</a:t>
            </a:r>
          </a:p>
          <a:p>
            <a:r>
              <a:rPr lang="en-US" dirty="0"/>
              <a:t>Servers, write protocols and read protocols link to Ruby scripts allowing for custom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D397F-E192-9643-B3E9-BB6FB7B4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265" y="4635631"/>
            <a:ext cx="5798232" cy="14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9474C-BE2E-8C49-9FB8-571D83D2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726973"/>
            <a:ext cx="5802086" cy="25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CF2-2E8D-874D-931B-03B1DE3D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C2984-6940-4F40-A9CA-92CE37B4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832" y="1762551"/>
            <a:ext cx="1722414" cy="44128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476651-320C-D747-BF3B-90BE66CCD148}"/>
              </a:ext>
            </a:extLst>
          </p:cNvPr>
          <p:cNvCxnSpPr>
            <a:cxnSpLocks/>
          </p:cNvCxnSpPr>
          <p:nvPr/>
        </p:nvCxnSpPr>
        <p:spPr>
          <a:xfrm>
            <a:off x="3268027" y="2219092"/>
            <a:ext cx="1003610" cy="16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E89B0-EDAE-D84A-9E83-AAA2602D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27" y="2612952"/>
            <a:ext cx="2164576" cy="19447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606D-C49F-C446-BA11-64691818E7B1}"/>
              </a:ext>
            </a:extLst>
          </p:cNvPr>
          <p:cNvCxnSpPr>
            <a:cxnSpLocks/>
          </p:cNvCxnSpPr>
          <p:nvPr/>
        </p:nvCxnSpPr>
        <p:spPr>
          <a:xfrm>
            <a:off x="9505096" y="3201688"/>
            <a:ext cx="702526" cy="30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A31DA-3633-B544-8AD5-DBD464195B4A}"/>
              </a:ext>
            </a:extLst>
          </p:cNvPr>
          <p:cNvCxnSpPr>
            <a:cxnSpLocks/>
          </p:cNvCxnSpPr>
          <p:nvPr/>
        </p:nvCxnSpPr>
        <p:spPr>
          <a:xfrm>
            <a:off x="9505096" y="3961410"/>
            <a:ext cx="702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43A6F8-6760-7E47-9105-5B396CCD92CD}"/>
              </a:ext>
            </a:extLst>
          </p:cNvPr>
          <p:cNvCxnSpPr>
            <a:cxnSpLocks/>
          </p:cNvCxnSpPr>
          <p:nvPr/>
        </p:nvCxnSpPr>
        <p:spPr>
          <a:xfrm flipV="1">
            <a:off x="9505096" y="4106375"/>
            <a:ext cx="702526" cy="7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B50CB-1055-DA43-8106-41ED322BC3FE}"/>
              </a:ext>
            </a:extLst>
          </p:cNvPr>
          <p:cNvSpPr txBox="1"/>
          <p:nvPr/>
        </p:nvSpPr>
        <p:spPr>
          <a:xfrm>
            <a:off x="8166080" y="2806924"/>
            <a:ext cx="133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EVR 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8BF21-7DB0-CF4E-9287-50AB742E548A}"/>
              </a:ext>
            </a:extLst>
          </p:cNvPr>
          <p:cNvSpPr txBox="1"/>
          <p:nvPr/>
        </p:nvSpPr>
        <p:spPr>
          <a:xfrm>
            <a:off x="7761251" y="3744069"/>
            <a:ext cx="192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multi string </a:t>
            </a:r>
            <a:r>
              <a:rPr lang="en-US" dirty="0" err="1"/>
              <a:t>tlm</a:t>
            </a:r>
            <a:r>
              <a:rPr lang="en-US" dirty="0"/>
              <a:t> packets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9395D-1326-7146-9836-4CBE21F6E734}"/>
              </a:ext>
            </a:extLst>
          </p:cNvPr>
          <p:cNvSpPr txBox="1"/>
          <p:nvPr/>
        </p:nvSpPr>
        <p:spPr>
          <a:xfrm>
            <a:off x="8166080" y="4837351"/>
            <a:ext cx="168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Drops first 13 bits Ref app sends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54D79-B346-6A4B-ABE3-F37460BA9271}"/>
              </a:ext>
            </a:extLst>
          </p:cNvPr>
          <p:cNvSpPr txBox="1"/>
          <p:nvPr/>
        </p:nvSpPr>
        <p:spPr>
          <a:xfrm>
            <a:off x="925552" y="2029522"/>
            <a:ext cx="226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Adds /targets directories to cosmos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A780A-C51D-484B-9399-DBC4EE2CE74D}"/>
              </a:ext>
            </a:extLst>
          </p:cNvPr>
          <p:cNvCxnSpPr/>
          <p:nvPr/>
        </p:nvCxnSpPr>
        <p:spPr>
          <a:xfrm>
            <a:off x="2720898" y="3017065"/>
            <a:ext cx="1773044" cy="28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3B60A8-9C47-A547-B4EC-30161DF6C408}"/>
              </a:ext>
            </a:extLst>
          </p:cNvPr>
          <p:cNvSpPr txBox="1"/>
          <p:nvPr/>
        </p:nvSpPr>
        <p:spPr>
          <a:xfrm>
            <a:off x="1048215" y="2866703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Defines channel screen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96D3D-D4A9-A54C-8672-8129F12E8FE2}"/>
              </a:ext>
            </a:extLst>
          </p:cNvPr>
          <p:cNvCxnSpPr>
            <a:cxnSpLocks/>
          </p:cNvCxnSpPr>
          <p:nvPr/>
        </p:nvCxnSpPr>
        <p:spPr>
          <a:xfrm flipV="1">
            <a:off x="2679215" y="3640875"/>
            <a:ext cx="1915358" cy="2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EF3B8-15DF-2E45-BB0A-3A9600E06BBF}"/>
              </a:ext>
            </a:extLst>
          </p:cNvPr>
          <p:cNvSpPr txBox="1"/>
          <p:nvPr/>
        </p:nvSpPr>
        <p:spPr>
          <a:xfrm>
            <a:off x="1006532" y="3518386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Partial add-on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2B278B-4A74-0343-8C17-982D2824BA00}"/>
              </a:ext>
            </a:extLst>
          </p:cNvPr>
          <p:cNvCxnSpPr>
            <a:cxnSpLocks/>
          </p:cNvCxnSpPr>
          <p:nvPr/>
        </p:nvCxnSpPr>
        <p:spPr>
          <a:xfrm flipV="1">
            <a:off x="2679215" y="3757961"/>
            <a:ext cx="1915358" cy="3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5E9E8D-0019-CB47-BB23-AF854A3B6779}"/>
              </a:ext>
            </a:extLst>
          </p:cNvPr>
          <p:cNvSpPr txBox="1"/>
          <p:nvPr/>
        </p:nvSpPr>
        <p:spPr>
          <a:xfrm>
            <a:off x="1006532" y="3930924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EVR view 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5555-7133-7B4E-AC4F-1087068EF64B}"/>
              </a:ext>
            </a:extLst>
          </p:cNvPr>
          <p:cNvCxnSpPr>
            <a:cxnSpLocks/>
          </p:cNvCxnSpPr>
          <p:nvPr/>
        </p:nvCxnSpPr>
        <p:spPr>
          <a:xfrm flipV="1">
            <a:off x="2656913" y="3856940"/>
            <a:ext cx="1717288" cy="6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7B402F-A97D-804F-9DF5-08EDB7DAB8F9}"/>
              </a:ext>
            </a:extLst>
          </p:cNvPr>
          <p:cNvSpPr txBox="1"/>
          <p:nvPr/>
        </p:nvSpPr>
        <p:spPr>
          <a:xfrm>
            <a:off x="984230" y="4308779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Interface config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A39A4B-FC6D-8741-B05C-700080D7D3D7}"/>
              </a:ext>
            </a:extLst>
          </p:cNvPr>
          <p:cNvCxnSpPr>
            <a:cxnSpLocks/>
          </p:cNvCxnSpPr>
          <p:nvPr/>
        </p:nvCxnSpPr>
        <p:spPr>
          <a:xfrm flipV="1">
            <a:off x="2620805" y="3964479"/>
            <a:ext cx="1809153" cy="9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F097-70FD-654A-BF11-4B03C7ED3CA0}"/>
              </a:ext>
            </a:extLst>
          </p:cNvPr>
          <p:cNvSpPr txBox="1"/>
          <p:nvPr/>
        </p:nvSpPr>
        <p:spPr>
          <a:xfrm>
            <a:off x="948122" y="4714241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to scripts in /lib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B702B3-4CE2-9840-817D-F50AC04DEE1A}"/>
              </a:ext>
            </a:extLst>
          </p:cNvPr>
          <p:cNvCxnSpPr>
            <a:cxnSpLocks/>
          </p:cNvCxnSpPr>
          <p:nvPr/>
        </p:nvCxnSpPr>
        <p:spPr>
          <a:xfrm flipV="1">
            <a:off x="2587351" y="4533126"/>
            <a:ext cx="1786850" cy="9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B114AB-F150-914E-8660-3A5457DAC3DD}"/>
              </a:ext>
            </a:extLst>
          </p:cNvPr>
          <p:cNvSpPr txBox="1"/>
          <p:nvPr/>
        </p:nvSpPr>
        <p:spPr>
          <a:xfrm>
            <a:off x="914668" y="5323930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Adds directories to cosmos path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BE388-D50E-6B48-B258-D733CE9FB9C1}"/>
              </a:ext>
            </a:extLst>
          </p:cNvPr>
          <p:cNvCxnSpPr/>
          <p:nvPr/>
        </p:nvCxnSpPr>
        <p:spPr>
          <a:xfrm flipV="1">
            <a:off x="2642839" y="4761029"/>
            <a:ext cx="1739859" cy="7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36BF7-C6BC-C94E-9698-E81BDAA45DBC}"/>
              </a:ext>
            </a:extLst>
          </p:cNvPr>
          <p:cNvCxnSpPr/>
          <p:nvPr/>
        </p:nvCxnSpPr>
        <p:spPr>
          <a:xfrm>
            <a:off x="2642839" y="5701785"/>
            <a:ext cx="1731362" cy="30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AAAB83-3A2F-3A45-8AED-9CBA976E4235}"/>
              </a:ext>
            </a:extLst>
          </p:cNvPr>
          <p:cNvCxnSpPr/>
          <p:nvPr/>
        </p:nvCxnSpPr>
        <p:spPr>
          <a:xfrm flipH="1">
            <a:off x="5096108" y="2789129"/>
            <a:ext cx="579863" cy="3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1E67A1-2714-DF46-BF63-19ED630FDB51}"/>
              </a:ext>
            </a:extLst>
          </p:cNvPr>
          <p:cNvCxnSpPr>
            <a:cxnSpLocks/>
          </p:cNvCxnSpPr>
          <p:nvPr/>
        </p:nvCxnSpPr>
        <p:spPr>
          <a:xfrm flipH="1">
            <a:off x="4907777" y="2827902"/>
            <a:ext cx="713158" cy="18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6E2B80-A4B5-404A-B03A-26F59170EC96}"/>
              </a:ext>
            </a:extLst>
          </p:cNvPr>
          <p:cNvCxnSpPr>
            <a:cxnSpLocks/>
          </p:cNvCxnSpPr>
          <p:nvPr/>
        </p:nvCxnSpPr>
        <p:spPr>
          <a:xfrm flipH="1">
            <a:off x="5029460" y="2827902"/>
            <a:ext cx="591475" cy="14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AAA735-7D24-B54F-816C-BBFF0C59C909}"/>
              </a:ext>
            </a:extLst>
          </p:cNvPr>
          <p:cNvSpPr txBox="1"/>
          <p:nvPr/>
        </p:nvSpPr>
        <p:spPr>
          <a:xfrm>
            <a:off x="5754030" y="2386361"/>
            <a:ext cx="1929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Contains definitions of cosmos </a:t>
            </a:r>
            <a:r>
              <a:rPr lang="en-US" sz="1600" dirty="0" err="1"/>
              <a:t>tlm</a:t>
            </a:r>
            <a:r>
              <a:rPr lang="en-US" sz="1600" dirty="0"/>
              <a:t> and cmd.  Each directory also contains a partial file with packet header 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CE1040-FA82-FD4E-B820-2BF1FB30A7E6}"/>
              </a:ext>
            </a:extLst>
          </p:cNvPr>
          <p:cNvCxnSpPr/>
          <p:nvPr/>
        </p:nvCxnSpPr>
        <p:spPr>
          <a:xfrm flipH="1">
            <a:off x="4907777" y="5701785"/>
            <a:ext cx="71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8BC80-87B3-4748-97EF-354EC7CFD856}"/>
              </a:ext>
            </a:extLst>
          </p:cNvPr>
          <p:cNvSpPr txBox="1"/>
          <p:nvPr/>
        </p:nvSpPr>
        <p:spPr>
          <a:xfrm>
            <a:off x="5754030" y="5551422"/>
            <a:ext cx="192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Config files for every </a:t>
            </a:r>
            <a:r>
              <a:rPr lang="en-US" sz="1600" dirty="0" err="1"/>
              <a:t>tlm</a:t>
            </a:r>
            <a:r>
              <a:rPr lang="en-US" sz="1600" dirty="0"/>
              <a:t> packet item</a:t>
            </a:r>
          </a:p>
        </p:txBody>
      </p:sp>
    </p:spTree>
    <p:extLst>
      <p:ext uri="{BB962C8B-B14F-4D97-AF65-F5344CB8AC3E}">
        <p14:creationId xmlns:p14="http://schemas.microsoft.com/office/powerpoint/2010/main" val="40973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Cosmosgen.py</a:t>
            </a:r>
            <a:r>
              <a:rPr lang="en-US" dirty="0"/>
              <a:t> added to </a:t>
            </a:r>
            <a:r>
              <a:rPr lang="en-US" dirty="0" err="1"/>
              <a:t>Autocoders</a:t>
            </a:r>
            <a:r>
              <a:rPr lang="en-US" dirty="0"/>
              <a:t>/bin, cosmos package added to </a:t>
            </a:r>
            <a:r>
              <a:rPr lang="en-US" dirty="0" err="1"/>
              <a:t>Autocoders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utils</a:t>
            </a:r>
            <a:endParaRPr lang="en-US" dirty="0"/>
          </a:p>
          <a:p>
            <a:r>
              <a:rPr lang="en-US" dirty="0"/>
              <a:t>Tool takes Topology XML path as input, generates all necessary config files to add deployment target, interface, and EVR + channel views to Cosmos</a:t>
            </a:r>
          </a:p>
          <a:p>
            <a:r>
              <a:rPr lang="en-US" dirty="0"/>
              <a:t>Cheetah templates for each config file that needs generating</a:t>
            </a:r>
          </a:p>
          <a:p>
            <a:r>
              <a:rPr lang="en-US" dirty="0"/>
              <a:t>Installation for Ref app simple as running ”cosmos demo DIR_NAME”, running script with –p PATH, and starting </a:t>
            </a:r>
            <a:r>
              <a:rPr lang="en-US" dirty="0" err="1"/>
              <a:t>CmdTlmServer</a:t>
            </a:r>
            <a:r>
              <a:rPr lang="en-US" dirty="0"/>
              <a:t> followed by Ref app</a:t>
            </a:r>
          </a:p>
        </p:txBody>
      </p:sp>
    </p:spTree>
    <p:extLst>
      <p:ext uri="{BB962C8B-B14F-4D97-AF65-F5344CB8AC3E}">
        <p14:creationId xmlns:p14="http://schemas.microsoft.com/office/powerpoint/2010/main" val="315748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8E3-E05F-7D46-A7B6-6F32737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tool structure</a:t>
            </a: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A37F3E5D-A6EF-7842-A0A1-9EFA97510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858" y="1671471"/>
            <a:ext cx="1789067" cy="473823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BE54F7-B301-7245-A0BE-847E8015249F}"/>
              </a:ext>
            </a:extLst>
          </p:cNvPr>
          <p:cNvCxnSpPr>
            <a:cxnSpLocks/>
          </p:cNvCxnSpPr>
          <p:nvPr/>
        </p:nvCxnSpPr>
        <p:spPr>
          <a:xfrm>
            <a:off x="4125952" y="6105957"/>
            <a:ext cx="1449658" cy="1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07F35E-6793-2E40-A5CA-87C012BF9D1F}"/>
              </a:ext>
            </a:extLst>
          </p:cNvPr>
          <p:cNvSpPr txBox="1"/>
          <p:nvPr/>
        </p:nvSpPr>
        <p:spPr>
          <a:xfrm>
            <a:off x="3044284" y="5510030"/>
            <a:ext cx="1081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 writers and calls their write() 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FC22-4104-9443-9E6B-66CE6F5036BB}"/>
              </a:ext>
            </a:extLst>
          </p:cNvPr>
          <p:cNvCxnSpPr>
            <a:cxnSpLocks/>
          </p:cNvCxnSpPr>
          <p:nvPr/>
        </p:nvCxnSpPr>
        <p:spPr>
          <a:xfrm flipH="1">
            <a:off x="6657279" y="6239772"/>
            <a:ext cx="941692" cy="8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9EE66-7E56-E144-94BC-6CEE4D096500}"/>
              </a:ext>
            </a:extLst>
          </p:cNvPr>
          <p:cNvSpPr txBox="1"/>
          <p:nvPr/>
        </p:nvSpPr>
        <p:spPr>
          <a:xfrm>
            <a:off x="7671568" y="5521181"/>
            <a:ext cx="1081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Parses data from </a:t>
            </a:r>
            <a:r>
              <a:rPr lang="en-US" sz="1400" dirty="0" err="1"/>
              <a:t>XMLParser</a:t>
            </a:r>
            <a:r>
              <a:rPr lang="en-US" sz="1400" dirty="0"/>
              <a:t> and creates models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E93F16-C3E3-7A45-B376-8F9A0CB67682}"/>
              </a:ext>
            </a:extLst>
          </p:cNvPr>
          <p:cNvCxnSpPr>
            <a:cxnSpLocks/>
          </p:cNvCxnSpPr>
          <p:nvPr/>
        </p:nvCxnSpPr>
        <p:spPr>
          <a:xfrm>
            <a:off x="4444138" y="5334434"/>
            <a:ext cx="1287590" cy="41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7A39AF-18F2-6344-B7E8-612E9281B468}"/>
              </a:ext>
            </a:extLst>
          </p:cNvPr>
          <p:cNvCxnSpPr>
            <a:cxnSpLocks/>
          </p:cNvCxnSpPr>
          <p:nvPr/>
        </p:nvCxnSpPr>
        <p:spPr>
          <a:xfrm>
            <a:off x="4382430" y="5293010"/>
            <a:ext cx="1340641" cy="55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08CDE8-9DEB-8442-8191-9AF344215957}"/>
              </a:ext>
            </a:extLst>
          </p:cNvPr>
          <p:cNvSpPr txBox="1"/>
          <p:nvPr/>
        </p:nvSpPr>
        <p:spPr>
          <a:xfrm>
            <a:off x="2776654" y="4945902"/>
            <a:ext cx="17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 constants for the deployment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04D1E9-72DC-7746-BAE0-49B5C40CCD63}"/>
              </a:ext>
            </a:extLst>
          </p:cNvPr>
          <p:cNvCxnSpPr>
            <a:cxnSpLocks/>
          </p:cNvCxnSpPr>
          <p:nvPr/>
        </p:nvCxnSpPr>
        <p:spPr>
          <a:xfrm>
            <a:off x="4549697" y="4276993"/>
            <a:ext cx="1182031" cy="75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6386CC-702F-6C41-95A1-BC9ADDF2BC93}"/>
              </a:ext>
            </a:extLst>
          </p:cNvPr>
          <p:cNvCxnSpPr>
            <a:cxnSpLocks/>
          </p:cNvCxnSpPr>
          <p:nvPr/>
        </p:nvCxnSpPr>
        <p:spPr>
          <a:xfrm>
            <a:off x="4481678" y="4276993"/>
            <a:ext cx="1241393" cy="88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BD02E5-A95B-744A-B10C-DB1B104C88E5}"/>
              </a:ext>
            </a:extLst>
          </p:cNvPr>
          <p:cNvCxnSpPr>
            <a:cxnSpLocks/>
          </p:cNvCxnSpPr>
          <p:nvPr/>
        </p:nvCxnSpPr>
        <p:spPr>
          <a:xfrm>
            <a:off x="4496917" y="4276993"/>
            <a:ext cx="1234811" cy="101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052088-A200-834E-82AC-8803C6F2DA71}"/>
              </a:ext>
            </a:extLst>
          </p:cNvPr>
          <p:cNvSpPr txBox="1"/>
          <p:nvPr/>
        </p:nvSpPr>
        <p:spPr>
          <a:xfrm>
            <a:off x="2882967" y="4040588"/>
            <a:ext cx="17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 packet data used by .</a:t>
            </a:r>
            <a:r>
              <a:rPr lang="en-US" sz="1400" dirty="0" err="1"/>
              <a:t>tmpl</a:t>
            </a:r>
            <a:r>
              <a:rPr lang="en-US" sz="1400" dirty="0"/>
              <a:t> files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6CE644-6479-B846-B5F0-4E7D9F280E7A}"/>
              </a:ext>
            </a:extLst>
          </p:cNvPr>
          <p:cNvCxnSpPr/>
          <p:nvPr/>
        </p:nvCxnSpPr>
        <p:spPr>
          <a:xfrm>
            <a:off x="4444138" y="2916708"/>
            <a:ext cx="95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3B16E9-4A91-3A4C-A9D8-EC64478C022F}"/>
              </a:ext>
            </a:extLst>
          </p:cNvPr>
          <p:cNvSpPr txBox="1"/>
          <p:nvPr/>
        </p:nvSpPr>
        <p:spPr>
          <a:xfrm>
            <a:off x="3790221" y="2762819"/>
            <a:ext cx="65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94386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150</TotalTime>
  <Words>487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Cosmos</vt:lpstr>
      <vt:lpstr>Overview</vt:lpstr>
      <vt:lpstr>Overview cont.</vt:lpstr>
      <vt:lpstr>Tools</vt:lpstr>
      <vt:lpstr>configuration</vt:lpstr>
      <vt:lpstr>Configuration cont.</vt:lpstr>
      <vt:lpstr>CONFIGURATION CONT.</vt:lpstr>
      <vt:lpstr>Generator tool overview</vt:lpstr>
      <vt:lpstr>Generator tool structure</vt:lpstr>
      <vt:lpstr>demo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2018-06-21T18:49:48Z</dcterms:created>
  <dcterms:modified xsi:type="dcterms:W3CDTF">2018-06-25T19:17:32Z</dcterms:modified>
</cp:coreProperties>
</file>