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5.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6.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97" r:id="rId2"/>
    <p:sldId id="259" r:id="rId3"/>
    <p:sldId id="258" r:id="rId4"/>
    <p:sldId id="263" r:id="rId5"/>
    <p:sldId id="285" r:id="rId6"/>
    <p:sldId id="304" r:id="rId7"/>
    <p:sldId id="305" r:id="rId8"/>
    <p:sldId id="276" r:id="rId9"/>
    <p:sldId id="301" r:id="rId10"/>
    <p:sldId id="266" r:id="rId11"/>
    <p:sldId id="306" r:id="rId12"/>
    <p:sldId id="307" r:id="rId13"/>
    <p:sldId id="267" r:id="rId14"/>
    <p:sldId id="308" r:id="rId15"/>
    <p:sldId id="302" r:id="rId16"/>
    <p:sldId id="309" r:id="rId17"/>
    <p:sldId id="269" r:id="rId18"/>
    <p:sldId id="281" r:id="rId19"/>
    <p:sldId id="280" r:id="rId20"/>
    <p:sldId id="310" r:id="rId21"/>
    <p:sldId id="311" r:id="rId22"/>
    <p:sldId id="287" r:id="rId23"/>
    <p:sldId id="271" r:id="rId24"/>
    <p:sldId id="312" r:id="rId25"/>
    <p:sldId id="313" r:id="rId26"/>
    <p:sldId id="282" r:id="rId27"/>
    <p:sldId id="314" r:id="rId28"/>
    <p:sldId id="315" r:id="rId29"/>
    <p:sldId id="299" r:id="rId30"/>
    <p:sldId id="316" r:id="rId31"/>
    <p:sldId id="291" r:id="rId32"/>
    <p:sldId id="303" r:id="rId33"/>
    <p:sldId id="317" r:id="rId34"/>
    <p:sldId id="318" r:id="rId35"/>
    <p:sldId id="298" r:id="rId36"/>
    <p:sldId id="292" r:id="rId37"/>
    <p:sldId id="293" r:id="rId38"/>
    <p:sldId id="319" r:id="rId39"/>
    <p:sldId id="320" r:id="rId40"/>
    <p:sldId id="294" r:id="rId41"/>
    <p:sldId id="321" r:id="rId42"/>
    <p:sldId id="275" r:id="rId43"/>
    <p:sldId id="273" r:id="rId44"/>
    <p:sldId id="322" r:id="rId45"/>
    <p:sldId id="323" r:id="rId46"/>
    <p:sldId id="288" r:id="rId47"/>
    <p:sldId id="324" r:id="rId48"/>
    <p:sldId id="295" r:id="rId49"/>
    <p:sldId id="325" r:id="rId50"/>
    <p:sldId id="290" r:id="rId51"/>
    <p:sldId id="272" r:id="rId52"/>
    <p:sldId id="326" r:id="rId53"/>
    <p:sldId id="278" r:id="rId54"/>
    <p:sldId id="265" r:id="rId55"/>
    <p:sldId id="327" r:id="rId56"/>
    <p:sldId id="328" r:id="rId57"/>
    <p:sldId id="300" r:id="rId58"/>
    <p:sldId id="260"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79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0533" autoAdjust="0"/>
  </p:normalViewPr>
  <p:slideViewPr>
    <p:cSldViewPr snapToGrid="0">
      <p:cViewPr varScale="1">
        <p:scale>
          <a:sx n="75" d="100"/>
          <a:sy n="75" d="100"/>
        </p:scale>
        <p:origin x="93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K017799\Documents\Sub%20Fil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K017799\Documents\Sub%20Fil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k01dat3\Group3\Management%20Information\Jon\Sub%20Fil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k01dat3\Group3\Management%20Information\Jon\Sub%20Fil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K017799\Documents\Sub%20Fil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UK017799\Documents\Sub%20Fil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UK017799\Documents\Sub%20File.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smtClean="0"/>
              <a:t>Total Views and Total Users per Country</a:t>
            </a:r>
            <a:endParaRPr lang="en-GB"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1379443766712256E-2"/>
          <c:y val="3.6323278335207293E-2"/>
          <c:w val="0.95484903823641765"/>
          <c:h val="0.83582825587172771"/>
        </c:manualLayout>
      </c:layout>
      <c:barChart>
        <c:barDir val="col"/>
        <c:grouping val="clustered"/>
        <c:varyColors val="0"/>
        <c:ser>
          <c:idx val="1"/>
          <c:order val="1"/>
          <c:tx>
            <c:strRef>
              <c:f>Sheet2!$C$1</c:f>
              <c:strCache>
                <c:ptCount val="1"/>
                <c:pt idx="0">
                  <c:v>Total Views</c:v>
                </c:pt>
              </c:strCache>
            </c:strRef>
          </c:tx>
          <c:spPr>
            <a:solidFill>
              <a:srgbClr val="4E79A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Sheet2!$A$2:$A$11</c:f>
              <c:strCache>
                <c:ptCount val="10"/>
                <c:pt idx="0">
                  <c:v>United States</c:v>
                </c:pt>
                <c:pt idx="1">
                  <c:v>United Kingdom</c:v>
                </c:pt>
                <c:pt idx="2">
                  <c:v>Australia</c:v>
                </c:pt>
                <c:pt idx="4">
                  <c:v>Canada</c:v>
                </c:pt>
                <c:pt idx="5">
                  <c:v>New Zealand</c:v>
                </c:pt>
                <c:pt idx="6">
                  <c:v>Ireland</c:v>
                </c:pt>
                <c:pt idx="7">
                  <c:v>France</c:v>
                </c:pt>
                <c:pt idx="8">
                  <c:v>Spain</c:v>
                </c:pt>
                <c:pt idx="9">
                  <c:v>Italy</c:v>
                </c:pt>
              </c:strCache>
            </c:strRef>
          </c:cat>
          <c:val>
            <c:numRef>
              <c:f>Sheet2!$C$2:$C$11</c:f>
              <c:numCache>
                <c:formatCode>#,##0</c:formatCode>
                <c:ptCount val="10"/>
                <c:pt idx="0">
                  <c:v>68158</c:v>
                </c:pt>
                <c:pt idx="1">
                  <c:v>38356</c:v>
                </c:pt>
                <c:pt idx="2">
                  <c:v>13310</c:v>
                </c:pt>
                <c:pt idx="3">
                  <c:v>11956</c:v>
                </c:pt>
                <c:pt idx="4">
                  <c:v>7768</c:v>
                </c:pt>
                <c:pt idx="5">
                  <c:v>2215</c:v>
                </c:pt>
                <c:pt idx="6">
                  <c:v>1549</c:v>
                </c:pt>
                <c:pt idx="7">
                  <c:v>875</c:v>
                </c:pt>
                <c:pt idx="8">
                  <c:v>972</c:v>
                </c:pt>
                <c:pt idx="9">
                  <c:v>730</c:v>
                </c:pt>
              </c:numCache>
            </c:numRef>
          </c:val>
          <c:extLst>
            <c:ext xmlns:c16="http://schemas.microsoft.com/office/drawing/2014/chart" uri="{C3380CC4-5D6E-409C-BE32-E72D297353CC}">
              <c16:uniqueId val="{00000000-5EBE-4BDE-AA10-07B03AF14020}"/>
            </c:ext>
          </c:extLst>
        </c:ser>
        <c:dLbls>
          <c:showLegendKey val="0"/>
          <c:showVal val="0"/>
          <c:showCatName val="0"/>
          <c:showSerName val="0"/>
          <c:showPercent val="0"/>
          <c:showBubbleSize val="0"/>
        </c:dLbls>
        <c:gapWidth val="50"/>
        <c:axId val="580122160"/>
        <c:axId val="580116912"/>
      </c:barChart>
      <c:lineChart>
        <c:grouping val="standard"/>
        <c:varyColors val="0"/>
        <c:ser>
          <c:idx val="0"/>
          <c:order val="0"/>
          <c:tx>
            <c:strRef>
              <c:f>Sheet2!$B$1</c:f>
              <c:strCache>
                <c:ptCount val="1"/>
                <c:pt idx="0">
                  <c:v>Total Users</c:v>
                </c:pt>
              </c:strCache>
            </c:strRef>
          </c:tx>
          <c:spPr>
            <a:ln w="19050" cap="rnd">
              <a:solidFill>
                <a:schemeClr val="accent2">
                  <a:lumMod val="75000"/>
                </a:schemeClr>
              </a:solidFill>
              <a:round/>
            </a:ln>
            <a:effectLst/>
          </c:spPr>
          <c:marker>
            <c:symbol val="circle"/>
            <c:size val="6"/>
            <c:spPr>
              <a:solidFill>
                <a:schemeClr val="accent2">
                  <a:lumMod val="75000"/>
                </a:schemeClr>
              </a:solidFill>
              <a:ln w="9525">
                <a:solidFill>
                  <a:schemeClr val="accent1"/>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1-5EBE-4BDE-AA10-07B03AF14020}"/>
                </c:ext>
              </c:extLst>
            </c:dLbl>
            <c:dLbl>
              <c:idx val="3"/>
              <c:delete val="1"/>
              <c:extLst>
                <c:ext xmlns:c15="http://schemas.microsoft.com/office/drawing/2012/chart" uri="{CE6537A1-D6FC-4f65-9D91-7224C49458BB}"/>
                <c:ext xmlns:c16="http://schemas.microsoft.com/office/drawing/2014/chart" uri="{C3380CC4-5D6E-409C-BE32-E72D297353CC}">
                  <c16:uniqueId val="{00000002-5EBE-4BDE-AA10-07B03AF14020}"/>
                </c:ext>
              </c:extLst>
            </c:dLbl>
            <c:dLbl>
              <c:idx val="4"/>
              <c:delete val="1"/>
              <c:extLst>
                <c:ext xmlns:c15="http://schemas.microsoft.com/office/drawing/2012/chart" uri="{CE6537A1-D6FC-4f65-9D91-7224C49458BB}"/>
                <c:ext xmlns:c16="http://schemas.microsoft.com/office/drawing/2014/chart" uri="{C3380CC4-5D6E-409C-BE32-E72D297353CC}">
                  <c16:uniqueId val="{00000003-5EBE-4BDE-AA10-07B03AF14020}"/>
                </c:ext>
              </c:extLst>
            </c:dLbl>
            <c:dLbl>
              <c:idx val="5"/>
              <c:delete val="1"/>
              <c:extLst>
                <c:ext xmlns:c15="http://schemas.microsoft.com/office/drawing/2012/chart" uri="{CE6537A1-D6FC-4f65-9D91-7224C49458BB}"/>
                <c:ext xmlns:c16="http://schemas.microsoft.com/office/drawing/2014/chart" uri="{C3380CC4-5D6E-409C-BE32-E72D297353CC}">
                  <c16:uniqueId val="{00000004-5EBE-4BDE-AA10-07B03AF14020}"/>
                </c:ext>
              </c:extLst>
            </c:dLbl>
            <c:dLbl>
              <c:idx val="6"/>
              <c:delete val="1"/>
              <c:extLst>
                <c:ext xmlns:c15="http://schemas.microsoft.com/office/drawing/2012/chart" uri="{CE6537A1-D6FC-4f65-9D91-7224C49458BB}"/>
                <c:ext xmlns:c16="http://schemas.microsoft.com/office/drawing/2014/chart" uri="{C3380CC4-5D6E-409C-BE32-E72D297353CC}">
                  <c16:uniqueId val="{00000005-5EBE-4BDE-AA10-07B03AF14020}"/>
                </c:ext>
              </c:extLst>
            </c:dLbl>
            <c:dLbl>
              <c:idx val="7"/>
              <c:delete val="1"/>
              <c:extLst>
                <c:ext xmlns:c15="http://schemas.microsoft.com/office/drawing/2012/chart" uri="{CE6537A1-D6FC-4f65-9D91-7224C49458BB}"/>
                <c:ext xmlns:c16="http://schemas.microsoft.com/office/drawing/2014/chart" uri="{C3380CC4-5D6E-409C-BE32-E72D297353CC}">
                  <c16:uniqueId val="{00000006-5EBE-4BDE-AA10-07B03AF14020}"/>
                </c:ext>
              </c:extLst>
            </c:dLbl>
            <c:dLbl>
              <c:idx val="8"/>
              <c:delete val="1"/>
              <c:extLst>
                <c:ext xmlns:c15="http://schemas.microsoft.com/office/drawing/2012/chart" uri="{CE6537A1-D6FC-4f65-9D91-7224C49458BB}"/>
                <c:ext xmlns:c16="http://schemas.microsoft.com/office/drawing/2014/chart" uri="{C3380CC4-5D6E-409C-BE32-E72D297353CC}">
                  <c16:uniqueId val="{00000007-5EBE-4BDE-AA10-07B03AF14020}"/>
                </c:ext>
              </c:extLst>
            </c:dLbl>
            <c:dLbl>
              <c:idx val="9"/>
              <c:delete val="1"/>
              <c:extLst>
                <c:ext xmlns:c15="http://schemas.microsoft.com/office/drawing/2012/chart" uri="{CE6537A1-D6FC-4f65-9D91-7224C49458BB}"/>
                <c:ext xmlns:c16="http://schemas.microsoft.com/office/drawing/2014/chart" uri="{C3380CC4-5D6E-409C-BE32-E72D297353CC}">
                  <c16:uniqueId val="{00000008-5EBE-4BDE-AA10-07B03AF14020}"/>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Sheet2!$A$2:$A$11</c:f>
              <c:strCache>
                <c:ptCount val="10"/>
                <c:pt idx="0">
                  <c:v>United States</c:v>
                </c:pt>
                <c:pt idx="1">
                  <c:v>United Kingdom</c:v>
                </c:pt>
                <c:pt idx="2">
                  <c:v>Australia</c:v>
                </c:pt>
                <c:pt idx="4">
                  <c:v>Canada</c:v>
                </c:pt>
                <c:pt idx="5">
                  <c:v>New Zealand</c:v>
                </c:pt>
                <c:pt idx="6">
                  <c:v>Ireland</c:v>
                </c:pt>
                <c:pt idx="7">
                  <c:v>France</c:v>
                </c:pt>
                <c:pt idx="8">
                  <c:v>Spain</c:v>
                </c:pt>
                <c:pt idx="9">
                  <c:v>Italy</c:v>
                </c:pt>
              </c:strCache>
            </c:strRef>
          </c:cat>
          <c:val>
            <c:numRef>
              <c:f>Sheet2!$B$2:$B$11</c:f>
              <c:numCache>
                <c:formatCode>#,##0</c:formatCode>
                <c:ptCount val="10"/>
                <c:pt idx="0">
                  <c:v>40351</c:v>
                </c:pt>
                <c:pt idx="1">
                  <c:v>21443</c:v>
                </c:pt>
                <c:pt idx="2">
                  <c:v>7642</c:v>
                </c:pt>
                <c:pt idx="3">
                  <c:v>7179</c:v>
                </c:pt>
                <c:pt idx="4">
                  <c:v>4895</c:v>
                </c:pt>
                <c:pt idx="5">
                  <c:v>1299</c:v>
                </c:pt>
                <c:pt idx="6">
                  <c:v>755</c:v>
                </c:pt>
                <c:pt idx="7">
                  <c:v>569</c:v>
                </c:pt>
                <c:pt idx="8">
                  <c:v>506</c:v>
                </c:pt>
                <c:pt idx="9">
                  <c:v>419</c:v>
                </c:pt>
              </c:numCache>
            </c:numRef>
          </c:val>
          <c:smooth val="0"/>
          <c:extLst>
            <c:ext xmlns:c16="http://schemas.microsoft.com/office/drawing/2014/chart" uri="{C3380CC4-5D6E-409C-BE32-E72D297353CC}">
              <c16:uniqueId val="{00000009-5EBE-4BDE-AA10-07B03AF14020}"/>
            </c:ext>
          </c:extLst>
        </c:ser>
        <c:dLbls>
          <c:showLegendKey val="0"/>
          <c:showVal val="0"/>
          <c:showCatName val="0"/>
          <c:showSerName val="0"/>
          <c:showPercent val="0"/>
          <c:showBubbleSize val="0"/>
        </c:dLbls>
        <c:marker val="1"/>
        <c:smooth val="0"/>
        <c:axId val="580122160"/>
        <c:axId val="580116912"/>
      </c:lineChart>
      <c:catAx>
        <c:axId val="58012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0116912"/>
        <c:crosses val="autoZero"/>
        <c:auto val="1"/>
        <c:lblAlgn val="ctr"/>
        <c:lblOffset val="100"/>
        <c:noMultiLvlLbl val="0"/>
      </c:catAx>
      <c:valAx>
        <c:axId val="580116912"/>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500" b="0" i="0" u="none" strike="noStrike" kern="1200" baseline="0">
                <a:solidFill>
                  <a:schemeClr val="bg1"/>
                </a:solidFill>
                <a:latin typeface="+mn-lt"/>
                <a:ea typeface="+mn-ea"/>
                <a:cs typeface="+mn-cs"/>
              </a:defRPr>
            </a:pPr>
            <a:endParaRPr lang="en-US"/>
          </a:p>
        </c:txPr>
        <c:crossAx val="5801221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smtClean="0"/>
              <a:t>Total Views and Total Users per Country</a:t>
            </a:r>
            <a:endParaRPr lang="en-GB"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1379443766712256E-2"/>
          <c:y val="3.6323278335207293E-2"/>
          <c:w val="0.95484903823641765"/>
          <c:h val="0.83582825587172771"/>
        </c:manualLayout>
      </c:layout>
      <c:barChart>
        <c:barDir val="col"/>
        <c:grouping val="clustered"/>
        <c:varyColors val="0"/>
        <c:ser>
          <c:idx val="1"/>
          <c:order val="1"/>
          <c:tx>
            <c:strRef>
              <c:f>Sheet2!$C$1</c:f>
              <c:strCache>
                <c:ptCount val="1"/>
                <c:pt idx="0">
                  <c:v>Total Views</c:v>
                </c:pt>
              </c:strCache>
            </c:strRef>
          </c:tx>
          <c:spPr>
            <a:solidFill>
              <a:srgbClr val="4E79A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Sheet2!$A$2:$A$11</c:f>
              <c:strCache>
                <c:ptCount val="10"/>
                <c:pt idx="0">
                  <c:v>United States</c:v>
                </c:pt>
                <c:pt idx="1">
                  <c:v>United Kingdom</c:v>
                </c:pt>
                <c:pt idx="2">
                  <c:v>Australia</c:v>
                </c:pt>
                <c:pt idx="4">
                  <c:v>Canada</c:v>
                </c:pt>
                <c:pt idx="5">
                  <c:v>New Zealand</c:v>
                </c:pt>
                <c:pt idx="6">
                  <c:v>Ireland</c:v>
                </c:pt>
                <c:pt idx="7">
                  <c:v>France</c:v>
                </c:pt>
                <c:pt idx="8">
                  <c:v>Spain</c:v>
                </c:pt>
                <c:pt idx="9">
                  <c:v>Italy</c:v>
                </c:pt>
              </c:strCache>
            </c:strRef>
          </c:cat>
          <c:val>
            <c:numRef>
              <c:f>Sheet2!$C$2:$C$11</c:f>
              <c:numCache>
                <c:formatCode>#,##0</c:formatCode>
                <c:ptCount val="10"/>
                <c:pt idx="0">
                  <c:v>68158</c:v>
                </c:pt>
                <c:pt idx="1">
                  <c:v>38356</c:v>
                </c:pt>
                <c:pt idx="2">
                  <c:v>13310</c:v>
                </c:pt>
                <c:pt idx="3">
                  <c:v>11956</c:v>
                </c:pt>
                <c:pt idx="4">
                  <c:v>7768</c:v>
                </c:pt>
                <c:pt idx="5">
                  <c:v>2215</c:v>
                </c:pt>
                <c:pt idx="6">
                  <c:v>1549</c:v>
                </c:pt>
                <c:pt idx="7">
                  <c:v>875</c:v>
                </c:pt>
                <c:pt idx="8">
                  <c:v>972</c:v>
                </c:pt>
                <c:pt idx="9">
                  <c:v>730</c:v>
                </c:pt>
              </c:numCache>
            </c:numRef>
          </c:val>
          <c:extLst>
            <c:ext xmlns:c16="http://schemas.microsoft.com/office/drawing/2014/chart" uri="{C3380CC4-5D6E-409C-BE32-E72D297353CC}">
              <c16:uniqueId val="{00000000-5EBE-4BDE-AA10-07B03AF14020}"/>
            </c:ext>
          </c:extLst>
        </c:ser>
        <c:dLbls>
          <c:showLegendKey val="0"/>
          <c:showVal val="0"/>
          <c:showCatName val="0"/>
          <c:showSerName val="0"/>
          <c:showPercent val="0"/>
          <c:showBubbleSize val="0"/>
        </c:dLbls>
        <c:gapWidth val="50"/>
        <c:axId val="580122160"/>
        <c:axId val="580116912"/>
      </c:barChart>
      <c:lineChart>
        <c:grouping val="standard"/>
        <c:varyColors val="0"/>
        <c:ser>
          <c:idx val="0"/>
          <c:order val="0"/>
          <c:tx>
            <c:strRef>
              <c:f>Sheet2!$B$1</c:f>
              <c:strCache>
                <c:ptCount val="1"/>
                <c:pt idx="0">
                  <c:v>Total Users</c:v>
                </c:pt>
              </c:strCache>
            </c:strRef>
          </c:tx>
          <c:spPr>
            <a:ln w="19050" cap="rnd">
              <a:solidFill>
                <a:schemeClr val="accent2">
                  <a:lumMod val="75000"/>
                </a:schemeClr>
              </a:solidFill>
              <a:round/>
            </a:ln>
            <a:effectLst/>
          </c:spPr>
          <c:marker>
            <c:symbol val="circle"/>
            <c:size val="6"/>
            <c:spPr>
              <a:solidFill>
                <a:schemeClr val="accent2">
                  <a:lumMod val="75000"/>
                </a:schemeClr>
              </a:solidFill>
              <a:ln w="9525">
                <a:solidFill>
                  <a:schemeClr val="accent1"/>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1-5EBE-4BDE-AA10-07B03AF14020}"/>
                </c:ext>
              </c:extLst>
            </c:dLbl>
            <c:dLbl>
              <c:idx val="3"/>
              <c:delete val="1"/>
              <c:extLst>
                <c:ext xmlns:c15="http://schemas.microsoft.com/office/drawing/2012/chart" uri="{CE6537A1-D6FC-4f65-9D91-7224C49458BB}"/>
                <c:ext xmlns:c16="http://schemas.microsoft.com/office/drawing/2014/chart" uri="{C3380CC4-5D6E-409C-BE32-E72D297353CC}">
                  <c16:uniqueId val="{00000002-5EBE-4BDE-AA10-07B03AF14020}"/>
                </c:ext>
              </c:extLst>
            </c:dLbl>
            <c:dLbl>
              <c:idx val="4"/>
              <c:delete val="1"/>
              <c:extLst>
                <c:ext xmlns:c15="http://schemas.microsoft.com/office/drawing/2012/chart" uri="{CE6537A1-D6FC-4f65-9D91-7224C49458BB}"/>
                <c:ext xmlns:c16="http://schemas.microsoft.com/office/drawing/2014/chart" uri="{C3380CC4-5D6E-409C-BE32-E72D297353CC}">
                  <c16:uniqueId val="{00000003-5EBE-4BDE-AA10-07B03AF14020}"/>
                </c:ext>
              </c:extLst>
            </c:dLbl>
            <c:dLbl>
              <c:idx val="5"/>
              <c:delete val="1"/>
              <c:extLst>
                <c:ext xmlns:c15="http://schemas.microsoft.com/office/drawing/2012/chart" uri="{CE6537A1-D6FC-4f65-9D91-7224C49458BB}"/>
                <c:ext xmlns:c16="http://schemas.microsoft.com/office/drawing/2014/chart" uri="{C3380CC4-5D6E-409C-BE32-E72D297353CC}">
                  <c16:uniqueId val="{00000004-5EBE-4BDE-AA10-07B03AF14020}"/>
                </c:ext>
              </c:extLst>
            </c:dLbl>
            <c:dLbl>
              <c:idx val="6"/>
              <c:delete val="1"/>
              <c:extLst>
                <c:ext xmlns:c15="http://schemas.microsoft.com/office/drawing/2012/chart" uri="{CE6537A1-D6FC-4f65-9D91-7224C49458BB}"/>
                <c:ext xmlns:c16="http://schemas.microsoft.com/office/drawing/2014/chart" uri="{C3380CC4-5D6E-409C-BE32-E72D297353CC}">
                  <c16:uniqueId val="{00000005-5EBE-4BDE-AA10-07B03AF14020}"/>
                </c:ext>
              </c:extLst>
            </c:dLbl>
            <c:dLbl>
              <c:idx val="7"/>
              <c:delete val="1"/>
              <c:extLst>
                <c:ext xmlns:c15="http://schemas.microsoft.com/office/drawing/2012/chart" uri="{CE6537A1-D6FC-4f65-9D91-7224C49458BB}"/>
                <c:ext xmlns:c16="http://schemas.microsoft.com/office/drawing/2014/chart" uri="{C3380CC4-5D6E-409C-BE32-E72D297353CC}">
                  <c16:uniqueId val="{00000006-5EBE-4BDE-AA10-07B03AF14020}"/>
                </c:ext>
              </c:extLst>
            </c:dLbl>
            <c:dLbl>
              <c:idx val="8"/>
              <c:delete val="1"/>
              <c:extLst>
                <c:ext xmlns:c15="http://schemas.microsoft.com/office/drawing/2012/chart" uri="{CE6537A1-D6FC-4f65-9D91-7224C49458BB}"/>
                <c:ext xmlns:c16="http://schemas.microsoft.com/office/drawing/2014/chart" uri="{C3380CC4-5D6E-409C-BE32-E72D297353CC}">
                  <c16:uniqueId val="{00000007-5EBE-4BDE-AA10-07B03AF14020}"/>
                </c:ext>
              </c:extLst>
            </c:dLbl>
            <c:dLbl>
              <c:idx val="9"/>
              <c:delete val="1"/>
              <c:extLst>
                <c:ext xmlns:c15="http://schemas.microsoft.com/office/drawing/2012/chart" uri="{CE6537A1-D6FC-4f65-9D91-7224C49458BB}"/>
                <c:ext xmlns:c16="http://schemas.microsoft.com/office/drawing/2014/chart" uri="{C3380CC4-5D6E-409C-BE32-E72D297353CC}">
                  <c16:uniqueId val="{00000008-5EBE-4BDE-AA10-07B03AF14020}"/>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Sheet2!$A$2:$A$11</c:f>
              <c:strCache>
                <c:ptCount val="10"/>
                <c:pt idx="0">
                  <c:v>United States</c:v>
                </c:pt>
                <c:pt idx="1">
                  <c:v>United Kingdom</c:v>
                </c:pt>
                <c:pt idx="2">
                  <c:v>Australia</c:v>
                </c:pt>
                <c:pt idx="4">
                  <c:v>Canada</c:v>
                </c:pt>
                <c:pt idx="5">
                  <c:v>New Zealand</c:v>
                </c:pt>
                <c:pt idx="6">
                  <c:v>Ireland</c:v>
                </c:pt>
                <c:pt idx="7">
                  <c:v>France</c:v>
                </c:pt>
                <c:pt idx="8">
                  <c:v>Spain</c:v>
                </c:pt>
                <c:pt idx="9">
                  <c:v>Italy</c:v>
                </c:pt>
              </c:strCache>
            </c:strRef>
          </c:cat>
          <c:val>
            <c:numRef>
              <c:f>Sheet2!$B$2:$B$11</c:f>
              <c:numCache>
                <c:formatCode>#,##0</c:formatCode>
                <c:ptCount val="10"/>
                <c:pt idx="0">
                  <c:v>40351</c:v>
                </c:pt>
                <c:pt idx="1">
                  <c:v>21443</c:v>
                </c:pt>
                <c:pt idx="2">
                  <c:v>7642</c:v>
                </c:pt>
                <c:pt idx="3">
                  <c:v>7179</c:v>
                </c:pt>
                <c:pt idx="4">
                  <c:v>4895</c:v>
                </c:pt>
                <c:pt idx="5">
                  <c:v>1299</c:v>
                </c:pt>
                <c:pt idx="6">
                  <c:v>755</c:v>
                </c:pt>
                <c:pt idx="7">
                  <c:v>569</c:v>
                </c:pt>
                <c:pt idx="8">
                  <c:v>506</c:v>
                </c:pt>
                <c:pt idx="9">
                  <c:v>419</c:v>
                </c:pt>
              </c:numCache>
            </c:numRef>
          </c:val>
          <c:smooth val="0"/>
          <c:extLst>
            <c:ext xmlns:c16="http://schemas.microsoft.com/office/drawing/2014/chart" uri="{C3380CC4-5D6E-409C-BE32-E72D297353CC}">
              <c16:uniqueId val="{00000009-5EBE-4BDE-AA10-07B03AF14020}"/>
            </c:ext>
          </c:extLst>
        </c:ser>
        <c:dLbls>
          <c:showLegendKey val="0"/>
          <c:showVal val="0"/>
          <c:showCatName val="0"/>
          <c:showSerName val="0"/>
          <c:showPercent val="0"/>
          <c:showBubbleSize val="0"/>
        </c:dLbls>
        <c:marker val="1"/>
        <c:smooth val="0"/>
        <c:axId val="580122160"/>
        <c:axId val="580116912"/>
      </c:lineChart>
      <c:catAx>
        <c:axId val="58012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0116912"/>
        <c:crosses val="autoZero"/>
        <c:auto val="1"/>
        <c:lblAlgn val="ctr"/>
        <c:lblOffset val="100"/>
        <c:noMultiLvlLbl val="0"/>
      </c:catAx>
      <c:valAx>
        <c:axId val="580116912"/>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500" b="0" i="0" u="none" strike="noStrike" kern="1200" baseline="0">
                <a:solidFill>
                  <a:schemeClr val="bg1"/>
                </a:solidFill>
                <a:latin typeface="+mn-lt"/>
                <a:ea typeface="+mn-ea"/>
                <a:cs typeface="+mn-cs"/>
              </a:defRPr>
            </a:pPr>
            <a:endParaRPr lang="en-US"/>
          </a:p>
        </c:txPr>
        <c:crossAx val="5801221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The % Users</a:t>
            </a:r>
            <a:r>
              <a:rPr lang="en-GB" baseline="0"/>
              <a:t> of the Top 15 Countries by Views that are</a:t>
            </a:r>
            <a:r>
              <a:rPr lang="en-GB"/>
              <a:t> Subscribers</a:t>
            </a:r>
          </a:p>
        </c:rich>
      </c:tx>
      <c:layout>
        <c:manualLayout>
          <c:xMode val="edge"/>
          <c:yMode val="edge"/>
          <c:x val="0.2102130325814536"/>
          <c:y val="1.98412698412698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Sheet1!$X$7</c:f>
              <c:strCache>
                <c:ptCount val="1"/>
                <c:pt idx="0">
                  <c:v>Subscriber</c:v>
                </c:pt>
              </c:strCache>
            </c:strRef>
          </c:tx>
          <c:spPr>
            <a:solidFill>
              <a:schemeClr val="bg1">
                <a:lumMod val="65000"/>
              </a:schemeClr>
            </a:solidFill>
            <a:ln>
              <a:noFill/>
            </a:ln>
            <a:effectLst/>
          </c:spPr>
          <c:invertIfNegative val="0"/>
          <c:dPt>
            <c:idx val="0"/>
            <c:invertIfNegative val="0"/>
            <c:bubble3D val="0"/>
            <c:spPr>
              <a:solidFill>
                <a:srgbClr val="4E79A7"/>
              </a:solidFill>
              <a:ln>
                <a:noFill/>
              </a:ln>
              <a:effectLst/>
            </c:spPr>
            <c:extLst>
              <c:ext xmlns:c16="http://schemas.microsoft.com/office/drawing/2014/chart" uri="{C3380CC4-5D6E-409C-BE32-E72D297353CC}">
                <c16:uniqueId val="{00000002-0524-4D72-9605-C18B38F672CA}"/>
              </c:ext>
            </c:extLst>
          </c:dPt>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Sheet1!$W$8:$W$21</c:f>
              <c:strCache>
                <c:ptCount val="14"/>
                <c:pt idx="0">
                  <c:v>United States</c:v>
                </c:pt>
                <c:pt idx="1">
                  <c:v>United Kingdom</c:v>
                </c:pt>
                <c:pt idx="2">
                  <c:v>Australia</c:v>
                </c:pt>
                <c:pt idx="3">
                  <c:v>Canada</c:v>
                </c:pt>
                <c:pt idx="4">
                  <c:v>India</c:v>
                </c:pt>
                <c:pt idx="5">
                  <c:v>New Zealand</c:v>
                </c:pt>
                <c:pt idx="6">
                  <c:v>Egypt</c:v>
                </c:pt>
                <c:pt idx="7">
                  <c:v>South Africa</c:v>
                </c:pt>
                <c:pt idx="8">
                  <c:v>Ireland</c:v>
                </c:pt>
                <c:pt idx="9">
                  <c:v>Philippines</c:v>
                </c:pt>
                <c:pt idx="10">
                  <c:v>Germany</c:v>
                </c:pt>
                <c:pt idx="11">
                  <c:v>Spain</c:v>
                </c:pt>
                <c:pt idx="12">
                  <c:v>Netherlands</c:v>
                </c:pt>
                <c:pt idx="13">
                  <c:v>France</c:v>
                </c:pt>
              </c:strCache>
            </c:strRef>
          </c:cat>
          <c:val>
            <c:numRef>
              <c:f>Sheet1!$X$8:$X$21</c:f>
              <c:numCache>
                <c:formatCode>0.00%</c:formatCode>
                <c:ptCount val="14"/>
                <c:pt idx="0">
                  <c:v>1.4808598859737889E-3</c:v>
                </c:pt>
                <c:pt idx="1">
                  <c:v>9.6667280427177316E-3</c:v>
                </c:pt>
                <c:pt idx="2">
                  <c:v>2.7350872623078926E-3</c:v>
                </c:pt>
                <c:pt idx="3">
                  <c:v>1.0179153094462541E-3</c:v>
                </c:pt>
                <c:pt idx="4">
                  <c:v>0</c:v>
                </c:pt>
                <c:pt idx="5">
                  <c:v>3.0698388334612432E-3</c:v>
                </c:pt>
                <c:pt idx="6">
                  <c:v>0</c:v>
                </c:pt>
                <c:pt idx="7">
                  <c:v>0</c:v>
                </c:pt>
                <c:pt idx="8">
                  <c:v>9.1743119266055051E-3</c:v>
                </c:pt>
                <c:pt idx="9">
                  <c:v>0</c:v>
                </c:pt>
                <c:pt idx="10">
                  <c:v>0</c:v>
                </c:pt>
                <c:pt idx="11">
                  <c:v>3.9215686274509803E-3</c:v>
                </c:pt>
                <c:pt idx="12">
                  <c:v>0</c:v>
                </c:pt>
                <c:pt idx="13">
                  <c:v>1.7482517482517483E-3</c:v>
                </c:pt>
              </c:numCache>
            </c:numRef>
          </c:val>
          <c:extLst>
            <c:ext xmlns:c16="http://schemas.microsoft.com/office/drawing/2014/chart" uri="{C3380CC4-5D6E-409C-BE32-E72D297353CC}">
              <c16:uniqueId val="{00000000-0524-4D72-9605-C18B38F672CA}"/>
            </c:ext>
          </c:extLst>
        </c:ser>
        <c:dLbls>
          <c:showLegendKey val="0"/>
          <c:showVal val="0"/>
          <c:showCatName val="0"/>
          <c:showSerName val="0"/>
          <c:showPercent val="0"/>
          <c:showBubbleSize val="0"/>
        </c:dLbls>
        <c:gapWidth val="50"/>
        <c:overlap val="-27"/>
        <c:axId val="1004025480"/>
        <c:axId val="1004028760"/>
      </c:barChart>
      <c:lineChart>
        <c:grouping val="standard"/>
        <c:varyColors val="0"/>
        <c:ser>
          <c:idx val="1"/>
          <c:order val="1"/>
          <c:tx>
            <c:strRef>
              <c:f>Sheet1!$Y$7</c:f>
              <c:strCache>
                <c:ptCount val="1"/>
                <c:pt idx="0">
                  <c:v>Views</c:v>
                </c:pt>
              </c:strCache>
            </c:strRef>
          </c:tx>
          <c:spPr>
            <a:ln w="12700" cap="rnd">
              <a:solidFill>
                <a:schemeClr val="tx1">
                  <a:lumMod val="65000"/>
                  <a:lumOff val="35000"/>
                </a:schemeClr>
              </a:solidFill>
              <a:round/>
            </a:ln>
            <a:effectLst/>
          </c:spPr>
          <c:marker>
            <c:symbol val="none"/>
          </c:marker>
          <c:cat>
            <c:strRef>
              <c:f>Sheet1!$W$8:$W$21</c:f>
              <c:strCache>
                <c:ptCount val="14"/>
                <c:pt idx="0">
                  <c:v>United States</c:v>
                </c:pt>
                <c:pt idx="1">
                  <c:v>United Kingdom</c:v>
                </c:pt>
                <c:pt idx="2">
                  <c:v>Australia</c:v>
                </c:pt>
                <c:pt idx="3">
                  <c:v>Canada</c:v>
                </c:pt>
                <c:pt idx="4">
                  <c:v>India</c:v>
                </c:pt>
                <c:pt idx="5">
                  <c:v>New Zealand</c:v>
                </c:pt>
                <c:pt idx="6">
                  <c:v>Egypt</c:v>
                </c:pt>
                <c:pt idx="7">
                  <c:v>South Africa</c:v>
                </c:pt>
                <c:pt idx="8">
                  <c:v>Ireland</c:v>
                </c:pt>
                <c:pt idx="9">
                  <c:v>Philippines</c:v>
                </c:pt>
                <c:pt idx="10">
                  <c:v>Germany</c:v>
                </c:pt>
                <c:pt idx="11">
                  <c:v>Spain</c:v>
                </c:pt>
                <c:pt idx="12">
                  <c:v>Netherlands</c:v>
                </c:pt>
                <c:pt idx="13">
                  <c:v>France</c:v>
                </c:pt>
              </c:strCache>
            </c:strRef>
          </c:cat>
          <c:val>
            <c:numRef>
              <c:f>Sheet1!$Y$8:$Y$21</c:f>
              <c:numCache>
                <c:formatCode>General</c:formatCode>
                <c:ptCount val="14"/>
                <c:pt idx="0">
                  <c:v>68158</c:v>
                </c:pt>
                <c:pt idx="1">
                  <c:v>38356</c:v>
                </c:pt>
                <c:pt idx="2">
                  <c:v>13310</c:v>
                </c:pt>
                <c:pt idx="3">
                  <c:v>7768</c:v>
                </c:pt>
                <c:pt idx="4">
                  <c:v>4920</c:v>
                </c:pt>
                <c:pt idx="5">
                  <c:v>2215</c:v>
                </c:pt>
                <c:pt idx="6">
                  <c:v>1829</c:v>
                </c:pt>
                <c:pt idx="7">
                  <c:v>1621</c:v>
                </c:pt>
                <c:pt idx="8">
                  <c:v>1549</c:v>
                </c:pt>
                <c:pt idx="9">
                  <c:v>1450</c:v>
                </c:pt>
                <c:pt idx="10">
                  <c:v>992</c:v>
                </c:pt>
                <c:pt idx="11">
                  <c:v>972</c:v>
                </c:pt>
                <c:pt idx="12">
                  <c:v>969</c:v>
                </c:pt>
                <c:pt idx="13">
                  <c:v>875</c:v>
                </c:pt>
              </c:numCache>
            </c:numRef>
          </c:val>
          <c:smooth val="0"/>
          <c:extLst>
            <c:ext xmlns:c16="http://schemas.microsoft.com/office/drawing/2014/chart" uri="{C3380CC4-5D6E-409C-BE32-E72D297353CC}">
              <c16:uniqueId val="{00000001-0524-4D72-9605-C18B38F672CA}"/>
            </c:ext>
          </c:extLst>
        </c:ser>
        <c:dLbls>
          <c:showLegendKey val="0"/>
          <c:showVal val="0"/>
          <c:showCatName val="0"/>
          <c:showSerName val="0"/>
          <c:showPercent val="0"/>
          <c:showBubbleSize val="0"/>
        </c:dLbls>
        <c:marker val="1"/>
        <c:smooth val="0"/>
        <c:axId val="1004024496"/>
        <c:axId val="1004029744"/>
      </c:lineChart>
      <c:catAx>
        <c:axId val="1004025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4028760"/>
        <c:crosses val="autoZero"/>
        <c:auto val="1"/>
        <c:lblAlgn val="ctr"/>
        <c:lblOffset val="100"/>
        <c:noMultiLvlLbl val="0"/>
      </c:catAx>
      <c:valAx>
        <c:axId val="1004028760"/>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500" b="0" i="0" u="none" strike="noStrike" kern="1200" baseline="0">
                <a:solidFill>
                  <a:schemeClr val="bg1"/>
                </a:solidFill>
                <a:latin typeface="+mn-lt"/>
                <a:ea typeface="+mn-ea"/>
                <a:cs typeface="+mn-cs"/>
              </a:defRPr>
            </a:pPr>
            <a:endParaRPr lang="en-US"/>
          </a:p>
        </c:txPr>
        <c:crossAx val="1004025480"/>
        <c:crosses val="autoZero"/>
        <c:crossBetween val="between"/>
      </c:valAx>
      <c:valAx>
        <c:axId val="1004029744"/>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004024496"/>
        <c:crosses val="max"/>
        <c:crossBetween val="between"/>
        <c:dispUnits>
          <c:builtInUnit val="thousands"/>
          <c:dispUnitsLbl>
            <c:layout/>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dispUnitsLbl>
        </c:dispUnits>
      </c:valAx>
      <c:catAx>
        <c:axId val="1004024496"/>
        <c:scaling>
          <c:orientation val="minMax"/>
        </c:scaling>
        <c:delete val="1"/>
        <c:axPos val="b"/>
        <c:numFmt formatCode="General" sourceLinked="1"/>
        <c:majorTickMark val="out"/>
        <c:minorTickMark val="none"/>
        <c:tickLblPos val="nextTo"/>
        <c:crossAx val="1004029744"/>
        <c:crosses val="autoZero"/>
        <c:auto val="1"/>
        <c:lblAlgn val="ctr"/>
        <c:lblOffset val="100"/>
        <c:noMultiLvlLbl val="0"/>
      </c:cat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The % Users</a:t>
            </a:r>
            <a:r>
              <a:rPr lang="en-GB" baseline="0"/>
              <a:t> of the Top 15 Countries by Views that are</a:t>
            </a:r>
            <a:r>
              <a:rPr lang="en-GB"/>
              <a:t> Subscribers</a:t>
            </a:r>
          </a:p>
        </c:rich>
      </c:tx>
      <c:layout>
        <c:manualLayout>
          <c:xMode val="edge"/>
          <c:yMode val="edge"/>
          <c:x val="0.2102130325814536"/>
          <c:y val="1.98412698412698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Sheet1!$X$7</c:f>
              <c:strCache>
                <c:ptCount val="1"/>
                <c:pt idx="0">
                  <c:v>Subscriber</c:v>
                </c:pt>
              </c:strCache>
            </c:strRef>
          </c:tx>
          <c:spPr>
            <a:solidFill>
              <a:schemeClr val="bg1">
                <a:lumMod val="65000"/>
              </a:schemeClr>
            </a:solidFill>
            <a:ln>
              <a:noFill/>
            </a:ln>
            <a:effectLst/>
          </c:spPr>
          <c:invertIfNegative val="0"/>
          <c:dPt>
            <c:idx val="0"/>
            <c:invertIfNegative val="0"/>
            <c:bubble3D val="0"/>
            <c:spPr>
              <a:solidFill>
                <a:srgbClr val="4E79A7"/>
              </a:solidFill>
              <a:ln>
                <a:noFill/>
              </a:ln>
              <a:effectLst/>
            </c:spPr>
            <c:extLst>
              <c:ext xmlns:c16="http://schemas.microsoft.com/office/drawing/2014/chart" uri="{C3380CC4-5D6E-409C-BE32-E72D297353CC}">
                <c16:uniqueId val="{00000002-0524-4D72-9605-C18B38F672CA}"/>
              </c:ext>
            </c:extLst>
          </c:dPt>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Sheet1!$W$8:$W$21</c:f>
              <c:strCache>
                <c:ptCount val="14"/>
                <c:pt idx="0">
                  <c:v>United States</c:v>
                </c:pt>
                <c:pt idx="1">
                  <c:v>United Kingdom</c:v>
                </c:pt>
                <c:pt idx="2">
                  <c:v>Australia</c:v>
                </c:pt>
                <c:pt idx="3">
                  <c:v>Canada</c:v>
                </c:pt>
                <c:pt idx="4">
                  <c:v>India</c:v>
                </c:pt>
                <c:pt idx="5">
                  <c:v>New Zealand</c:v>
                </c:pt>
                <c:pt idx="6">
                  <c:v>Egypt</c:v>
                </c:pt>
                <c:pt idx="7">
                  <c:v>South Africa</c:v>
                </c:pt>
                <c:pt idx="8">
                  <c:v>Ireland</c:v>
                </c:pt>
                <c:pt idx="9">
                  <c:v>Philippines</c:v>
                </c:pt>
                <c:pt idx="10">
                  <c:v>Germany</c:v>
                </c:pt>
                <c:pt idx="11">
                  <c:v>Spain</c:v>
                </c:pt>
                <c:pt idx="12">
                  <c:v>Netherlands</c:v>
                </c:pt>
                <c:pt idx="13">
                  <c:v>France</c:v>
                </c:pt>
              </c:strCache>
            </c:strRef>
          </c:cat>
          <c:val>
            <c:numRef>
              <c:f>Sheet1!$X$8:$X$21</c:f>
              <c:numCache>
                <c:formatCode>0.00%</c:formatCode>
                <c:ptCount val="14"/>
                <c:pt idx="0">
                  <c:v>1.4808598859737889E-3</c:v>
                </c:pt>
                <c:pt idx="1">
                  <c:v>9.6667280427177316E-3</c:v>
                </c:pt>
                <c:pt idx="2">
                  <c:v>2.7350872623078926E-3</c:v>
                </c:pt>
                <c:pt idx="3">
                  <c:v>1.0179153094462541E-3</c:v>
                </c:pt>
                <c:pt idx="4">
                  <c:v>0</c:v>
                </c:pt>
                <c:pt idx="5">
                  <c:v>3.0698388334612432E-3</c:v>
                </c:pt>
                <c:pt idx="6">
                  <c:v>0</c:v>
                </c:pt>
                <c:pt idx="7">
                  <c:v>0</c:v>
                </c:pt>
                <c:pt idx="8">
                  <c:v>9.1743119266055051E-3</c:v>
                </c:pt>
                <c:pt idx="9">
                  <c:v>0</c:v>
                </c:pt>
                <c:pt idx="10">
                  <c:v>0</c:v>
                </c:pt>
                <c:pt idx="11">
                  <c:v>3.9215686274509803E-3</c:v>
                </c:pt>
                <c:pt idx="12">
                  <c:v>0</c:v>
                </c:pt>
                <c:pt idx="13">
                  <c:v>1.7482517482517483E-3</c:v>
                </c:pt>
              </c:numCache>
            </c:numRef>
          </c:val>
          <c:extLst>
            <c:ext xmlns:c16="http://schemas.microsoft.com/office/drawing/2014/chart" uri="{C3380CC4-5D6E-409C-BE32-E72D297353CC}">
              <c16:uniqueId val="{00000000-0524-4D72-9605-C18B38F672CA}"/>
            </c:ext>
          </c:extLst>
        </c:ser>
        <c:dLbls>
          <c:showLegendKey val="0"/>
          <c:showVal val="0"/>
          <c:showCatName val="0"/>
          <c:showSerName val="0"/>
          <c:showPercent val="0"/>
          <c:showBubbleSize val="0"/>
        </c:dLbls>
        <c:gapWidth val="50"/>
        <c:overlap val="-27"/>
        <c:axId val="1004025480"/>
        <c:axId val="1004028760"/>
      </c:barChart>
      <c:lineChart>
        <c:grouping val="standard"/>
        <c:varyColors val="0"/>
        <c:ser>
          <c:idx val="1"/>
          <c:order val="1"/>
          <c:tx>
            <c:strRef>
              <c:f>Sheet1!$Y$7</c:f>
              <c:strCache>
                <c:ptCount val="1"/>
                <c:pt idx="0">
                  <c:v>Views</c:v>
                </c:pt>
              </c:strCache>
            </c:strRef>
          </c:tx>
          <c:spPr>
            <a:ln w="12700" cap="rnd">
              <a:solidFill>
                <a:schemeClr val="tx1">
                  <a:lumMod val="65000"/>
                  <a:lumOff val="35000"/>
                </a:schemeClr>
              </a:solidFill>
              <a:round/>
            </a:ln>
            <a:effectLst/>
          </c:spPr>
          <c:marker>
            <c:symbol val="none"/>
          </c:marker>
          <c:cat>
            <c:strRef>
              <c:f>Sheet1!$W$8:$W$21</c:f>
              <c:strCache>
                <c:ptCount val="14"/>
                <c:pt idx="0">
                  <c:v>United States</c:v>
                </c:pt>
                <c:pt idx="1">
                  <c:v>United Kingdom</c:v>
                </c:pt>
                <c:pt idx="2">
                  <c:v>Australia</c:v>
                </c:pt>
                <c:pt idx="3">
                  <c:v>Canada</c:v>
                </c:pt>
                <c:pt idx="4">
                  <c:v>India</c:v>
                </c:pt>
                <c:pt idx="5">
                  <c:v>New Zealand</c:v>
                </c:pt>
                <c:pt idx="6">
                  <c:v>Egypt</c:v>
                </c:pt>
                <c:pt idx="7">
                  <c:v>South Africa</c:v>
                </c:pt>
                <c:pt idx="8">
                  <c:v>Ireland</c:v>
                </c:pt>
                <c:pt idx="9">
                  <c:v>Philippines</c:v>
                </c:pt>
                <c:pt idx="10">
                  <c:v>Germany</c:v>
                </c:pt>
                <c:pt idx="11">
                  <c:v>Spain</c:v>
                </c:pt>
                <c:pt idx="12">
                  <c:v>Netherlands</c:v>
                </c:pt>
                <c:pt idx="13">
                  <c:v>France</c:v>
                </c:pt>
              </c:strCache>
            </c:strRef>
          </c:cat>
          <c:val>
            <c:numRef>
              <c:f>Sheet1!$Y$8:$Y$21</c:f>
              <c:numCache>
                <c:formatCode>General</c:formatCode>
                <c:ptCount val="14"/>
                <c:pt idx="0">
                  <c:v>68158</c:v>
                </c:pt>
                <c:pt idx="1">
                  <c:v>38356</c:v>
                </c:pt>
                <c:pt idx="2">
                  <c:v>13310</c:v>
                </c:pt>
                <c:pt idx="3">
                  <c:v>7768</c:v>
                </c:pt>
                <c:pt idx="4">
                  <c:v>4920</c:v>
                </c:pt>
                <c:pt idx="5">
                  <c:v>2215</c:v>
                </c:pt>
                <c:pt idx="6">
                  <c:v>1829</c:v>
                </c:pt>
                <c:pt idx="7">
                  <c:v>1621</c:v>
                </c:pt>
                <c:pt idx="8">
                  <c:v>1549</c:v>
                </c:pt>
                <c:pt idx="9">
                  <c:v>1450</c:v>
                </c:pt>
                <c:pt idx="10">
                  <c:v>992</c:v>
                </c:pt>
                <c:pt idx="11">
                  <c:v>972</c:v>
                </c:pt>
                <c:pt idx="12">
                  <c:v>969</c:v>
                </c:pt>
                <c:pt idx="13">
                  <c:v>875</c:v>
                </c:pt>
              </c:numCache>
            </c:numRef>
          </c:val>
          <c:smooth val="0"/>
          <c:extLst>
            <c:ext xmlns:c16="http://schemas.microsoft.com/office/drawing/2014/chart" uri="{C3380CC4-5D6E-409C-BE32-E72D297353CC}">
              <c16:uniqueId val="{00000001-0524-4D72-9605-C18B38F672CA}"/>
            </c:ext>
          </c:extLst>
        </c:ser>
        <c:dLbls>
          <c:showLegendKey val="0"/>
          <c:showVal val="0"/>
          <c:showCatName val="0"/>
          <c:showSerName val="0"/>
          <c:showPercent val="0"/>
          <c:showBubbleSize val="0"/>
        </c:dLbls>
        <c:marker val="1"/>
        <c:smooth val="0"/>
        <c:axId val="1004024496"/>
        <c:axId val="1004029744"/>
      </c:lineChart>
      <c:catAx>
        <c:axId val="1004025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4028760"/>
        <c:crosses val="autoZero"/>
        <c:auto val="1"/>
        <c:lblAlgn val="ctr"/>
        <c:lblOffset val="100"/>
        <c:noMultiLvlLbl val="0"/>
      </c:catAx>
      <c:valAx>
        <c:axId val="1004028760"/>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500" b="0" i="0" u="none" strike="noStrike" kern="1200" baseline="0">
                <a:solidFill>
                  <a:schemeClr val="bg1"/>
                </a:solidFill>
                <a:latin typeface="+mn-lt"/>
                <a:ea typeface="+mn-ea"/>
                <a:cs typeface="+mn-cs"/>
              </a:defRPr>
            </a:pPr>
            <a:endParaRPr lang="en-US"/>
          </a:p>
        </c:txPr>
        <c:crossAx val="1004025480"/>
        <c:crosses val="autoZero"/>
        <c:crossBetween val="between"/>
      </c:valAx>
      <c:valAx>
        <c:axId val="1004029744"/>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004024496"/>
        <c:crosses val="max"/>
        <c:crossBetween val="between"/>
        <c:dispUnits>
          <c:builtInUnit val="thousands"/>
          <c:dispUnitsLbl>
            <c:layout/>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dispUnitsLbl>
        </c:dispUnits>
      </c:valAx>
      <c:catAx>
        <c:axId val="1004024496"/>
        <c:scaling>
          <c:orientation val="minMax"/>
        </c:scaling>
        <c:delete val="1"/>
        <c:axPos val="b"/>
        <c:numFmt formatCode="General" sourceLinked="1"/>
        <c:majorTickMark val="out"/>
        <c:minorTickMark val="none"/>
        <c:tickLblPos val="nextTo"/>
        <c:crossAx val="1004029744"/>
        <c:crosses val="autoZero"/>
        <c:auto val="1"/>
        <c:lblAlgn val="ctr"/>
        <c:lblOffset val="100"/>
        <c:noMultiLvlLbl val="0"/>
      </c:cat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a:solidFill>
                  <a:schemeClr val="tx1"/>
                </a:solidFill>
              </a:rPr>
              <a:t>Avg Views Per User Type</a:t>
            </a:r>
          </a:p>
        </c:rich>
      </c:tx>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Sheet3!$D$1</c:f>
              <c:strCache>
                <c:ptCount val="1"/>
                <c:pt idx="0">
                  <c:v>Avg Views Per User</c:v>
                </c:pt>
              </c:strCache>
            </c:strRef>
          </c:tx>
          <c:spPr>
            <a:solidFill>
              <a:srgbClr val="4E79A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Sheet3!$A$2:$A$4</c:f>
              <c:strCache>
                <c:ptCount val="3"/>
                <c:pt idx="0">
                  <c:v>Member</c:v>
                </c:pt>
                <c:pt idx="1">
                  <c:v>Subscriber</c:v>
                </c:pt>
                <c:pt idx="2">
                  <c:v>Anonymous</c:v>
                </c:pt>
              </c:strCache>
            </c:strRef>
          </c:cat>
          <c:val>
            <c:numRef>
              <c:f>Sheet3!$D$2:$D$4</c:f>
              <c:numCache>
                <c:formatCode>0.00</c:formatCode>
                <c:ptCount val="3"/>
                <c:pt idx="0">
                  <c:v>5.6226415094339623</c:v>
                </c:pt>
                <c:pt idx="1">
                  <c:v>13.166666666666666</c:v>
                </c:pt>
                <c:pt idx="2">
                  <c:v>1.6547793115412257</c:v>
                </c:pt>
              </c:numCache>
            </c:numRef>
          </c:val>
          <c:extLst>
            <c:ext xmlns:c16="http://schemas.microsoft.com/office/drawing/2014/chart" uri="{C3380CC4-5D6E-409C-BE32-E72D297353CC}">
              <c16:uniqueId val="{00000000-6F9C-4B26-8BCD-71DDDA8327DB}"/>
            </c:ext>
          </c:extLst>
        </c:ser>
        <c:dLbls>
          <c:showLegendKey val="0"/>
          <c:showVal val="0"/>
          <c:showCatName val="0"/>
          <c:showSerName val="0"/>
          <c:showPercent val="0"/>
          <c:showBubbleSize val="0"/>
        </c:dLbls>
        <c:gapWidth val="50"/>
        <c:overlap val="-27"/>
        <c:axId val="574362840"/>
        <c:axId val="574364480"/>
      </c:barChart>
      <c:catAx>
        <c:axId val="574362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364480"/>
        <c:crosses val="autoZero"/>
        <c:auto val="1"/>
        <c:lblAlgn val="ctr"/>
        <c:lblOffset val="100"/>
        <c:noMultiLvlLbl val="0"/>
      </c:catAx>
      <c:valAx>
        <c:axId val="574364480"/>
        <c:scaling>
          <c:orientation val="minMax"/>
        </c:scaling>
        <c:delete val="1"/>
        <c:axPos val="l"/>
        <c:numFmt formatCode="0.00" sourceLinked="1"/>
        <c:majorTickMark val="none"/>
        <c:minorTickMark val="none"/>
        <c:tickLblPos val="nextTo"/>
        <c:crossAx val="5743628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a:solidFill>
                  <a:schemeClr val="tx1"/>
                </a:solidFill>
              </a:rPr>
              <a:t>Avg Views Per User Type</a:t>
            </a:r>
          </a:p>
        </c:rich>
      </c:tx>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Sheet3!$D$1</c:f>
              <c:strCache>
                <c:ptCount val="1"/>
                <c:pt idx="0">
                  <c:v>Avg Views Per User</c:v>
                </c:pt>
              </c:strCache>
            </c:strRef>
          </c:tx>
          <c:spPr>
            <a:solidFill>
              <a:srgbClr val="4E79A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Sheet3!$A$2:$A$4</c:f>
              <c:strCache>
                <c:ptCount val="3"/>
                <c:pt idx="0">
                  <c:v>Member</c:v>
                </c:pt>
                <c:pt idx="1">
                  <c:v>Subscriber</c:v>
                </c:pt>
                <c:pt idx="2">
                  <c:v>Anonymous</c:v>
                </c:pt>
              </c:strCache>
            </c:strRef>
          </c:cat>
          <c:val>
            <c:numRef>
              <c:f>Sheet3!$D$2:$D$4</c:f>
              <c:numCache>
                <c:formatCode>0.00</c:formatCode>
                <c:ptCount val="3"/>
                <c:pt idx="0">
                  <c:v>5.6226415094339623</c:v>
                </c:pt>
                <c:pt idx="1">
                  <c:v>13.166666666666666</c:v>
                </c:pt>
                <c:pt idx="2">
                  <c:v>1.6547793115412257</c:v>
                </c:pt>
              </c:numCache>
            </c:numRef>
          </c:val>
          <c:extLst>
            <c:ext xmlns:c16="http://schemas.microsoft.com/office/drawing/2014/chart" uri="{C3380CC4-5D6E-409C-BE32-E72D297353CC}">
              <c16:uniqueId val="{00000000-6F9C-4B26-8BCD-71DDDA8327DB}"/>
            </c:ext>
          </c:extLst>
        </c:ser>
        <c:dLbls>
          <c:showLegendKey val="0"/>
          <c:showVal val="0"/>
          <c:showCatName val="0"/>
          <c:showSerName val="0"/>
          <c:showPercent val="0"/>
          <c:showBubbleSize val="0"/>
        </c:dLbls>
        <c:gapWidth val="50"/>
        <c:overlap val="-27"/>
        <c:axId val="574362840"/>
        <c:axId val="574364480"/>
      </c:barChart>
      <c:catAx>
        <c:axId val="574362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364480"/>
        <c:crosses val="autoZero"/>
        <c:auto val="1"/>
        <c:lblAlgn val="ctr"/>
        <c:lblOffset val="100"/>
        <c:noMultiLvlLbl val="0"/>
      </c:catAx>
      <c:valAx>
        <c:axId val="574364480"/>
        <c:scaling>
          <c:orientation val="minMax"/>
        </c:scaling>
        <c:delete val="1"/>
        <c:axPos val="l"/>
        <c:numFmt formatCode="0.00" sourceLinked="1"/>
        <c:majorTickMark val="none"/>
        <c:minorTickMark val="none"/>
        <c:tickLblPos val="nextTo"/>
        <c:crossAx val="5743628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a:solidFill>
                  <a:schemeClr val="tx1"/>
                </a:solidFill>
              </a:rPr>
              <a:t>Avg Views Per User Type</a:t>
            </a:r>
          </a:p>
        </c:rich>
      </c:tx>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Sheet3!$D$1</c:f>
              <c:strCache>
                <c:ptCount val="1"/>
                <c:pt idx="0">
                  <c:v>Avg Views Per User</c:v>
                </c:pt>
              </c:strCache>
            </c:strRef>
          </c:tx>
          <c:spPr>
            <a:solidFill>
              <a:srgbClr val="4E79A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Sheet3!$A$2:$A$4</c:f>
              <c:strCache>
                <c:ptCount val="3"/>
                <c:pt idx="0">
                  <c:v>Member</c:v>
                </c:pt>
                <c:pt idx="1">
                  <c:v>Subscriber</c:v>
                </c:pt>
                <c:pt idx="2">
                  <c:v>Anonymous</c:v>
                </c:pt>
              </c:strCache>
            </c:strRef>
          </c:cat>
          <c:val>
            <c:numRef>
              <c:f>Sheet3!$D$2:$D$4</c:f>
              <c:numCache>
                <c:formatCode>0.00</c:formatCode>
                <c:ptCount val="3"/>
                <c:pt idx="0">
                  <c:v>5.6226415094339623</c:v>
                </c:pt>
                <c:pt idx="1">
                  <c:v>13.166666666666666</c:v>
                </c:pt>
                <c:pt idx="2">
                  <c:v>1.6547793115412257</c:v>
                </c:pt>
              </c:numCache>
            </c:numRef>
          </c:val>
          <c:extLst>
            <c:ext xmlns:c16="http://schemas.microsoft.com/office/drawing/2014/chart" uri="{C3380CC4-5D6E-409C-BE32-E72D297353CC}">
              <c16:uniqueId val="{00000000-6F9C-4B26-8BCD-71DDDA8327DB}"/>
            </c:ext>
          </c:extLst>
        </c:ser>
        <c:dLbls>
          <c:showLegendKey val="0"/>
          <c:showVal val="0"/>
          <c:showCatName val="0"/>
          <c:showSerName val="0"/>
          <c:showPercent val="0"/>
          <c:showBubbleSize val="0"/>
        </c:dLbls>
        <c:gapWidth val="50"/>
        <c:overlap val="-27"/>
        <c:axId val="574362840"/>
        <c:axId val="574364480"/>
      </c:barChart>
      <c:catAx>
        <c:axId val="574362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364480"/>
        <c:crosses val="autoZero"/>
        <c:auto val="1"/>
        <c:lblAlgn val="ctr"/>
        <c:lblOffset val="100"/>
        <c:noMultiLvlLbl val="0"/>
      </c:catAx>
      <c:valAx>
        <c:axId val="574364480"/>
        <c:scaling>
          <c:orientation val="minMax"/>
        </c:scaling>
        <c:delete val="1"/>
        <c:axPos val="l"/>
        <c:numFmt formatCode="0.00" sourceLinked="1"/>
        <c:majorTickMark val="none"/>
        <c:minorTickMark val="none"/>
        <c:tickLblPos val="nextTo"/>
        <c:crossAx val="5743628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F168CA-8BA9-4AED-BB6B-6AE48479EA1A}" type="datetimeFigureOut">
              <a:rPr lang="en-GB" smtClean="0"/>
              <a:t>24/06/2019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F69A28-DE69-4F13-B937-D3EC2A8804C6}" type="slidenum">
              <a:rPr lang="en-GB" smtClean="0"/>
              <a:t>‹#›</a:t>
            </a:fld>
            <a:endParaRPr lang="en-GB"/>
          </a:p>
        </p:txBody>
      </p:sp>
    </p:spTree>
    <p:extLst>
      <p:ext uri="{BB962C8B-B14F-4D97-AF65-F5344CB8AC3E}">
        <p14:creationId xmlns:p14="http://schemas.microsoft.com/office/powerpoint/2010/main" val="1175712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CF69A28-DE69-4F13-B937-D3EC2A8804C6}" type="slidenum">
              <a:rPr lang="en-GB" smtClean="0"/>
              <a:t>1</a:t>
            </a:fld>
            <a:endParaRPr lang="en-GB"/>
          </a:p>
        </p:txBody>
      </p:sp>
    </p:spTree>
    <p:extLst>
      <p:ext uri="{BB962C8B-B14F-4D97-AF65-F5344CB8AC3E}">
        <p14:creationId xmlns:p14="http://schemas.microsoft.com/office/powerpoint/2010/main" val="2100353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a:t>
            </a:r>
            <a:r>
              <a:rPr lang="en-GB" baseline="0" dirty="0" smtClean="0"/>
              <a:t> validates the request, as it </a:t>
            </a:r>
            <a:r>
              <a:rPr lang="en-GB" baseline="0" dirty="0" err="1" smtClean="0"/>
              <a:t>woul</a:t>
            </a:r>
            <a:r>
              <a:rPr lang="en-GB" baseline="0" dirty="0" smtClean="0"/>
              <a:t> </a:t>
            </a:r>
            <a:r>
              <a:rPr lang="en-GB" baseline="0" dirty="0" err="1" smtClean="0"/>
              <a:t>dbenefit</a:t>
            </a:r>
            <a:r>
              <a:rPr lang="en-GB" baseline="0" dirty="0" smtClean="0"/>
              <a:t> to increase the subscribers in the largest market globally</a:t>
            </a:r>
            <a:endParaRPr lang="en-GB" dirty="0"/>
          </a:p>
        </p:txBody>
      </p:sp>
      <p:sp>
        <p:nvSpPr>
          <p:cNvPr id="4" name="Slide Number Placeholder 3"/>
          <p:cNvSpPr>
            <a:spLocks noGrp="1"/>
          </p:cNvSpPr>
          <p:nvPr>
            <p:ph type="sldNum" sz="quarter" idx="10"/>
          </p:nvPr>
        </p:nvSpPr>
        <p:spPr/>
        <p:txBody>
          <a:bodyPr/>
          <a:lstStyle/>
          <a:p>
            <a:fld id="{8CF69A28-DE69-4F13-B937-D3EC2A8804C6}" type="slidenum">
              <a:rPr lang="en-GB" smtClean="0"/>
              <a:t>15</a:t>
            </a:fld>
            <a:endParaRPr lang="en-GB"/>
          </a:p>
        </p:txBody>
      </p:sp>
    </p:spTree>
    <p:extLst>
      <p:ext uri="{BB962C8B-B14F-4D97-AF65-F5344CB8AC3E}">
        <p14:creationId xmlns:p14="http://schemas.microsoft.com/office/powerpoint/2010/main" val="2643778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a:t>
            </a:r>
            <a:r>
              <a:rPr lang="en-GB" baseline="0" dirty="0" smtClean="0"/>
              <a:t> validates the request, as it </a:t>
            </a:r>
            <a:r>
              <a:rPr lang="en-GB" baseline="0" dirty="0" err="1" smtClean="0"/>
              <a:t>woul</a:t>
            </a:r>
            <a:r>
              <a:rPr lang="en-GB" baseline="0" dirty="0" smtClean="0"/>
              <a:t> </a:t>
            </a:r>
            <a:r>
              <a:rPr lang="en-GB" baseline="0" dirty="0" err="1" smtClean="0"/>
              <a:t>dbenefit</a:t>
            </a:r>
            <a:r>
              <a:rPr lang="en-GB" baseline="0" dirty="0" smtClean="0"/>
              <a:t> to increase the subscribers in the largest market globally</a:t>
            </a:r>
            <a:endParaRPr lang="en-GB" dirty="0"/>
          </a:p>
        </p:txBody>
      </p:sp>
      <p:sp>
        <p:nvSpPr>
          <p:cNvPr id="4" name="Slide Number Placeholder 3"/>
          <p:cNvSpPr>
            <a:spLocks noGrp="1"/>
          </p:cNvSpPr>
          <p:nvPr>
            <p:ph type="sldNum" sz="quarter" idx="10"/>
          </p:nvPr>
        </p:nvSpPr>
        <p:spPr/>
        <p:txBody>
          <a:bodyPr/>
          <a:lstStyle/>
          <a:p>
            <a:fld id="{8CF69A28-DE69-4F13-B937-D3EC2A8804C6}" type="slidenum">
              <a:rPr lang="en-GB" smtClean="0"/>
              <a:t>16</a:t>
            </a:fld>
            <a:endParaRPr lang="en-GB"/>
          </a:p>
        </p:txBody>
      </p:sp>
    </p:spTree>
    <p:extLst>
      <p:ext uri="{BB962C8B-B14F-4D97-AF65-F5344CB8AC3E}">
        <p14:creationId xmlns:p14="http://schemas.microsoft.com/office/powerpoint/2010/main" val="2591541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anonymous is the same as the total</a:t>
            </a:r>
            <a:r>
              <a:rPr lang="en-GB" baseline="0" dirty="0" smtClean="0"/>
              <a:t> as at onstage, every user logged in as anonymous despite being a member or subscriber. </a:t>
            </a:r>
            <a:endParaRPr lang="en-GB" dirty="0"/>
          </a:p>
        </p:txBody>
      </p:sp>
      <p:sp>
        <p:nvSpPr>
          <p:cNvPr id="4" name="Slide Number Placeholder 3"/>
          <p:cNvSpPr>
            <a:spLocks noGrp="1"/>
          </p:cNvSpPr>
          <p:nvPr>
            <p:ph type="sldNum" sz="quarter" idx="10"/>
          </p:nvPr>
        </p:nvSpPr>
        <p:spPr/>
        <p:txBody>
          <a:bodyPr/>
          <a:lstStyle/>
          <a:p>
            <a:fld id="{8CF69A28-DE69-4F13-B937-D3EC2A8804C6}" type="slidenum">
              <a:rPr lang="en-GB" smtClean="0"/>
              <a:t>17</a:t>
            </a:fld>
            <a:endParaRPr lang="en-GB"/>
          </a:p>
        </p:txBody>
      </p:sp>
    </p:spTree>
    <p:extLst>
      <p:ext uri="{BB962C8B-B14F-4D97-AF65-F5344CB8AC3E}">
        <p14:creationId xmlns:p14="http://schemas.microsoft.com/office/powerpoint/2010/main" val="31606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UK – 22%, Australia 8%</a:t>
            </a:r>
          </a:p>
          <a:p>
            <a:endParaRPr lang="en-GB" dirty="0" smtClean="0"/>
          </a:p>
          <a:p>
            <a:r>
              <a:rPr lang="en-GB" dirty="0" smtClean="0"/>
              <a:t>THE VAST MAJORITY OF BOTH</a:t>
            </a:r>
            <a:r>
              <a:rPr lang="en-GB" baseline="0" dirty="0" smtClean="0"/>
              <a:t> USERS AND VIEWS ARE FROM ANONYMOUS VISITORS</a:t>
            </a:r>
            <a:endParaRPr lang="en-GB" dirty="0"/>
          </a:p>
        </p:txBody>
      </p:sp>
      <p:sp>
        <p:nvSpPr>
          <p:cNvPr id="4" name="Slide Number Placeholder 3"/>
          <p:cNvSpPr>
            <a:spLocks noGrp="1"/>
          </p:cNvSpPr>
          <p:nvPr>
            <p:ph type="sldNum" sz="quarter" idx="10"/>
          </p:nvPr>
        </p:nvSpPr>
        <p:spPr/>
        <p:txBody>
          <a:bodyPr/>
          <a:lstStyle/>
          <a:p>
            <a:fld id="{8CF69A28-DE69-4F13-B937-D3EC2A8804C6}" type="slidenum">
              <a:rPr lang="en-GB" smtClean="0"/>
              <a:t>18</a:t>
            </a:fld>
            <a:endParaRPr lang="en-GB"/>
          </a:p>
        </p:txBody>
      </p:sp>
    </p:spTree>
    <p:extLst>
      <p:ext uri="{BB962C8B-B14F-4D97-AF65-F5344CB8AC3E}">
        <p14:creationId xmlns:p14="http://schemas.microsoft.com/office/powerpoint/2010/main" val="2768969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UK – 22%, Australia 8%</a:t>
            </a:r>
            <a:endParaRPr lang="en-GB" dirty="0"/>
          </a:p>
        </p:txBody>
      </p:sp>
      <p:sp>
        <p:nvSpPr>
          <p:cNvPr id="4" name="Slide Number Placeholder 3"/>
          <p:cNvSpPr>
            <a:spLocks noGrp="1"/>
          </p:cNvSpPr>
          <p:nvPr>
            <p:ph type="sldNum" sz="quarter" idx="10"/>
          </p:nvPr>
        </p:nvSpPr>
        <p:spPr/>
        <p:txBody>
          <a:bodyPr/>
          <a:lstStyle/>
          <a:p>
            <a:fld id="{8CF69A28-DE69-4F13-B937-D3EC2A8804C6}" type="slidenum">
              <a:rPr lang="en-GB" smtClean="0"/>
              <a:t>19</a:t>
            </a:fld>
            <a:endParaRPr lang="en-GB"/>
          </a:p>
        </p:txBody>
      </p:sp>
    </p:spTree>
    <p:extLst>
      <p:ext uri="{BB962C8B-B14F-4D97-AF65-F5344CB8AC3E}">
        <p14:creationId xmlns:p14="http://schemas.microsoft.com/office/powerpoint/2010/main" val="2036468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UK – 22%, Australia 8%</a:t>
            </a:r>
            <a:endParaRPr lang="en-GB" dirty="0"/>
          </a:p>
        </p:txBody>
      </p:sp>
      <p:sp>
        <p:nvSpPr>
          <p:cNvPr id="4" name="Slide Number Placeholder 3"/>
          <p:cNvSpPr>
            <a:spLocks noGrp="1"/>
          </p:cNvSpPr>
          <p:nvPr>
            <p:ph type="sldNum" sz="quarter" idx="10"/>
          </p:nvPr>
        </p:nvSpPr>
        <p:spPr/>
        <p:txBody>
          <a:bodyPr/>
          <a:lstStyle/>
          <a:p>
            <a:fld id="{8CF69A28-DE69-4F13-B937-D3EC2A8804C6}" type="slidenum">
              <a:rPr lang="en-GB" smtClean="0"/>
              <a:t>20</a:t>
            </a:fld>
            <a:endParaRPr lang="en-GB"/>
          </a:p>
        </p:txBody>
      </p:sp>
    </p:spTree>
    <p:extLst>
      <p:ext uri="{BB962C8B-B14F-4D97-AF65-F5344CB8AC3E}">
        <p14:creationId xmlns:p14="http://schemas.microsoft.com/office/powerpoint/2010/main" val="23951223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UK – 22%, Australia 8%</a:t>
            </a:r>
            <a:endParaRPr lang="en-GB" dirty="0"/>
          </a:p>
        </p:txBody>
      </p:sp>
      <p:sp>
        <p:nvSpPr>
          <p:cNvPr id="4" name="Slide Number Placeholder 3"/>
          <p:cNvSpPr>
            <a:spLocks noGrp="1"/>
          </p:cNvSpPr>
          <p:nvPr>
            <p:ph type="sldNum" sz="quarter" idx="10"/>
          </p:nvPr>
        </p:nvSpPr>
        <p:spPr/>
        <p:txBody>
          <a:bodyPr/>
          <a:lstStyle/>
          <a:p>
            <a:fld id="{8CF69A28-DE69-4F13-B937-D3EC2A8804C6}" type="slidenum">
              <a:rPr lang="en-GB" smtClean="0"/>
              <a:t>21</a:t>
            </a:fld>
            <a:endParaRPr lang="en-GB"/>
          </a:p>
        </p:txBody>
      </p:sp>
    </p:spTree>
    <p:extLst>
      <p:ext uri="{BB962C8B-B14F-4D97-AF65-F5344CB8AC3E}">
        <p14:creationId xmlns:p14="http://schemas.microsoft.com/office/powerpoint/2010/main" val="2692134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have seen the US global share which,</a:t>
            </a:r>
            <a:r>
              <a:rPr lang="en-GB" baseline="0" dirty="0" smtClean="0"/>
              <a:t> in terms of views and users looks very strong</a:t>
            </a:r>
            <a:endParaRPr lang="en-GB" dirty="0"/>
          </a:p>
        </p:txBody>
      </p:sp>
      <p:sp>
        <p:nvSpPr>
          <p:cNvPr id="4" name="Slide Number Placeholder 3"/>
          <p:cNvSpPr>
            <a:spLocks noGrp="1"/>
          </p:cNvSpPr>
          <p:nvPr>
            <p:ph type="sldNum" sz="quarter" idx="10"/>
          </p:nvPr>
        </p:nvSpPr>
        <p:spPr/>
        <p:txBody>
          <a:bodyPr/>
          <a:lstStyle/>
          <a:p>
            <a:fld id="{8CF69A28-DE69-4F13-B937-D3EC2A8804C6}" type="slidenum">
              <a:rPr lang="en-GB" smtClean="0"/>
              <a:t>22</a:t>
            </a:fld>
            <a:endParaRPr lang="en-GB"/>
          </a:p>
        </p:txBody>
      </p:sp>
    </p:spTree>
    <p:extLst>
      <p:ext uri="{BB962C8B-B14F-4D97-AF65-F5344CB8AC3E}">
        <p14:creationId xmlns:p14="http://schemas.microsoft.com/office/powerpoint/2010/main" val="2578507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Print is £10.99</a:t>
            </a:r>
            <a:r>
              <a:rPr lang="en-GB" baseline="0" dirty="0" smtClean="0"/>
              <a:t> per 3 issues</a:t>
            </a:r>
          </a:p>
          <a:p>
            <a:r>
              <a:rPr lang="en-GB" baseline="0" dirty="0" smtClean="0"/>
              <a:t>Print + Digital is £14.99 per 3 issues</a:t>
            </a:r>
            <a:endParaRPr lang="en-GB" dirty="0"/>
          </a:p>
        </p:txBody>
      </p:sp>
      <p:sp>
        <p:nvSpPr>
          <p:cNvPr id="4" name="Slide Number Placeholder 3"/>
          <p:cNvSpPr>
            <a:spLocks noGrp="1"/>
          </p:cNvSpPr>
          <p:nvPr>
            <p:ph type="sldNum" sz="quarter" idx="10"/>
          </p:nvPr>
        </p:nvSpPr>
        <p:spPr/>
        <p:txBody>
          <a:bodyPr/>
          <a:lstStyle/>
          <a:p>
            <a:fld id="{8CF69A28-DE69-4F13-B937-D3EC2A8804C6}" type="slidenum">
              <a:rPr lang="en-GB" smtClean="0"/>
              <a:t>23</a:t>
            </a:fld>
            <a:endParaRPr lang="en-GB"/>
          </a:p>
        </p:txBody>
      </p:sp>
    </p:spTree>
    <p:extLst>
      <p:ext uri="{BB962C8B-B14F-4D97-AF65-F5344CB8AC3E}">
        <p14:creationId xmlns:p14="http://schemas.microsoft.com/office/powerpoint/2010/main" val="2367679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Print is £10.99</a:t>
            </a:r>
            <a:r>
              <a:rPr lang="en-GB" baseline="0" dirty="0" smtClean="0"/>
              <a:t> per 3 issues</a:t>
            </a:r>
          </a:p>
          <a:p>
            <a:r>
              <a:rPr lang="en-GB" baseline="0" dirty="0" smtClean="0"/>
              <a:t>Print + Digital is £14.99 per 3 issues</a:t>
            </a:r>
            <a:endParaRPr lang="en-GB" dirty="0"/>
          </a:p>
        </p:txBody>
      </p:sp>
      <p:sp>
        <p:nvSpPr>
          <p:cNvPr id="4" name="Slide Number Placeholder 3"/>
          <p:cNvSpPr>
            <a:spLocks noGrp="1"/>
          </p:cNvSpPr>
          <p:nvPr>
            <p:ph type="sldNum" sz="quarter" idx="10"/>
          </p:nvPr>
        </p:nvSpPr>
        <p:spPr/>
        <p:txBody>
          <a:bodyPr/>
          <a:lstStyle/>
          <a:p>
            <a:fld id="{8CF69A28-DE69-4F13-B937-D3EC2A8804C6}" type="slidenum">
              <a:rPr lang="en-GB" smtClean="0"/>
              <a:t>24</a:t>
            </a:fld>
            <a:endParaRPr lang="en-GB"/>
          </a:p>
        </p:txBody>
      </p:sp>
    </p:spTree>
    <p:extLst>
      <p:ext uri="{BB962C8B-B14F-4D97-AF65-F5344CB8AC3E}">
        <p14:creationId xmlns:p14="http://schemas.microsoft.com/office/powerpoint/2010/main" val="2251329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e..g</a:t>
            </a:r>
            <a:r>
              <a:rPr lang="en-GB" dirty="0" smtClean="0"/>
              <a:t> tablet or mobile phone</a:t>
            </a:r>
          </a:p>
          <a:p>
            <a:r>
              <a:rPr lang="en-GB" dirty="0" smtClean="0"/>
              <a:t>Subscriber, member or an anonymous user</a:t>
            </a:r>
          </a:p>
          <a:p>
            <a:r>
              <a:rPr lang="en-GB" dirty="0" smtClean="0"/>
              <a:t>Google,</a:t>
            </a:r>
            <a:r>
              <a:rPr lang="en-GB" baseline="0" dirty="0" smtClean="0"/>
              <a:t> direct</a:t>
            </a:r>
          </a:p>
          <a:p>
            <a:endParaRPr lang="en-GB" baseline="0" dirty="0" smtClean="0"/>
          </a:p>
          <a:p>
            <a:r>
              <a:rPr lang="en-GB" baseline="0" dirty="0" smtClean="0"/>
              <a:t>US</a:t>
            </a:r>
            <a:endParaRPr lang="en-GB" dirty="0" smtClean="0"/>
          </a:p>
        </p:txBody>
      </p:sp>
      <p:sp>
        <p:nvSpPr>
          <p:cNvPr id="4" name="Slide Number Placeholder 3"/>
          <p:cNvSpPr>
            <a:spLocks noGrp="1"/>
          </p:cNvSpPr>
          <p:nvPr>
            <p:ph type="sldNum" sz="quarter" idx="10"/>
          </p:nvPr>
        </p:nvSpPr>
        <p:spPr/>
        <p:txBody>
          <a:bodyPr/>
          <a:lstStyle/>
          <a:p>
            <a:fld id="{8CF69A28-DE69-4F13-B937-D3EC2A8804C6}" type="slidenum">
              <a:rPr lang="en-GB" smtClean="0"/>
              <a:t>7</a:t>
            </a:fld>
            <a:endParaRPr lang="en-GB"/>
          </a:p>
        </p:txBody>
      </p:sp>
    </p:spTree>
    <p:extLst>
      <p:ext uri="{BB962C8B-B14F-4D97-AF65-F5344CB8AC3E}">
        <p14:creationId xmlns:p14="http://schemas.microsoft.com/office/powerpoint/2010/main" val="4231302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Print is £10.99</a:t>
            </a:r>
            <a:r>
              <a:rPr lang="en-GB" baseline="0" dirty="0" smtClean="0"/>
              <a:t> per 3 issues</a:t>
            </a:r>
          </a:p>
          <a:p>
            <a:r>
              <a:rPr lang="en-GB" baseline="0" dirty="0" smtClean="0"/>
              <a:t>Print + Digital is £14.99 per 3 issues</a:t>
            </a:r>
            <a:endParaRPr lang="en-GB" dirty="0"/>
          </a:p>
        </p:txBody>
      </p:sp>
      <p:sp>
        <p:nvSpPr>
          <p:cNvPr id="4" name="Slide Number Placeholder 3"/>
          <p:cNvSpPr>
            <a:spLocks noGrp="1"/>
          </p:cNvSpPr>
          <p:nvPr>
            <p:ph type="sldNum" sz="quarter" idx="10"/>
          </p:nvPr>
        </p:nvSpPr>
        <p:spPr/>
        <p:txBody>
          <a:bodyPr/>
          <a:lstStyle/>
          <a:p>
            <a:fld id="{8CF69A28-DE69-4F13-B937-D3EC2A8804C6}" type="slidenum">
              <a:rPr lang="en-GB" smtClean="0"/>
              <a:t>25</a:t>
            </a:fld>
            <a:endParaRPr lang="en-GB"/>
          </a:p>
        </p:txBody>
      </p:sp>
    </p:spTree>
    <p:extLst>
      <p:ext uri="{BB962C8B-B14F-4D97-AF65-F5344CB8AC3E}">
        <p14:creationId xmlns:p14="http://schemas.microsoft.com/office/powerpoint/2010/main" val="25524838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have categorised the web pages and can see the top</a:t>
            </a:r>
            <a:r>
              <a:rPr lang="en-GB" baseline="0" dirty="0" smtClean="0"/>
              <a:t> 15 by views here</a:t>
            </a:r>
          </a:p>
          <a:p>
            <a:endParaRPr lang="en-GB" baseline="0" dirty="0" smtClean="0"/>
          </a:p>
          <a:p>
            <a:r>
              <a:rPr lang="en-GB" baseline="0" dirty="0" smtClean="0"/>
              <a:t>In 2016 UK had 2.8 million people visit from the US, of which an estimated 60% visited a royal venue like Buckingham Palace</a:t>
            </a:r>
          </a:p>
          <a:p>
            <a:endParaRPr lang="en-GB" dirty="0"/>
          </a:p>
        </p:txBody>
      </p:sp>
      <p:sp>
        <p:nvSpPr>
          <p:cNvPr id="4" name="Slide Number Placeholder 3"/>
          <p:cNvSpPr>
            <a:spLocks noGrp="1"/>
          </p:cNvSpPr>
          <p:nvPr>
            <p:ph type="sldNum" sz="quarter" idx="10"/>
          </p:nvPr>
        </p:nvSpPr>
        <p:spPr/>
        <p:txBody>
          <a:bodyPr/>
          <a:lstStyle/>
          <a:p>
            <a:fld id="{8CF69A28-DE69-4F13-B937-D3EC2A8804C6}" type="slidenum">
              <a:rPr lang="en-GB" smtClean="0"/>
              <a:t>26</a:t>
            </a:fld>
            <a:endParaRPr lang="en-GB"/>
          </a:p>
        </p:txBody>
      </p:sp>
    </p:spTree>
    <p:extLst>
      <p:ext uri="{BB962C8B-B14F-4D97-AF65-F5344CB8AC3E}">
        <p14:creationId xmlns:p14="http://schemas.microsoft.com/office/powerpoint/2010/main" val="23512616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have categorised the web pages and can see the top</a:t>
            </a:r>
            <a:r>
              <a:rPr lang="en-GB" baseline="0" dirty="0" smtClean="0"/>
              <a:t> 15 by views here</a:t>
            </a:r>
          </a:p>
          <a:p>
            <a:endParaRPr lang="en-GB" baseline="0" dirty="0" smtClean="0"/>
          </a:p>
          <a:p>
            <a:r>
              <a:rPr lang="en-GB" baseline="0" dirty="0" smtClean="0"/>
              <a:t>In 2016 UK had 2.8 million people visit from the US, of which an estimated 60% visited a royal venue like Buckingham Palace</a:t>
            </a:r>
          </a:p>
          <a:p>
            <a:endParaRPr lang="en-GB" dirty="0"/>
          </a:p>
        </p:txBody>
      </p:sp>
      <p:sp>
        <p:nvSpPr>
          <p:cNvPr id="4" name="Slide Number Placeholder 3"/>
          <p:cNvSpPr>
            <a:spLocks noGrp="1"/>
          </p:cNvSpPr>
          <p:nvPr>
            <p:ph type="sldNum" sz="quarter" idx="10"/>
          </p:nvPr>
        </p:nvSpPr>
        <p:spPr/>
        <p:txBody>
          <a:bodyPr/>
          <a:lstStyle/>
          <a:p>
            <a:fld id="{8CF69A28-DE69-4F13-B937-D3EC2A8804C6}" type="slidenum">
              <a:rPr lang="en-GB" smtClean="0"/>
              <a:t>27</a:t>
            </a:fld>
            <a:endParaRPr lang="en-GB"/>
          </a:p>
        </p:txBody>
      </p:sp>
    </p:spTree>
    <p:extLst>
      <p:ext uri="{BB962C8B-B14F-4D97-AF65-F5344CB8AC3E}">
        <p14:creationId xmlns:p14="http://schemas.microsoft.com/office/powerpoint/2010/main" val="6019837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have categorised the web pages and can see the top</a:t>
            </a:r>
            <a:r>
              <a:rPr lang="en-GB" baseline="0" dirty="0" smtClean="0"/>
              <a:t> 15 by views here</a:t>
            </a:r>
          </a:p>
          <a:p>
            <a:endParaRPr lang="en-GB" baseline="0" dirty="0" smtClean="0"/>
          </a:p>
          <a:p>
            <a:r>
              <a:rPr lang="en-GB" baseline="0" dirty="0" smtClean="0"/>
              <a:t>In 2016 UK had 2.8 million people visit from the US, of which an estimated 60% visited a royal venue like Buckingham Palace</a:t>
            </a:r>
          </a:p>
          <a:p>
            <a:endParaRPr lang="en-GB" dirty="0"/>
          </a:p>
        </p:txBody>
      </p:sp>
      <p:sp>
        <p:nvSpPr>
          <p:cNvPr id="4" name="Slide Number Placeholder 3"/>
          <p:cNvSpPr>
            <a:spLocks noGrp="1"/>
          </p:cNvSpPr>
          <p:nvPr>
            <p:ph type="sldNum" sz="quarter" idx="10"/>
          </p:nvPr>
        </p:nvSpPr>
        <p:spPr/>
        <p:txBody>
          <a:bodyPr/>
          <a:lstStyle/>
          <a:p>
            <a:fld id="{8CF69A28-DE69-4F13-B937-D3EC2A8804C6}" type="slidenum">
              <a:rPr lang="en-GB" smtClean="0"/>
              <a:t>28</a:t>
            </a:fld>
            <a:endParaRPr lang="en-GB"/>
          </a:p>
        </p:txBody>
      </p:sp>
    </p:spTree>
    <p:extLst>
      <p:ext uri="{BB962C8B-B14F-4D97-AF65-F5344CB8AC3E}">
        <p14:creationId xmlns:p14="http://schemas.microsoft.com/office/powerpoint/2010/main" val="3544865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Spanish Princess</a:t>
            </a:r>
            <a:r>
              <a:rPr lang="en-GB" baseline="0" dirty="0" smtClean="0"/>
              <a:t> is a newly started TV show on Stars in the US, hence the 10% share in views.  Also The Favourite</a:t>
            </a:r>
          </a:p>
          <a:p>
            <a:r>
              <a:rPr lang="en-GB" baseline="0" dirty="0" smtClean="0"/>
              <a:t>The American public are fascinated with the UK royal family, weddings, births and more</a:t>
            </a:r>
          </a:p>
          <a:p>
            <a:endParaRPr lang="en-GB" dirty="0"/>
          </a:p>
        </p:txBody>
      </p:sp>
      <p:sp>
        <p:nvSpPr>
          <p:cNvPr id="4" name="Slide Number Placeholder 3"/>
          <p:cNvSpPr>
            <a:spLocks noGrp="1"/>
          </p:cNvSpPr>
          <p:nvPr>
            <p:ph type="sldNum" sz="quarter" idx="10"/>
          </p:nvPr>
        </p:nvSpPr>
        <p:spPr/>
        <p:txBody>
          <a:bodyPr/>
          <a:lstStyle/>
          <a:p>
            <a:fld id="{8CF69A28-DE69-4F13-B937-D3EC2A8804C6}" type="slidenum">
              <a:rPr lang="en-GB" smtClean="0"/>
              <a:t>29</a:t>
            </a:fld>
            <a:endParaRPr lang="en-GB"/>
          </a:p>
        </p:txBody>
      </p:sp>
    </p:spTree>
    <p:extLst>
      <p:ext uri="{BB962C8B-B14F-4D97-AF65-F5344CB8AC3E}">
        <p14:creationId xmlns:p14="http://schemas.microsoft.com/office/powerpoint/2010/main" val="15873004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Spanish Princess</a:t>
            </a:r>
            <a:r>
              <a:rPr lang="en-GB" baseline="0" dirty="0" smtClean="0"/>
              <a:t> is a newly started TV show on Stars in the US, hence the 10% share in views.  Also The Favourite</a:t>
            </a:r>
          </a:p>
          <a:p>
            <a:r>
              <a:rPr lang="en-GB" baseline="0" dirty="0" smtClean="0"/>
              <a:t>The American public are fascinated with the UK royal family, weddings, births and more</a:t>
            </a:r>
          </a:p>
          <a:p>
            <a:endParaRPr lang="en-GB" dirty="0"/>
          </a:p>
        </p:txBody>
      </p:sp>
      <p:sp>
        <p:nvSpPr>
          <p:cNvPr id="4" name="Slide Number Placeholder 3"/>
          <p:cNvSpPr>
            <a:spLocks noGrp="1"/>
          </p:cNvSpPr>
          <p:nvPr>
            <p:ph type="sldNum" sz="quarter" idx="10"/>
          </p:nvPr>
        </p:nvSpPr>
        <p:spPr/>
        <p:txBody>
          <a:bodyPr/>
          <a:lstStyle/>
          <a:p>
            <a:fld id="{8CF69A28-DE69-4F13-B937-D3EC2A8804C6}" type="slidenum">
              <a:rPr lang="en-GB" smtClean="0"/>
              <a:t>30</a:t>
            </a:fld>
            <a:endParaRPr lang="en-GB"/>
          </a:p>
        </p:txBody>
      </p:sp>
    </p:spTree>
    <p:extLst>
      <p:ext uri="{BB962C8B-B14F-4D97-AF65-F5344CB8AC3E}">
        <p14:creationId xmlns:p14="http://schemas.microsoft.com/office/powerpoint/2010/main" val="26249378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Lets focus first on content as subscribers will only be gained if the content is</a:t>
            </a:r>
            <a:r>
              <a:rPr lang="en-GB" sz="1200" baseline="0" dirty="0" smtClean="0"/>
              <a:t> enjoyed.</a:t>
            </a:r>
          </a:p>
          <a:p>
            <a:endParaRPr lang="en-GB" dirty="0" smtClean="0"/>
          </a:p>
          <a:p>
            <a:r>
              <a:rPr lang="en-GB" dirty="0" smtClean="0"/>
              <a:t>Then lets get more information on the users of the website</a:t>
            </a:r>
          </a:p>
          <a:p>
            <a:endParaRPr lang="en-GB" dirty="0" smtClean="0"/>
          </a:p>
          <a:p>
            <a:r>
              <a:rPr lang="en-GB" dirty="0" smtClean="0"/>
              <a:t>Then use that to bring in more</a:t>
            </a:r>
            <a:r>
              <a:rPr lang="en-GB" baseline="0" dirty="0" smtClean="0"/>
              <a:t> subscribers</a:t>
            </a:r>
            <a:endParaRPr lang="en-GB" dirty="0"/>
          </a:p>
        </p:txBody>
      </p:sp>
      <p:sp>
        <p:nvSpPr>
          <p:cNvPr id="4" name="Slide Number Placeholder 3"/>
          <p:cNvSpPr>
            <a:spLocks noGrp="1"/>
          </p:cNvSpPr>
          <p:nvPr>
            <p:ph type="sldNum" sz="quarter" idx="10"/>
          </p:nvPr>
        </p:nvSpPr>
        <p:spPr/>
        <p:txBody>
          <a:bodyPr/>
          <a:lstStyle/>
          <a:p>
            <a:fld id="{8CF69A28-DE69-4F13-B937-D3EC2A8804C6}" type="slidenum">
              <a:rPr lang="en-GB" smtClean="0"/>
              <a:t>31</a:t>
            </a:fld>
            <a:endParaRPr lang="en-GB"/>
          </a:p>
        </p:txBody>
      </p:sp>
    </p:spTree>
    <p:extLst>
      <p:ext uri="{BB962C8B-B14F-4D97-AF65-F5344CB8AC3E}">
        <p14:creationId xmlns:p14="http://schemas.microsoft.com/office/powerpoint/2010/main" val="257819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Lets focus first on content as subscribers will only be gained if the content is</a:t>
            </a:r>
            <a:r>
              <a:rPr lang="en-GB" sz="1200" baseline="0" dirty="0" smtClean="0"/>
              <a:t> enjoyed.</a:t>
            </a:r>
          </a:p>
          <a:p>
            <a:endParaRPr lang="en-GB" dirty="0" smtClean="0"/>
          </a:p>
          <a:p>
            <a:r>
              <a:rPr lang="en-GB" dirty="0" smtClean="0"/>
              <a:t>Then lets get more information on the users of the website</a:t>
            </a:r>
          </a:p>
          <a:p>
            <a:endParaRPr lang="en-GB" dirty="0" smtClean="0"/>
          </a:p>
          <a:p>
            <a:r>
              <a:rPr lang="en-GB" dirty="0" smtClean="0"/>
              <a:t>Then use that to bring in more</a:t>
            </a:r>
            <a:r>
              <a:rPr lang="en-GB" baseline="0" dirty="0" smtClean="0"/>
              <a:t> subscribers</a:t>
            </a:r>
            <a:endParaRPr lang="en-GB" dirty="0"/>
          </a:p>
        </p:txBody>
      </p:sp>
      <p:sp>
        <p:nvSpPr>
          <p:cNvPr id="4" name="Slide Number Placeholder 3"/>
          <p:cNvSpPr>
            <a:spLocks noGrp="1"/>
          </p:cNvSpPr>
          <p:nvPr>
            <p:ph type="sldNum" sz="quarter" idx="10"/>
          </p:nvPr>
        </p:nvSpPr>
        <p:spPr/>
        <p:txBody>
          <a:bodyPr/>
          <a:lstStyle/>
          <a:p>
            <a:fld id="{8CF69A28-DE69-4F13-B937-D3EC2A8804C6}" type="slidenum">
              <a:rPr lang="en-GB" smtClean="0"/>
              <a:t>32</a:t>
            </a:fld>
            <a:endParaRPr lang="en-GB"/>
          </a:p>
        </p:txBody>
      </p:sp>
    </p:spTree>
    <p:extLst>
      <p:ext uri="{BB962C8B-B14F-4D97-AF65-F5344CB8AC3E}">
        <p14:creationId xmlns:p14="http://schemas.microsoft.com/office/powerpoint/2010/main" val="26044937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Lets focus first on content as subscribers will only be gained if the content is</a:t>
            </a:r>
            <a:r>
              <a:rPr lang="en-GB" sz="1200" baseline="0" dirty="0" smtClean="0"/>
              <a:t> enjoyed.</a:t>
            </a:r>
          </a:p>
          <a:p>
            <a:endParaRPr lang="en-GB" dirty="0" smtClean="0"/>
          </a:p>
          <a:p>
            <a:r>
              <a:rPr lang="en-GB" dirty="0" smtClean="0"/>
              <a:t>Then lets get more information on the users of the website</a:t>
            </a:r>
          </a:p>
          <a:p>
            <a:endParaRPr lang="en-GB" dirty="0" smtClean="0"/>
          </a:p>
          <a:p>
            <a:r>
              <a:rPr lang="en-GB" dirty="0" smtClean="0"/>
              <a:t>Then use that to bring in more</a:t>
            </a:r>
            <a:r>
              <a:rPr lang="en-GB" baseline="0" dirty="0" smtClean="0"/>
              <a:t> subscribers</a:t>
            </a:r>
            <a:endParaRPr lang="en-GB" dirty="0"/>
          </a:p>
        </p:txBody>
      </p:sp>
      <p:sp>
        <p:nvSpPr>
          <p:cNvPr id="4" name="Slide Number Placeholder 3"/>
          <p:cNvSpPr>
            <a:spLocks noGrp="1"/>
          </p:cNvSpPr>
          <p:nvPr>
            <p:ph type="sldNum" sz="quarter" idx="10"/>
          </p:nvPr>
        </p:nvSpPr>
        <p:spPr/>
        <p:txBody>
          <a:bodyPr/>
          <a:lstStyle/>
          <a:p>
            <a:fld id="{8CF69A28-DE69-4F13-B937-D3EC2A8804C6}" type="slidenum">
              <a:rPr lang="en-GB" smtClean="0"/>
              <a:t>33</a:t>
            </a:fld>
            <a:endParaRPr lang="en-GB"/>
          </a:p>
        </p:txBody>
      </p:sp>
    </p:spTree>
    <p:extLst>
      <p:ext uri="{BB962C8B-B14F-4D97-AF65-F5344CB8AC3E}">
        <p14:creationId xmlns:p14="http://schemas.microsoft.com/office/powerpoint/2010/main" val="37962285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Lets focus first on content as subscribers will only be gained if the content is</a:t>
            </a:r>
            <a:r>
              <a:rPr lang="en-GB" sz="1200" baseline="0" dirty="0" smtClean="0"/>
              <a:t> enjoyed.</a:t>
            </a:r>
          </a:p>
          <a:p>
            <a:endParaRPr lang="en-GB" dirty="0" smtClean="0"/>
          </a:p>
          <a:p>
            <a:r>
              <a:rPr lang="en-GB" dirty="0" smtClean="0"/>
              <a:t>Then lets get more information on the users of the website</a:t>
            </a:r>
          </a:p>
          <a:p>
            <a:endParaRPr lang="en-GB" dirty="0" smtClean="0"/>
          </a:p>
          <a:p>
            <a:r>
              <a:rPr lang="en-GB" dirty="0" smtClean="0"/>
              <a:t>Then use that to bring in more</a:t>
            </a:r>
            <a:r>
              <a:rPr lang="en-GB" baseline="0" dirty="0" smtClean="0"/>
              <a:t> subscribers</a:t>
            </a:r>
            <a:endParaRPr lang="en-GB" dirty="0"/>
          </a:p>
        </p:txBody>
      </p:sp>
      <p:sp>
        <p:nvSpPr>
          <p:cNvPr id="4" name="Slide Number Placeholder 3"/>
          <p:cNvSpPr>
            <a:spLocks noGrp="1"/>
          </p:cNvSpPr>
          <p:nvPr>
            <p:ph type="sldNum" sz="quarter" idx="10"/>
          </p:nvPr>
        </p:nvSpPr>
        <p:spPr/>
        <p:txBody>
          <a:bodyPr/>
          <a:lstStyle/>
          <a:p>
            <a:fld id="{8CF69A28-DE69-4F13-B937-D3EC2A8804C6}" type="slidenum">
              <a:rPr lang="en-GB" smtClean="0"/>
              <a:t>34</a:t>
            </a:fld>
            <a:endParaRPr lang="en-GB"/>
          </a:p>
        </p:txBody>
      </p:sp>
    </p:spTree>
    <p:extLst>
      <p:ext uri="{BB962C8B-B14F-4D97-AF65-F5344CB8AC3E}">
        <p14:creationId xmlns:p14="http://schemas.microsoft.com/office/powerpoint/2010/main" val="93758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UK – 22%, Australia 8%</a:t>
            </a:r>
            <a:endParaRPr lang="en-GB" dirty="0"/>
          </a:p>
        </p:txBody>
      </p:sp>
      <p:sp>
        <p:nvSpPr>
          <p:cNvPr id="4" name="Slide Number Placeholder 3"/>
          <p:cNvSpPr>
            <a:spLocks noGrp="1"/>
          </p:cNvSpPr>
          <p:nvPr>
            <p:ph type="sldNum" sz="quarter" idx="10"/>
          </p:nvPr>
        </p:nvSpPr>
        <p:spPr/>
        <p:txBody>
          <a:bodyPr/>
          <a:lstStyle/>
          <a:p>
            <a:fld id="{8CF69A28-DE69-4F13-B937-D3EC2A8804C6}" type="slidenum">
              <a:rPr lang="en-GB" smtClean="0"/>
              <a:t>8</a:t>
            </a:fld>
            <a:endParaRPr lang="en-GB"/>
          </a:p>
        </p:txBody>
      </p:sp>
    </p:spTree>
    <p:extLst>
      <p:ext uri="{BB962C8B-B14F-4D97-AF65-F5344CB8AC3E}">
        <p14:creationId xmlns:p14="http://schemas.microsoft.com/office/powerpoint/2010/main" val="9613617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GB" sz="1200" dirty="0" smtClean="0"/>
              <a:t>Lets focus first on content as subscribers will only be gained if the content is</a:t>
            </a:r>
            <a:r>
              <a:rPr lang="en-GB" sz="1200" baseline="0" dirty="0" smtClean="0"/>
              <a:t> enjoyed.</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GB" sz="1200" dirty="0" smtClean="0"/>
          </a:p>
          <a:p>
            <a:pPr marL="0" marR="0" lvl="0" indent="0" algn="l" defTabSz="914400" rtl="0" eaLnBrk="1" fontAlgn="base" latinLnBrk="0" hangingPunct="1">
              <a:lnSpc>
                <a:spcPct val="100000"/>
              </a:lnSpc>
              <a:spcBef>
                <a:spcPts val="0"/>
              </a:spcBef>
              <a:spcAft>
                <a:spcPts val="0"/>
              </a:spcAft>
              <a:buClrTx/>
              <a:buSzTx/>
              <a:buFontTx/>
              <a:buNone/>
              <a:tabLst/>
              <a:defRPr/>
            </a:pPr>
            <a:r>
              <a:rPr lang="en-GB" sz="1200" dirty="0" smtClean="0"/>
              <a:t>These ten sites account for 25% of the US views in the period in question so following on from TV/Cinema pays off</a:t>
            </a:r>
          </a:p>
          <a:p>
            <a:pPr fontAlgn="base"/>
            <a:endParaRPr lang="en-GB" sz="1200" b="0" i="0" u="none" strike="noStrike"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8CF69A28-DE69-4F13-B937-D3EC2A8804C6}" type="slidenum">
              <a:rPr lang="en-GB" smtClean="0"/>
              <a:t>36</a:t>
            </a:fld>
            <a:endParaRPr lang="en-GB"/>
          </a:p>
        </p:txBody>
      </p:sp>
    </p:spTree>
    <p:extLst>
      <p:ext uri="{BB962C8B-B14F-4D97-AF65-F5344CB8AC3E}">
        <p14:creationId xmlns:p14="http://schemas.microsoft.com/office/powerpoint/2010/main" val="3015786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CF69A28-DE69-4F13-B937-D3EC2A8804C6}" type="slidenum">
              <a:rPr lang="en-GB" smtClean="0"/>
              <a:t>37</a:t>
            </a:fld>
            <a:endParaRPr lang="en-GB"/>
          </a:p>
        </p:txBody>
      </p:sp>
    </p:spTree>
    <p:extLst>
      <p:ext uri="{BB962C8B-B14F-4D97-AF65-F5344CB8AC3E}">
        <p14:creationId xmlns:p14="http://schemas.microsoft.com/office/powerpoint/2010/main" val="12882604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CF69A28-DE69-4F13-B937-D3EC2A8804C6}" type="slidenum">
              <a:rPr lang="en-GB" smtClean="0"/>
              <a:t>38</a:t>
            </a:fld>
            <a:endParaRPr lang="en-GB"/>
          </a:p>
        </p:txBody>
      </p:sp>
    </p:spTree>
    <p:extLst>
      <p:ext uri="{BB962C8B-B14F-4D97-AF65-F5344CB8AC3E}">
        <p14:creationId xmlns:p14="http://schemas.microsoft.com/office/powerpoint/2010/main" val="2858196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CF69A28-DE69-4F13-B937-D3EC2A8804C6}" type="slidenum">
              <a:rPr lang="en-GB" smtClean="0"/>
              <a:t>39</a:t>
            </a:fld>
            <a:endParaRPr lang="en-GB"/>
          </a:p>
        </p:txBody>
      </p:sp>
    </p:spTree>
    <p:extLst>
      <p:ext uri="{BB962C8B-B14F-4D97-AF65-F5344CB8AC3E}">
        <p14:creationId xmlns:p14="http://schemas.microsoft.com/office/powerpoint/2010/main" val="32679811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GB" sz="1200" b="0" i="0" u="none" strike="noStrike" kern="1200" dirty="0" smtClean="0">
                <a:solidFill>
                  <a:schemeClr val="tx1"/>
                </a:solidFill>
                <a:effectLst/>
                <a:latin typeface="+mn-lt"/>
                <a:ea typeface="+mn-ea"/>
                <a:cs typeface="+mn-cs"/>
              </a:rPr>
              <a:t>Downton Abbey movie</a:t>
            </a:r>
          </a:p>
          <a:p>
            <a:pPr fontAlgn="base"/>
            <a:r>
              <a:rPr lang="en-GB" sz="1200" b="0" i="0" u="none" strike="noStrike" kern="1200" dirty="0" smtClean="0">
                <a:solidFill>
                  <a:schemeClr val="tx1"/>
                </a:solidFill>
                <a:effectLst/>
                <a:latin typeface="+mn-lt"/>
                <a:ea typeface="+mn-ea"/>
                <a:cs typeface="+mn-cs"/>
              </a:rPr>
              <a:t>Call The Midwife S8</a:t>
            </a:r>
          </a:p>
          <a:p>
            <a:pPr fontAlgn="base"/>
            <a:r>
              <a:rPr lang="en-GB" sz="1200" b="0" i="0" u="none" strike="noStrike" kern="1200" dirty="0" smtClean="0">
                <a:solidFill>
                  <a:schemeClr val="tx1"/>
                </a:solidFill>
                <a:effectLst/>
                <a:latin typeface="+mn-lt"/>
                <a:ea typeface="+mn-ea"/>
                <a:cs typeface="+mn-cs"/>
              </a:rPr>
              <a:t>Poldark S5</a:t>
            </a:r>
          </a:p>
          <a:p>
            <a:pPr fontAlgn="base"/>
            <a:r>
              <a:rPr lang="en-GB" sz="1200" b="0" i="0" u="none" strike="noStrike" kern="1200" dirty="0" smtClean="0">
                <a:solidFill>
                  <a:schemeClr val="tx1"/>
                </a:solidFill>
                <a:effectLst/>
                <a:latin typeface="+mn-lt"/>
                <a:ea typeface="+mn-ea"/>
                <a:cs typeface="+mn-cs"/>
              </a:rPr>
              <a:t>Victoria S3</a:t>
            </a:r>
          </a:p>
          <a:p>
            <a:pPr fontAlgn="base"/>
            <a:r>
              <a:rPr lang="en-GB" sz="1200" b="0" i="0" u="none" strike="noStrike" kern="1200" dirty="0" smtClean="0">
                <a:solidFill>
                  <a:schemeClr val="tx1"/>
                </a:solidFill>
                <a:effectLst/>
                <a:latin typeface="+mn-lt"/>
                <a:ea typeface="+mn-ea"/>
                <a:cs typeface="+mn-cs"/>
              </a:rPr>
              <a:t>Project Blue Book - UFO</a:t>
            </a:r>
          </a:p>
          <a:p>
            <a:pPr fontAlgn="base"/>
            <a:r>
              <a:rPr lang="en-GB" sz="1200" b="0" i="0" u="none" strike="noStrike" kern="1200" dirty="0" err="1" smtClean="0">
                <a:solidFill>
                  <a:schemeClr val="tx1"/>
                </a:solidFill>
                <a:effectLst/>
                <a:latin typeface="+mn-lt"/>
                <a:ea typeface="+mn-ea"/>
                <a:cs typeface="+mn-cs"/>
              </a:rPr>
              <a:t>Sanditon</a:t>
            </a:r>
            <a:r>
              <a:rPr lang="en-GB" sz="1200" b="0" i="0" u="none" strike="noStrike" kern="1200" dirty="0" smtClean="0">
                <a:solidFill>
                  <a:schemeClr val="tx1"/>
                </a:solidFill>
                <a:effectLst/>
                <a:latin typeface="+mn-lt"/>
                <a:ea typeface="+mn-ea"/>
                <a:cs typeface="+mn-cs"/>
              </a:rPr>
              <a:t> – Jane Austin Novel</a:t>
            </a:r>
          </a:p>
          <a:p>
            <a:pPr fontAlgn="base"/>
            <a:r>
              <a:rPr lang="en-GB" sz="1200" b="0" i="0" u="none" strike="noStrike" kern="1200" dirty="0" smtClean="0">
                <a:solidFill>
                  <a:schemeClr val="tx1"/>
                </a:solidFill>
                <a:effectLst/>
                <a:latin typeface="+mn-lt"/>
                <a:ea typeface="+mn-ea"/>
                <a:cs typeface="+mn-cs"/>
              </a:rPr>
              <a:t>Catherine the Great</a:t>
            </a:r>
          </a:p>
          <a:p>
            <a:pPr fontAlgn="base"/>
            <a:r>
              <a:rPr lang="en-GB" sz="1200" b="0" i="0" u="none" strike="noStrike" kern="1200" dirty="0" smtClean="0">
                <a:solidFill>
                  <a:schemeClr val="tx1"/>
                </a:solidFill>
                <a:effectLst/>
                <a:latin typeface="+mn-lt"/>
                <a:ea typeface="+mn-ea"/>
                <a:cs typeface="+mn-cs"/>
              </a:rPr>
              <a:t>The Crown S3 – Elizabeth</a:t>
            </a:r>
            <a:r>
              <a:rPr lang="en-GB" sz="1200" b="0" i="0" u="none" strike="noStrike" kern="1200" baseline="0" dirty="0" smtClean="0">
                <a:solidFill>
                  <a:schemeClr val="tx1"/>
                </a:solidFill>
                <a:effectLst/>
                <a:latin typeface="+mn-lt"/>
                <a:ea typeface="+mn-ea"/>
                <a:cs typeface="+mn-cs"/>
              </a:rPr>
              <a:t> II</a:t>
            </a:r>
            <a:endParaRPr lang="en-GB" sz="1200" b="0" i="0" u="none" strike="noStrike" kern="1200" dirty="0" smtClean="0">
              <a:solidFill>
                <a:schemeClr val="tx1"/>
              </a:solidFill>
              <a:effectLst/>
              <a:latin typeface="+mn-lt"/>
              <a:ea typeface="+mn-ea"/>
              <a:cs typeface="+mn-cs"/>
            </a:endParaRPr>
          </a:p>
          <a:p>
            <a:pPr fontAlgn="base"/>
            <a:r>
              <a:rPr lang="en-GB" sz="1200" b="0" i="0" u="none" strike="noStrike" kern="1200" dirty="0" smtClean="0">
                <a:solidFill>
                  <a:schemeClr val="tx1"/>
                </a:solidFill>
                <a:effectLst/>
                <a:latin typeface="+mn-lt"/>
                <a:ea typeface="+mn-ea"/>
                <a:cs typeface="+mn-cs"/>
              </a:rPr>
              <a:t>The Spanish Princess – Catherine of Aragon</a:t>
            </a:r>
          </a:p>
          <a:p>
            <a:pPr fontAlgn="base"/>
            <a:r>
              <a:rPr lang="en-GB" sz="1200" b="0" i="0" u="none" strike="noStrike" kern="1200" dirty="0" smtClean="0">
                <a:solidFill>
                  <a:schemeClr val="tx1"/>
                </a:solidFill>
                <a:effectLst/>
                <a:latin typeface="+mn-lt"/>
                <a:ea typeface="+mn-ea"/>
                <a:cs typeface="+mn-cs"/>
              </a:rPr>
              <a:t>The Aftermath – WW2</a:t>
            </a:r>
          </a:p>
          <a:p>
            <a:endParaRPr lang="en-GB" dirty="0"/>
          </a:p>
        </p:txBody>
      </p:sp>
      <p:sp>
        <p:nvSpPr>
          <p:cNvPr id="4" name="Slide Number Placeholder 3"/>
          <p:cNvSpPr>
            <a:spLocks noGrp="1"/>
          </p:cNvSpPr>
          <p:nvPr>
            <p:ph type="sldNum" sz="quarter" idx="10"/>
          </p:nvPr>
        </p:nvSpPr>
        <p:spPr/>
        <p:txBody>
          <a:bodyPr/>
          <a:lstStyle/>
          <a:p>
            <a:fld id="{8CF69A28-DE69-4F13-B937-D3EC2A8804C6}" type="slidenum">
              <a:rPr lang="en-GB" smtClean="0"/>
              <a:t>40</a:t>
            </a:fld>
            <a:endParaRPr lang="en-GB"/>
          </a:p>
        </p:txBody>
      </p:sp>
    </p:spTree>
    <p:extLst>
      <p:ext uri="{BB962C8B-B14F-4D97-AF65-F5344CB8AC3E}">
        <p14:creationId xmlns:p14="http://schemas.microsoft.com/office/powerpoint/2010/main" val="3770759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GB" sz="1200" b="0" i="0" u="none" strike="noStrike" kern="1200" dirty="0" smtClean="0">
                <a:solidFill>
                  <a:schemeClr val="tx1"/>
                </a:solidFill>
                <a:effectLst/>
                <a:latin typeface="+mn-lt"/>
                <a:ea typeface="+mn-ea"/>
                <a:cs typeface="+mn-cs"/>
              </a:rPr>
              <a:t>Downton Abbey movie</a:t>
            </a:r>
          </a:p>
          <a:p>
            <a:pPr fontAlgn="base"/>
            <a:r>
              <a:rPr lang="en-GB" sz="1200" b="0" i="0" u="none" strike="noStrike" kern="1200" dirty="0" smtClean="0">
                <a:solidFill>
                  <a:schemeClr val="tx1"/>
                </a:solidFill>
                <a:effectLst/>
                <a:latin typeface="+mn-lt"/>
                <a:ea typeface="+mn-ea"/>
                <a:cs typeface="+mn-cs"/>
              </a:rPr>
              <a:t>Call The Midwife S8</a:t>
            </a:r>
          </a:p>
          <a:p>
            <a:pPr fontAlgn="base"/>
            <a:r>
              <a:rPr lang="en-GB" sz="1200" b="0" i="0" u="none" strike="noStrike" kern="1200" dirty="0" smtClean="0">
                <a:solidFill>
                  <a:schemeClr val="tx1"/>
                </a:solidFill>
                <a:effectLst/>
                <a:latin typeface="+mn-lt"/>
                <a:ea typeface="+mn-ea"/>
                <a:cs typeface="+mn-cs"/>
              </a:rPr>
              <a:t>Poldark S5</a:t>
            </a:r>
          </a:p>
          <a:p>
            <a:pPr fontAlgn="base"/>
            <a:r>
              <a:rPr lang="en-GB" sz="1200" b="0" i="0" u="none" strike="noStrike" kern="1200" dirty="0" smtClean="0">
                <a:solidFill>
                  <a:schemeClr val="tx1"/>
                </a:solidFill>
                <a:effectLst/>
                <a:latin typeface="+mn-lt"/>
                <a:ea typeface="+mn-ea"/>
                <a:cs typeface="+mn-cs"/>
              </a:rPr>
              <a:t>Victoria S3</a:t>
            </a:r>
          </a:p>
          <a:p>
            <a:pPr fontAlgn="base"/>
            <a:r>
              <a:rPr lang="en-GB" sz="1200" b="0" i="0" u="none" strike="noStrike" kern="1200" dirty="0" smtClean="0">
                <a:solidFill>
                  <a:schemeClr val="tx1"/>
                </a:solidFill>
                <a:effectLst/>
                <a:latin typeface="+mn-lt"/>
                <a:ea typeface="+mn-ea"/>
                <a:cs typeface="+mn-cs"/>
              </a:rPr>
              <a:t>Project Blue Book - UFO</a:t>
            </a:r>
          </a:p>
          <a:p>
            <a:pPr fontAlgn="base"/>
            <a:r>
              <a:rPr lang="en-GB" sz="1200" b="0" i="0" u="none" strike="noStrike" kern="1200" dirty="0" err="1" smtClean="0">
                <a:solidFill>
                  <a:schemeClr val="tx1"/>
                </a:solidFill>
                <a:effectLst/>
                <a:latin typeface="+mn-lt"/>
                <a:ea typeface="+mn-ea"/>
                <a:cs typeface="+mn-cs"/>
              </a:rPr>
              <a:t>Sanditon</a:t>
            </a:r>
            <a:r>
              <a:rPr lang="en-GB" sz="1200" b="0" i="0" u="none" strike="noStrike" kern="1200" dirty="0" smtClean="0">
                <a:solidFill>
                  <a:schemeClr val="tx1"/>
                </a:solidFill>
                <a:effectLst/>
                <a:latin typeface="+mn-lt"/>
                <a:ea typeface="+mn-ea"/>
                <a:cs typeface="+mn-cs"/>
              </a:rPr>
              <a:t> – Jane Austin Novel</a:t>
            </a:r>
          </a:p>
          <a:p>
            <a:pPr fontAlgn="base"/>
            <a:r>
              <a:rPr lang="en-GB" sz="1200" b="0" i="0" u="none" strike="noStrike" kern="1200" dirty="0" smtClean="0">
                <a:solidFill>
                  <a:schemeClr val="tx1"/>
                </a:solidFill>
                <a:effectLst/>
                <a:latin typeface="+mn-lt"/>
                <a:ea typeface="+mn-ea"/>
                <a:cs typeface="+mn-cs"/>
              </a:rPr>
              <a:t>Catherine the Great</a:t>
            </a:r>
          </a:p>
          <a:p>
            <a:pPr fontAlgn="base"/>
            <a:r>
              <a:rPr lang="en-GB" sz="1200" b="0" i="0" u="none" strike="noStrike" kern="1200" dirty="0" smtClean="0">
                <a:solidFill>
                  <a:schemeClr val="tx1"/>
                </a:solidFill>
                <a:effectLst/>
                <a:latin typeface="+mn-lt"/>
                <a:ea typeface="+mn-ea"/>
                <a:cs typeface="+mn-cs"/>
              </a:rPr>
              <a:t>The Crown S3 – Elizabeth</a:t>
            </a:r>
            <a:r>
              <a:rPr lang="en-GB" sz="1200" b="0" i="0" u="none" strike="noStrike" kern="1200" baseline="0" dirty="0" smtClean="0">
                <a:solidFill>
                  <a:schemeClr val="tx1"/>
                </a:solidFill>
                <a:effectLst/>
                <a:latin typeface="+mn-lt"/>
                <a:ea typeface="+mn-ea"/>
                <a:cs typeface="+mn-cs"/>
              </a:rPr>
              <a:t> II</a:t>
            </a:r>
            <a:endParaRPr lang="en-GB" sz="1200" b="0" i="0" u="none" strike="noStrike" kern="1200" dirty="0" smtClean="0">
              <a:solidFill>
                <a:schemeClr val="tx1"/>
              </a:solidFill>
              <a:effectLst/>
              <a:latin typeface="+mn-lt"/>
              <a:ea typeface="+mn-ea"/>
              <a:cs typeface="+mn-cs"/>
            </a:endParaRPr>
          </a:p>
          <a:p>
            <a:pPr fontAlgn="base"/>
            <a:r>
              <a:rPr lang="en-GB" sz="1200" b="0" i="0" u="none" strike="noStrike" kern="1200" dirty="0" smtClean="0">
                <a:solidFill>
                  <a:schemeClr val="tx1"/>
                </a:solidFill>
                <a:effectLst/>
                <a:latin typeface="+mn-lt"/>
                <a:ea typeface="+mn-ea"/>
                <a:cs typeface="+mn-cs"/>
              </a:rPr>
              <a:t>The Spanish Princess – Catherine of Aragon</a:t>
            </a:r>
          </a:p>
          <a:p>
            <a:pPr fontAlgn="base"/>
            <a:r>
              <a:rPr lang="en-GB" sz="1200" b="0" i="0" u="none" strike="noStrike" kern="1200" dirty="0" smtClean="0">
                <a:solidFill>
                  <a:schemeClr val="tx1"/>
                </a:solidFill>
                <a:effectLst/>
                <a:latin typeface="+mn-lt"/>
                <a:ea typeface="+mn-ea"/>
                <a:cs typeface="+mn-cs"/>
              </a:rPr>
              <a:t>The Aftermath – WW2</a:t>
            </a:r>
          </a:p>
          <a:p>
            <a:endParaRPr lang="en-GB" dirty="0"/>
          </a:p>
        </p:txBody>
      </p:sp>
      <p:sp>
        <p:nvSpPr>
          <p:cNvPr id="4" name="Slide Number Placeholder 3"/>
          <p:cNvSpPr>
            <a:spLocks noGrp="1"/>
          </p:cNvSpPr>
          <p:nvPr>
            <p:ph type="sldNum" sz="quarter" idx="10"/>
          </p:nvPr>
        </p:nvSpPr>
        <p:spPr/>
        <p:txBody>
          <a:bodyPr/>
          <a:lstStyle/>
          <a:p>
            <a:fld id="{8CF69A28-DE69-4F13-B937-D3EC2A8804C6}" type="slidenum">
              <a:rPr lang="en-GB" smtClean="0"/>
              <a:t>41</a:t>
            </a:fld>
            <a:endParaRPr lang="en-GB"/>
          </a:p>
        </p:txBody>
      </p:sp>
    </p:spTree>
    <p:extLst>
      <p:ext uri="{BB962C8B-B14F-4D97-AF65-F5344CB8AC3E}">
        <p14:creationId xmlns:p14="http://schemas.microsoft.com/office/powerpoint/2010/main" val="28723942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After we have looked at the content we now need to get a better understanding of the behaviour of the anonymous users</a:t>
            </a:r>
            <a:endParaRPr lang="en-GB" dirty="0"/>
          </a:p>
        </p:txBody>
      </p:sp>
      <p:sp>
        <p:nvSpPr>
          <p:cNvPr id="4" name="Slide Number Placeholder 3"/>
          <p:cNvSpPr>
            <a:spLocks noGrp="1"/>
          </p:cNvSpPr>
          <p:nvPr>
            <p:ph type="sldNum" sz="quarter" idx="10"/>
          </p:nvPr>
        </p:nvSpPr>
        <p:spPr/>
        <p:txBody>
          <a:bodyPr/>
          <a:lstStyle/>
          <a:p>
            <a:fld id="{8CF69A28-DE69-4F13-B937-D3EC2A8804C6}" type="slidenum">
              <a:rPr lang="en-GB" smtClean="0"/>
              <a:t>43</a:t>
            </a:fld>
            <a:endParaRPr lang="en-GB"/>
          </a:p>
        </p:txBody>
      </p:sp>
    </p:spTree>
    <p:extLst>
      <p:ext uri="{BB962C8B-B14F-4D97-AF65-F5344CB8AC3E}">
        <p14:creationId xmlns:p14="http://schemas.microsoft.com/office/powerpoint/2010/main" val="29115511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After we have looked at the content we now need to get a better understanding of the behaviour of the anonymous users</a:t>
            </a:r>
            <a:endParaRPr lang="en-GB" dirty="0"/>
          </a:p>
        </p:txBody>
      </p:sp>
      <p:sp>
        <p:nvSpPr>
          <p:cNvPr id="4" name="Slide Number Placeholder 3"/>
          <p:cNvSpPr>
            <a:spLocks noGrp="1"/>
          </p:cNvSpPr>
          <p:nvPr>
            <p:ph type="sldNum" sz="quarter" idx="10"/>
          </p:nvPr>
        </p:nvSpPr>
        <p:spPr/>
        <p:txBody>
          <a:bodyPr/>
          <a:lstStyle/>
          <a:p>
            <a:fld id="{8CF69A28-DE69-4F13-B937-D3EC2A8804C6}" type="slidenum">
              <a:rPr lang="en-GB" smtClean="0"/>
              <a:t>44</a:t>
            </a:fld>
            <a:endParaRPr lang="en-GB"/>
          </a:p>
        </p:txBody>
      </p:sp>
    </p:spTree>
    <p:extLst>
      <p:ext uri="{BB962C8B-B14F-4D97-AF65-F5344CB8AC3E}">
        <p14:creationId xmlns:p14="http://schemas.microsoft.com/office/powerpoint/2010/main" val="14733534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After we have looked at the content we now need to get a better understanding of the behaviour of the anonymous users</a:t>
            </a:r>
            <a:endParaRPr lang="en-GB" dirty="0"/>
          </a:p>
        </p:txBody>
      </p:sp>
      <p:sp>
        <p:nvSpPr>
          <p:cNvPr id="4" name="Slide Number Placeholder 3"/>
          <p:cNvSpPr>
            <a:spLocks noGrp="1"/>
          </p:cNvSpPr>
          <p:nvPr>
            <p:ph type="sldNum" sz="quarter" idx="10"/>
          </p:nvPr>
        </p:nvSpPr>
        <p:spPr/>
        <p:txBody>
          <a:bodyPr/>
          <a:lstStyle/>
          <a:p>
            <a:fld id="{8CF69A28-DE69-4F13-B937-D3EC2A8804C6}" type="slidenum">
              <a:rPr lang="en-GB" smtClean="0"/>
              <a:t>45</a:t>
            </a:fld>
            <a:endParaRPr lang="en-GB"/>
          </a:p>
        </p:txBody>
      </p:sp>
    </p:spTree>
    <p:extLst>
      <p:ext uri="{BB962C8B-B14F-4D97-AF65-F5344CB8AC3E}">
        <p14:creationId xmlns:p14="http://schemas.microsoft.com/office/powerpoint/2010/main" val="7261640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CF69A28-DE69-4F13-B937-D3EC2A8804C6}" type="slidenum">
              <a:rPr lang="en-GB" smtClean="0"/>
              <a:t>46</a:t>
            </a:fld>
            <a:endParaRPr lang="en-GB"/>
          </a:p>
        </p:txBody>
      </p:sp>
    </p:spTree>
    <p:extLst>
      <p:ext uri="{BB962C8B-B14F-4D97-AF65-F5344CB8AC3E}">
        <p14:creationId xmlns:p14="http://schemas.microsoft.com/office/powerpoint/2010/main" val="3789752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UK – 22%, Australia 8%</a:t>
            </a:r>
            <a:endParaRPr lang="en-GB" dirty="0"/>
          </a:p>
        </p:txBody>
      </p:sp>
      <p:sp>
        <p:nvSpPr>
          <p:cNvPr id="4" name="Slide Number Placeholder 3"/>
          <p:cNvSpPr>
            <a:spLocks noGrp="1"/>
          </p:cNvSpPr>
          <p:nvPr>
            <p:ph type="sldNum" sz="quarter" idx="10"/>
          </p:nvPr>
        </p:nvSpPr>
        <p:spPr/>
        <p:txBody>
          <a:bodyPr/>
          <a:lstStyle/>
          <a:p>
            <a:fld id="{8CF69A28-DE69-4F13-B937-D3EC2A8804C6}" type="slidenum">
              <a:rPr lang="en-GB" smtClean="0"/>
              <a:t>9</a:t>
            </a:fld>
            <a:endParaRPr lang="en-GB"/>
          </a:p>
        </p:txBody>
      </p:sp>
    </p:spTree>
    <p:extLst>
      <p:ext uri="{BB962C8B-B14F-4D97-AF65-F5344CB8AC3E}">
        <p14:creationId xmlns:p14="http://schemas.microsoft.com/office/powerpoint/2010/main" val="26656896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CF69A28-DE69-4F13-B937-D3EC2A8804C6}" type="slidenum">
              <a:rPr lang="en-GB" smtClean="0"/>
              <a:t>47</a:t>
            </a:fld>
            <a:endParaRPr lang="en-GB"/>
          </a:p>
        </p:txBody>
      </p:sp>
    </p:spTree>
    <p:extLst>
      <p:ext uri="{BB962C8B-B14F-4D97-AF65-F5344CB8AC3E}">
        <p14:creationId xmlns:p14="http://schemas.microsoft.com/office/powerpoint/2010/main" val="12754011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see</a:t>
            </a:r>
            <a:r>
              <a:rPr lang="en-GB" baseline="0" dirty="0" smtClean="0"/>
              <a:t> from the webpages that the subscription page was visited 194 times, however we do not know how many times it was completed</a:t>
            </a:r>
            <a:endParaRPr lang="en-GB" dirty="0"/>
          </a:p>
        </p:txBody>
      </p:sp>
      <p:sp>
        <p:nvSpPr>
          <p:cNvPr id="4" name="Slide Number Placeholder 3"/>
          <p:cNvSpPr>
            <a:spLocks noGrp="1"/>
          </p:cNvSpPr>
          <p:nvPr>
            <p:ph type="sldNum" sz="quarter" idx="10"/>
          </p:nvPr>
        </p:nvSpPr>
        <p:spPr/>
        <p:txBody>
          <a:bodyPr/>
          <a:lstStyle/>
          <a:p>
            <a:fld id="{8CF69A28-DE69-4F13-B937-D3EC2A8804C6}" type="slidenum">
              <a:rPr lang="en-GB" smtClean="0"/>
              <a:t>48</a:t>
            </a:fld>
            <a:endParaRPr lang="en-GB"/>
          </a:p>
        </p:txBody>
      </p:sp>
    </p:spTree>
    <p:extLst>
      <p:ext uri="{BB962C8B-B14F-4D97-AF65-F5344CB8AC3E}">
        <p14:creationId xmlns:p14="http://schemas.microsoft.com/office/powerpoint/2010/main" val="24696516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see</a:t>
            </a:r>
            <a:r>
              <a:rPr lang="en-GB" baseline="0" dirty="0" smtClean="0"/>
              <a:t> from the webpages that the subscription page was visited 194 times, however we do not know how many times it was completed</a:t>
            </a:r>
            <a:endParaRPr lang="en-GB" dirty="0"/>
          </a:p>
        </p:txBody>
      </p:sp>
      <p:sp>
        <p:nvSpPr>
          <p:cNvPr id="4" name="Slide Number Placeholder 3"/>
          <p:cNvSpPr>
            <a:spLocks noGrp="1"/>
          </p:cNvSpPr>
          <p:nvPr>
            <p:ph type="sldNum" sz="quarter" idx="10"/>
          </p:nvPr>
        </p:nvSpPr>
        <p:spPr/>
        <p:txBody>
          <a:bodyPr/>
          <a:lstStyle/>
          <a:p>
            <a:fld id="{8CF69A28-DE69-4F13-B937-D3EC2A8804C6}" type="slidenum">
              <a:rPr lang="en-GB" smtClean="0"/>
              <a:t>49</a:t>
            </a:fld>
            <a:endParaRPr lang="en-GB"/>
          </a:p>
        </p:txBody>
      </p:sp>
    </p:spTree>
    <p:extLst>
      <p:ext uri="{BB962C8B-B14F-4D97-AF65-F5344CB8AC3E}">
        <p14:creationId xmlns:p14="http://schemas.microsoft.com/office/powerpoint/2010/main" val="32033802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CF69A28-DE69-4F13-B937-D3EC2A8804C6}" type="slidenum">
              <a:rPr lang="en-GB" smtClean="0"/>
              <a:t>52</a:t>
            </a:fld>
            <a:endParaRPr lang="en-GB"/>
          </a:p>
        </p:txBody>
      </p:sp>
    </p:spTree>
    <p:extLst>
      <p:ext uri="{BB962C8B-B14F-4D97-AF65-F5344CB8AC3E}">
        <p14:creationId xmlns:p14="http://schemas.microsoft.com/office/powerpoint/2010/main" val="36122517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Offering special offers or allow for questionnaires to be sent to fins out why</a:t>
            </a:r>
            <a:endParaRPr lang="en-GB" dirty="0"/>
          </a:p>
        </p:txBody>
      </p:sp>
      <p:sp>
        <p:nvSpPr>
          <p:cNvPr id="4" name="Slide Number Placeholder 3"/>
          <p:cNvSpPr>
            <a:spLocks noGrp="1"/>
          </p:cNvSpPr>
          <p:nvPr>
            <p:ph type="sldNum" sz="quarter" idx="10"/>
          </p:nvPr>
        </p:nvSpPr>
        <p:spPr/>
        <p:txBody>
          <a:bodyPr/>
          <a:lstStyle/>
          <a:p>
            <a:fld id="{8CF69A28-DE69-4F13-B937-D3EC2A8804C6}" type="slidenum">
              <a:rPr lang="en-GB" smtClean="0"/>
              <a:t>53</a:t>
            </a:fld>
            <a:endParaRPr lang="en-GB"/>
          </a:p>
        </p:txBody>
      </p:sp>
    </p:spTree>
    <p:extLst>
      <p:ext uri="{BB962C8B-B14F-4D97-AF65-F5344CB8AC3E}">
        <p14:creationId xmlns:p14="http://schemas.microsoft.com/office/powerpoint/2010/main" val="3314188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size and colour of the bubble demonstrates visually the views for each</a:t>
            </a:r>
            <a:r>
              <a:rPr lang="en-GB" baseline="0" dirty="0" smtClean="0"/>
              <a:t> country</a:t>
            </a:r>
            <a:endParaRPr lang="en-GB" dirty="0" smtClean="0"/>
          </a:p>
          <a:p>
            <a:r>
              <a:rPr lang="en-GB" dirty="0" smtClean="0"/>
              <a:t>UK – 22%, Australia 8% round up the top 3</a:t>
            </a:r>
            <a:endParaRPr lang="en-GB" dirty="0"/>
          </a:p>
        </p:txBody>
      </p:sp>
      <p:sp>
        <p:nvSpPr>
          <p:cNvPr id="4" name="Slide Number Placeholder 3"/>
          <p:cNvSpPr>
            <a:spLocks noGrp="1"/>
          </p:cNvSpPr>
          <p:nvPr>
            <p:ph type="sldNum" sz="quarter" idx="10"/>
          </p:nvPr>
        </p:nvSpPr>
        <p:spPr/>
        <p:txBody>
          <a:bodyPr/>
          <a:lstStyle/>
          <a:p>
            <a:fld id="{8CF69A28-DE69-4F13-B937-D3EC2A8804C6}" type="slidenum">
              <a:rPr lang="en-GB" smtClean="0"/>
              <a:t>10</a:t>
            </a:fld>
            <a:endParaRPr lang="en-GB"/>
          </a:p>
        </p:txBody>
      </p:sp>
    </p:spTree>
    <p:extLst>
      <p:ext uri="{BB962C8B-B14F-4D97-AF65-F5344CB8AC3E}">
        <p14:creationId xmlns:p14="http://schemas.microsoft.com/office/powerpoint/2010/main" val="974743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size and colour of the bubble demonstrates visually the views for each</a:t>
            </a:r>
            <a:r>
              <a:rPr lang="en-GB" baseline="0" dirty="0" smtClean="0"/>
              <a:t> country</a:t>
            </a:r>
            <a:endParaRPr lang="en-GB" dirty="0" smtClean="0"/>
          </a:p>
          <a:p>
            <a:r>
              <a:rPr lang="en-GB" dirty="0" smtClean="0"/>
              <a:t>UK – 22%, Australia 8% round up the top 3</a:t>
            </a:r>
            <a:endParaRPr lang="en-GB" dirty="0"/>
          </a:p>
        </p:txBody>
      </p:sp>
      <p:sp>
        <p:nvSpPr>
          <p:cNvPr id="4" name="Slide Number Placeholder 3"/>
          <p:cNvSpPr>
            <a:spLocks noGrp="1"/>
          </p:cNvSpPr>
          <p:nvPr>
            <p:ph type="sldNum" sz="quarter" idx="10"/>
          </p:nvPr>
        </p:nvSpPr>
        <p:spPr/>
        <p:txBody>
          <a:bodyPr/>
          <a:lstStyle/>
          <a:p>
            <a:fld id="{8CF69A28-DE69-4F13-B937-D3EC2A8804C6}" type="slidenum">
              <a:rPr lang="en-GB" smtClean="0"/>
              <a:t>11</a:t>
            </a:fld>
            <a:endParaRPr lang="en-GB"/>
          </a:p>
        </p:txBody>
      </p:sp>
    </p:spTree>
    <p:extLst>
      <p:ext uri="{BB962C8B-B14F-4D97-AF65-F5344CB8AC3E}">
        <p14:creationId xmlns:p14="http://schemas.microsoft.com/office/powerpoint/2010/main" val="847306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size and colour of the bubble demonstrates visually the views for each</a:t>
            </a:r>
            <a:r>
              <a:rPr lang="en-GB" baseline="0" dirty="0" smtClean="0"/>
              <a:t> country</a:t>
            </a:r>
            <a:endParaRPr lang="en-GB" dirty="0" smtClean="0"/>
          </a:p>
          <a:p>
            <a:r>
              <a:rPr lang="en-GB" dirty="0" smtClean="0"/>
              <a:t>UK – 22%, Australia 8% round up the top 3</a:t>
            </a:r>
            <a:endParaRPr lang="en-GB" dirty="0"/>
          </a:p>
        </p:txBody>
      </p:sp>
      <p:sp>
        <p:nvSpPr>
          <p:cNvPr id="4" name="Slide Number Placeholder 3"/>
          <p:cNvSpPr>
            <a:spLocks noGrp="1"/>
          </p:cNvSpPr>
          <p:nvPr>
            <p:ph type="sldNum" sz="quarter" idx="10"/>
          </p:nvPr>
        </p:nvSpPr>
        <p:spPr/>
        <p:txBody>
          <a:bodyPr/>
          <a:lstStyle/>
          <a:p>
            <a:fld id="{8CF69A28-DE69-4F13-B937-D3EC2A8804C6}" type="slidenum">
              <a:rPr lang="en-GB" smtClean="0"/>
              <a:t>12</a:t>
            </a:fld>
            <a:endParaRPr lang="en-GB"/>
          </a:p>
        </p:txBody>
      </p:sp>
    </p:spTree>
    <p:extLst>
      <p:ext uri="{BB962C8B-B14F-4D97-AF65-F5344CB8AC3E}">
        <p14:creationId xmlns:p14="http://schemas.microsoft.com/office/powerpoint/2010/main" val="592383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Of the top 25 countries,</a:t>
            </a:r>
            <a:r>
              <a:rPr lang="en-GB" baseline="0" dirty="0" smtClean="0"/>
              <a:t> the US has 46% of total unique users</a:t>
            </a:r>
            <a:endParaRPr lang="en-GB" dirty="0"/>
          </a:p>
        </p:txBody>
      </p:sp>
      <p:sp>
        <p:nvSpPr>
          <p:cNvPr id="4" name="Slide Number Placeholder 3"/>
          <p:cNvSpPr>
            <a:spLocks noGrp="1"/>
          </p:cNvSpPr>
          <p:nvPr>
            <p:ph type="sldNum" sz="quarter" idx="10"/>
          </p:nvPr>
        </p:nvSpPr>
        <p:spPr/>
        <p:txBody>
          <a:bodyPr/>
          <a:lstStyle/>
          <a:p>
            <a:fld id="{8CF69A28-DE69-4F13-B937-D3EC2A8804C6}" type="slidenum">
              <a:rPr lang="en-GB" smtClean="0"/>
              <a:t>13</a:t>
            </a:fld>
            <a:endParaRPr lang="en-GB"/>
          </a:p>
        </p:txBody>
      </p:sp>
    </p:spTree>
    <p:extLst>
      <p:ext uri="{BB962C8B-B14F-4D97-AF65-F5344CB8AC3E}">
        <p14:creationId xmlns:p14="http://schemas.microsoft.com/office/powerpoint/2010/main" val="2372074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Of the top 25 countries,</a:t>
            </a:r>
            <a:r>
              <a:rPr lang="en-GB" baseline="0" dirty="0" smtClean="0"/>
              <a:t> the US has 46% of total unique users</a:t>
            </a:r>
            <a:endParaRPr lang="en-GB" dirty="0"/>
          </a:p>
        </p:txBody>
      </p:sp>
      <p:sp>
        <p:nvSpPr>
          <p:cNvPr id="4" name="Slide Number Placeholder 3"/>
          <p:cNvSpPr>
            <a:spLocks noGrp="1"/>
          </p:cNvSpPr>
          <p:nvPr>
            <p:ph type="sldNum" sz="quarter" idx="10"/>
          </p:nvPr>
        </p:nvSpPr>
        <p:spPr/>
        <p:txBody>
          <a:bodyPr/>
          <a:lstStyle/>
          <a:p>
            <a:fld id="{8CF69A28-DE69-4F13-B937-D3EC2A8804C6}" type="slidenum">
              <a:rPr lang="en-GB" smtClean="0"/>
              <a:t>14</a:t>
            </a:fld>
            <a:endParaRPr lang="en-GB"/>
          </a:p>
        </p:txBody>
      </p:sp>
    </p:spTree>
    <p:extLst>
      <p:ext uri="{BB962C8B-B14F-4D97-AF65-F5344CB8AC3E}">
        <p14:creationId xmlns:p14="http://schemas.microsoft.com/office/powerpoint/2010/main" val="20950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904F716-D42C-45BF-AC23-E4F23F17E8C8}" type="datetimeFigureOut">
              <a:rPr lang="en-GB" smtClean="0"/>
              <a:t>24/06/2019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A914AF-F501-488B-9060-F152F2C63352}" type="slidenum">
              <a:rPr lang="en-GB" smtClean="0"/>
              <a:t>‹#›</a:t>
            </a:fld>
            <a:endParaRPr lang="en-GB"/>
          </a:p>
        </p:txBody>
      </p:sp>
    </p:spTree>
    <p:extLst>
      <p:ext uri="{BB962C8B-B14F-4D97-AF65-F5344CB8AC3E}">
        <p14:creationId xmlns:p14="http://schemas.microsoft.com/office/powerpoint/2010/main" val="1128705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904F716-D42C-45BF-AC23-E4F23F17E8C8}" type="datetimeFigureOut">
              <a:rPr lang="en-GB" smtClean="0"/>
              <a:t>24/06/2019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A914AF-F501-488B-9060-F152F2C63352}" type="slidenum">
              <a:rPr lang="en-GB" smtClean="0"/>
              <a:t>‹#›</a:t>
            </a:fld>
            <a:endParaRPr lang="en-GB"/>
          </a:p>
        </p:txBody>
      </p:sp>
    </p:spTree>
    <p:extLst>
      <p:ext uri="{BB962C8B-B14F-4D97-AF65-F5344CB8AC3E}">
        <p14:creationId xmlns:p14="http://schemas.microsoft.com/office/powerpoint/2010/main" val="3556429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904F716-D42C-45BF-AC23-E4F23F17E8C8}" type="datetimeFigureOut">
              <a:rPr lang="en-GB" smtClean="0"/>
              <a:t>24/06/2019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A914AF-F501-488B-9060-F152F2C63352}" type="slidenum">
              <a:rPr lang="en-GB" smtClean="0"/>
              <a:t>‹#›</a:t>
            </a:fld>
            <a:endParaRPr lang="en-GB"/>
          </a:p>
        </p:txBody>
      </p:sp>
    </p:spTree>
    <p:extLst>
      <p:ext uri="{BB962C8B-B14F-4D97-AF65-F5344CB8AC3E}">
        <p14:creationId xmlns:p14="http://schemas.microsoft.com/office/powerpoint/2010/main" val="4188347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904F716-D42C-45BF-AC23-E4F23F17E8C8}" type="datetimeFigureOut">
              <a:rPr lang="en-GB" smtClean="0"/>
              <a:t>24/06/2019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A914AF-F501-488B-9060-F152F2C63352}" type="slidenum">
              <a:rPr lang="en-GB" smtClean="0"/>
              <a:t>‹#›</a:t>
            </a:fld>
            <a:endParaRPr lang="en-GB"/>
          </a:p>
        </p:txBody>
      </p:sp>
    </p:spTree>
    <p:extLst>
      <p:ext uri="{BB962C8B-B14F-4D97-AF65-F5344CB8AC3E}">
        <p14:creationId xmlns:p14="http://schemas.microsoft.com/office/powerpoint/2010/main" val="384272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04F716-D42C-45BF-AC23-E4F23F17E8C8}" type="datetimeFigureOut">
              <a:rPr lang="en-GB" smtClean="0"/>
              <a:t>24/06/2019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A914AF-F501-488B-9060-F152F2C63352}" type="slidenum">
              <a:rPr lang="en-GB" smtClean="0"/>
              <a:t>‹#›</a:t>
            </a:fld>
            <a:endParaRPr lang="en-GB"/>
          </a:p>
        </p:txBody>
      </p:sp>
    </p:spTree>
    <p:extLst>
      <p:ext uri="{BB962C8B-B14F-4D97-AF65-F5344CB8AC3E}">
        <p14:creationId xmlns:p14="http://schemas.microsoft.com/office/powerpoint/2010/main" val="4280920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904F716-D42C-45BF-AC23-E4F23F17E8C8}" type="datetimeFigureOut">
              <a:rPr lang="en-GB" smtClean="0"/>
              <a:t>24/06/2019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AA914AF-F501-488B-9060-F152F2C63352}" type="slidenum">
              <a:rPr lang="en-GB" smtClean="0"/>
              <a:t>‹#›</a:t>
            </a:fld>
            <a:endParaRPr lang="en-GB"/>
          </a:p>
        </p:txBody>
      </p:sp>
    </p:spTree>
    <p:extLst>
      <p:ext uri="{BB962C8B-B14F-4D97-AF65-F5344CB8AC3E}">
        <p14:creationId xmlns:p14="http://schemas.microsoft.com/office/powerpoint/2010/main" val="2056157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904F716-D42C-45BF-AC23-E4F23F17E8C8}" type="datetimeFigureOut">
              <a:rPr lang="en-GB" smtClean="0"/>
              <a:t>24/06/2019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AA914AF-F501-488B-9060-F152F2C63352}" type="slidenum">
              <a:rPr lang="en-GB" smtClean="0"/>
              <a:t>‹#›</a:t>
            </a:fld>
            <a:endParaRPr lang="en-GB"/>
          </a:p>
        </p:txBody>
      </p:sp>
    </p:spTree>
    <p:extLst>
      <p:ext uri="{BB962C8B-B14F-4D97-AF65-F5344CB8AC3E}">
        <p14:creationId xmlns:p14="http://schemas.microsoft.com/office/powerpoint/2010/main" val="2394520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Date Placeholder 2"/>
          <p:cNvSpPr>
            <a:spLocks noGrp="1"/>
          </p:cNvSpPr>
          <p:nvPr>
            <p:ph type="dt" sz="half" idx="10"/>
          </p:nvPr>
        </p:nvSpPr>
        <p:spPr/>
        <p:txBody>
          <a:bodyPr/>
          <a:lstStyle/>
          <a:p>
            <a:fld id="{7904F716-D42C-45BF-AC23-E4F23F17E8C8}" type="datetimeFigureOut">
              <a:rPr lang="en-GB" smtClean="0"/>
              <a:t>24/06/2019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AA914AF-F501-488B-9060-F152F2C63352}" type="slidenum">
              <a:rPr lang="en-GB" smtClean="0"/>
              <a:t>‹#›</a:t>
            </a:fld>
            <a:endParaRPr lang="en-GB"/>
          </a:p>
        </p:txBody>
      </p:sp>
      <p:sp>
        <p:nvSpPr>
          <p:cNvPr id="6" name="Rectangle 5"/>
          <p:cNvSpPr/>
          <p:nvPr userDrawn="1"/>
        </p:nvSpPr>
        <p:spPr>
          <a:xfrm>
            <a:off x="-171450" y="236764"/>
            <a:ext cx="12556671" cy="1283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67286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04F716-D42C-45BF-AC23-E4F23F17E8C8}" type="datetimeFigureOut">
              <a:rPr lang="en-GB" smtClean="0"/>
              <a:t>24/06/2019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AA914AF-F501-488B-9060-F152F2C63352}" type="slidenum">
              <a:rPr lang="en-GB" smtClean="0"/>
              <a:t>‹#›</a:t>
            </a:fld>
            <a:endParaRPr lang="en-GB"/>
          </a:p>
        </p:txBody>
      </p:sp>
    </p:spTree>
    <p:extLst>
      <p:ext uri="{BB962C8B-B14F-4D97-AF65-F5344CB8AC3E}">
        <p14:creationId xmlns:p14="http://schemas.microsoft.com/office/powerpoint/2010/main" val="1119130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04F716-D42C-45BF-AC23-E4F23F17E8C8}" type="datetimeFigureOut">
              <a:rPr lang="en-GB" smtClean="0"/>
              <a:t>24/06/2019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AA914AF-F501-488B-9060-F152F2C63352}" type="slidenum">
              <a:rPr lang="en-GB" smtClean="0"/>
              <a:t>‹#›</a:t>
            </a:fld>
            <a:endParaRPr lang="en-GB"/>
          </a:p>
        </p:txBody>
      </p:sp>
    </p:spTree>
    <p:extLst>
      <p:ext uri="{BB962C8B-B14F-4D97-AF65-F5344CB8AC3E}">
        <p14:creationId xmlns:p14="http://schemas.microsoft.com/office/powerpoint/2010/main" val="4197866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04F716-D42C-45BF-AC23-E4F23F17E8C8}" type="datetimeFigureOut">
              <a:rPr lang="en-GB" smtClean="0"/>
              <a:t>24/06/2019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AA914AF-F501-488B-9060-F152F2C63352}" type="slidenum">
              <a:rPr lang="en-GB" smtClean="0"/>
              <a:t>‹#›</a:t>
            </a:fld>
            <a:endParaRPr lang="en-GB"/>
          </a:p>
        </p:txBody>
      </p:sp>
    </p:spTree>
    <p:extLst>
      <p:ext uri="{BB962C8B-B14F-4D97-AF65-F5344CB8AC3E}">
        <p14:creationId xmlns:p14="http://schemas.microsoft.com/office/powerpoint/2010/main" val="1558208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04F716-D42C-45BF-AC23-E4F23F17E8C8}" type="datetimeFigureOut">
              <a:rPr lang="en-GB" smtClean="0"/>
              <a:t>24/06/2019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A914AF-F501-488B-9060-F152F2C63352}" type="slidenum">
              <a:rPr lang="en-GB" smtClean="0"/>
              <a:t>‹#›</a:t>
            </a:fld>
            <a:endParaRPr lang="en-GB"/>
          </a:p>
        </p:txBody>
      </p:sp>
      <p:sp>
        <p:nvSpPr>
          <p:cNvPr id="7" name="Rectangle 6"/>
          <p:cNvSpPr/>
          <p:nvPr userDrawn="1"/>
        </p:nvSpPr>
        <p:spPr>
          <a:xfrm>
            <a:off x="-171450" y="236764"/>
            <a:ext cx="12556671" cy="1283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pic>
        <p:nvPicPr>
          <p:cNvPr id="8" name="Picture 7"/>
          <p:cNvPicPr>
            <a:picLocks noChangeAspect="1"/>
          </p:cNvPicPr>
          <p:nvPr userDrawn="1"/>
        </p:nvPicPr>
        <p:blipFill>
          <a:blip r:embed="rId13"/>
          <a:stretch>
            <a:fillRect/>
          </a:stretch>
        </p:blipFill>
        <p:spPr>
          <a:xfrm>
            <a:off x="10589419" y="432848"/>
            <a:ext cx="1528762" cy="342079"/>
          </a:xfrm>
          <a:prstGeom prst="rect">
            <a:avLst/>
          </a:prstGeom>
        </p:spPr>
      </p:pic>
    </p:spTree>
    <p:extLst>
      <p:ext uri="{BB962C8B-B14F-4D97-AF65-F5344CB8AC3E}">
        <p14:creationId xmlns:p14="http://schemas.microsoft.com/office/powerpoint/2010/main" val="3799571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FF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Data Insight Analyst Interview</a:t>
            </a:r>
            <a:endParaRPr lang="en-GB" dirty="0"/>
          </a:p>
        </p:txBody>
      </p:sp>
      <p:sp>
        <p:nvSpPr>
          <p:cNvPr id="3" name="Subtitle 2"/>
          <p:cNvSpPr>
            <a:spLocks noGrp="1"/>
          </p:cNvSpPr>
          <p:nvPr>
            <p:ph type="subTitle" idx="1"/>
          </p:nvPr>
        </p:nvSpPr>
        <p:spPr/>
        <p:txBody>
          <a:bodyPr/>
          <a:lstStyle/>
          <a:p>
            <a:r>
              <a:rPr lang="en-GB" dirty="0" smtClean="0"/>
              <a:t>Jonathan Manton</a:t>
            </a:r>
            <a:endParaRPr lang="en-GB" dirty="0"/>
          </a:p>
        </p:txBody>
      </p:sp>
    </p:spTree>
    <p:extLst>
      <p:ext uri="{BB962C8B-B14F-4D97-AF65-F5344CB8AC3E}">
        <p14:creationId xmlns:p14="http://schemas.microsoft.com/office/powerpoint/2010/main" val="4240528691"/>
      </p:ext>
    </p:extLst>
  </p:cSld>
  <p:clrMapOvr>
    <a:masterClrMapping/>
  </p:clrMapOvr>
  <mc:AlternateContent xmlns:mc="http://schemas.openxmlformats.org/markup-compatibility/2006">
    <mc:Choice xmlns:p14="http://schemas.microsoft.com/office/powerpoint/2010/main" Requires="p14">
      <p:transition spd="slow" p14:dur="2000" advTm="49431"/>
    </mc:Choice>
    <mc:Fallback>
      <p:transition spd="slow" advTm="4943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does the US stack up globally?</a:t>
            </a:r>
            <a:endParaRPr lang="en-GB" dirty="0"/>
          </a:p>
        </p:txBody>
      </p:sp>
      <p:pic>
        <p:nvPicPr>
          <p:cNvPr id="10" name="Picture 9"/>
          <p:cNvPicPr>
            <a:picLocks noChangeAspect="1"/>
          </p:cNvPicPr>
          <p:nvPr/>
        </p:nvPicPr>
        <p:blipFill>
          <a:blip r:embed="rId3"/>
          <a:stretch>
            <a:fillRect/>
          </a:stretch>
        </p:blipFill>
        <p:spPr>
          <a:xfrm>
            <a:off x="694739" y="1690688"/>
            <a:ext cx="7550433" cy="4320093"/>
          </a:xfrm>
          <a:prstGeom prst="rect">
            <a:avLst/>
          </a:prstGeom>
        </p:spPr>
      </p:pic>
    </p:spTree>
    <p:extLst>
      <p:ext uri="{BB962C8B-B14F-4D97-AF65-F5344CB8AC3E}">
        <p14:creationId xmlns:p14="http://schemas.microsoft.com/office/powerpoint/2010/main" val="108792465"/>
      </p:ext>
    </p:extLst>
  </p:cSld>
  <p:clrMapOvr>
    <a:masterClrMapping/>
  </p:clrMapOvr>
  <mc:AlternateContent xmlns:mc="http://schemas.openxmlformats.org/markup-compatibility/2006">
    <mc:Choice xmlns:p14="http://schemas.microsoft.com/office/powerpoint/2010/main" Requires="p14">
      <p:transition spd="slow" p14:dur="2000" advTm="30546"/>
    </mc:Choice>
    <mc:Fallback>
      <p:transition spd="slow" advTm="30546"/>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does the US stack up globally?</a:t>
            </a:r>
            <a:endParaRPr lang="en-GB" dirty="0"/>
          </a:p>
        </p:txBody>
      </p:sp>
      <p:sp>
        <p:nvSpPr>
          <p:cNvPr id="4" name="Content Placeholder 2"/>
          <p:cNvSpPr txBox="1">
            <a:spLocks/>
          </p:cNvSpPr>
          <p:nvPr/>
        </p:nvSpPr>
        <p:spPr>
          <a:xfrm>
            <a:off x="8856939" y="2629701"/>
            <a:ext cx="2782611" cy="290051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smtClean="0"/>
              <a:t>During the three days in question…</a:t>
            </a:r>
          </a:p>
          <a:p>
            <a:pPr marL="0" indent="0">
              <a:buNone/>
            </a:pPr>
            <a:r>
              <a:rPr lang="en-GB" sz="1800" dirty="0" smtClean="0"/>
              <a:t>The US had the most amount of visits to the History Extra domain with </a:t>
            </a:r>
            <a:r>
              <a:rPr lang="en-GB" sz="1800" b="1" dirty="0" smtClean="0"/>
              <a:t>68,158</a:t>
            </a:r>
            <a:endParaRPr lang="en-GB" sz="1800" b="1" dirty="0" smtClean="0"/>
          </a:p>
        </p:txBody>
      </p:sp>
      <p:pic>
        <p:nvPicPr>
          <p:cNvPr id="10" name="Picture 9"/>
          <p:cNvPicPr>
            <a:picLocks noChangeAspect="1"/>
          </p:cNvPicPr>
          <p:nvPr/>
        </p:nvPicPr>
        <p:blipFill>
          <a:blip r:embed="rId3"/>
          <a:stretch>
            <a:fillRect/>
          </a:stretch>
        </p:blipFill>
        <p:spPr>
          <a:xfrm>
            <a:off x="694739" y="1690688"/>
            <a:ext cx="7550433" cy="4320093"/>
          </a:xfrm>
          <a:prstGeom prst="rect">
            <a:avLst/>
          </a:prstGeom>
        </p:spPr>
      </p:pic>
    </p:spTree>
    <p:extLst>
      <p:ext uri="{BB962C8B-B14F-4D97-AF65-F5344CB8AC3E}">
        <p14:creationId xmlns:p14="http://schemas.microsoft.com/office/powerpoint/2010/main" val="1312567894"/>
      </p:ext>
    </p:extLst>
  </p:cSld>
  <p:clrMapOvr>
    <a:masterClrMapping/>
  </p:clrMapOvr>
  <mc:AlternateContent xmlns:mc="http://schemas.openxmlformats.org/markup-compatibility/2006">
    <mc:Choice xmlns:p14="http://schemas.microsoft.com/office/powerpoint/2010/main" Requires="p14">
      <p:transition spd="slow" p14:dur="2000" advTm="5130"/>
    </mc:Choice>
    <mc:Fallback>
      <p:transition spd="slow" advTm="513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does the US stack up globally?</a:t>
            </a:r>
            <a:endParaRPr lang="en-GB" dirty="0"/>
          </a:p>
        </p:txBody>
      </p:sp>
      <p:sp>
        <p:nvSpPr>
          <p:cNvPr id="4" name="Content Placeholder 2"/>
          <p:cNvSpPr txBox="1">
            <a:spLocks/>
          </p:cNvSpPr>
          <p:nvPr/>
        </p:nvSpPr>
        <p:spPr>
          <a:xfrm>
            <a:off x="8856939" y="2629701"/>
            <a:ext cx="2782611" cy="290051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smtClean="0"/>
              <a:t>During the three days in question…</a:t>
            </a:r>
          </a:p>
          <a:p>
            <a:pPr marL="0" indent="0">
              <a:buNone/>
            </a:pPr>
            <a:r>
              <a:rPr lang="en-GB" sz="1800" dirty="0" smtClean="0"/>
              <a:t>The US had the most amount of visits to the History Extra domain with </a:t>
            </a:r>
            <a:r>
              <a:rPr lang="en-GB" sz="1800" b="1" dirty="0" smtClean="0"/>
              <a:t>68,158</a:t>
            </a:r>
          </a:p>
          <a:p>
            <a:pPr marL="0" indent="0">
              <a:buNone/>
            </a:pPr>
            <a:r>
              <a:rPr lang="en-GB" sz="1800" dirty="0" smtClean="0"/>
              <a:t>That’s</a:t>
            </a:r>
            <a:r>
              <a:rPr lang="en-GB" sz="1800" b="1" dirty="0" smtClean="0"/>
              <a:t> 40% of the global activity</a:t>
            </a:r>
            <a:endParaRPr lang="en-GB" sz="1800" dirty="0" smtClean="0"/>
          </a:p>
        </p:txBody>
      </p:sp>
      <p:pic>
        <p:nvPicPr>
          <p:cNvPr id="10" name="Picture 9"/>
          <p:cNvPicPr>
            <a:picLocks noChangeAspect="1"/>
          </p:cNvPicPr>
          <p:nvPr/>
        </p:nvPicPr>
        <p:blipFill>
          <a:blip r:embed="rId3"/>
          <a:stretch>
            <a:fillRect/>
          </a:stretch>
        </p:blipFill>
        <p:spPr>
          <a:xfrm>
            <a:off x="694739" y="1690688"/>
            <a:ext cx="7550433" cy="4320093"/>
          </a:xfrm>
          <a:prstGeom prst="rect">
            <a:avLst/>
          </a:prstGeom>
        </p:spPr>
      </p:pic>
    </p:spTree>
    <p:extLst>
      <p:ext uri="{BB962C8B-B14F-4D97-AF65-F5344CB8AC3E}">
        <p14:creationId xmlns:p14="http://schemas.microsoft.com/office/powerpoint/2010/main" val="3273056256"/>
      </p:ext>
    </p:extLst>
  </p:cSld>
  <p:clrMapOvr>
    <a:masterClrMapping/>
  </p:clrMapOvr>
  <mc:AlternateContent xmlns:mc="http://schemas.openxmlformats.org/markup-compatibility/2006">
    <mc:Choice xmlns:p14="http://schemas.microsoft.com/office/powerpoint/2010/main" Requires="p14">
      <p:transition spd="slow" p14:dur="2000" advTm="12284"/>
    </mc:Choice>
    <mc:Fallback>
      <p:transition spd="slow" advTm="12284"/>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many users are visiting in the US?</a:t>
            </a:r>
            <a:endParaRPr lang="en-GB" dirty="0"/>
          </a:p>
        </p:txBody>
      </p:sp>
      <p:graphicFrame>
        <p:nvGraphicFramePr>
          <p:cNvPr id="5" name="Chart 4"/>
          <p:cNvGraphicFramePr>
            <a:graphicFrameLocks/>
          </p:cNvGraphicFramePr>
          <p:nvPr>
            <p:extLst>
              <p:ext uri="{D42A27DB-BD31-4B8C-83A1-F6EECF244321}">
                <p14:modId xmlns:p14="http://schemas.microsoft.com/office/powerpoint/2010/main" val="1604896361"/>
              </p:ext>
            </p:extLst>
          </p:nvPr>
        </p:nvGraphicFramePr>
        <p:xfrm>
          <a:off x="752474" y="1520190"/>
          <a:ext cx="10144125" cy="47472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29740114"/>
      </p:ext>
    </p:extLst>
  </p:cSld>
  <p:clrMapOvr>
    <a:masterClrMapping/>
  </p:clrMapOvr>
  <mc:AlternateContent xmlns:mc="http://schemas.openxmlformats.org/markup-compatibility/2006">
    <mc:Choice xmlns:p14="http://schemas.microsoft.com/office/powerpoint/2010/main" Requires="p14">
      <p:transition spd="slow" p14:dur="2000" advTm="20265"/>
    </mc:Choice>
    <mc:Fallback>
      <p:transition spd="slow" advTm="20265"/>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many users are visiting in the US?</a:t>
            </a:r>
            <a:endParaRPr lang="en-GB" dirty="0"/>
          </a:p>
        </p:txBody>
      </p:sp>
      <p:sp>
        <p:nvSpPr>
          <p:cNvPr id="4" name="Content Placeholder 2"/>
          <p:cNvSpPr txBox="1">
            <a:spLocks/>
          </p:cNvSpPr>
          <p:nvPr/>
        </p:nvSpPr>
        <p:spPr>
          <a:xfrm>
            <a:off x="7483792" y="2579929"/>
            <a:ext cx="3641407" cy="189626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smtClean="0"/>
              <a:t>Those 68,158 views were from </a:t>
            </a:r>
            <a:r>
              <a:rPr lang="en-GB" sz="1800" b="1" dirty="0" smtClean="0"/>
              <a:t>40,351 unique</a:t>
            </a:r>
            <a:r>
              <a:rPr lang="en-GB" sz="1800" dirty="0" smtClean="0"/>
              <a:t> users that visited the site</a:t>
            </a:r>
            <a:endParaRPr lang="en-GB" sz="1800" b="1" dirty="0" smtClean="0"/>
          </a:p>
          <a:p>
            <a:pPr marL="0" indent="0">
              <a:buNone/>
            </a:pPr>
            <a:r>
              <a:rPr lang="en-GB" sz="1800" dirty="0" smtClean="0"/>
              <a:t>That is</a:t>
            </a:r>
            <a:r>
              <a:rPr lang="en-GB" sz="1800" b="1" dirty="0" smtClean="0"/>
              <a:t> 41% </a:t>
            </a:r>
            <a:r>
              <a:rPr lang="en-GB" sz="1800" dirty="0" smtClean="0"/>
              <a:t>of the global users</a:t>
            </a:r>
            <a:endParaRPr lang="en-GB" sz="1800" dirty="0"/>
          </a:p>
        </p:txBody>
      </p:sp>
      <p:graphicFrame>
        <p:nvGraphicFramePr>
          <p:cNvPr id="5" name="Chart 4"/>
          <p:cNvGraphicFramePr>
            <a:graphicFrameLocks/>
          </p:cNvGraphicFramePr>
          <p:nvPr>
            <p:extLst/>
          </p:nvPr>
        </p:nvGraphicFramePr>
        <p:xfrm>
          <a:off x="752474" y="1520190"/>
          <a:ext cx="10144125" cy="47472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28487370"/>
      </p:ext>
    </p:extLst>
  </p:cSld>
  <p:clrMapOvr>
    <a:masterClrMapping/>
  </p:clrMapOvr>
  <mc:AlternateContent xmlns:mc="http://schemas.openxmlformats.org/markup-compatibility/2006">
    <mc:Choice xmlns:p14="http://schemas.microsoft.com/office/powerpoint/2010/main" Requires="p14">
      <p:transition spd="slow" p14:dur="2000" advTm="25886"/>
    </mc:Choice>
    <mc:Fallback>
      <p:transition spd="slow" advTm="25886"/>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a:graphicFrameLocks/>
          </p:cNvGraphicFramePr>
          <p:nvPr>
            <p:extLst>
              <p:ext uri="{D42A27DB-BD31-4B8C-83A1-F6EECF244321}">
                <p14:modId xmlns:p14="http://schemas.microsoft.com/office/powerpoint/2010/main" val="2112546567"/>
              </p:ext>
            </p:extLst>
          </p:nvPr>
        </p:nvGraphicFramePr>
        <p:xfrm>
          <a:off x="838199" y="1690688"/>
          <a:ext cx="10058399" cy="4576762"/>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GB" dirty="0" smtClean="0"/>
              <a:t>How many users are visiting in the US?</a:t>
            </a:r>
            <a:endParaRPr lang="en-GB" dirty="0"/>
          </a:p>
        </p:txBody>
      </p:sp>
    </p:spTree>
    <p:extLst>
      <p:ext uri="{BB962C8B-B14F-4D97-AF65-F5344CB8AC3E}">
        <p14:creationId xmlns:p14="http://schemas.microsoft.com/office/powerpoint/2010/main" val="868370896"/>
      </p:ext>
    </p:extLst>
  </p:cSld>
  <p:clrMapOvr>
    <a:masterClrMapping/>
  </p:clrMapOvr>
  <mc:AlternateContent xmlns:mc="http://schemas.openxmlformats.org/markup-compatibility/2006">
    <mc:Choice xmlns:p14="http://schemas.microsoft.com/office/powerpoint/2010/main" Requires="p14">
      <p:transition spd="slow" p14:dur="2000" advTm="16767"/>
    </mc:Choice>
    <mc:Fallback>
      <p:transition spd="slow" advTm="16767"/>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a:graphicFrameLocks/>
          </p:cNvGraphicFramePr>
          <p:nvPr>
            <p:extLst/>
          </p:nvPr>
        </p:nvGraphicFramePr>
        <p:xfrm>
          <a:off x="838199" y="1690688"/>
          <a:ext cx="10058399" cy="4576762"/>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GB" dirty="0" smtClean="0"/>
              <a:t>How many users are visiting in the US?</a:t>
            </a:r>
            <a:endParaRPr lang="en-GB" dirty="0"/>
          </a:p>
        </p:txBody>
      </p:sp>
      <p:sp>
        <p:nvSpPr>
          <p:cNvPr id="4" name="Content Placeholder 2"/>
          <p:cNvSpPr txBox="1">
            <a:spLocks/>
          </p:cNvSpPr>
          <p:nvPr/>
        </p:nvSpPr>
        <p:spPr>
          <a:xfrm>
            <a:off x="8123872" y="2508809"/>
            <a:ext cx="3641407" cy="189626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smtClean="0"/>
              <a:t>Despite having the most amount of views and users, the US only has the </a:t>
            </a:r>
            <a:r>
              <a:rPr lang="en-GB" sz="1800" b="1" dirty="0" smtClean="0"/>
              <a:t>7</a:t>
            </a:r>
            <a:r>
              <a:rPr lang="en-GB" sz="1800" b="1" baseline="30000" dirty="0" smtClean="0"/>
              <a:t>th</a:t>
            </a:r>
            <a:r>
              <a:rPr lang="en-GB" sz="1800" b="1" dirty="0" smtClean="0"/>
              <a:t> highest number of subscribers when looked at as a % of total users</a:t>
            </a:r>
            <a:endParaRPr lang="en-GB" sz="1800" b="1" dirty="0"/>
          </a:p>
        </p:txBody>
      </p:sp>
    </p:spTree>
    <p:extLst>
      <p:ext uri="{BB962C8B-B14F-4D97-AF65-F5344CB8AC3E}">
        <p14:creationId xmlns:p14="http://schemas.microsoft.com/office/powerpoint/2010/main" val="1271184513"/>
      </p:ext>
    </p:extLst>
  </p:cSld>
  <p:clrMapOvr>
    <a:masterClrMapping/>
  </p:clrMapOvr>
  <mc:AlternateContent xmlns:mc="http://schemas.openxmlformats.org/markup-compatibility/2006">
    <mc:Choice xmlns:p14="http://schemas.microsoft.com/office/powerpoint/2010/main" Requires="p14">
      <p:transition spd="slow" p14:dur="2000" advTm="31522"/>
    </mc:Choice>
    <mc:Fallback>
      <p:transition spd="slow" advTm="31522"/>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the member split in the US? </a:t>
            </a:r>
            <a:endParaRPr lang="en-GB" dirty="0"/>
          </a:p>
        </p:txBody>
      </p:sp>
      <p:pic>
        <p:nvPicPr>
          <p:cNvPr id="7" name="Picture 6"/>
          <p:cNvPicPr>
            <a:picLocks noChangeAspect="1"/>
          </p:cNvPicPr>
          <p:nvPr/>
        </p:nvPicPr>
        <p:blipFill>
          <a:blip r:embed="rId3"/>
          <a:stretch>
            <a:fillRect/>
          </a:stretch>
        </p:blipFill>
        <p:spPr>
          <a:xfrm>
            <a:off x="838200" y="1748790"/>
            <a:ext cx="3975852" cy="4410075"/>
          </a:xfrm>
          <a:prstGeom prst="rect">
            <a:avLst/>
          </a:prstGeom>
        </p:spPr>
      </p:pic>
      <p:sp>
        <p:nvSpPr>
          <p:cNvPr id="8" name="Content Placeholder 2"/>
          <p:cNvSpPr txBox="1">
            <a:spLocks/>
          </p:cNvSpPr>
          <p:nvPr/>
        </p:nvSpPr>
        <p:spPr>
          <a:xfrm>
            <a:off x="4972042" y="2486397"/>
            <a:ext cx="2433944" cy="189626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smtClean="0"/>
              <a:t>To the left we can see that, of the 40,351 users, that only </a:t>
            </a:r>
            <a:r>
              <a:rPr lang="en-GB" sz="1800" b="1" dirty="0" smtClean="0"/>
              <a:t>60 are subscribers (0.15%)</a:t>
            </a:r>
          </a:p>
          <a:p>
            <a:pPr marL="0" indent="0">
              <a:buNone/>
            </a:pPr>
            <a:endParaRPr lang="en-GB" sz="1800" b="1" dirty="0"/>
          </a:p>
        </p:txBody>
      </p:sp>
    </p:spTree>
    <p:extLst>
      <p:ext uri="{BB962C8B-B14F-4D97-AF65-F5344CB8AC3E}">
        <p14:creationId xmlns:p14="http://schemas.microsoft.com/office/powerpoint/2010/main" val="1752079783"/>
      </p:ext>
    </p:extLst>
  </p:cSld>
  <p:clrMapOvr>
    <a:masterClrMapping/>
  </p:clrMapOvr>
  <mc:AlternateContent xmlns:mc="http://schemas.openxmlformats.org/markup-compatibility/2006">
    <mc:Choice xmlns:p14="http://schemas.microsoft.com/office/powerpoint/2010/main" Requires="p14">
      <p:transition spd="slow" p14:dur="2000" advTm="31342"/>
    </mc:Choice>
    <mc:Fallback>
      <p:transition spd="slow" advTm="31342"/>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 views do these groups account for?</a:t>
            </a:r>
            <a:endParaRPr lang="en-GB" dirty="0"/>
          </a:p>
        </p:txBody>
      </p:sp>
      <p:sp>
        <p:nvSpPr>
          <p:cNvPr id="4" name="Content Placeholder 2"/>
          <p:cNvSpPr txBox="1">
            <a:spLocks/>
          </p:cNvSpPr>
          <p:nvPr/>
        </p:nvSpPr>
        <p:spPr>
          <a:xfrm>
            <a:off x="4879028" y="4382659"/>
            <a:ext cx="2433944" cy="189626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smtClean="0"/>
              <a:t>When we look at the views per user type we see that the </a:t>
            </a:r>
            <a:r>
              <a:rPr lang="en-GB" sz="1800" b="1" dirty="0" smtClean="0"/>
              <a:t>subscribers increase their % share to 1.16%</a:t>
            </a:r>
          </a:p>
          <a:p>
            <a:pPr marL="0" indent="0">
              <a:buNone/>
            </a:pPr>
            <a:endParaRPr lang="en-GB" sz="1800" b="1" dirty="0"/>
          </a:p>
        </p:txBody>
      </p:sp>
      <p:pic>
        <p:nvPicPr>
          <p:cNvPr id="5" name="Picture 4"/>
          <p:cNvPicPr>
            <a:picLocks noChangeAspect="1"/>
          </p:cNvPicPr>
          <p:nvPr/>
        </p:nvPicPr>
        <p:blipFill>
          <a:blip r:embed="rId3"/>
          <a:stretch>
            <a:fillRect/>
          </a:stretch>
        </p:blipFill>
        <p:spPr>
          <a:xfrm>
            <a:off x="7563976" y="1648086"/>
            <a:ext cx="3956714" cy="4682904"/>
          </a:xfrm>
          <a:prstGeom prst="rect">
            <a:avLst/>
          </a:prstGeom>
        </p:spPr>
      </p:pic>
      <p:sp>
        <p:nvSpPr>
          <p:cNvPr id="8" name="Content Placeholder 2"/>
          <p:cNvSpPr txBox="1">
            <a:spLocks/>
          </p:cNvSpPr>
          <p:nvPr/>
        </p:nvSpPr>
        <p:spPr>
          <a:xfrm>
            <a:off x="4972042" y="2486397"/>
            <a:ext cx="2433944" cy="189626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a:t>To the left we can see that, of the 40,351 users, that only </a:t>
            </a:r>
            <a:r>
              <a:rPr lang="en-GB" sz="1800" b="1" dirty="0"/>
              <a:t>60 are subscribers (0.15%)</a:t>
            </a:r>
          </a:p>
          <a:p>
            <a:pPr marL="0" indent="0">
              <a:buNone/>
            </a:pPr>
            <a:endParaRPr lang="en-GB" sz="1800" b="1" dirty="0"/>
          </a:p>
        </p:txBody>
      </p:sp>
      <p:pic>
        <p:nvPicPr>
          <p:cNvPr id="10" name="Picture 9"/>
          <p:cNvPicPr>
            <a:picLocks noChangeAspect="1"/>
          </p:cNvPicPr>
          <p:nvPr/>
        </p:nvPicPr>
        <p:blipFill>
          <a:blip r:embed="rId4"/>
          <a:stretch>
            <a:fillRect/>
          </a:stretch>
        </p:blipFill>
        <p:spPr>
          <a:xfrm>
            <a:off x="838200" y="1748790"/>
            <a:ext cx="3975852" cy="4410075"/>
          </a:xfrm>
          <a:prstGeom prst="rect">
            <a:avLst/>
          </a:prstGeom>
        </p:spPr>
      </p:pic>
    </p:spTree>
    <p:extLst>
      <p:ext uri="{BB962C8B-B14F-4D97-AF65-F5344CB8AC3E}">
        <p14:creationId xmlns:p14="http://schemas.microsoft.com/office/powerpoint/2010/main" val="156632840"/>
      </p:ext>
    </p:extLst>
  </p:cSld>
  <p:clrMapOvr>
    <a:masterClrMapping/>
  </p:clrMapOvr>
  <mc:AlternateContent xmlns:mc="http://schemas.openxmlformats.org/markup-compatibility/2006">
    <mc:Choice xmlns:p14="http://schemas.microsoft.com/office/powerpoint/2010/main" Requires="p14">
      <p:transition spd="slow" p14:dur="2000" advTm="17176"/>
    </mc:Choice>
    <mc:Fallback>
      <p:transition spd="slow" advTm="17176"/>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Which member group visits HE most?</a:t>
            </a:r>
            <a:endParaRPr lang="en-GB" dirty="0"/>
          </a:p>
        </p:txBody>
      </p:sp>
      <p:sp>
        <p:nvSpPr>
          <p:cNvPr id="4" name="Content Placeholder 2"/>
          <p:cNvSpPr txBox="1">
            <a:spLocks/>
          </p:cNvSpPr>
          <p:nvPr/>
        </p:nvSpPr>
        <p:spPr>
          <a:xfrm>
            <a:off x="5700409" y="2900263"/>
            <a:ext cx="5768501" cy="261532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smtClean="0"/>
              <a:t>When we analyse the subscriber data more, we can see that the average number of views for subscribers is </a:t>
            </a:r>
            <a:r>
              <a:rPr lang="en-GB" sz="1800" b="1" dirty="0" smtClean="0"/>
              <a:t>2.3 times higher than the members</a:t>
            </a:r>
            <a:r>
              <a:rPr lang="en-GB" sz="1800" dirty="0" smtClean="0"/>
              <a:t> and </a:t>
            </a:r>
            <a:r>
              <a:rPr lang="en-GB" sz="1800" b="1" dirty="0" smtClean="0"/>
              <a:t>8 times higher than the anonymous users</a:t>
            </a:r>
          </a:p>
          <a:p>
            <a:pPr marL="0" indent="0">
              <a:buNone/>
            </a:pPr>
            <a:endParaRPr lang="en-GB" sz="1800" b="1" dirty="0"/>
          </a:p>
        </p:txBody>
      </p:sp>
      <p:graphicFrame>
        <p:nvGraphicFramePr>
          <p:cNvPr id="8" name="Chart 7"/>
          <p:cNvGraphicFramePr>
            <a:graphicFrameLocks/>
          </p:cNvGraphicFramePr>
          <p:nvPr>
            <p:extLst>
              <p:ext uri="{D42A27DB-BD31-4B8C-83A1-F6EECF244321}">
                <p14:modId xmlns:p14="http://schemas.microsoft.com/office/powerpoint/2010/main" val="3468400843"/>
              </p:ext>
            </p:extLst>
          </p:nvPr>
        </p:nvGraphicFramePr>
        <p:xfrm>
          <a:off x="838200" y="1690688"/>
          <a:ext cx="4591050" cy="47767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84529786"/>
      </p:ext>
    </p:extLst>
  </p:cSld>
  <p:clrMapOvr>
    <a:masterClrMapping/>
  </p:clrMapOvr>
  <mc:AlternateContent xmlns:mc="http://schemas.openxmlformats.org/markup-compatibility/2006">
    <mc:Choice xmlns:p14="http://schemas.microsoft.com/office/powerpoint/2010/main" Requires="p14">
      <p:transition spd="slow" p14:dur="2000" advTm="20491"/>
    </mc:Choice>
    <mc:Fallback>
      <p:transition spd="slow" advTm="20491"/>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will we be covering?</a:t>
            </a:r>
            <a:endParaRPr lang="en-GB" dirty="0"/>
          </a:p>
        </p:txBody>
      </p:sp>
      <p:sp>
        <p:nvSpPr>
          <p:cNvPr id="3" name="Content Placeholder 2"/>
          <p:cNvSpPr>
            <a:spLocks noGrp="1"/>
          </p:cNvSpPr>
          <p:nvPr>
            <p:ph idx="1"/>
          </p:nvPr>
        </p:nvSpPr>
        <p:spPr>
          <a:xfrm>
            <a:off x="838200" y="1690688"/>
            <a:ext cx="10515600" cy="4486275"/>
          </a:xfrm>
        </p:spPr>
        <p:txBody>
          <a:bodyPr>
            <a:normAutofit/>
          </a:bodyPr>
          <a:lstStyle/>
          <a:p>
            <a:r>
              <a:rPr lang="en-GB" dirty="0" smtClean="0"/>
              <a:t>What is our goal?</a:t>
            </a:r>
          </a:p>
          <a:p>
            <a:r>
              <a:rPr lang="en-GB" dirty="0" smtClean="0"/>
              <a:t>Understanding our Data</a:t>
            </a:r>
          </a:p>
          <a:p>
            <a:r>
              <a:rPr lang="en-GB" dirty="0" smtClean="0"/>
              <a:t>Areas to Focus on to Build Subscriber Growth</a:t>
            </a:r>
          </a:p>
          <a:p>
            <a:r>
              <a:rPr lang="en-GB" dirty="0" smtClean="0"/>
              <a:t>Conclusion</a:t>
            </a:r>
          </a:p>
        </p:txBody>
      </p:sp>
    </p:spTree>
    <p:extLst>
      <p:ext uri="{BB962C8B-B14F-4D97-AF65-F5344CB8AC3E}">
        <p14:creationId xmlns:p14="http://schemas.microsoft.com/office/powerpoint/2010/main" val="1918187945"/>
      </p:ext>
    </p:extLst>
  </p:cSld>
  <p:clrMapOvr>
    <a:masterClrMapping/>
  </p:clrMapOvr>
  <mc:AlternateContent xmlns:mc="http://schemas.openxmlformats.org/markup-compatibility/2006">
    <mc:Choice xmlns:p14="http://schemas.microsoft.com/office/powerpoint/2010/main" Requires="p14">
      <p:transition spd="slow" p14:dur="2000" advTm="25570"/>
    </mc:Choice>
    <mc:Fallback>
      <p:transition spd="slow" advTm="2557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Which member group visits HE most?</a:t>
            </a:r>
            <a:endParaRPr lang="en-GB" dirty="0"/>
          </a:p>
        </p:txBody>
      </p:sp>
      <p:sp>
        <p:nvSpPr>
          <p:cNvPr id="4" name="Content Placeholder 2"/>
          <p:cNvSpPr txBox="1">
            <a:spLocks/>
          </p:cNvSpPr>
          <p:nvPr/>
        </p:nvSpPr>
        <p:spPr>
          <a:xfrm>
            <a:off x="5700409" y="2900263"/>
            <a:ext cx="5768501" cy="261532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smtClean="0"/>
              <a:t>When we analyse the subscriber data more, we can see that the average number of views for subscribers is </a:t>
            </a:r>
            <a:r>
              <a:rPr lang="en-GB" sz="1800" b="1" dirty="0" smtClean="0"/>
              <a:t>2.3 times higher than the members</a:t>
            </a:r>
            <a:r>
              <a:rPr lang="en-GB" sz="1800" dirty="0" smtClean="0"/>
              <a:t> and </a:t>
            </a:r>
            <a:r>
              <a:rPr lang="en-GB" sz="1800" b="1" dirty="0" smtClean="0"/>
              <a:t>8 times higher than the anonymous users</a:t>
            </a:r>
          </a:p>
          <a:p>
            <a:pPr marL="0" indent="0">
              <a:buNone/>
            </a:pPr>
            <a:r>
              <a:rPr lang="en-GB" sz="1800" dirty="0" smtClean="0"/>
              <a:t>This makes sense as the subscribers will be the users who enjoy this content the most</a:t>
            </a:r>
          </a:p>
          <a:p>
            <a:pPr marL="0" indent="0">
              <a:buNone/>
            </a:pPr>
            <a:endParaRPr lang="en-GB" sz="1800" b="1" dirty="0"/>
          </a:p>
        </p:txBody>
      </p:sp>
      <p:graphicFrame>
        <p:nvGraphicFramePr>
          <p:cNvPr id="8" name="Chart 7"/>
          <p:cNvGraphicFramePr>
            <a:graphicFrameLocks/>
          </p:cNvGraphicFramePr>
          <p:nvPr>
            <p:extLst/>
          </p:nvPr>
        </p:nvGraphicFramePr>
        <p:xfrm>
          <a:off x="838200" y="1690688"/>
          <a:ext cx="4591050" cy="47767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78815685"/>
      </p:ext>
    </p:extLst>
  </p:cSld>
  <p:clrMapOvr>
    <a:masterClrMapping/>
  </p:clrMapOvr>
  <mc:AlternateContent xmlns:mc="http://schemas.openxmlformats.org/markup-compatibility/2006">
    <mc:Choice xmlns:p14="http://schemas.microsoft.com/office/powerpoint/2010/main" Requires="p14">
      <p:transition spd="slow" p14:dur="2000" advTm="7184"/>
    </mc:Choice>
    <mc:Fallback>
      <p:transition spd="slow" advTm="7184"/>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Which member group visits HE most?</a:t>
            </a:r>
            <a:endParaRPr lang="en-GB" dirty="0"/>
          </a:p>
        </p:txBody>
      </p:sp>
      <p:sp>
        <p:nvSpPr>
          <p:cNvPr id="4" name="Content Placeholder 2"/>
          <p:cNvSpPr txBox="1">
            <a:spLocks/>
          </p:cNvSpPr>
          <p:nvPr/>
        </p:nvSpPr>
        <p:spPr>
          <a:xfrm>
            <a:off x="5700409" y="2900263"/>
            <a:ext cx="5768501" cy="261532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smtClean="0"/>
              <a:t>When we analyse the subscriber data more, we can see that the average number of views for subscribers is </a:t>
            </a:r>
            <a:r>
              <a:rPr lang="en-GB" sz="1800" b="1" dirty="0" smtClean="0"/>
              <a:t>2.3 times higher than the members</a:t>
            </a:r>
            <a:r>
              <a:rPr lang="en-GB" sz="1800" dirty="0" smtClean="0"/>
              <a:t> and </a:t>
            </a:r>
            <a:r>
              <a:rPr lang="en-GB" sz="1800" b="1" dirty="0" smtClean="0"/>
              <a:t>8 times higher than the anonymous users</a:t>
            </a:r>
          </a:p>
          <a:p>
            <a:pPr marL="0" indent="0">
              <a:buNone/>
            </a:pPr>
            <a:r>
              <a:rPr lang="en-GB" sz="1800" dirty="0" smtClean="0"/>
              <a:t>This makes sense as the subscribers will be the users who enjoy this content the most</a:t>
            </a:r>
          </a:p>
          <a:p>
            <a:pPr marL="0" indent="0">
              <a:buNone/>
            </a:pPr>
            <a:r>
              <a:rPr lang="en-GB" sz="1800" b="1" dirty="0" smtClean="0"/>
              <a:t>This also demonstrates the need for increasing the subscriber count on History Extra</a:t>
            </a:r>
          </a:p>
          <a:p>
            <a:pPr marL="0" indent="0">
              <a:buNone/>
            </a:pPr>
            <a:endParaRPr lang="en-GB" sz="1800" b="1" dirty="0"/>
          </a:p>
        </p:txBody>
      </p:sp>
      <p:graphicFrame>
        <p:nvGraphicFramePr>
          <p:cNvPr id="8" name="Chart 7"/>
          <p:cNvGraphicFramePr>
            <a:graphicFrameLocks/>
          </p:cNvGraphicFramePr>
          <p:nvPr>
            <p:extLst/>
          </p:nvPr>
        </p:nvGraphicFramePr>
        <p:xfrm>
          <a:off x="838200" y="1690688"/>
          <a:ext cx="4591050" cy="47767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28389263"/>
      </p:ext>
    </p:extLst>
  </p:cSld>
  <p:clrMapOvr>
    <a:masterClrMapping/>
  </p:clrMapOvr>
  <mc:AlternateContent xmlns:mc="http://schemas.openxmlformats.org/markup-compatibility/2006">
    <mc:Choice xmlns:p14="http://schemas.microsoft.com/office/powerpoint/2010/main" Requires="p14">
      <p:transition spd="slow" p14:dur="2000" advTm="10234"/>
    </mc:Choice>
    <mc:Fallback>
      <p:transition spd="slow" advTm="10234"/>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our data telling us?</a:t>
            </a:r>
            <a:endParaRPr lang="en-GB" dirty="0"/>
          </a:p>
        </p:txBody>
      </p:sp>
      <p:sp>
        <p:nvSpPr>
          <p:cNvPr id="3" name="Content Placeholder 2"/>
          <p:cNvSpPr txBox="1">
            <a:spLocks/>
          </p:cNvSpPr>
          <p:nvPr/>
        </p:nvSpPr>
        <p:spPr>
          <a:xfrm>
            <a:off x="838200" y="1690689"/>
            <a:ext cx="10515600" cy="55000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smtClean="0"/>
              <a:t>Now lets see </a:t>
            </a:r>
            <a:r>
              <a:rPr lang="en-GB" sz="2000" b="1" dirty="0" smtClean="0"/>
              <a:t>how content is viewed and what US users enjoy…</a:t>
            </a:r>
          </a:p>
        </p:txBody>
      </p:sp>
    </p:spTree>
    <p:extLst>
      <p:ext uri="{BB962C8B-B14F-4D97-AF65-F5344CB8AC3E}">
        <p14:creationId xmlns:p14="http://schemas.microsoft.com/office/powerpoint/2010/main" val="1597462285"/>
      </p:ext>
    </p:extLst>
  </p:cSld>
  <p:clrMapOvr>
    <a:masterClrMapping/>
  </p:clrMapOvr>
  <mc:AlternateContent xmlns:mc="http://schemas.openxmlformats.org/markup-compatibility/2006">
    <mc:Choice xmlns:p14="http://schemas.microsoft.com/office/powerpoint/2010/main" Requires="p14">
      <p:transition spd="slow" p14:dur="2000" advTm="9006"/>
    </mc:Choice>
    <mc:Fallback>
      <p:transition spd="slow" advTm="9006"/>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is our content being watched?</a:t>
            </a:r>
            <a:endParaRPr lang="en-GB" dirty="0"/>
          </a:p>
        </p:txBody>
      </p:sp>
      <p:sp>
        <p:nvSpPr>
          <p:cNvPr id="4" name="Content Placeholder 2"/>
          <p:cNvSpPr txBox="1">
            <a:spLocks/>
          </p:cNvSpPr>
          <p:nvPr/>
        </p:nvSpPr>
        <p:spPr>
          <a:xfrm>
            <a:off x="6266191" y="2547507"/>
            <a:ext cx="4967593" cy="297290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smtClean="0"/>
              <a:t>A </a:t>
            </a:r>
            <a:r>
              <a:rPr lang="en-GB" sz="1800" b="1" dirty="0" smtClean="0"/>
              <a:t>combined 66.1% of all views </a:t>
            </a:r>
            <a:r>
              <a:rPr lang="en-GB" sz="1800" dirty="0" smtClean="0"/>
              <a:t>are done on a mobile platform</a:t>
            </a:r>
          </a:p>
          <a:p>
            <a:pPr marL="0" indent="0">
              <a:buNone/>
            </a:pPr>
            <a:endParaRPr lang="en-GB" sz="1800" dirty="0" smtClean="0"/>
          </a:p>
        </p:txBody>
      </p:sp>
      <p:pic>
        <p:nvPicPr>
          <p:cNvPr id="6" name="Picture 5"/>
          <p:cNvPicPr>
            <a:picLocks noChangeAspect="1"/>
          </p:cNvPicPr>
          <p:nvPr/>
        </p:nvPicPr>
        <p:blipFill>
          <a:blip r:embed="rId3"/>
          <a:stretch>
            <a:fillRect/>
          </a:stretch>
        </p:blipFill>
        <p:spPr>
          <a:xfrm>
            <a:off x="838200" y="1476619"/>
            <a:ext cx="4716780" cy="5114681"/>
          </a:xfrm>
          <a:prstGeom prst="rect">
            <a:avLst/>
          </a:prstGeom>
        </p:spPr>
      </p:pic>
    </p:spTree>
    <p:extLst>
      <p:ext uri="{BB962C8B-B14F-4D97-AF65-F5344CB8AC3E}">
        <p14:creationId xmlns:p14="http://schemas.microsoft.com/office/powerpoint/2010/main" val="716283362"/>
      </p:ext>
    </p:extLst>
  </p:cSld>
  <p:clrMapOvr>
    <a:masterClrMapping/>
  </p:clrMapOvr>
  <mc:AlternateContent xmlns:mc="http://schemas.openxmlformats.org/markup-compatibility/2006">
    <mc:Choice xmlns:p14="http://schemas.microsoft.com/office/powerpoint/2010/main" Requires="p14">
      <p:transition spd="slow" p14:dur="2000" advTm="21117"/>
    </mc:Choice>
    <mc:Fallback>
      <p:transition spd="slow" advTm="21117"/>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is our content being watched?</a:t>
            </a:r>
            <a:endParaRPr lang="en-GB" dirty="0"/>
          </a:p>
        </p:txBody>
      </p:sp>
      <p:sp>
        <p:nvSpPr>
          <p:cNvPr id="4" name="Content Placeholder 2"/>
          <p:cNvSpPr txBox="1">
            <a:spLocks/>
          </p:cNvSpPr>
          <p:nvPr/>
        </p:nvSpPr>
        <p:spPr>
          <a:xfrm>
            <a:off x="6266191" y="2547507"/>
            <a:ext cx="4967593" cy="297290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smtClean="0"/>
              <a:t>A </a:t>
            </a:r>
            <a:r>
              <a:rPr lang="en-GB" sz="1800" b="1" dirty="0" smtClean="0"/>
              <a:t>combined 66.1% of all views </a:t>
            </a:r>
            <a:r>
              <a:rPr lang="en-GB" sz="1800" dirty="0" smtClean="0"/>
              <a:t>are done on a mobile platform</a:t>
            </a:r>
          </a:p>
          <a:p>
            <a:pPr marL="0" indent="0">
              <a:buNone/>
            </a:pPr>
            <a:endParaRPr lang="en-GB" sz="1800" dirty="0" smtClean="0"/>
          </a:p>
          <a:p>
            <a:pPr marL="0" indent="0">
              <a:buNone/>
            </a:pPr>
            <a:r>
              <a:rPr lang="en-GB" sz="1800" dirty="0" smtClean="0"/>
              <a:t>This follows how data and content is being consumed in the world</a:t>
            </a:r>
          </a:p>
          <a:p>
            <a:pPr marL="0" indent="0">
              <a:buNone/>
            </a:pPr>
            <a:endParaRPr lang="en-GB" sz="1800" b="1" dirty="0" smtClean="0"/>
          </a:p>
        </p:txBody>
      </p:sp>
      <p:pic>
        <p:nvPicPr>
          <p:cNvPr id="6" name="Picture 5"/>
          <p:cNvPicPr>
            <a:picLocks noChangeAspect="1"/>
          </p:cNvPicPr>
          <p:nvPr/>
        </p:nvPicPr>
        <p:blipFill>
          <a:blip r:embed="rId3"/>
          <a:stretch>
            <a:fillRect/>
          </a:stretch>
        </p:blipFill>
        <p:spPr>
          <a:xfrm>
            <a:off x="838200" y="1476619"/>
            <a:ext cx="4716780" cy="5114681"/>
          </a:xfrm>
          <a:prstGeom prst="rect">
            <a:avLst/>
          </a:prstGeom>
        </p:spPr>
      </p:pic>
    </p:spTree>
    <p:extLst>
      <p:ext uri="{BB962C8B-B14F-4D97-AF65-F5344CB8AC3E}">
        <p14:creationId xmlns:p14="http://schemas.microsoft.com/office/powerpoint/2010/main" val="3659223895"/>
      </p:ext>
    </p:extLst>
  </p:cSld>
  <p:clrMapOvr>
    <a:masterClrMapping/>
  </p:clrMapOvr>
  <mc:AlternateContent xmlns:mc="http://schemas.openxmlformats.org/markup-compatibility/2006">
    <mc:Choice xmlns:p14="http://schemas.microsoft.com/office/powerpoint/2010/main" Requires="p14">
      <p:transition spd="slow" p14:dur="2000" advTm="18644"/>
    </mc:Choice>
    <mc:Fallback>
      <p:transition spd="slow" advTm="18644"/>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is our content being watched?</a:t>
            </a:r>
            <a:endParaRPr lang="en-GB" dirty="0"/>
          </a:p>
        </p:txBody>
      </p:sp>
      <p:sp>
        <p:nvSpPr>
          <p:cNvPr id="4" name="Content Placeholder 2"/>
          <p:cNvSpPr txBox="1">
            <a:spLocks/>
          </p:cNvSpPr>
          <p:nvPr/>
        </p:nvSpPr>
        <p:spPr>
          <a:xfrm>
            <a:off x="6266191" y="2547507"/>
            <a:ext cx="4967593" cy="297290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smtClean="0"/>
              <a:t>A </a:t>
            </a:r>
            <a:r>
              <a:rPr lang="en-GB" sz="1800" b="1" dirty="0" smtClean="0"/>
              <a:t>combined 66.1% of all views </a:t>
            </a:r>
            <a:r>
              <a:rPr lang="en-GB" sz="1800" dirty="0" smtClean="0"/>
              <a:t>are done on a mobile platform</a:t>
            </a:r>
          </a:p>
          <a:p>
            <a:pPr marL="0" indent="0">
              <a:buNone/>
            </a:pPr>
            <a:endParaRPr lang="en-GB" sz="1800" dirty="0" smtClean="0"/>
          </a:p>
          <a:p>
            <a:pPr marL="0" indent="0">
              <a:buNone/>
            </a:pPr>
            <a:r>
              <a:rPr lang="en-GB" sz="1800" dirty="0" smtClean="0"/>
              <a:t>This follows how data and content is being consumed in the world</a:t>
            </a:r>
          </a:p>
          <a:p>
            <a:pPr marL="0" indent="0">
              <a:buNone/>
            </a:pPr>
            <a:endParaRPr lang="en-GB" sz="1800" b="1" dirty="0" smtClean="0"/>
          </a:p>
          <a:p>
            <a:pPr marL="0" indent="0">
              <a:buNone/>
            </a:pPr>
            <a:r>
              <a:rPr lang="en-GB" sz="1800" dirty="0" smtClean="0"/>
              <a:t>This is positive for the subscriber push as the </a:t>
            </a:r>
            <a:r>
              <a:rPr lang="en-GB" sz="1800" b="1" dirty="0" smtClean="0"/>
              <a:t>online only price is £4</a:t>
            </a:r>
            <a:r>
              <a:rPr lang="en-GB" sz="1800" dirty="0" smtClean="0"/>
              <a:t> a month and so more easily sold to the customer</a:t>
            </a:r>
            <a:endParaRPr lang="en-GB" sz="1800" dirty="0"/>
          </a:p>
        </p:txBody>
      </p:sp>
      <p:pic>
        <p:nvPicPr>
          <p:cNvPr id="6" name="Picture 5"/>
          <p:cNvPicPr>
            <a:picLocks noChangeAspect="1"/>
          </p:cNvPicPr>
          <p:nvPr/>
        </p:nvPicPr>
        <p:blipFill>
          <a:blip r:embed="rId3"/>
          <a:stretch>
            <a:fillRect/>
          </a:stretch>
        </p:blipFill>
        <p:spPr>
          <a:xfrm>
            <a:off x="838200" y="1476619"/>
            <a:ext cx="4716780" cy="5114681"/>
          </a:xfrm>
          <a:prstGeom prst="rect">
            <a:avLst/>
          </a:prstGeom>
        </p:spPr>
      </p:pic>
    </p:spTree>
    <p:extLst>
      <p:ext uri="{BB962C8B-B14F-4D97-AF65-F5344CB8AC3E}">
        <p14:creationId xmlns:p14="http://schemas.microsoft.com/office/powerpoint/2010/main" val="2117937712"/>
      </p:ext>
    </p:extLst>
  </p:cSld>
  <p:clrMapOvr>
    <a:masterClrMapping/>
  </p:clrMapOvr>
  <mc:AlternateContent xmlns:mc="http://schemas.openxmlformats.org/markup-compatibility/2006">
    <mc:Choice xmlns:p14="http://schemas.microsoft.com/office/powerpoint/2010/main" Requires="p14">
      <p:transition spd="slow" p14:dur="2000" advTm="11950"/>
    </mc:Choice>
    <mc:Fallback>
      <p:transition spd="slow" advTm="1195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content are people watching?</a:t>
            </a: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766023044"/>
              </p:ext>
            </p:extLst>
          </p:nvPr>
        </p:nvGraphicFramePr>
        <p:xfrm>
          <a:off x="838200" y="1690688"/>
          <a:ext cx="5471159" cy="4608000"/>
        </p:xfrm>
        <a:graphic>
          <a:graphicData uri="http://schemas.openxmlformats.org/drawingml/2006/table">
            <a:tbl>
              <a:tblPr>
                <a:tableStyleId>{5C22544A-7EE6-4342-B048-85BDC9FD1C3A}</a:tableStyleId>
              </a:tblPr>
              <a:tblGrid>
                <a:gridCol w="1746729">
                  <a:extLst>
                    <a:ext uri="{9D8B030D-6E8A-4147-A177-3AD203B41FA5}">
                      <a16:colId xmlns:a16="http://schemas.microsoft.com/office/drawing/2014/main" val="1304401319"/>
                    </a:ext>
                  </a:extLst>
                </a:gridCol>
                <a:gridCol w="1183734">
                  <a:extLst>
                    <a:ext uri="{9D8B030D-6E8A-4147-A177-3AD203B41FA5}">
                      <a16:colId xmlns:a16="http://schemas.microsoft.com/office/drawing/2014/main" val="2128936870"/>
                    </a:ext>
                  </a:extLst>
                </a:gridCol>
                <a:gridCol w="1270348">
                  <a:extLst>
                    <a:ext uri="{9D8B030D-6E8A-4147-A177-3AD203B41FA5}">
                      <a16:colId xmlns:a16="http://schemas.microsoft.com/office/drawing/2014/main" val="1530305245"/>
                    </a:ext>
                  </a:extLst>
                </a:gridCol>
                <a:gridCol w="1270348">
                  <a:extLst>
                    <a:ext uri="{9D8B030D-6E8A-4147-A177-3AD203B41FA5}">
                      <a16:colId xmlns:a16="http://schemas.microsoft.com/office/drawing/2014/main" val="2419078642"/>
                    </a:ext>
                  </a:extLst>
                </a:gridCol>
              </a:tblGrid>
              <a:tr h="288000">
                <a:tc>
                  <a:txBody>
                    <a:bodyPr/>
                    <a:lstStyle/>
                    <a:p>
                      <a:pPr algn="l" fontAlgn="b"/>
                      <a:r>
                        <a:rPr lang="en-GB" sz="1100" u="none" strike="noStrike" dirty="0" smtClean="0">
                          <a:solidFill>
                            <a:schemeClr val="bg1"/>
                          </a:solidFill>
                          <a:effectLst/>
                        </a:rPr>
                        <a:t>Category</a:t>
                      </a:r>
                      <a:endParaRPr lang="en-GB" sz="1100" b="1" i="0" u="none" strike="noStrike" dirty="0">
                        <a:solidFill>
                          <a:schemeClr val="bg1"/>
                        </a:solidFill>
                        <a:effectLst/>
                        <a:latin typeface="Calibri" panose="020F0502020204030204" pitchFamily="34" charset="0"/>
                      </a:endParaRPr>
                    </a:p>
                  </a:txBody>
                  <a:tcPr marL="7620" marR="7620" marT="7620" marB="0" anchor="ctr">
                    <a:solidFill>
                      <a:srgbClr val="4E79A7"/>
                    </a:solidFill>
                  </a:tcPr>
                </a:tc>
                <a:tc>
                  <a:txBody>
                    <a:bodyPr/>
                    <a:lstStyle/>
                    <a:p>
                      <a:pPr algn="ctr" fontAlgn="ctr"/>
                      <a:r>
                        <a:rPr lang="en-GB" sz="1100" u="none" strike="noStrike" dirty="0">
                          <a:solidFill>
                            <a:schemeClr val="bg1"/>
                          </a:solidFill>
                          <a:effectLst/>
                        </a:rPr>
                        <a:t> Views</a:t>
                      </a:r>
                      <a:endParaRPr lang="en-GB" sz="1100" b="1" i="0" u="none" strike="noStrike" dirty="0">
                        <a:solidFill>
                          <a:schemeClr val="bg1"/>
                        </a:solidFill>
                        <a:effectLst/>
                        <a:latin typeface="Calibri" panose="020F0502020204030204" pitchFamily="34" charset="0"/>
                      </a:endParaRPr>
                    </a:p>
                  </a:txBody>
                  <a:tcPr marL="7620" marR="7620" marT="7620" marB="0" anchor="ctr">
                    <a:solidFill>
                      <a:srgbClr val="4E79A7"/>
                    </a:solidFill>
                  </a:tcPr>
                </a:tc>
                <a:tc>
                  <a:txBody>
                    <a:bodyPr/>
                    <a:lstStyle/>
                    <a:p>
                      <a:pPr algn="ctr" fontAlgn="ctr"/>
                      <a:r>
                        <a:rPr lang="en-GB" sz="1100" u="none" strike="noStrike" dirty="0">
                          <a:solidFill>
                            <a:schemeClr val="bg1"/>
                          </a:solidFill>
                          <a:effectLst/>
                        </a:rPr>
                        <a:t>% of Total Views</a:t>
                      </a:r>
                      <a:endParaRPr lang="en-GB" sz="1100" b="1" i="0" u="none" strike="noStrike" dirty="0">
                        <a:solidFill>
                          <a:schemeClr val="bg1"/>
                        </a:solidFill>
                        <a:effectLst/>
                        <a:latin typeface="Calibri" panose="020F0502020204030204" pitchFamily="34" charset="0"/>
                      </a:endParaRPr>
                    </a:p>
                  </a:txBody>
                  <a:tcPr marL="7620" marR="7620" marT="7620" marB="0" anchor="ctr">
                    <a:solidFill>
                      <a:srgbClr val="4E79A7"/>
                    </a:solidFill>
                  </a:tcPr>
                </a:tc>
                <a:tc>
                  <a:txBody>
                    <a:bodyPr/>
                    <a:lstStyle/>
                    <a:p>
                      <a:pPr algn="ctr" fontAlgn="ctr"/>
                      <a:r>
                        <a:rPr lang="en-GB" sz="1100" u="none" strike="noStrike" dirty="0">
                          <a:solidFill>
                            <a:schemeClr val="bg1"/>
                          </a:solidFill>
                          <a:effectLst/>
                        </a:rPr>
                        <a:t>Running Total %</a:t>
                      </a:r>
                      <a:endParaRPr lang="en-GB" sz="1100" b="1" i="0" u="none" strike="noStrike" dirty="0">
                        <a:solidFill>
                          <a:schemeClr val="bg1"/>
                        </a:solidFill>
                        <a:effectLst/>
                        <a:latin typeface="Calibri" panose="020F0502020204030204" pitchFamily="34" charset="0"/>
                      </a:endParaRPr>
                    </a:p>
                  </a:txBody>
                  <a:tcPr marL="7620" marR="7620" marT="7620" marB="0" anchor="ctr">
                    <a:solidFill>
                      <a:srgbClr val="4E79A7"/>
                    </a:solidFill>
                  </a:tcPr>
                </a:tc>
                <a:extLst>
                  <a:ext uri="{0D108BD9-81ED-4DB2-BD59-A6C34878D82A}">
                    <a16:rowId xmlns:a16="http://schemas.microsoft.com/office/drawing/2014/main" val="1244315983"/>
                  </a:ext>
                </a:extLst>
              </a:tr>
              <a:tr h="288000">
                <a:tc>
                  <a:txBody>
                    <a:bodyPr/>
                    <a:lstStyle/>
                    <a:p>
                      <a:pPr algn="l" fontAlgn="b"/>
                      <a:r>
                        <a:rPr lang="en-GB" sz="1100" u="none" strike="noStrike" dirty="0" err="1">
                          <a:effectLst/>
                        </a:rPr>
                        <a:t>tudor</a:t>
                      </a:r>
                      <a:endParaRPr lang="en-GB" sz="1100" b="0" i="0" u="none" strike="noStrike" dirty="0">
                        <a:solidFill>
                          <a:srgbClr val="000000"/>
                        </a:solidFill>
                        <a:effectLst/>
                        <a:latin typeface="Calibri" panose="020F0502020204030204" pitchFamily="34" charset="0"/>
                      </a:endParaRPr>
                    </a:p>
                  </a:txBody>
                  <a:tcPr marL="7620" marR="7620" marT="7620" marB="0" anchor="b">
                    <a:noFill/>
                  </a:tcPr>
                </a:tc>
                <a:tc>
                  <a:txBody>
                    <a:bodyPr/>
                    <a:lstStyle/>
                    <a:p>
                      <a:pPr algn="ctr" fontAlgn="ctr"/>
                      <a:r>
                        <a:rPr lang="en-GB" sz="1100" u="none" strike="noStrike" dirty="0" smtClean="0">
                          <a:effectLst/>
                        </a:rPr>
                        <a:t>16,612</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dirty="0">
                          <a:effectLst/>
                        </a:rPr>
                        <a:t>27.51%</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dirty="0">
                          <a:effectLst/>
                        </a:rPr>
                        <a:t>27.51%</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extLst>
                  <a:ext uri="{0D108BD9-81ED-4DB2-BD59-A6C34878D82A}">
                    <a16:rowId xmlns:a16="http://schemas.microsoft.com/office/drawing/2014/main" val="1413981247"/>
                  </a:ext>
                </a:extLst>
              </a:tr>
              <a:tr h="288000">
                <a:tc>
                  <a:txBody>
                    <a:bodyPr/>
                    <a:lstStyle/>
                    <a:p>
                      <a:pPr algn="l" fontAlgn="b"/>
                      <a:r>
                        <a:rPr lang="en-GB" sz="1100" u="none" strike="noStrike">
                          <a:effectLst/>
                        </a:rPr>
                        <a:t>victorian</a:t>
                      </a:r>
                      <a:endParaRPr lang="en-GB" sz="11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ctr" fontAlgn="ctr"/>
                      <a:r>
                        <a:rPr lang="en-GB" sz="1100" u="none" strike="noStrike" dirty="0" smtClean="0">
                          <a:effectLst/>
                        </a:rPr>
                        <a:t>7,306</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12.10%</a:t>
                      </a:r>
                      <a:endParaRPr lang="en-GB" sz="1100" b="0" i="0" u="none" strike="noStrike">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39.60%</a:t>
                      </a:r>
                      <a:endParaRPr lang="en-GB" sz="1100" b="0" i="0" u="none" strike="noStrike">
                        <a:solidFill>
                          <a:srgbClr val="000000"/>
                        </a:solidFill>
                        <a:effectLst/>
                        <a:latin typeface="Calibri" panose="020F0502020204030204" pitchFamily="34" charset="0"/>
                      </a:endParaRPr>
                    </a:p>
                  </a:txBody>
                  <a:tcPr marL="7620" marR="7620" marT="7620" marB="0" anchor="ctr">
                    <a:noFill/>
                  </a:tcPr>
                </a:tc>
                <a:extLst>
                  <a:ext uri="{0D108BD9-81ED-4DB2-BD59-A6C34878D82A}">
                    <a16:rowId xmlns:a16="http://schemas.microsoft.com/office/drawing/2014/main" val="632302572"/>
                  </a:ext>
                </a:extLst>
              </a:tr>
              <a:tr h="288000">
                <a:tc>
                  <a:txBody>
                    <a:bodyPr/>
                    <a:lstStyle/>
                    <a:p>
                      <a:pPr algn="l" fontAlgn="b"/>
                      <a:r>
                        <a:rPr lang="en-GB" sz="1100" u="none" strike="noStrike">
                          <a:effectLst/>
                        </a:rPr>
                        <a:t>medieval</a:t>
                      </a:r>
                      <a:endParaRPr lang="en-GB" sz="11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ctr" fontAlgn="ctr"/>
                      <a:r>
                        <a:rPr lang="en-GB" sz="1100" u="none" strike="noStrike" dirty="0" smtClean="0">
                          <a:effectLst/>
                        </a:rPr>
                        <a:t>6,494</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10.75%</a:t>
                      </a:r>
                      <a:endParaRPr lang="en-GB" sz="1100" b="0" i="0" u="none" strike="noStrike">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50.36%</a:t>
                      </a:r>
                      <a:endParaRPr lang="en-GB" sz="1100" b="0" i="0" u="none" strike="noStrike">
                        <a:solidFill>
                          <a:srgbClr val="000000"/>
                        </a:solidFill>
                        <a:effectLst/>
                        <a:latin typeface="Calibri" panose="020F0502020204030204" pitchFamily="34" charset="0"/>
                      </a:endParaRPr>
                    </a:p>
                  </a:txBody>
                  <a:tcPr marL="7620" marR="7620" marT="7620" marB="0" anchor="ctr">
                    <a:noFill/>
                  </a:tcPr>
                </a:tc>
                <a:extLst>
                  <a:ext uri="{0D108BD9-81ED-4DB2-BD59-A6C34878D82A}">
                    <a16:rowId xmlns:a16="http://schemas.microsoft.com/office/drawing/2014/main" val="3050812123"/>
                  </a:ext>
                </a:extLst>
              </a:tr>
              <a:tr h="288000">
                <a:tc>
                  <a:txBody>
                    <a:bodyPr/>
                    <a:lstStyle/>
                    <a:p>
                      <a:pPr algn="l" fontAlgn="b"/>
                      <a:r>
                        <a:rPr lang="en-GB" sz="1100" u="none" strike="noStrike">
                          <a:effectLst/>
                        </a:rPr>
                        <a:t>second-world-war</a:t>
                      </a:r>
                      <a:endParaRPr lang="en-GB" sz="11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ctr" fontAlgn="ctr"/>
                      <a:r>
                        <a:rPr lang="en-GB" sz="1100" u="none" strike="noStrike" dirty="0" smtClean="0">
                          <a:effectLst/>
                        </a:rPr>
                        <a:t>5,561</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9.21%</a:t>
                      </a:r>
                      <a:endParaRPr lang="en-GB" sz="1100" b="0" i="0" u="none" strike="noStrike">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59.56%</a:t>
                      </a:r>
                      <a:endParaRPr lang="en-GB" sz="1100" b="0" i="0" u="none" strike="noStrike">
                        <a:solidFill>
                          <a:srgbClr val="000000"/>
                        </a:solidFill>
                        <a:effectLst/>
                        <a:latin typeface="Calibri" panose="020F0502020204030204" pitchFamily="34" charset="0"/>
                      </a:endParaRPr>
                    </a:p>
                  </a:txBody>
                  <a:tcPr marL="7620" marR="7620" marT="7620" marB="0" anchor="ctr">
                    <a:noFill/>
                  </a:tcPr>
                </a:tc>
                <a:extLst>
                  <a:ext uri="{0D108BD9-81ED-4DB2-BD59-A6C34878D82A}">
                    <a16:rowId xmlns:a16="http://schemas.microsoft.com/office/drawing/2014/main" val="920323642"/>
                  </a:ext>
                </a:extLst>
              </a:tr>
              <a:tr h="288000">
                <a:tc>
                  <a:txBody>
                    <a:bodyPr/>
                    <a:lstStyle/>
                    <a:p>
                      <a:pPr algn="l" fontAlgn="b"/>
                      <a:r>
                        <a:rPr lang="en-GB" sz="1100" u="none" strike="noStrike">
                          <a:effectLst/>
                        </a:rPr>
                        <a:t>20th-century</a:t>
                      </a:r>
                      <a:endParaRPr lang="en-GB" sz="11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ctr" fontAlgn="ctr"/>
                      <a:r>
                        <a:rPr lang="en-GB" sz="1100" u="none" strike="noStrike" dirty="0" smtClean="0">
                          <a:effectLst/>
                        </a:rPr>
                        <a:t>5,370</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8.89%</a:t>
                      </a:r>
                      <a:endParaRPr lang="en-GB" sz="1100" b="0" i="0" u="none" strike="noStrike">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68.46%</a:t>
                      </a:r>
                      <a:endParaRPr lang="en-GB" sz="1100" b="0" i="0" u="none" strike="noStrike">
                        <a:solidFill>
                          <a:srgbClr val="000000"/>
                        </a:solidFill>
                        <a:effectLst/>
                        <a:latin typeface="Calibri" panose="020F0502020204030204" pitchFamily="34" charset="0"/>
                      </a:endParaRPr>
                    </a:p>
                  </a:txBody>
                  <a:tcPr marL="7620" marR="7620" marT="7620" marB="0" anchor="ctr">
                    <a:noFill/>
                  </a:tcPr>
                </a:tc>
                <a:extLst>
                  <a:ext uri="{0D108BD9-81ED-4DB2-BD59-A6C34878D82A}">
                    <a16:rowId xmlns:a16="http://schemas.microsoft.com/office/drawing/2014/main" val="1711456924"/>
                  </a:ext>
                </a:extLst>
              </a:tr>
              <a:tr h="288000">
                <a:tc>
                  <a:txBody>
                    <a:bodyPr/>
                    <a:lstStyle/>
                    <a:p>
                      <a:pPr algn="l" fontAlgn="b"/>
                      <a:r>
                        <a:rPr lang="en-GB" sz="1100" u="none" strike="noStrike">
                          <a:effectLst/>
                        </a:rPr>
                        <a:t>elizabethan</a:t>
                      </a:r>
                      <a:endParaRPr lang="en-GB" sz="11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ctr" fontAlgn="ctr"/>
                      <a:r>
                        <a:rPr lang="en-GB" sz="1100" u="none" strike="noStrike" dirty="0" smtClean="0">
                          <a:effectLst/>
                        </a:rPr>
                        <a:t>2,848</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4.72%</a:t>
                      </a:r>
                      <a:endParaRPr lang="en-GB" sz="1100" b="0" i="0" u="none" strike="noStrike">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73.17%</a:t>
                      </a:r>
                      <a:endParaRPr lang="en-GB" sz="1100" b="0" i="0" u="none" strike="noStrike">
                        <a:solidFill>
                          <a:srgbClr val="000000"/>
                        </a:solidFill>
                        <a:effectLst/>
                        <a:latin typeface="Calibri" panose="020F0502020204030204" pitchFamily="34" charset="0"/>
                      </a:endParaRPr>
                    </a:p>
                  </a:txBody>
                  <a:tcPr marL="7620" marR="7620" marT="7620" marB="0" anchor="ctr">
                    <a:noFill/>
                  </a:tcPr>
                </a:tc>
                <a:extLst>
                  <a:ext uri="{0D108BD9-81ED-4DB2-BD59-A6C34878D82A}">
                    <a16:rowId xmlns:a16="http://schemas.microsoft.com/office/drawing/2014/main" val="1075588077"/>
                  </a:ext>
                </a:extLst>
              </a:tr>
              <a:tr h="288000">
                <a:tc>
                  <a:txBody>
                    <a:bodyPr/>
                    <a:lstStyle/>
                    <a:p>
                      <a:pPr algn="l" fontAlgn="b"/>
                      <a:r>
                        <a:rPr lang="en-GB" sz="1100" u="none" strike="noStrike">
                          <a:effectLst/>
                        </a:rPr>
                        <a:t>georgian</a:t>
                      </a:r>
                      <a:endParaRPr lang="en-GB" sz="11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ctr" fontAlgn="ctr"/>
                      <a:r>
                        <a:rPr lang="en-GB" sz="1100" u="none" strike="noStrike" dirty="0" smtClean="0">
                          <a:effectLst/>
                        </a:rPr>
                        <a:t>2,820</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4.67%</a:t>
                      </a:r>
                      <a:endParaRPr lang="en-GB" sz="1100" b="0" i="0" u="none" strike="noStrike">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77.84%</a:t>
                      </a:r>
                      <a:endParaRPr lang="en-GB" sz="1100" b="0" i="0" u="none" strike="noStrike">
                        <a:solidFill>
                          <a:srgbClr val="000000"/>
                        </a:solidFill>
                        <a:effectLst/>
                        <a:latin typeface="Calibri" panose="020F0502020204030204" pitchFamily="34" charset="0"/>
                      </a:endParaRPr>
                    </a:p>
                  </a:txBody>
                  <a:tcPr marL="7620" marR="7620" marT="7620" marB="0" anchor="ctr">
                    <a:noFill/>
                  </a:tcPr>
                </a:tc>
                <a:extLst>
                  <a:ext uri="{0D108BD9-81ED-4DB2-BD59-A6C34878D82A}">
                    <a16:rowId xmlns:a16="http://schemas.microsoft.com/office/drawing/2014/main" val="450169765"/>
                  </a:ext>
                </a:extLst>
              </a:tr>
              <a:tr h="288000">
                <a:tc>
                  <a:txBody>
                    <a:bodyPr/>
                    <a:lstStyle/>
                    <a:p>
                      <a:pPr algn="l" fontAlgn="b"/>
                      <a:r>
                        <a:rPr lang="en-GB" sz="1100" u="none" strike="noStrike">
                          <a:effectLst/>
                        </a:rPr>
                        <a:t>roman</a:t>
                      </a:r>
                      <a:endParaRPr lang="en-GB" sz="11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ctr" fontAlgn="ctr"/>
                      <a:r>
                        <a:rPr lang="en-GB" sz="1100" u="none" strike="noStrike" dirty="0" smtClean="0">
                          <a:effectLst/>
                        </a:rPr>
                        <a:t>2,003</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3.32%</a:t>
                      </a:r>
                      <a:endParaRPr lang="en-GB" sz="1100" b="0" i="0" u="none" strike="noStrike">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81.16%</a:t>
                      </a:r>
                      <a:endParaRPr lang="en-GB" sz="1100" b="0" i="0" u="none" strike="noStrike">
                        <a:solidFill>
                          <a:srgbClr val="000000"/>
                        </a:solidFill>
                        <a:effectLst/>
                        <a:latin typeface="Calibri" panose="020F0502020204030204" pitchFamily="34" charset="0"/>
                      </a:endParaRPr>
                    </a:p>
                  </a:txBody>
                  <a:tcPr marL="7620" marR="7620" marT="7620" marB="0" anchor="ctr">
                    <a:noFill/>
                  </a:tcPr>
                </a:tc>
                <a:extLst>
                  <a:ext uri="{0D108BD9-81ED-4DB2-BD59-A6C34878D82A}">
                    <a16:rowId xmlns:a16="http://schemas.microsoft.com/office/drawing/2014/main" val="1160619747"/>
                  </a:ext>
                </a:extLst>
              </a:tr>
              <a:tr h="288000">
                <a:tc>
                  <a:txBody>
                    <a:bodyPr/>
                    <a:lstStyle/>
                    <a:p>
                      <a:pPr algn="l" fontAlgn="b"/>
                      <a:r>
                        <a:rPr lang="en-GB" sz="1100" u="none" strike="noStrike">
                          <a:effectLst/>
                        </a:rPr>
                        <a:t>modern</a:t>
                      </a:r>
                      <a:endParaRPr lang="en-GB" sz="11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ctr" fontAlgn="ctr"/>
                      <a:r>
                        <a:rPr lang="en-GB" sz="1100" u="none" strike="noStrike" dirty="0" smtClean="0">
                          <a:effectLst/>
                        </a:rPr>
                        <a:t>1,894</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3.14%</a:t>
                      </a:r>
                      <a:endParaRPr lang="en-GB" sz="1100" b="0" i="0" u="none" strike="noStrike">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84.29%</a:t>
                      </a:r>
                      <a:endParaRPr lang="en-GB" sz="1100" b="0" i="0" u="none" strike="noStrike">
                        <a:solidFill>
                          <a:srgbClr val="000000"/>
                        </a:solidFill>
                        <a:effectLst/>
                        <a:latin typeface="Calibri" panose="020F0502020204030204" pitchFamily="34" charset="0"/>
                      </a:endParaRPr>
                    </a:p>
                  </a:txBody>
                  <a:tcPr marL="7620" marR="7620" marT="7620" marB="0" anchor="ctr">
                    <a:noFill/>
                  </a:tcPr>
                </a:tc>
                <a:extLst>
                  <a:ext uri="{0D108BD9-81ED-4DB2-BD59-A6C34878D82A}">
                    <a16:rowId xmlns:a16="http://schemas.microsoft.com/office/drawing/2014/main" val="3648059291"/>
                  </a:ext>
                </a:extLst>
              </a:tr>
              <a:tr h="288000">
                <a:tc>
                  <a:txBody>
                    <a:bodyPr/>
                    <a:lstStyle/>
                    <a:p>
                      <a:pPr algn="l" fontAlgn="b"/>
                      <a:r>
                        <a:rPr lang="en-GB" sz="1100" u="none" strike="noStrike">
                          <a:effectLst/>
                        </a:rPr>
                        <a:t>stuart</a:t>
                      </a:r>
                      <a:endParaRPr lang="en-GB" sz="11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ctr" fontAlgn="ctr"/>
                      <a:r>
                        <a:rPr lang="en-GB" sz="1100" u="none" strike="noStrike" dirty="0" smtClean="0">
                          <a:effectLst/>
                        </a:rPr>
                        <a:t>1,558</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2.58%</a:t>
                      </a:r>
                      <a:endParaRPr lang="en-GB" sz="1100" b="0" i="0" u="none" strike="noStrike">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86.87%</a:t>
                      </a:r>
                      <a:endParaRPr lang="en-GB" sz="1100" b="0" i="0" u="none" strike="noStrike">
                        <a:solidFill>
                          <a:srgbClr val="000000"/>
                        </a:solidFill>
                        <a:effectLst/>
                        <a:latin typeface="Calibri" panose="020F0502020204030204" pitchFamily="34" charset="0"/>
                      </a:endParaRPr>
                    </a:p>
                  </a:txBody>
                  <a:tcPr marL="7620" marR="7620" marT="7620" marB="0" anchor="ctr">
                    <a:noFill/>
                  </a:tcPr>
                </a:tc>
                <a:extLst>
                  <a:ext uri="{0D108BD9-81ED-4DB2-BD59-A6C34878D82A}">
                    <a16:rowId xmlns:a16="http://schemas.microsoft.com/office/drawing/2014/main" val="2751590405"/>
                  </a:ext>
                </a:extLst>
              </a:tr>
              <a:tr h="288000">
                <a:tc>
                  <a:txBody>
                    <a:bodyPr/>
                    <a:lstStyle/>
                    <a:p>
                      <a:pPr algn="l" fontAlgn="b"/>
                      <a:r>
                        <a:rPr lang="en-GB" sz="1100" u="none" strike="noStrike">
                          <a:effectLst/>
                        </a:rPr>
                        <a:t>viking</a:t>
                      </a:r>
                      <a:endParaRPr lang="en-GB" sz="11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ctr" fontAlgn="ctr"/>
                      <a:r>
                        <a:rPr lang="en-GB" sz="1100" u="none" strike="noStrike" dirty="0" smtClean="0">
                          <a:effectLst/>
                        </a:rPr>
                        <a:t>1,320</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2.19%</a:t>
                      </a:r>
                      <a:endParaRPr lang="en-GB" sz="1100" b="0" i="0" u="none" strike="noStrike">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89.06%</a:t>
                      </a:r>
                      <a:endParaRPr lang="en-GB" sz="1100" b="0" i="0" u="none" strike="noStrike">
                        <a:solidFill>
                          <a:srgbClr val="000000"/>
                        </a:solidFill>
                        <a:effectLst/>
                        <a:latin typeface="Calibri" panose="020F0502020204030204" pitchFamily="34" charset="0"/>
                      </a:endParaRPr>
                    </a:p>
                  </a:txBody>
                  <a:tcPr marL="7620" marR="7620" marT="7620" marB="0" anchor="ctr">
                    <a:noFill/>
                  </a:tcPr>
                </a:tc>
                <a:extLst>
                  <a:ext uri="{0D108BD9-81ED-4DB2-BD59-A6C34878D82A}">
                    <a16:rowId xmlns:a16="http://schemas.microsoft.com/office/drawing/2014/main" val="1524536316"/>
                  </a:ext>
                </a:extLst>
              </a:tr>
              <a:tr h="288000">
                <a:tc>
                  <a:txBody>
                    <a:bodyPr/>
                    <a:lstStyle/>
                    <a:p>
                      <a:pPr algn="l" fontAlgn="b"/>
                      <a:r>
                        <a:rPr lang="en-GB" sz="1100" u="none" strike="noStrike">
                          <a:effectLst/>
                        </a:rPr>
                        <a:t>first-world-war</a:t>
                      </a:r>
                      <a:endParaRPr lang="en-GB" sz="11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ctr" fontAlgn="ctr"/>
                      <a:r>
                        <a:rPr lang="en-GB" sz="1100" u="none" strike="noStrike" dirty="0" smtClean="0">
                          <a:effectLst/>
                        </a:rPr>
                        <a:t>1,147</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1.90%</a:t>
                      </a:r>
                      <a:endParaRPr lang="en-GB" sz="1100" b="0" i="0" u="none" strike="noStrike">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90.96%</a:t>
                      </a:r>
                      <a:endParaRPr lang="en-GB" sz="1100" b="0" i="0" u="none" strike="noStrike">
                        <a:solidFill>
                          <a:srgbClr val="000000"/>
                        </a:solidFill>
                        <a:effectLst/>
                        <a:latin typeface="Calibri" panose="020F0502020204030204" pitchFamily="34" charset="0"/>
                      </a:endParaRPr>
                    </a:p>
                  </a:txBody>
                  <a:tcPr marL="7620" marR="7620" marT="7620" marB="0" anchor="ctr">
                    <a:noFill/>
                  </a:tcPr>
                </a:tc>
                <a:extLst>
                  <a:ext uri="{0D108BD9-81ED-4DB2-BD59-A6C34878D82A}">
                    <a16:rowId xmlns:a16="http://schemas.microsoft.com/office/drawing/2014/main" val="250605621"/>
                  </a:ext>
                </a:extLst>
              </a:tr>
              <a:tr h="288000">
                <a:tc>
                  <a:txBody>
                    <a:bodyPr/>
                    <a:lstStyle/>
                    <a:p>
                      <a:pPr algn="l" fontAlgn="b"/>
                      <a:r>
                        <a:rPr lang="en-GB" sz="1100" u="none" strike="noStrike">
                          <a:effectLst/>
                        </a:rPr>
                        <a:t>ancient-egypt</a:t>
                      </a:r>
                      <a:endParaRPr lang="en-GB" sz="11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ctr" fontAlgn="ctr"/>
                      <a:r>
                        <a:rPr lang="en-GB" sz="1100" u="none" strike="noStrike" dirty="0" smtClean="0">
                          <a:effectLst/>
                        </a:rPr>
                        <a:t>1,110</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1.84%</a:t>
                      </a:r>
                      <a:endParaRPr lang="en-GB" sz="1100" b="0" i="0" u="none" strike="noStrike">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92.80%</a:t>
                      </a:r>
                      <a:endParaRPr lang="en-GB" sz="1100" b="0" i="0" u="none" strike="noStrike">
                        <a:solidFill>
                          <a:srgbClr val="000000"/>
                        </a:solidFill>
                        <a:effectLst/>
                        <a:latin typeface="Calibri" panose="020F0502020204030204" pitchFamily="34" charset="0"/>
                      </a:endParaRPr>
                    </a:p>
                  </a:txBody>
                  <a:tcPr marL="7620" marR="7620" marT="7620" marB="0" anchor="ctr">
                    <a:noFill/>
                  </a:tcPr>
                </a:tc>
                <a:extLst>
                  <a:ext uri="{0D108BD9-81ED-4DB2-BD59-A6C34878D82A}">
                    <a16:rowId xmlns:a16="http://schemas.microsoft.com/office/drawing/2014/main" val="475910643"/>
                  </a:ext>
                </a:extLst>
              </a:tr>
              <a:tr h="288000">
                <a:tc>
                  <a:txBody>
                    <a:bodyPr/>
                    <a:lstStyle/>
                    <a:p>
                      <a:pPr algn="l" fontAlgn="b"/>
                      <a:r>
                        <a:rPr lang="en-GB" sz="1100" u="none" strike="noStrike">
                          <a:effectLst/>
                        </a:rPr>
                        <a:t>anglo-saxon</a:t>
                      </a:r>
                      <a:endParaRPr lang="en-GB" sz="11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ctr" fontAlgn="ctr"/>
                      <a:r>
                        <a:rPr lang="en-GB" sz="1100" u="none" strike="noStrike" dirty="0">
                          <a:effectLst/>
                        </a:rPr>
                        <a:t>586</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0.97%</a:t>
                      </a:r>
                      <a:endParaRPr lang="en-GB" sz="1100" b="0" i="0" u="none" strike="noStrike">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93.77%</a:t>
                      </a:r>
                      <a:endParaRPr lang="en-GB" sz="1100" b="0" i="0" u="none" strike="noStrike">
                        <a:solidFill>
                          <a:srgbClr val="000000"/>
                        </a:solidFill>
                        <a:effectLst/>
                        <a:latin typeface="Calibri" panose="020F0502020204030204" pitchFamily="34" charset="0"/>
                      </a:endParaRPr>
                    </a:p>
                  </a:txBody>
                  <a:tcPr marL="7620" marR="7620" marT="7620" marB="0" anchor="ctr">
                    <a:noFill/>
                  </a:tcPr>
                </a:tc>
                <a:extLst>
                  <a:ext uri="{0D108BD9-81ED-4DB2-BD59-A6C34878D82A}">
                    <a16:rowId xmlns:a16="http://schemas.microsoft.com/office/drawing/2014/main" val="3185471095"/>
                  </a:ext>
                </a:extLst>
              </a:tr>
              <a:tr h="288000">
                <a:tc>
                  <a:txBody>
                    <a:bodyPr/>
                    <a:lstStyle/>
                    <a:p>
                      <a:pPr algn="l" fontAlgn="b"/>
                      <a:r>
                        <a:rPr lang="en-GB" sz="1100" u="none" strike="noStrike">
                          <a:effectLst/>
                        </a:rPr>
                        <a:t>ancient-history</a:t>
                      </a:r>
                      <a:endParaRPr lang="en-GB" sz="11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ctr" fontAlgn="ctr"/>
                      <a:r>
                        <a:rPr lang="en-GB" sz="1100" u="none" strike="noStrike" dirty="0">
                          <a:effectLst/>
                        </a:rPr>
                        <a:t>463</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0.77%</a:t>
                      </a:r>
                      <a:endParaRPr lang="en-GB" sz="1100" b="0" i="0" u="none" strike="noStrike">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dirty="0">
                          <a:effectLst/>
                        </a:rPr>
                        <a:t>94.53%</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extLst>
                  <a:ext uri="{0D108BD9-81ED-4DB2-BD59-A6C34878D82A}">
                    <a16:rowId xmlns:a16="http://schemas.microsoft.com/office/drawing/2014/main" val="2417241499"/>
                  </a:ext>
                </a:extLst>
              </a:tr>
            </a:tbl>
          </a:graphicData>
        </a:graphic>
      </p:graphicFrame>
    </p:spTree>
    <p:extLst>
      <p:ext uri="{BB962C8B-B14F-4D97-AF65-F5344CB8AC3E}">
        <p14:creationId xmlns:p14="http://schemas.microsoft.com/office/powerpoint/2010/main" val="2455546592"/>
      </p:ext>
    </p:extLst>
  </p:cSld>
  <p:clrMapOvr>
    <a:masterClrMapping/>
  </p:clrMapOvr>
  <mc:AlternateContent xmlns:mc="http://schemas.openxmlformats.org/markup-compatibility/2006">
    <mc:Choice xmlns:p14="http://schemas.microsoft.com/office/powerpoint/2010/main" Requires="p14">
      <p:transition spd="slow" p14:dur="2000" advTm="32547"/>
    </mc:Choice>
    <mc:Fallback>
      <p:transition spd="slow" advTm="32547"/>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content are people watching?</a:t>
            </a:r>
            <a:endParaRPr lang="en-GB" dirty="0"/>
          </a:p>
        </p:txBody>
      </p:sp>
      <p:sp>
        <p:nvSpPr>
          <p:cNvPr id="4" name="Content Placeholder 2"/>
          <p:cNvSpPr txBox="1">
            <a:spLocks/>
          </p:cNvSpPr>
          <p:nvPr/>
        </p:nvSpPr>
        <p:spPr>
          <a:xfrm>
            <a:off x="7320963" y="2285048"/>
            <a:ext cx="3415617" cy="106394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smtClean="0"/>
              <a:t>We can see that </a:t>
            </a:r>
            <a:r>
              <a:rPr lang="en-GB" sz="1800" b="1" dirty="0" smtClean="0"/>
              <a:t>5 of the top 15 </a:t>
            </a:r>
            <a:r>
              <a:rPr lang="en-GB" sz="1800" dirty="0" smtClean="0"/>
              <a:t>popular topics relate to the </a:t>
            </a:r>
            <a:r>
              <a:rPr lang="en-GB" sz="1800" b="1" dirty="0" smtClean="0"/>
              <a:t>British Royal family</a:t>
            </a:r>
            <a:r>
              <a:rPr lang="en-GB" sz="1800" dirty="0" smtClean="0"/>
              <a:t> of past</a:t>
            </a:r>
            <a:endParaRPr lang="en-GB" sz="1800" b="1" dirty="0"/>
          </a:p>
        </p:txBody>
      </p:sp>
      <p:graphicFrame>
        <p:nvGraphicFramePr>
          <p:cNvPr id="3" name="Table 2"/>
          <p:cNvGraphicFramePr>
            <a:graphicFrameLocks noGrp="1"/>
          </p:cNvGraphicFramePr>
          <p:nvPr>
            <p:extLst/>
          </p:nvPr>
        </p:nvGraphicFramePr>
        <p:xfrm>
          <a:off x="838200" y="1690688"/>
          <a:ext cx="5471159" cy="4608000"/>
        </p:xfrm>
        <a:graphic>
          <a:graphicData uri="http://schemas.openxmlformats.org/drawingml/2006/table">
            <a:tbl>
              <a:tblPr>
                <a:tableStyleId>{5C22544A-7EE6-4342-B048-85BDC9FD1C3A}</a:tableStyleId>
              </a:tblPr>
              <a:tblGrid>
                <a:gridCol w="1746729">
                  <a:extLst>
                    <a:ext uri="{9D8B030D-6E8A-4147-A177-3AD203B41FA5}">
                      <a16:colId xmlns:a16="http://schemas.microsoft.com/office/drawing/2014/main" val="1304401319"/>
                    </a:ext>
                  </a:extLst>
                </a:gridCol>
                <a:gridCol w="1183734">
                  <a:extLst>
                    <a:ext uri="{9D8B030D-6E8A-4147-A177-3AD203B41FA5}">
                      <a16:colId xmlns:a16="http://schemas.microsoft.com/office/drawing/2014/main" val="2128936870"/>
                    </a:ext>
                  </a:extLst>
                </a:gridCol>
                <a:gridCol w="1270348">
                  <a:extLst>
                    <a:ext uri="{9D8B030D-6E8A-4147-A177-3AD203B41FA5}">
                      <a16:colId xmlns:a16="http://schemas.microsoft.com/office/drawing/2014/main" val="1530305245"/>
                    </a:ext>
                  </a:extLst>
                </a:gridCol>
                <a:gridCol w="1270348">
                  <a:extLst>
                    <a:ext uri="{9D8B030D-6E8A-4147-A177-3AD203B41FA5}">
                      <a16:colId xmlns:a16="http://schemas.microsoft.com/office/drawing/2014/main" val="2419078642"/>
                    </a:ext>
                  </a:extLst>
                </a:gridCol>
              </a:tblGrid>
              <a:tr h="288000">
                <a:tc>
                  <a:txBody>
                    <a:bodyPr/>
                    <a:lstStyle/>
                    <a:p>
                      <a:pPr algn="l" fontAlgn="b"/>
                      <a:r>
                        <a:rPr lang="en-GB" sz="1100" u="none" strike="noStrike" dirty="0" smtClean="0">
                          <a:solidFill>
                            <a:schemeClr val="bg1"/>
                          </a:solidFill>
                          <a:effectLst/>
                        </a:rPr>
                        <a:t>Category</a:t>
                      </a:r>
                      <a:endParaRPr lang="en-GB" sz="1100" b="1" i="0" u="none" strike="noStrike" dirty="0">
                        <a:solidFill>
                          <a:schemeClr val="bg1"/>
                        </a:solidFill>
                        <a:effectLst/>
                        <a:latin typeface="Calibri" panose="020F0502020204030204" pitchFamily="34" charset="0"/>
                      </a:endParaRPr>
                    </a:p>
                  </a:txBody>
                  <a:tcPr marL="7620" marR="7620" marT="7620" marB="0" anchor="ctr">
                    <a:solidFill>
                      <a:srgbClr val="4E79A7"/>
                    </a:solidFill>
                  </a:tcPr>
                </a:tc>
                <a:tc>
                  <a:txBody>
                    <a:bodyPr/>
                    <a:lstStyle/>
                    <a:p>
                      <a:pPr algn="ctr" fontAlgn="ctr"/>
                      <a:r>
                        <a:rPr lang="en-GB" sz="1100" u="none" strike="noStrike" dirty="0">
                          <a:solidFill>
                            <a:schemeClr val="bg1"/>
                          </a:solidFill>
                          <a:effectLst/>
                        </a:rPr>
                        <a:t> Views</a:t>
                      </a:r>
                      <a:endParaRPr lang="en-GB" sz="1100" b="1" i="0" u="none" strike="noStrike" dirty="0">
                        <a:solidFill>
                          <a:schemeClr val="bg1"/>
                        </a:solidFill>
                        <a:effectLst/>
                        <a:latin typeface="Calibri" panose="020F0502020204030204" pitchFamily="34" charset="0"/>
                      </a:endParaRPr>
                    </a:p>
                  </a:txBody>
                  <a:tcPr marL="7620" marR="7620" marT="7620" marB="0" anchor="ctr">
                    <a:solidFill>
                      <a:srgbClr val="4E79A7"/>
                    </a:solidFill>
                  </a:tcPr>
                </a:tc>
                <a:tc>
                  <a:txBody>
                    <a:bodyPr/>
                    <a:lstStyle/>
                    <a:p>
                      <a:pPr algn="ctr" fontAlgn="ctr"/>
                      <a:r>
                        <a:rPr lang="en-GB" sz="1100" u="none" strike="noStrike" dirty="0">
                          <a:solidFill>
                            <a:schemeClr val="bg1"/>
                          </a:solidFill>
                          <a:effectLst/>
                        </a:rPr>
                        <a:t>% of Total Views</a:t>
                      </a:r>
                      <a:endParaRPr lang="en-GB" sz="1100" b="1" i="0" u="none" strike="noStrike" dirty="0">
                        <a:solidFill>
                          <a:schemeClr val="bg1"/>
                        </a:solidFill>
                        <a:effectLst/>
                        <a:latin typeface="Calibri" panose="020F0502020204030204" pitchFamily="34" charset="0"/>
                      </a:endParaRPr>
                    </a:p>
                  </a:txBody>
                  <a:tcPr marL="7620" marR="7620" marT="7620" marB="0" anchor="ctr">
                    <a:solidFill>
                      <a:srgbClr val="4E79A7"/>
                    </a:solidFill>
                  </a:tcPr>
                </a:tc>
                <a:tc>
                  <a:txBody>
                    <a:bodyPr/>
                    <a:lstStyle/>
                    <a:p>
                      <a:pPr algn="ctr" fontAlgn="ctr"/>
                      <a:r>
                        <a:rPr lang="en-GB" sz="1100" u="none" strike="noStrike" dirty="0">
                          <a:solidFill>
                            <a:schemeClr val="bg1"/>
                          </a:solidFill>
                          <a:effectLst/>
                        </a:rPr>
                        <a:t>Running Total %</a:t>
                      </a:r>
                      <a:endParaRPr lang="en-GB" sz="1100" b="1" i="0" u="none" strike="noStrike" dirty="0">
                        <a:solidFill>
                          <a:schemeClr val="bg1"/>
                        </a:solidFill>
                        <a:effectLst/>
                        <a:latin typeface="Calibri" panose="020F0502020204030204" pitchFamily="34" charset="0"/>
                      </a:endParaRPr>
                    </a:p>
                  </a:txBody>
                  <a:tcPr marL="7620" marR="7620" marT="7620" marB="0" anchor="ctr">
                    <a:solidFill>
                      <a:srgbClr val="4E79A7"/>
                    </a:solidFill>
                  </a:tcPr>
                </a:tc>
                <a:extLst>
                  <a:ext uri="{0D108BD9-81ED-4DB2-BD59-A6C34878D82A}">
                    <a16:rowId xmlns:a16="http://schemas.microsoft.com/office/drawing/2014/main" val="1244315983"/>
                  </a:ext>
                </a:extLst>
              </a:tr>
              <a:tr h="288000">
                <a:tc>
                  <a:txBody>
                    <a:bodyPr/>
                    <a:lstStyle/>
                    <a:p>
                      <a:pPr algn="l" fontAlgn="b"/>
                      <a:r>
                        <a:rPr lang="en-GB" sz="1100" u="none" strike="noStrike" dirty="0" err="1">
                          <a:effectLst/>
                        </a:rPr>
                        <a:t>tudor</a:t>
                      </a:r>
                      <a:endParaRPr lang="en-GB" sz="1100" b="0" i="0" u="none" strike="noStrike" dirty="0">
                        <a:solidFill>
                          <a:srgbClr val="000000"/>
                        </a:solidFill>
                        <a:effectLst/>
                        <a:latin typeface="Calibri" panose="020F0502020204030204" pitchFamily="34" charset="0"/>
                      </a:endParaRPr>
                    </a:p>
                  </a:txBody>
                  <a:tcPr marL="7620" marR="7620" marT="7620" marB="0" anchor="b">
                    <a:noFill/>
                  </a:tcPr>
                </a:tc>
                <a:tc>
                  <a:txBody>
                    <a:bodyPr/>
                    <a:lstStyle/>
                    <a:p>
                      <a:pPr algn="ctr" fontAlgn="ctr"/>
                      <a:r>
                        <a:rPr lang="en-GB" sz="1100" u="none" strike="noStrike" dirty="0" smtClean="0">
                          <a:effectLst/>
                        </a:rPr>
                        <a:t>16,612</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dirty="0">
                          <a:effectLst/>
                        </a:rPr>
                        <a:t>27.51%</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dirty="0">
                          <a:effectLst/>
                        </a:rPr>
                        <a:t>27.51%</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extLst>
                  <a:ext uri="{0D108BD9-81ED-4DB2-BD59-A6C34878D82A}">
                    <a16:rowId xmlns:a16="http://schemas.microsoft.com/office/drawing/2014/main" val="1413981247"/>
                  </a:ext>
                </a:extLst>
              </a:tr>
              <a:tr h="288000">
                <a:tc>
                  <a:txBody>
                    <a:bodyPr/>
                    <a:lstStyle/>
                    <a:p>
                      <a:pPr algn="l" fontAlgn="b"/>
                      <a:r>
                        <a:rPr lang="en-GB" sz="1100" u="none" strike="noStrike">
                          <a:effectLst/>
                        </a:rPr>
                        <a:t>victorian</a:t>
                      </a:r>
                      <a:endParaRPr lang="en-GB" sz="11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ctr" fontAlgn="ctr"/>
                      <a:r>
                        <a:rPr lang="en-GB" sz="1100" u="none" strike="noStrike" dirty="0" smtClean="0">
                          <a:effectLst/>
                        </a:rPr>
                        <a:t>7,306</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12.10%</a:t>
                      </a:r>
                      <a:endParaRPr lang="en-GB" sz="1100" b="0" i="0" u="none" strike="noStrike">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39.60%</a:t>
                      </a:r>
                      <a:endParaRPr lang="en-GB" sz="1100" b="0" i="0" u="none" strike="noStrike">
                        <a:solidFill>
                          <a:srgbClr val="000000"/>
                        </a:solidFill>
                        <a:effectLst/>
                        <a:latin typeface="Calibri" panose="020F0502020204030204" pitchFamily="34" charset="0"/>
                      </a:endParaRPr>
                    </a:p>
                  </a:txBody>
                  <a:tcPr marL="7620" marR="7620" marT="7620" marB="0" anchor="ctr">
                    <a:noFill/>
                  </a:tcPr>
                </a:tc>
                <a:extLst>
                  <a:ext uri="{0D108BD9-81ED-4DB2-BD59-A6C34878D82A}">
                    <a16:rowId xmlns:a16="http://schemas.microsoft.com/office/drawing/2014/main" val="632302572"/>
                  </a:ext>
                </a:extLst>
              </a:tr>
              <a:tr h="288000">
                <a:tc>
                  <a:txBody>
                    <a:bodyPr/>
                    <a:lstStyle/>
                    <a:p>
                      <a:pPr algn="l" fontAlgn="b"/>
                      <a:r>
                        <a:rPr lang="en-GB" sz="1100" u="none" strike="noStrike">
                          <a:effectLst/>
                        </a:rPr>
                        <a:t>medieval</a:t>
                      </a:r>
                      <a:endParaRPr lang="en-GB" sz="11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ctr" fontAlgn="ctr"/>
                      <a:r>
                        <a:rPr lang="en-GB" sz="1100" u="none" strike="noStrike" dirty="0" smtClean="0">
                          <a:effectLst/>
                        </a:rPr>
                        <a:t>6,494</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10.75%</a:t>
                      </a:r>
                      <a:endParaRPr lang="en-GB" sz="1100" b="0" i="0" u="none" strike="noStrike">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50.36%</a:t>
                      </a:r>
                      <a:endParaRPr lang="en-GB" sz="1100" b="0" i="0" u="none" strike="noStrike">
                        <a:solidFill>
                          <a:srgbClr val="000000"/>
                        </a:solidFill>
                        <a:effectLst/>
                        <a:latin typeface="Calibri" panose="020F0502020204030204" pitchFamily="34" charset="0"/>
                      </a:endParaRPr>
                    </a:p>
                  </a:txBody>
                  <a:tcPr marL="7620" marR="7620" marT="7620" marB="0" anchor="ctr">
                    <a:noFill/>
                  </a:tcPr>
                </a:tc>
                <a:extLst>
                  <a:ext uri="{0D108BD9-81ED-4DB2-BD59-A6C34878D82A}">
                    <a16:rowId xmlns:a16="http://schemas.microsoft.com/office/drawing/2014/main" val="3050812123"/>
                  </a:ext>
                </a:extLst>
              </a:tr>
              <a:tr h="288000">
                <a:tc>
                  <a:txBody>
                    <a:bodyPr/>
                    <a:lstStyle/>
                    <a:p>
                      <a:pPr algn="l" fontAlgn="b"/>
                      <a:r>
                        <a:rPr lang="en-GB" sz="1100" u="none" strike="noStrike">
                          <a:effectLst/>
                        </a:rPr>
                        <a:t>second-world-war</a:t>
                      </a:r>
                      <a:endParaRPr lang="en-GB" sz="11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ctr" fontAlgn="ctr"/>
                      <a:r>
                        <a:rPr lang="en-GB" sz="1100" u="none" strike="noStrike" dirty="0" smtClean="0">
                          <a:effectLst/>
                        </a:rPr>
                        <a:t>5,561</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9.21%</a:t>
                      </a:r>
                      <a:endParaRPr lang="en-GB" sz="1100" b="0" i="0" u="none" strike="noStrike">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59.56%</a:t>
                      </a:r>
                      <a:endParaRPr lang="en-GB" sz="1100" b="0" i="0" u="none" strike="noStrike">
                        <a:solidFill>
                          <a:srgbClr val="000000"/>
                        </a:solidFill>
                        <a:effectLst/>
                        <a:latin typeface="Calibri" panose="020F0502020204030204" pitchFamily="34" charset="0"/>
                      </a:endParaRPr>
                    </a:p>
                  </a:txBody>
                  <a:tcPr marL="7620" marR="7620" marT="7620" marB="0" anchor="ctr">
                    <a:noFill/>
                  </a:tcPr>
                </a:tc>
                <a:extLst>
                  <a:ext uri="{0D108BD9-81ED-4DB2-BD59-A6C34878D82A}">
                    <a16:rowId xmlns:a16="http://schemas.microsoft.com/office/drawing/2014/main" val="920323642"/>
                  </a:ext>
                </a:extLst>
              </a:tr>
              <a:tr h="288000">
                <a:tc>
                  <a:txBody>
                    <a:bodyPr/>
                    <a:lstStyle/>
                    <a:p>
                      <a:pPr algn="l" fontAlgn="b"/>
                      <a:r>
                        <a:rPr lang="en-GB" sz="1100" u="none" strike="noStrike">
                          <a:effectLst/>
                        </a:rPr>
                        <a:t>20th-century</a:t>
                      </a:r>
                      <a:endParaRPr lang="en-GB" sz="11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ctr" fontAlgn="ctr"/>
                      <a:r>
                        <a:rPr lang="en-GB" sz="1100" u="none" strike="noStrike" dirty="0" smtClean="0">
                          <a:effectLst/>
                        </a:rPr>
                        <a:t>5,370</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8.89%</a:t>
                      </a:r>
                      <a:endParaRPr lang="en-GB" sz="1100" b="0" i="0" u="none" strike="noStrike">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68.46%</a:t>
                      </a:r>
                      <a:endParaRPr lang="en-GB" sz="1100" b="0" i="0" u="none" strike="noStrike">
                        <a:solidFill>
                          <a:srgbClr val="000000"/>
                        </a:solidFill>
                        <a:effectLst/>
                        <a:latin typeface="Calibri" panose="020F0502020204030204" pitchFamily="34" charset="0"/>
                      </a:endParaRPr>
                    </a:p>
                  </a:txBody>
                  <a:tcPr marL="7620" marR="7620" marT="7620" marB="0" anchor="ctr">
                    <a:noFill/>
                  </a:tcPr>
                </a:tc>
                <a:extLst>
                  <a:ext uri="{0D108BD9-81ED-4DB2-BD59-A6C34878D82A}">
                    <a16:rowId xmlns:a16="http://schemas.microsoft.com/office/drawing/2014/main" val="1711456924"/>
                  </a:ext>
                </a:extLst>
              </a:tr>
              <a:tr h="288000">
                <a:tc>
                  <a:txBody>
                    <a:bodyPr/>
                    <a:lstStyle/>
                    <a:p>
                      <a:pPr algn="l" fontAlgn="b"/>
                      <a:r>
                        <a:rPr lang="en-GB" sz="1100" u="none" strike="noStrike">
                          <a:effectLst/>
                        </a:rPr>
                        <a:t>elizabethan</a:t>
                      </a:r>
                      <a:endParaRPr lang="en-GB" sz="11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ctr" fontAlgn="ctr"/>
                      <a:r>
                        <a:rPr lang="en-GB" sz="1100" u="none" strike="noStrike" dirty="0" smtClean="0">
                          <a:effectLst/>
                        </a:rPr>
                        <a:t>2,848</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4.72%</a:t>
                      </a:r>
                      <a:endParaRPr lang="en-GB" sz="1100" b="0" i="0" u="none" strike="noStrike">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73.17%</a:t>
                      </a:r>
                      <a:endParaRPr lang="en-GB" sz="1100" b="0" i="0" u="none" strike="noStrike">
                        <a:solidFill>
                          <a:srgbClr val="000000"/>
                        </a:solidFill>
                        <a:effectLst/>
                        <a:latin typeface="Calibri" panose="020F0502020204030204" pitchFamily="34" charset="0"/>
                      </a:endParaRPr>
                    </a:p>
                  </a:txBody>
                  <a:tcPr marL="7620" marR="7620" marT="7620" marB="0" anchor="ctr">
                    <a:noFill/>
                  </a:tcPr>
                </a:tc>
                <a:extLst>
                  <a:ext uri="{0D108BD9-81ED-4DB2-BD59-A6C34878D82A}">
                    <a16:rowId xmlns:a16="http://schemas.microsoft.com/office/drawing/2014/main" val="1075588077"/>
                  </a:ext>
                </a:extLst>
              </a:tr>
              <a:tr h="288000">
                <a:tc>
                  <a:txBody>
                    <a:bodyPr/>
                    <a:lstStyle/>
                    <a:p>
                      <a:pPr algn="l" fontAlgn="b"/>
                      <a:r>
                        <a:rPr lang="en-GB" sz="1100" u="none" strike="noStrike">
                          <a:effectLst/>
                        </a:rPr>
                        <a:t>georgian</a:t>
                      </a:r>
                      <a:endParaRPr lang="en-GB" sz="11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ctr" fontAlgn="ctr"/>
                      <a:r>
                        <a:rPr lang="en-GB" sz="1100" u="none" strike="noStrike" dirty="0" smtClean="0">
                          <a:effectLst/>
                        </a:rPr>
                        <a:t>2,820</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4.67%</a:t>
                      </a:r>
                      <a:endParaRPr lang="en-GB" sz="1100" b="0" i="0" u="none" strike="noStrike">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77.84%</a:t>
                      </a:r>
                      <a:endParaRPr lang="en-GB" sz="1100" b="0" i="0" u="none" strike="noStrike">
                        <a:solidFill>
                          <a:srgbClr val="000000"/>
                        </a:solidFill>
                        <a:effectLst/>
                        <a:latin typeface="Calibri" panose="020F0502020204030204" pitchFamily="34" charset="0"/>
                      </a:endParaRPr>
                    </a:p>
                  </a:txBody>
                  <a:tcPr marL="7620" marR="7620" marT="7620" marB="0" anchor="ctr">
                    <a:noFill/>
                  </a:tcPr>
                </a:tc>
                <a:extLst>
                  <a:ext uri="{0D108BD9-81ED-4DB2-BD59-A6C34878D82A}">
                    <a16:rowId xmlns:a16="http://schemas.microsoft.com/office/drawing/2014/main" val="450169765"/>
                  </a:ext>
                </a:extLst>
              </a:tr>
              <a:tr h="288000">
                <a:tc>
                  <a:txBody>
                    <a:bodyPr/>
                    <a:lstStyle/>
                    <a:p>
                      <a:pPr algn="l" fontAlgn="b"/>
                      <a:r>
                        <a:rPr lang="en-GB" sz="1100" u="none" strike="noStrike">
                          <a:effectLst/>
                        </a:rPr>
                        <a:t>roman</a:t>
                      </a:r>
                      <a:endParaRPr lang="en-GB" sz="11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ctr" fontAlgn="ctr"/>
                      <a:r>
                        <a:rPr lang="en-GB" sz="1100" u="none" strike="noStrike" dirty="0" smtClean="0">
                          <a:effectLst/>
                        </a:rPr>
                        <a:t>2,003</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3.32%</a:t>
                      </a:r>
                      <a:endParaRPr lang="en-GB" sz="1100" b="0" i="0" u="none" strike="noStrike">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81.16%</a:t>
                      </a:r>
                      <a:endParaRPr lang="en-GB" sz="1100" b="0" i="0" u="none" strike="noStrike">
                        <a:solidFill>
                          <a:srgbClr val="000000"/>
                        </a:solidFill>
                        <a:effectLst/>
                        <a:latin typeface="Calibri" panose="020F0502020204030204" pitchFamily="34" charset="0"/>
                      </a:endParaRPr>
                    </a:p>
                  </a:txBody>
                  <a:tcPr marL="7620" marR="7620" marT="7620" marB="0" anchor="ctr">
                    <a:noFill/>
                  </a:tcPr>
                </a:tc>
                <a:extLst>
                  <a:ext uri="{0D108BD9-81ED-4DB2-BD59-A6C34878D82A}">
                    <a16:rowId xmlns:a16="http://schemas.microsoft.com/office/drawing/2014/main" val="1160619747"/>
                  </a:ext>
                </a:extLst>
              </a:tr>
              <a:tr h="288000">
                <a:tc>
                  <a:txBody>
                    <a:bodyPr/>
                    <a:lstStyle/>
                    <a:p>
                      <a:pPr algn="l" fontAlgn="b"/>
                      <a:r>
                        <a:rPr lang="en-GB" sz="1100" u="none" strike="noStrike">
                          <a:effectLst/>
                        </a:rPr>
                        <a:t>modern</a:t>
                      </a:r>
                      <a:endParaRPr lang="en-GB" sz="11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ctr" fontAlgn="ctr"/>
                      <a:r>
                        <a:rPr lang="en-GB" sz="1100" u="none" strike="noStrike" dirty="0" smtClean="0">
                          <a:effectLst/>
                        </a:rPr>
                        <a:t>1,894</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3.14%</a:t>
                      </a:r>
                      <a:endParaRPr lang="en-GB" sz="1100" b="0" i="0" u="none" strike="noStrike">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84.29%</a:t>
                      </a:r>
                      <a:endParaRPr lang="en-GB" sz="1100" b="0" i="0" u="none" strike="noStrike">
                        <a:solidFill>
                          <a:srgbClr val="000000"/>
                        </a:solidFill>
                        <a:effectLst/>
                        <a:latin typeface="Calibri" panose="020F0502020204030204" pitchFamily="34" charset="0"/>
                      </a:endParaRPr>
                    </a:p>
                  </a:txBody>
                  <a:tcPr marL="7620" marR="7620" marT="7620" marB="0" anchor="ctr">
                    <a:noFill/>
                  </a:tcPr>
                </a:tc>
                <a:extLst>
                  <a:ext uri="{0D108BD9-81ED-4DB2-BD59-A6C34878D82A}">
                    <a16:rowId xmlns:a16="http://schemas.microsoft.com/office/drawing/2014/main" val="3648059291"/>
                  </a:ext>
                </a:extLst>
              </a:tr>
              <a:tr h="288000">
                <a:tc>
                  <a:txBody>
                    <a:bodyPr/>
                    <a:lstStyle/>
                    <a:p>
                      <a:pPr algn="l" fontAlgn="b"/>
                      <a:r>
                        <a:rPr lang="en-GB" sz="1100" u="none" strike="noStrike">
                          <a:effectLst/>
                        </a:rPr>
                        <a:t>stuart</a:t>
                      </a:r>
                      <a:endParaRPr lang="en-GB" sz="11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ctr" fontAlgn="ctr"/>
                      <a:r>
                        <a:rPr lang="en-GB" sz="1100" u="none" strike="noStrike" dirty="0" smtClean="0">
                          <a:effectLst/>
                        </a:rPr>
                        <a:t>1,558</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2.58%</a:t>
                      </a:r>
                      <a:endParaRPr lang="en-GB" sz="1100" b="0" i="0" u="none" strike="noStrike">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86.87%</a:t>
                      </a:r>
                      <a:endParaRPr lang="en-GB" sz="1100" b="0" i="0" u="none" strike="noStrike">
                        <a:solidFill>
                          <a:srgbClr val="000000"/>
                        </a:solidFill>
                        <a:effectLst/>
                        <a:latin typeface="Calibri" panose="020F0502020204030204" pitchFamily="34" charset="0"/>
                      </a:endParaRPr>
                    </a:p>
                  </a:txBody>
                  <a:tcPr marL="7620" marR="7620" marT="7620" marB="0" anchor="ctr">
                    <a:noFill/>
                  </a:tcPr>
                </a:tc>
                <a:extLst>
                  <a:ext uri="{0D108BD9-81ED-4DB2-BD59-A6C34878D82A}">
                    <a16:rowId xmlns:a16="http://schemas.microsoft.com/office/drawing/2014/main" val="2751590405"/>
                  </a:ext>
                </a:extLst>
              </a:tr>
              <a:tr h="288000">
                <a:tc>
                  <a:txBody>
                    <a:bodyPr/>
                    <a:lstStyle/>
                    <a:p>
                      <a:pPr algn="l" fontAlgn="b"/>
                      <a:r>
                        <a:rPr lang="en-GB" sz="1100" u="none" strike="noStrike">
                          <a:effectLst/>
                        </a:rPr>
                        <a:t>viking</a:t>
                      </a:r>
                      <a:endParaRPr lang="en-GB" sz="11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ctr" fontAlgn="ctr"/>
                      <a:r>
                        <a:rPr lang="en-GB" sz="1100" u="none" strike="noStrike" dirty="0" smtClean="0">
                          <a:effectLst/>
                        </a:rPr>
                        <a:t>1,320</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2.19%</a:t>
                      </a:r>
                      <a:endParaRPr lang="en-GB" sz="1100" b="0" i="0" u="none" strike="noStrike">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89.06%</a:t>
                      </a:r>
                      <a:endParaRPr lang="en-GB" sz="1100" b="0" i="0" u="none" strike="noStrike">
                        <a:solidFill>
                          <a:srgbClr val="000000"/>
                        </a:solidFill>
                        <a:effectLst/>
                        <a:latin typeface="Calibri" panose="020F0502020204030204" pitchFamily="34" charset="0"/>
                      </a:endParaRPr>
                    </a:p>
                  </a:txBody>
                  <a:tcPr marL="7620" marR="7620" marT="7620" marB="0" anchor="ctr">
                    <a:noFill/>
                  </a:tcPr>
                </a:tc>
                <a:extLst>
                  <a:ext uri="{0D108BD9-81ED-4DB2-BD59-A6C34878D82A}">
                    <a16:rowId xmlns:a16="http://schemas.microsoft.com/office/drawing/2014/main" val="1524536316"/>
                  </a:ext>
                </a:extLst>
              </a:tr>
              <a:tr h="288000">
                <a:tc>
                  <a:txBody>
                    <a:bodyPr/>
                    <a:lstStyle/>
                    <a:p>
                      <a:pPr algn="l" fontAlgn="b"/>
                      <a:r>
                        <a:rPr lang="en-GB" sz="1100" u="none" strike="noStrike">
                          <a:effectLst/>
                        </a:rPr>
                        <a:t>first-world-war</a:t>
                      </a:r>
                      <a:endParaRPr lang="en-GB" sz="11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ctr" fontAlgn="ctr"/>
                      <a:r>
                        <a:rPr lang="en-GB" sz="1100" u="none" strike="noStrike" dirty="0" smtClean="0">
                          <a:effectLst/>
                        </a:rPr>
                        <a:t>1,147</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1.90%</a:t>
                      </a:r>
                      <a:endParaRPr lang="en-GB" sz="1100" b="0" i="0" u="none" strike="noStrike">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90.96%</a:t>
                      </a:r>
                      <a:endParaRPr lang="en-GB" sz="1100" b="0" i="0" u="none" strike="noStrike">
                        <a:solidFill>
                          <a:srgbClr val="000000"/>
                        </a:solidFill>
                        <a:effectLst/>
                        <a:latin typeface="Calibri" panose="020F0502020204030204" pitchFamily="34" charset="0"/>
                      </a:endParaRPr>
                    </a:p>
                  </a:txBody>
                  <a:tcPr marL="7620" marR="7620" marT="7620" marB="0" anchor="ctr">
                    <a:noFill/>
                  </a:tcPr>
                </a:tc>
                <a:extLst>
                  <a:ext uri="{0D108BD9-81ED-4DB2-BD59-A6C34878D82A}">
                    <a16:rowId xmlns:a16="http://schemas.microsoft.com/office/drawing/2014/main" val="250605621"/>
                  </a:ext>
                </a:extLst>
              </a:tr>
              <a:tr h="288000">
                <a:tc>
                  <a:txBody>
                    <a:bodyPr/>
                    <a:lstStyle/>
                    <a:p>
                      <a:pPr algn="l" fontAlgn="b"/>
                      <a:r>
                        <a:rPr lang="en-GB" sz="1100" u="none" strike="noStrike">
                          <a:effectLst/>
                        </a:rPr>
                        <a:t>ancient-egypt</a:t>
                      </a:r>
                      <a:endParaRPr lang="en-GB" sz="11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ctr" fontAlgn="ctr"/>
                      <a:r>
                        <a:rPr lang="en-GB" sz="1100" u="none" strike="noStrike" dirty="0" smtClean="0">
                          <a:effectLst/>
                        </a:rPr>
                        <a:t>1,110</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1.84%</a:t>
                      </a:r>
                      <a:endParaRPr lang="en-GB" sz="1100" b="0" i="0" u="none" strike="noStrike">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92.80%</a:t>
                      </a:r>
                      <a:endParaRPr lang="en-GB" sz="1100" b="0" i="0" u="none" strike="noStrike">
                        <a:solidFill>
                          <a:srgbClr val="000000"/>
                        </a:solidFill>
                        <a:effectLst/>
                        <a:latin typeface="Calibri" panose="020F0502020204030204" pitchFamily="34" charset="0"/>
                      </a:endParaRPr>
                    </a:p>
                  </a:txBody>
                  <a:tcPr marL="7620" marR="7620" marT="7620" marB="0" anchor="ctr">
                    <a:noFill/>
                  </a:tcPr>
                </a:tc>
                <a:extLst>
                  <a:ext uri="{0D108BD9-81ED-4DB2-BD59-A6C34878D82A}">
                    <a16:rowId xmlns:a16="http://schemas.microsoft.com/office/drawing/2014/main" val="475910643"/>
                  </a:ext>
                </a:extLst>
              </a:tr>
              <a:tr h="288000">
                <a:tc>
                  <a:txBody>
                    <a:bodyPr/>
                    <a:lstStyle/>
                    <a:p>
                      <a:pPr algn="l" fontAlgn="b"/>
                      <a:r>
                        <a:rPr lang="en-GB" sz="1100" u="none" strike="noStrike">
                          <a:effectLst/>
                        </a:rPr>
                        <a:t>anglo-saxon</a:t>
                      </a:r>
                      <a:endParaRPr lang="en-GB" sz="11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ctr" fontAlgn="ctr"/>
                      <a:r>
                        <a:rPr lang="en-GB" sz="1100" u="none" strike="noStrike" dirty="0">
                          <a:effectLst/>
                        </a:rPr>
                        <a:t>586</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0.97%</a:t>
                      </a:r>
                      <a:endParaRPr lang="en-GB" sz="1100" b="0" i="0" u="none" strike="noStrike">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93.77%</a:t>
                      </a:r>
                      <a:endParaRPr lang="en-GB" sz="1100" b="0" i="0" u="none" strike="noStrike">
                        <a:solidFill>
                          <a:srgbClr val="000000"/>
                        </a:solidFill>
                        <a:effectLst/>
                        <a:latin typeface="Calibri" panose="020F0502020204030204" pitchFamily="34" charset="0"/>
                      </a:endParaRPr>
                    </a:p>
                  </a:txBody>
                  <a:tcPr marL="7620" marR="7620" marT="7620" marB="0" anchor="ctr">
                    <a:noFill/>
                  </a:tcPr>
                </a:tc>
                <a:extLst>
                  <a:ext uri="{0D108BD9-81ED-4DB2-BD59-A6C34878D82A}">
                    <a16:rowId xmlns:a16="http://schemas.microsoft.com/office/drawing/2014/main" val="3185471095"/>
                  </a:ext>
                </a:extLst>
              </a:tr>
              <a:tr h="288000">
                <a:tc>
                  <a:txBody>
                    <a:bodyPr/>
                    <a:lstStyle/>
                    <a:p>
                      <a:pPr algn="l" fontAlgn="b"/>
                      <a:r>
                        <a:rPr lang="en-GB" sz="1100" u="none" strike="noStrike">
                          <a:effectLst/>
                        </a:rPr>
                        <a:t>ancient-history</a:t>
                      </a:r>
                      <a:endParaRPr lang="en-GB" sz="11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ctr" fontAlgn="ctr"/>
                      <a:r>
                        <a:rPr lang="en-GB" sz="1100" u="none" strike="noStrike" dirty="0">
                          <a:effectLst/>
                        </a:rPr>
                        <a:t>463</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0.77%</a:t>
                      </a:r>
                      <a:endParaRPr lang="en-GB" sz="1100" b="0" i="0" u="none" strike="noStrike">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dirty="0">
                          <a:effectLst/>
                        </a:rPr>
                        <a:t>94.53%</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extLst>
                  <a:ext uri="{0D108BD9-81ED-4DB2-BD59-A6C34878D82A}">
                    <a16:rowId xmlns:a16="http://schemas.microsoft.com/office/drawing/2014/main" val="2417241499"/>
                  </a:ext>
                </a:extLst>
              </a:tr>
            </a:tbl>
          </a:graphicData>
        </a:graphic>
      </p:graphicFrame>
      <p:sp>
        <p:nvSpPr>
          <p:cNvPr id="7" name="Content Placeholder 2"/>
          <p:cNvSpPr txBox="1">
            <a:spLocks/>
          </p:cNvSpPr>
          <p:nvPr/>
        </p:nvSpPr>
        <p:spPr>
          <a:xfrm>
            <a:off x="7320962" y="3348990"/>
            <a:ext cx="3415617" cy="160115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1800" b="1" dirty="0"/>
          </a:p>
        </p:txBody>
      </p:sp>
    </p:spTree>
    <p:extLst>
      <p:ext uri="{BB962C8B-B14F-4D97-AF65-F5344CB8AC3E}">
        <p14:creationId xmlns:p14="http://schemas.microsoft.com/office/powerpoint/2010/main" val="3748800077"/>
      </p:ext>
    </p:extLst>
  </p:cSld>
  <p:clrMapOvr>
    <a:masterClrMapping/>
  </p:clrMapOvr>
  <mc:AlternateContent xmlns:mc="http://schemas.openxmlformats.org/markup-compatibility/2006">
    <mc:Choice xmlns:p14="http://schemas.microsoft.com/office/powerpoint/2010/main" Requires="p14">
      <p:transition spd="slow" p14:dur="2000" advTm="30506"/>
    </mc:Choice>
    <mc:Fallback>
      <p:transition spd="slow" advTm="30506"/>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content are people watching?</a:t>
            </a:r>
            <a:endParaRPr lang="en-GB" dirty="0"/>
          </a:p>
        </p:txBody>
      </p:sp>
      <p:sp>
        <p:nvSpPr>
          <p:cNvPr id="4" name="Content Placeholder 2"/>
          <p:cNvSpPr txBox="1">
            <a:spLocks/>
          </p:cNvSpPr>
          <p:nvPr/>
        </p:nvSpPr>
        <p:spPr>
          <a:xfrm>
            <a:off x="7320963" y="2285048"/>
            <a:ext cx="3415617" cy="106394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smtClean="0"/>
              <a:t>We can see that </a:t>
            </a:r>
            <a:r>
              <a:rPr lang="en-GB" sz="1800" b="1" dirty="0" smtClean="0"/>
              <a:t>5 of the top 15 </a:t>
            </a:r>
            <a:r>
              <a:rPr lang="en-GB" sz="1800" dirty="0" smtClean="0"/>
              <a:t>popular topics relate to the </a:t>
            </a:r>
            <a:r>
              <a:rPr lang="en-GB" sz="1800" b="1" dirty="0" smtClean="0"/>
              <a:t>British Royal family</a:t>
            </a:r>
            <a:r>
              <a:rPr lang="en-GB" sz="1800" dirty="0" smtClean="0"/>
              <a:t> of past</a:t>
            </a:r>
            <a:endParaRPr lang="en-GB" sz="1800" b="1" dirty="0"/>
          </a:p>
        </p:txBody>
      </p:sp>
      <p:graphicFrame>
        <p:nvGraphicFramePr>
          <p:cNvPr id="3" name="Table 2"/>
          <p:cNvGraphicFramePr>
            <a:graphicFrameLocks noGrp="1"/>
          </p:cNvGraphicFramePr>
          <p:nvPr>
            <p:extLst/>
          </p:nvPr>
        </p:nvGraphicFramePr>
        <p:xfrm>
          <a:off x="838200" y="1690688"/>
          <a:ext cx="5471159" cy="4608000"/>
        </p:xfrm>
        <a:graphic>
          <a:graphicData uri="http://schemas.openxmlformats.org/drawingml/2006/table">
            <a:tbl>
              <a:tblPr>
                <a:tableStyleId>{5C22544A-7EE6-4342-B048-85BDC9FD1C3A}</a:tableStyleId>
              </a:tblPr>
              <a:tblGrid>
                <a:gridCol w="1746729">
                  <a:extLst>
                    <a:ext uri="{9D8B030D-6E8A-4147-A177-3AD203B41FA5}">
                      <a16:colId xmlns:a16="http://schemas.microsoft.com/office/drawing/2014/main" val="1304401319"/>
                    </a:ext>
                  </a:extLst>
                </a:gridCol>
                <a:gridCol w="1183734">
                  <a:extLst>
                    <a:ext uri="{9D8B030D-6E8A-4147-A177-3AD203B41FA5}">
                      <a16:colId xmlns:a16="http://schemas.microsoft.com/office/drawing/2014/main" val="2128936870"/>
                    </a:ext>
                  </a:extLst>
                </a:gridCol>
                <a:gridCol w="1270348">
                  <a:extLst>
                    <a:ext uri="{9D8B030D-6E8A-4147-A177-3AD203B41FA5}">
                      <a16:colId xmlns:a16="http://schemas.microsoft.com/office/drawing/2014/main" val="1530305245"/>
                    </a:ext>
                  </a:extLst>
                </a:gridCol>
                <a:gridCol w="1270348">
                  <a:extLst>
                    <a:ext uri="{9D8B030D-6E8A-4147-A177-3AD203B41FA5}">
                      <a16:colId xmlns:a16="http://schemas.microsoft.com/office/drawing/2014/main" val="2419078642"/>
                    </a:ext>
                  </a:extLst>
                </a:gridCol>
              </a:tblGrid>
              <a:tr h="288000">
                <a:tc>
                  <a:txBody>
                    <a:bodyPr/>
                    <a:lstStyle/>
                    <a:p>
                      <a:pPr algn="l" fontAlgn="b"/>
                      <a:r>
                        <a:rPr lang="en-GB" sz="1100" u="none" strike="noStrike" dirty="0" smtClean="0">
                          <a:solidFill>
                            <a:schemeClr val="bg1"/>
                          </a:solidFill>
                          <a:effectLst/>
                        </a:rPr>
                        <a:t>Category</a:t>
                      </a:r>
                      <a:endParaRPr lang="en-GB" sz="1100" b="1" i="0" u="none" strike="noStrike" dirty="0">
                        <a:solidFill>
                          <a:schemeClr val="bg1"/>
                        </a:solidFill>
                        <a:effectLst/>
                        <a:latin typeface="Calibri" panose="020F0502020204030204" pitchFamily="34" charset="0"/>
                      </a:endParaRPr>
                    </a:p>
                  </a:txBody>
                  <a:tcPr marL="7620" marR="7620" marT="7620" marB="0" anchor="ctr">
                    <a:solidFill>
                      <a:srgbClr val="4E79A7"/>
                    </a:solidFill>
                  </a:tcPr>
                </a:tc>
                <a:tc>
                  <a:txBody>
                    <a:bodyPr/>
                    <a:lstStyle/>
                    <a:p>
                      <a:pPr algn="ctr" fontAlgn="ctr"/>
                      <a:r>
                        <a:rPr lang="en-GB" sz="1100" u="none" strike="noStrike" dirty="0">
                          <a:solidFill>
                            <a:schemeClr val="bg1"/>
                          </a:solidFill>
                          <a:effectLst/>
                        </a:rPr>
                        <a:t> Views</a:t>
                      </a:r>
                      <a:endParaRPr lang="en-GB" sz="1100" b="1" i="0" u="none" strike="noStrike" dirty="0">
                        <a:solidFill>
                          <a:schemeClr val="bg1"/>
                        </a:solidFill>
                        <a:effectLst/>
                        <a:latin typeface="Calibri" panose="020F0502020204030204" pitchFamily="34" charset="0"/>
                      </a:endParaRPr>
                    </a:p>
                  </a:txBody>
                  <a:tcPr marL="7620" marR="7620" marT="7620" marB="0" anchor="ctr">
                    <a:solidFill>
                      <a:srgbClr val="4E79A7"/>
                    </a:solidFill>
                  </a:tcPr>
                </a:tc>
                <a:tc>
                  <a:txBody>
                    <a:bodyPr/>
                    <a:lstStyle/>
                    <a:p>
                      <a:pPr algn="ctr" fontAlgn="ctr"/>
                      <a:r>
                        <a:rPr lang="en-GB" sz="1100" u="none" strike="noStrike" dirty="0">
                          <a:solidFill>
                            <a:schemeClr val="bg1"/>
                          </a:solidFill>
                          <a:effectLst/>
                        </a:rPr>
                        <a:t>% of Total Views</a:t>
                      </a:r>
                      <a:endParaRPr lang="en-GB" sz="1100" b="1" i="0" u="none" strike="noStrike" dirty="0">
                        <a:solidFill>
                          <a:schemeClr val="bg1"/>
                        </a:solidFill>
                        <a:effectLst/>
                        <a:latin typeface="Calibri" panose="020F0502020204030204" pitchFamily="34" charset="0"/>
                      </a:endParaRPr>
                    </a:p>
                  </a:txBody>
                  <a:tcPr marL="7620" marR="7620" marT="7620" marB="0" anchor="ctr">
                    <a:solidFill>
                      <a:srgbClr val="4E79A7"/>
                    </a:solidFill>
                  </a:tcPr>
                </a:tc>
                <a:tc>
                  <a:txBody>
                    <a:bodyPr/>
                    <a:lstStyle/>
                    <a:p>
                      <a:pPr algn="ctr" fontAlgn="ctr"/>
                      <a:r>
                        <a:rPr lang="en-GB" sz="1100" u="none" strike="noStrike" dirty="0">
                          <a:solidFill>
                            <a:schemeClr val="bg1"/>
                          </a:solidFill>
                          <a:effectLst/>
                        </a:rPr>
                        <a:t>Running Total %</a:t>
                      </a:r>
                      <a:endParaRPr lang="en-GB" sz="1100" b="1" i="0" u="none" strike="noStrike" dirty="0">
                        <a:solidFill>
                          <a:schemeClr val="bg1"/>
                        </a:solidFill>
                        <a:effectLst/>
                        <a:latin typeface="Calibri" panose="020F0502020204030204" pitchFamily="34" charset="0"/>
                      </a:endParaRPr>
                    </a:p>
                  </a:txBody>
                  <a:tcPr marL="7620" marR="7620" marT="7620" marB="0" anchor="ctr">
                    <a:solidFill>
                      <a:srgbClr val="4E79A7"/>
                    </a:solidFill>
                  </a:tcPr>
                </a:tc>
                <a:extLst>
                  <a:ext uri="{0D108BD9-81ED-4DB2-BD59-A6C34878D82A}">
                    <a16:rowId xmlns:a16="http://schemas.microsoft.com/office/drawing/2014/main" val="1244315983"/>
                  </a:ext>
                </a:extLst>
              </a:tr>
              <a:tr h="288000">
                <a:tc>
                  <a:txBody>
                    <a:bodyPr/>
                    <a:lstStyle/>
                    <a:p>
                      <a:pPr algn="l" fontAlgn="b"/>
                      <a:r>
                        <a:rPr lang="en-GB" sz="1100" u="none" strike="noStrike" dirty="0" err="1">
                          <a:effectLst/>
                        </a:rPr>
                        <a:t>tudor</a:t>
                      </a:r>
                      <a:endParaRPr lang="en-GB" sz="1100" b="0" i="0" u="none" strike="noStrike" dirty="0">
                        <a:solidFill>
                          <a:srgbClr val="000000"/>
                        </a:solidFill>
                        <a:effectLst/>
                        <a:latin typeface="Calibri" panose="020F0502020204030204" pitchFamily="34" charset="0"/>
                      </a:endParaRPr>
                    </a:p>
                  </a:txBody>
                  <a:tcPr marL="7620" marR="7620" marT="7620" marB="0" anchor="b">
                    <a:noFill/>
                  </a:tcPr>
                </a:tc>
                <a:tc>
                  <a:txBody>
                    <a:bodyPr/>
                    <a:lstStyle/>
                    <a:p>
                      <a:pPr algn="ctr" fontAlgn="ctr"/>
                      <a:r>
                        <a:rPr lang="en-GB" sz="1100" u="none" strike="noStrike" dirty="0" smtClean="0">
                          <a:effectLst/>
                        </a:rPr>
                        <a:t>16,612</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dirty="0">
                          <a:effectLst/>
                        </a:rPr>
                        <a:t>27.51%</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dirty="0">
                          <a:effectLst/>
                        </a:rPr>
                        <a:t>27.51%</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extLst>
                  <a:ext uri="{0D108BD9-81ED-4DB2-BD59-A6C34878D82A}">
                    <a16:rowId xmlns:a16="http://schemas.microsoft.com/office/drawing/2014/main" val="1413981247"/>
                  </a:ext>
                </a:extLst>
              </a:tr>
              <a:tr h="288000">
                <a:tc>
                  <a:txBody>
                    <a:bodyPr/>
                    <a:lstStyle/>
                    <a:p>
                      <a:pPr algn="l" fontAlgn="b"/>
                      <a:r>
                        <a:rPr lang="en-GB" sz="1100" u="none" strike="noStrike">
                          <a:effectLst/>
                        </a:rPr>
                        <a:t>victorian</a:t>
                      </a:r>
                      <a:endParaRPr lang="en-GB" sz="11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ctr" fontAlgn="ctr"/>
                      <a:r>
                        <a:rPr lang="en-GB" sz="1100" u="none" strike="noStrike" dirty="0" smtClean="0">
                          <a:effectLst/>
                        </a:rPr>
                        <a:t>7,306</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12.10%</a:t>
                      </a:r>
                      <a:endParaRPr lang="en-GB" sz="1100" b="0" i="0" u="none" strike="noStrike">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39.60%</a:t>
                      </a:r>
                      <a:endParaRPr lang="en-GB" sz="1100" b="0" i="0" u="none" strike="noStrike">
                        <a:solidFill>
                          <a:srgbClr val="000000"/>
                        </a:solidFill>
                        <a:effectLst/>
                        <a:latin typeface="Calibri" panose="020F0502020204030204" pitchFamily="34" charset="0"/>
                      </a:endParaRPr>
                    </a:p>
                  </a:txBody>
                  <a:tcPr marL="7620" marR="7620" marT="7620" marB="0" anchor="ctr">
                    <a:noFill/>
                  </a:tcPr>
                </a:tc>
                <a:extLst>
                  <a:ext uri="{0D108BD9-81ED-4DB2-BD59-A6C34878D82A}">
                    <a16:rowId xmlns:a16="http://schemas.microsoft.com/office/drawing/2014/main" val="632302572"/>
                  </a:ext>
                </a:extLst>
              </a:tr>
              <a:tr h="288000">
                <a:tc>
                  <a:txBody>
                    <a:bodyPr/>
                    <a:lstStyle/>
                    <a:p>
                      <a:pPr algn="l" fontAlgn="b"/>
                      <a:r>
                        <a:rPr lang="en-GB" sz="1100" u="none" strike="noStrike">
                          <a:effectLst/>
                        </a:rPr>
                        <a:t>medieval</a:t>
                      </a:r>
                      <a:endParaRPr lang="en-GB" sz="11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ctr" fontAlgn="ctr"/>
                      <a:r>
                        <a:rPr lang="en-GB" sz="1100" u="none" strike="noStrike" dirty="0" smtClean="0">
                          <a:effectLst/>
                        </a:rPr>
                        <a:t>6,494</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10.75%</a:t>
                      </a:r>
                      <a:endParaRPr lang="en-GB" sz="1100" b="0" i="0" u="none" strike="noStrike">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50.36%</a:t>
                      </a:r>
                      <a:endParaRPr lang="en-GB" sz="1100" b="0" i="0" u="none" strike="noStrike">
                        <a:solidFill>
                          <a:srgbClr val="000000"/>
                        </a:solidFill>
                        <a:effectLst/>
                        <a:latin typeface="Calibri" panose="020F0502020204030204" pitchFamily="34" charset="0"/>
                      </a:endParaRPr>
                    </a:p>
                  </a:txBody>
                  <a:tcPr marL="7620" marR="7620" marT="7620" marB="0" anchor="ctr">
                    <a:noFill/>
                  </a:tcPr>
                </a:tc>
                <a:extLst>
                  <a:ext uri="{0D108BD9-81ED-4DB2-BD59-A6C34878D82A}">
                    <a16:rowId xmlns:a16="http://schemas.microsoft.com/office/drawing/2014/main" val="3050812123"/>
                  </a:ext>
                </a:extLst>
              </a:tr>
              <a:tr h="288000">
                <a:tc>
                  <a:txBody>
                    <a:bodyPr/>
                    <a:lstStyle/>
                    <a:p>
                      <a:pPr algn="l" fontAlgn="b"/>
                      <a:r>
                        <a:rPr lang="en-GB" sz="1100" u="none" strike="noStrike">
                          <a:effectLst/>
                        </a:rPr>
                        <a:t>second-world-war</a:t>
                      </a:r>
                      <a:endParaRPr lang="en-GB" sz="11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ctr" fontAlgn="ctr"/>
                      <a:r>
                        <a:rPr lang="en-GB" sz="1100" u="none" strike="noStrike" dirty="0" smtClean="0">
                          <a:effectLst/>
                        </a:rPr>
                        <a:t>5,561</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9.21%</a:t>
                      </a:r>
                      <a:endParaRPr lang="en-GB" sz="1100" b="0" i="0" u="none" strike="noStrike">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59.56%</a:t>
                      </a:r>
                      <a:endParaRPr lang="en-GB" sz="1100" b="0" i="0" u="none" strike="noStrike">
                        <a:solidFill>
                          <a:srgbClr val="000000"/>
                        </a:solidFill>
                        <a:effectLst/>
                        <a:latin typeface="Calibri" panose="020F0502020204030204" pitchFamily="34" charset="0"/>
                      </a:endParaRPr>
                    </a:p>
                  </a:txBody>
                  <a:tcPr marL="7620" marR="7620" marT="7620" marB="0" anchor="ctr">
                    <a:noFill/>
                  </a:tcPr>
                </a:tc>
                <a:extLst>
                  <a:ext uri="{0D108BD9-81ED-4DB2-BD59-A6C34878D82A}">
                    <a16:rowId xmlns:a16="http://schemas.microsoft.com/office/drawing/2014/main" val="920323642"/>
                  </a:ext>
                </a:extLst>
              </a:tr>
              <a:tr h="288000">
                <a:tc>
                  <a:txBody>
                    <a:bodyPr/>
                    <a:lstStyle/>
                    <a:p>
                      <a:pPr algn="l" fontAlgn="b"/>
                      <a:r>
                        <a:rPr lang="en-GB" sz="1100" u="none" strike="noStrike">
                          <a:effectLst/>
                        </a:rPr>
                        <a:t>20th-century</a:t>
                      </a:r>
                      <a:endParaRPr lang="en-GB" sz="11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ctr" fontAlgn="ctr"/>
                      <a:r>
                        <a:rPr lang="en-GB" sz="1100" u="none" strike="noStrike" dirty="0" smtClean="0">
                          <a:effectLst/>
                        </a:rPr>
                        <a:t>5,370</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8.89%</a:t>
                      </a:r>
                      <a:endParaRPr lang="en-GB" sz="1100" b="0" i="0" u="none" strike="noStrike">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68.46%</a:t>
                      </a:r>
                      <a:endParaRPr lang="en-GB" sz="1100" b="0" i="0" u="none" strike="noStrike">
                        <a:solidFill>
                          <a:srgbClr val="000000"/>
                        </a:solidFill>
                        <a:effectLst/>
                        <a:latin typeface="Calibri" panose="020F0502020204030204" pitchFamily="34" charset="0"/>
                      </a:endParaRPr>
                    </a:p>
                  </a:txBody>
                  <a:tcPr marL="7620" marR="7620" marT="7620" marB="0" anchor="ctr">
                    <a:noFill/>
                  </a:tcPr>
                </a:tc>
                <a:extLst>
                  <a:ext uri="{0D108BD9-81ED-4DB2-BD59-A6C34878D82A}">
                    <a16:rowId xmlns:a16="http://schemas.microsoft.com/office/drawing/2014/main" val="1711456924"/>
                  </a:ext>
                </a:extLst>
              </a:tr>
              <a:tr h="288000">
                <a:tc>
                  <a:txBody>
                    <a:bodyPr/>
                    <a:lstStyle/>
                    <a:p>
                      <a:pPr algn="l" fontAlgn="b"/>
                      <a:r>
                        <a:rPr lang="en-GB" sz="1100" u="none" strike="noStrike">
                          <a:effectLst/>
                        </a:rPr>
                        <a:t>elizabethan</a:t>
                      </a:r>
                      <a:endParaRPr lang="en-GB" sz="11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ctr" fontAlgn="ctr"/>
                      <a:r>
                        <a:rPr lang="en-GB" sz="1100" u="none" strike="noStrike" dirty="0" smtClean="0">
                          <a:effectLst/>
                        </a:rPr>
                        <a:t>2,848</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4.72%</a:t>
                      </a:r>
                      <a:endParaRPr lang="en-GB" sz="1100" b="0" i="0" u="none" strike="noStrike">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73.17%</a:t>
                      </a:r>
                      <a:endParaRPr lang="en-GB" sz="1100" b="0" i="0" u="none" strike="noStrike">
                        <a:solidFill>
                          <a:srgbClr val="000000"/>
                        </a:solidFill>
                        <a:effectLst/>
                        <a:latin typeface="Calibri" panose="020F0502020204030204" pitchFamily="34" charset="0"/>
                      </a:endParaRPr>
                    </a:p>
                  </a:txBody>
                  <a:tcPr marL="7620" marR="7620" marT="7620" marB="0" anchor="ctr">
                    <a:noFill/>
                  </a:tcPr>
                </a:tc>
                <a:extLst>
                  <a:ext uri="{0D108BD9-81ED-4DB2-BD59-A6C34878D82A}">
                    <a16:rowId xmlns:a16="http://schemas.microsoft.com/office/drawing/2014/main" val="1075588077"/>
                  </a:ext>
                </a:extLst>
              </a:tr>
              <a:tr h="288000">
                <a:tc>
                  <a:txBody>
                    <a:bodyPr/>
                    <a:lstStyle/>
                    <a:p>
                      <a:pPr algn="l" fontAlgn="b"/>
                      <a:r>
                        <a:rPr lang="en-GB" sz="1100" u="none" strike="noStrike">
                          <a:effectLst/>
                        </a:rPr>
                        <a:t>georgian</a:t>
                      </a:r>
                      <a:endParaRPr lang="en-GB" sz="11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ctr" fontAlgn="ctr"/>
                      <a:r>
                        <a:rPr lang="en-GB" sz="1100" u="none" strike="noStrike" dirty="0" smtClean="0">
                          <a:effectLst/>
                        </a:rPr>
                        <a:t>2,820</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4.67%</a:t>
                      </a:r>
                      <a:endParaRPr lang="en-GB" sz="1100" b="0" i="0" u="none" strike="noStrike">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77.84%</a:t>
                      </a:r>
                      <a:endParaRPr lang="en-GB" sz="1100" b="0" i="0" u="none" strike="noStrike">
                        <a:solidFill>
                          <a:srgbClr val="000000"/>
                        </a:solidFill>
                        <a:effectLst/>
                        <a:latin typeface="Calibri" panose="020F0502020204030204" pitchFamily="34" charset="0"/>
                      </a:endParaRPr>
                    </a:p>
                  </a:txBody>
                  <a:tcPr marL="7620" marR="7620" marT="7620" marB="0" anchor="ctr">
                    <a:noFill/>
                  </a:tcPr>
                </a:tc>
                <a:extLst>
                  <a:ext uri="{0D108BD9-81ED-4DB2-BD59-A6C34878D82A}">
                    <a16:rowId xmlns:a16="http://schemas.microsoft.com/office/drawing/2014/main" val="450169765"/>
                  </a:ext>
                </a:extLst>
              </a:tr>
              <a:tr h="288000">
                <a:tc>
                  <a:txBody>
                    <a:bodyPr/>
                    <a:lstStyle/>
                    <a:p>
                      <a:pPr algn="l" fontAlgn="b"/>
                      <a:r>
                        <a:rPr lang="en-GB" sz="1100" u="none" strike="noStrike">
                          <a:effectLst/>
                        </a:rPr>
                        <a:t>roman</a:t>
                      </a:r>
                      <a:endParaRPr lang="en-GB" sz="11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ctr" fontAlgn="ctr"/>
                      <a:r>
                        <a:rPr lang="en-GB" sz="1100" u="none" strike="noStrike" dirty="0" smtClean="0">
                          <a:effectLst/>
                        </a:rPr>
                        <a:t>2,003</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3.32%</a:t>
                      </a:r>
                      <a:endParaRPr lang="en-GB" sz="1100" b="0" i="0" u="none" strike="noStrike">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81.16%</a:t>
                      </a:r>
                      <a:endParaRPr lang="en-GB" sz="1100" b="0" i="0" u="none" strike="noStrike">
                        <a:solidFill>
                          <a:srgbClr val="000000"/>
                        </a:solidFill>
                        <a:effectLst/>
                        <a:latin typeface="Calibri" panose="020F0502020204030204" pitchFamily="34" charset="0"/>
                      </a:endParaRPr>
                    </a:p>
                  </a:txBody>
                  <a:tcPr marL="7620" marR="7620" marT="7620" marB="0" anchor="ctr">
                    <a:noFill/>
                  </a:tcPr>
                </a:tc>
                <a:extLst>
                  <a:ext uri="{0D108BD9-81ED-4DB2-BD59-A6C34878D82A}">
                    <a16:rowId xmlns:a16="http://schemas.microsoft.com/office/drawing/2014/main" val="1160619747"/>
                  </a:ext>
                </a:extLst>
              </a:tr>
              <a:tr h="288000">
                <a:tc>
                  <a:txBody>
                    <a:bodyPr/>
                    <a:lstStyle/>
                    <a:p>
                      <a:pPr algn="l" fontAlgn="b"/>
                      <a:r>
                        <a:rPr lang="en-GB" sz="1100" u="none" strike="noStrike">
                          <a:effectLst/>
                        </a:rPr>
                        <a:t>modern</a:t>
                      </a:r>
                      <a:endParaRPr lang="en-GB" sz="11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ctr" fontAlgn="ctr"/>
                      <a:r>
                        <a:rPr lang="en-GB" sz="1100" u="none" strike="noStrike" dirty="0" smtClean="0">
                          <a:effectLst/>
                        </a:rPr>
                        <a:t>1,894</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3.14%</a:t>
                      </a:r>
                      <a:endParaRPr lang="en-GB" sz="1100" b="0" i="0" u="none" strike="noStrike">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84.29%</a:t>
                      </a:r>
                      <a:endParaRPr lang="en-GB" sz="1100" b="0" i="0" u="none" strike="noStrike">
                        <a:solidFill>
                          <a:srgbClr val="000000"/>
                        </a:solidFill>
                        <a:effectLst/>
                        <a:latin typeface="Calibri" panose="020F0502020204030204" pitchFamily="34" charset="0"/>
                      </a:endParaRPr>
                    </a:p>
                  </a:txBody>
                  <a:tcPr marL="7620" marR="7620" marT="7620" marB="0" anchor="ctr">
                    <a:noFill/>
                  </a:tcPr>
                </a:tc>
                <a:extLst>
                  <a:ext uri="{0D108BD9-81ED-4DB2-BD59-A6C34878D82A}">
                    <a16:rowId xmlns:a16="http://schemas.microsoft.com/office/drawing/2014/main" val="3648059291"/>
                  </a:ext>
                </a:extLst>
              </a:tr>
              <a:tr h="288000">
                <a:tc>
                  <a:txBody>
                    <a:bodyPr/>
                    <a:lstStyle/>
                    <a:p>
                      <a:pPr algn="l" fontAlgn="b"/>
                      <a:r>
                        <a:rPr lang="en-GB" sz="1100" u="none" strike="noStrike">
                          <a:effectLst/>
                        </a:rPr>
                        <a:t>stuart</a:t>
                      </a:r>
                      <a:endParaRPr lang="en-GB" sz="11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ctr" fontAlgn="ctr"/>
                      <a:r>
                        <a:rPr lang="en-GB" sz="1100" u="none" strike="noStrike" dirty="0" smtClean="0">
                          <a:effectLst/>
                        </a:rPr>
                        <a:t>1,558</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2.58%</a:t>
                      </a:r>
                      <a:endParaRPr lang="en-GB" sz="1100" b="0" i="0" u="none" strike="noStrike">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86.87%</a:t>
                      </a:r>
                      <a:endParaRPr lang="en-GB" sz="1100" b="0" i="0" u="none" strike="noStrike">
                        <a:solidFill>
                          <a:srgbClr val="000000"/>
                        </a:solidFill>
                        <a:effectLst/>
                        <a:latin typeface="Calibri" panose="020F0502020204030204" pitchFamily="34" charset="0"/>
                      </a:endParaRPr>
                    </a:p>
                  </a:txBody>
                  <a:tcPr marL="7620" marR="7620" marT="7620" marB="0" anchor="ctr">
                    <a:noFill/>
                  </a:tcPr>
                </a:tc>
                <a:extLst>
                  <a:ext uri="{0D108BD9-81ED-4DB2-BD59-A6C34878D82A}">
                    <a16:rowId xmlns:a16="http://schemas.microsoft.com/office/drawing/2014/main" val="2751590405"/>
                  </a:ext>
                </a:extLst>
              </a:tr>
              <a:tr h="288000">
                <a:tc>
                  <a:txBody>
                    <a:bodyPr/>
                    <a:lstStyle/>
                    <a:p>
                      <a:pPr algn="l" fontAlgn="b"/>
                      <a:r>
                        <a:rPr lang="en-GB" sz="1100" u="none" strike="noStrike">
                          <a:effectLst/>
                        </a:rPr>
                        <a:t>viking</a:t>
                      </a:r>
                      <a:endParaRPr lang="en-GB" sz="11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ctr" fontAlgn="ctr"/>
                      <a:r>
                        <a:rPr lang="en-GB" sz="1100" u="none" strike="noStrike" dirty="0" smtClean="0">
                          <a:effectLst/>
                        </a:rPr>
                        <a:t>1,320</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2.19%</a:t>
                      </a:r>
                      <a:endParaRPr lang="en-GB" sz="1100" b="0" i="0" u="none" strike="noStrike">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89.06%</a:t>
                      </a:r>
                      <a:endParaRPr lang="en-GB" sz="1100" b="0" i="0" u="none" strike="noStrike">
                        <a:solidFill>
                          <a:srgbClr val="000000"/>
                        </a:solidFill>
                        <a:effectLst/>
                        <a:latin typeface="Calibri" panose="020F0502020204030204" pitchFamily="34" charset="0"/>
                      </a:endParaRPr>
                    </a:p>
                  </a:txBody>
                  <a:tcPr marL="7620" marR="7620" marT="7620" marB="0" anchor="ctr">
                    <a:noFill/>
                  </a:tcPr>
                </a:tc>
                <a:extLst>
                  <a:ext uri="{0D108BD9-81ED-4DB2-BD59-A6C34878D82A}">
                    <a16:rowId xmlns:a16="http://schemas.microsoft.com/office/drawing/2014/main" val="1524536316"/>
                  </a:ext>
                </a:extLst>
              </a:tr>
              <a:tr h="288000">
                <a:tc>
                  <a:txBody>
                    <a:bodyPr/>
                    <a:lstStyle/>
                    <a:p>
                      <a:pPr algn="l" fontAlgn="b"/>
                      <a:r>
                        <a:rPr lang="en-GB" sz="1100" u="none" strike="noStrike">
                          <a:effectLst/>
                        </a:rPr>
                        <a:t>first-world-war</a:t>
                      </a:r>
                      <a:endParaRPr lang="en-GB" sz="11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ctr" fontAlgn="ctr"/>
                      <a:r>
                        <a:rPr lang="en-GB" sz="1100" u="none" strike="noStrike" dirty="0" smtClean="0">
                          <a:effectLst/>
                        </a:rPr>
                        <a:t>1,147</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1.90%</a:t>
                      </a:r>
                      <a:endParaRPr lang="en-GB" sz="1100" b="0" i="0" u="none" strike="noStrike">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90.96%</a:t>
                      </a:r>
                      <a:endParaRPr lang="en-GB" sz="1100" b="0" i="0" u="none" strike="noStrike">
                        <a:solidFill>
                          <a:srgbClr val="000000"/>
                        </a:solidFill>
                        <a:effectLst/>
                        <a:latin typeface="Calibri" panose="020F0502020204030204" pitchFamily="34" charset="0"/>
                      </a:endParaRPr>
                    </a:p>
                  </a:txBody>
                  <a:tcPr marL="7620" marR="7620" marT="7620" marB="0" anchor="ctr">
                    <a:noFill/>
                  </a:tcPr>
                </a:tc>
                <a:extLst>
                  <a:ext uri="{0D108BD9-81ED-4DB2-BD59-A6C34878D82A}">
                    <a16:rowId xmlns:a16="http://schemas.microsoft.com/office/drawing/2014/main" val="250605621"/>
                  </a:ext>
                </a:extLst>
              </a:tr>
              <a:tr h="288000">
                <a:tc>
                  <a:txBody>
                    <a:bodyPr/>
                    <a:lstStyle/>
                    <a:p>
                      <a:pPr algn="l" fontAlgn="b"/>
                      <a:r>
                        <a:rPr lang="en-GB" sz="1100" u="none" strike="noStrike">
                          <a:effectLst/>
                        </a:rPr>
                        <a:t>ancient-egypt</a:t>
                      </a:r>
                      <a:endParaRPr lang="en-GB" sz="11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ctr" fontAlgn="ctr"/>
                      <a:r>
                        <a:rPr lang="en-GB" sz="1100" u="none" strike="noStrike" dirty="0" smtClean="0">
                          <a:effectLst/>
                        </a:rPr>
                        <a:t>1,110</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1.84%</a:t>
                      </a:r>
                      <a:endParaRPr lang="en-GB" sz="1100" b="0" i="0" u="none" strike="noStrike">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92.80%</a:t>
                      </a:r>
                      <a:endParaRPr lang="en-GB" sz="1100" b="0" i="0" u="none" strike="noStrike">
                        <a:solidFill>
                          <a:srgbClr val="000000"/>
                        </a:solidFill>
                        <a:effectLst/>
                        <a:latin typeface="Calibri" panose="020F0502020204030204" pitchFamily="34" charset="0"/>
                      </a:endParaRPr>
                    </a:p>
                  </a:txBody>
                  <a:tcPr marL="7620" marR="7620" marT="7620" marB="0" anchor="ctr">
                    <a:noFill/>
                  </a:tcPr>
                </a:tc>
                <a:extLst>
                  <a:ext uri="{0D108BD9-81ED-4DB2-BD59-A6C34878D82A}">
                    <a16:rowId xmlns:a16="http://schemas.microsoft.com/office/drawing/2014/main" val="475910643"/>
                  </a:ext>
                </a:extLst>
              </a:tr>
              <a:tr h="288000">
                <a:tc>
                  <a:txBody>
                    <a:bodyPr/>
                    <a:lstStyle/>
                    <a:p>
                      <a:pPr algn="l" fontAlgn="b"/>
                      <a:r>
                        <a:rPr lang="en-GB" sz="1100" u="none" strike="noStrike">
                          <a:effectLst/>
                        </a:rPr>
                        <a:t>anglo-saxon</a:t>
                      </a:r>
                      <a:endParaRPr lang="en-GB" sz="11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ctr" fontAlgn="ctr"/>
                      <a:r>
                        <a:rPr lang="en-GB" sz="1100" u="none" strike="noStrike" dirty="0">
                          <a:effectLst/>
                        </a:rPr>
                        <a:t>586</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0.97%</a:t>
                      </a:r>
                      <a:endParaRPr lang="en-GB" sz="1100" b="0" i="0" u="none" strike="noStrike">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93.77%</a:t>
                      </a:r>
                      <a:endParaRPr lang="en-GB" sz="1100" b="0" i="0" u="none" strike="noStrike">
                        <a:solidFill>
                          <a:srgbClr val="000000"/>
                        </a:solidFill>
                        <a:effectLst/>
                        <a:latin typeface="Calibri" panose="020F0502020204030204" pitchFamily="34" charset="0"/>
                      </a:endParaRPr>
                    </a:p>
                  </a:txBody>
                  <a:tcPr marL="7620" marR="7620" marT="7620" marB="0" anchor="ctr">
                    <a:noFill/>
                  </a:tcPr>
                </a:tc>
                <a:extLst>
                  <a:ext uri="{0D108BD9-81ED-4DB2-BD59-A6C34878D82A}">
                    <a16:rowId xmlns:a16="http://schemas.microsoft.com/office/drawing/2014/main" val="3185471095"/>
                  </a:ext>
                </a:extLst>
              </a:tr>
              <a:tr h="288000">
                <a:tc>
                  <a:txBody>
                    <a:bodyPr/>
                    <a:lstStyle/>
                    <a:p>
                      <a:pPr algn="l" fontAlgn="b"/>
                      <a:r>
                        <a:rPr lang="en-GB" sz="1100" u="none" strike="noStrike">
                          <a:effectLst/>
                        </a:rPr>
                        <a:t>ancient-history</a:t>
                      </a:r>
                      <a:endParaRPr lang="en-GB" sz="11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ctr" fontAlgn="ctr"/>
                      <a:r>
                        <a:rPr lang="en-GB" sz="1100" u="none" strike="noStrike" dirty="0">
                          <a:effectLst/>
                        </a:rPr>
                        <a:t>463</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a:effectLst/>
                        </a:rPr>
                        <a:t>0.77%</a:t>
                      </a:r>
                      <a:endParaRPr lang="en-GB" sz="1100" b="0" i="0" u="none" strike="noStrike">
                        <a:solidFill>
                          <a:srgbClr val="000000"/>
                        </a:solidFill>
                        <a:effectLst/>
                        <a:latin typeface="Calibri" panose="020F0502020204030204" pitchFamily="34" charset="0"/>
                      </a:endParaRPr>
                    </a:p>
                  </a:txBody>
                  <a:tcPr marL="7620" marR="7620" marT="7620" marB="0" anchor="ctr">
                    <a:noFill/>
                  </a:tcPr>
                </a:tc>
                <a:tc>
                  <a:txBody>
                    <a:bodyPr/>
                    <a:lstStyle/>
                    <a:p>
                      <a:pPr algn="ctr" fontAlgn="ctr"/>
                      <a:r>
                        <a:rPr lang="en-GB" sz="1100" u="none" strike="noStrike" dirty="0">
                          <a:effectLst/>
                        </a:rPr>
                        <a:t>94.53%</a:t>
                      </a:r>
                      <a:endParaRPr lang="en-GB" sz="1100" b="0" i="0" u="none" strike="noStrike" dirty="0">
                        <a:solidFill>
                          <a:srgbClr val="000000"/>
                        </a:solidFill>
                        <a:effectLst/>
                        <a:latin typeface="Calibri" panose="020F0502020204030204" pitchFamily="34" charset="0"/>
                      </a:endParaRPr>
                    </a:p>
                  </a:txBody>
                  <a:tcPr marL="7620" marR="7620" marT="7620" marB="0" anchor="ctr">
                    <a:noFill/>
                  </a:tcPr>
                </a:tc>
                <a:extLst>
                  <a:ext uri="{0D108BD9-81ED-4DB2-BD59-A6C34878D82A}">
                    <a16:rowId xmlns:a16="http://schemas.microsoft.com/office/drawing/2014/main" val="2417241499"/>
                  </a:ext>
                </a:extLst>
              </a:tr>
            </a:tbl>
          </a:graphicData>
        </a:graphic>
      </p:graphicFrame>
      <p:sp>
        <p:nvSpPr>
          <p:cNvPr id="7" name="Content Placeholder 2"/>
          <p:cNvSpPr txBox="1">
            <a:spLocks/>
          </p:cNvSpPr>
          <p:nvPr/>
        </p:nvSpPr>
        <p:spPr>
          <a:xfrm>
            <a:off x="7320962" y="3348990"/>
            <a:ext cx="3415617" cy="160115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smtClean="0"/>
              <a:t>We can also see both world wars on this list, perhaps these views are remaining from the </a:t>
            </a:r>
            <a:r>
              <a:rPr lang="en-GB" sz="1800" b="1" dirty="0" smtClean="0"/>
              <a:t>centenary anniversary of the end of WW1</a:t>
            </a:r>
            <a:endParaRPr lang="en-GB" sz="1800" b="1" dirty="0"/>
          </a:p>
        </p:txBody>
      </p:sp>
    </p:spTree>
    <p:extLst>
      <p:ext uri="{BB962C8B-B14F-4D97-AF65-F5344CB8AC3E}">
        <p14:creationId xmlns:p14="http://schemas.microsoft.com/office/powerpoint/2010/main" val="2826303939"/>
      </p:ext>
    </p:extLst>
  </p:cSld>
  <p:clrMapOvr>
    <a:masterClrMapping/>
  </p:clrMapOvr>
  <mc:AlternateContent xmlns:mc="http://schemas.openxmlformats.org/markup-compatibility/2006">
    <mc:Choice xmlns:p14="http://schemas.microsoft.com/office/powerpoint/2010/main" Requires="p14">
      <p:transition spd="slow" p14:dur="2000" advTm="16915"/>
    </mc:Choice>
    <mc:Fallback>
      <p:transition spd="slow" advTm="16915"/>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content are people watching?</a:t>
            </a:r>
            <a:endParaRPr lang="en-GB" dirty="0"/>
          </a:p>
        </p:txBody>
      </p:sp>
      <p:graphicFrame>
        <p:nvGraphicFramePr>
          <p:cNvPr id="5" name="Table 4"/>
          <p:cNvGraphicFramePr>
            <a:graphicFrameLocks noGrp="1"/>
          </p:cNvGraphicFramePr>
          <p:nvPr>
            <p:extLst/>
          </p:nvPr>
        </p:nvGraphicFramePr>
        <p:xfrm>
          <a:off x="605790" y="1690688"/>
          <a:ext cx="8839452" cy="4680000"/>
        </p:xfrm>
        <a:graphic>
          <a:graphicData uri="http://schemas.openxmlformats.org/drawingml/2006/table">
            <a:tbl>
              <a:tblPr>
                <a:tableStyleId>{5C22544A-7EE6-4342-B048-85BDC9FD1C3A}</a:tableStyleId>
              </a:tblPr>
              <a:tblGrid>
                <a:gridCol w="8009292">
                  <a:extLst>
                    <a:ext uri="{9D8B030D-6E8A-4147-A177-3AD203B41FA5}">
                      <a16:colId xmlns:a16="http://schemas.microsoft.com/office/drawing/2014/main" val="3393662955"/>
                    </a:ext>
                  </a:extLst>
                </a:gridCol>
                <a:gridCol w="327387">
                  <a:extLst>
                    <a:ext uri="{9D8B030D-6E8A-4147-A177-3AD203B41FA5}">
                      <a16:colId xmlns:a16="http://schemas.microsoft.com/office/drawing/2014/main" val="2857185917"/>
                    </a:ext>
                  </a:extLst>
                </a:gridCol>
                <a:gridCol w="502773">
                  <a:extLst>
                    <a:ext uri="{9D8B030D-6E8A-4147-A177-3AD203B41FA5}">
                      <a16:colId xmlns:a16="http://schemas.microsoft.com/office/drawing/2014/main" val="4068360656"/>
                    </a:ext>
                  </a:extLst>
                </a:gridCol>
              </a:tblGrid>
              <a:tr h="180000">
                <a:tc>
                  <a:txBody>
                    <a:bodyPr/>
                    <a:lstStyle/>
                    <a:p>
                      <a:pPr algn="l" fontAlgn="b"/>
                      <a:r>
                        <a:rPr lang="en-GB" sz="900" u="none" strike="noStrike" dirty="0">
                          <a:solidFill>
                            <a:schemeClr val="bg1"/>
                          </a:solidFill>
                          <a:effectLst/>
                        </a:rPr>
                        <a:t>Page Title</a:t>
                      </a:r>
                      <a:endParaRPr lang="en-GB" sz="900" b="0" i="0" u="none" strike="noStrike" dirty="0">
                        <a:solidFill>
                          <a:schemeClr val="bg1"/>
                        </a:solidFill>
                        <a:effectLst/>
                        <a:latin typeface="Arial" panose="020B0604020202020204" pitchFamily="34" charset="0"/>
                      </a:endParaRPr>
                    </a:p>
                  </a:txBody>
                  <a:tcPr marL="6831" marR="6831" marT="6831"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E79A7"/>
                    </a:solidFill>
                  </a:tcPr>
                </a:tc>
                <a:tc>
                  <a:txBody>
                    <a:bodyPr/>
                    <a:lstStyle/>
                    <a:p>
                      <a:pPr algn="ctr" fontAlgn="b"/>
                      <a:r>
                        <a:rPr lang="en-GB" sz="900" u="none" strike="noStrike" dirty="0">
                          <a:solidFill>
                            <a:schemeClr val="bg1"/>
                          </a:solidFill>
                          <a:effectLst/>
                        </a:rPr>
                        <a:t>Views</a:t>
                      </a:r>
                      <a:endParaRPr lang="en-GB" sz="900" b="0" i="0" u="none" strike="noStrike" dirty="0">
                        <a:solidFill>
                          <a:schemeClr val="bg1"/>
                        </a:solidFill>
                        <a:effectLst/>
                        <a:latin typeface="Arial" panose="020B0604020202020204" pitchFamily="34" charset="0"/>
                      </a:endParaRPr>
                    </a:p>
                  </a:txBody>
                  <a:tcPr marL="6831" marR="6831" marT="6831"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E79A7"/>
                    </a:solidFill>
                  </a:tcPr>
                </a:tc>
                <a:tc>
                  <a:txBody>
                    <a:bodyPr/>
                    <a:lstStyle/>
                    <a:p>
                      <a:pPr algn="ctr" fontAlgn="b"/>
                      <a:r>
                        <a:rPr lang="en-GB" sz="900" u="none" strike="noStrike" dirty="0">
                          <a:solidFill>
                            <a:schemeClr val="bg1"/>
                          </a:solidFill>
                          <a:effectLst/>
                        </a:rPr>
                        <a:t>% of Total</a:t>
                      </a:r>
                      <a:endParaRPr lang="en-GB" sz="900" b="0" i="0" u="none" strike="noStrike" dirty="0">
                        <a:solidFill>
                          <a:schemeClr val="bg1"/>
                        </a:solidFill>
                        <a:effectLst/>
                        <a:latin typeface="Arial" panose="020B0604020202020204" pitchFamily="34" charset="0"/>
                      </a:endParaRPr>
                    </a:p>
                  </a:txBody>
                  <a:tcPr marL="6831" marR="6831" marT="6831"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E79A7"/>
                    </a:solidFill>
                  </a:tcPr>
                </a:tc>
                <a:extLst>
                  <a:ext uri="{0D108BD9-81ED-4DB2-BD59-A6C34878D82A}">
                    <a16:rowId xmlns:a16="http://schemas.microsoft.com/office/drawing/2014/main" val="3192518033"/>
                  </a:ext>
                </a:extLst>
              </a:tr>
              <a:tr h="180000">
                <a:tc>
                  <a:txBody>
                    <a:bodyPr/>
                    <a:lstStyle/>
                    <a:p>
                      <a:pPr algn="l" fontAlgn="t"/>
                      <a:r>
                        <a:rPr lang="en-GB" sz="900" u="none" strike="noStrike" dirty="0">
                          <a:effectLst/>
                        </a:rPr>
                        <a:t>‘The Spanish Princess’: The Real History You Need to Know - History Extra</a:t>
                      </a:r>
                      <a:endParaRPr lang="en-GB" sz="900" b="0" i="0" u="none" strike="noStrike" dirty="0">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dirty="0">
                          <a:effectLst/>
                        </a:rPr>
                        <a:t>6,368</a:t>
                      </a:r>
                      <a:endParaRPr lang="en-GB" sz="900" b="0" i="0" u="none" strike="noStrike" dirty="0">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9.34%</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62541968"/>
                  </a:ext>
                </a:extLst>
              </a:tr>
              <a:tr h="180000">
                <a:tc>
                  <a:txBody>
                    <a:bodyPr/>
                    <a:lstStyle/>
                    <a:p>
                      <a:pPr algn="l" fontAlgn="t"/>
                      <a:r>
                        <a:rPr lang="en-GB" sz="900" u="none" strike="noStrike">
                          <a:effectLst/>
                        </a:rPr>
                        <a:t>Elizabeth I: everything you need to know about the 'Virgin Queen’, daughter of Anne Boleyn and Henry VIII - History Extra</a:t>
                      </a:r>
                      <a:endParaRPr lang="en-GB" sz="900" b="0" i="0" u="none" strike="noStrike">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1,403</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2.06%</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26099971"/>
                  </a:ext>
                </a:extLst>
              </a:tr>
              <a:tr h="180000">
                <a:tc>
                  <a:txBody>
                    <a:bodyPr/>
                    <a:lstStyle/>
                    <a:p>
                      <a:pPr algn="l" fontAlgn="t"/>
                      <a:r>
                        <a:rPr lang="en-GB" sz="900" u="none" strike="noStrike">
                          <a:effectLst/>
                        </a:rPr>
                        <a:t>Anne Boleyn: 11 Surprising Facts - History Extra</a:t>
                      </a:r>
                      <a:endParaRPr lang="en-GB" sz="900" b="0" i="0" u="none" strike="noStrike">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1,399</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dirty="0">
                          <a:effectLst/>
                        </a:rPr>
                        <a:t>2.05%</a:t>
                      </a:r>
                      <a:endParaRPr lang="en-GB" sz="900" b="0" i="0" u="none" strike="noStrike" dirty="0">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33655213"/>
                  </a:ext>
                </a:extLst>
              </a:tr>
              <a:tr h="180000">
                <a:tc>
                  <a:txBody>
                    <a:bodyPr/>
                    <a:lstStyle/>
                    <a:p>
                      <a:pPr algn="l" fontAlgn="t"/>
                      <a:r>
                        <a:rPr lang="en-GB" sz="900" u="none" strike="noStrike">
                          <a:effectLst/>
                        </a:rPr>
                        <a:t>Queen Victoria's Sons And Daughters: Who Were They? - History Extra</a:t>
                      </a:r>
                      <a:endParaRPr lang="en-GB" sz="900" b="0" i="0" u="none" strike="noStrike">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1,309</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1.92%</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4366333"/>
                  </a:ext>
                </a:extLst>
              </a:tr>
              <a:tr h="180000">
                <a:tc>
                  <a:txBody>
                    <a:bodyPr/>
                    <a:lstStyle/>
                    <a:p>
                      <a:pPr algn="l" fontAlgn="t"/>
                      <a:r>
                        <a:rPr lang="en-GB" sz="900" u="none" strike="noStrike">
                          <a:effectLst/>
                        </a:rPr>
                        <a:t>BBC History Magazine &amp; BBC World Histories Magazine - History Extra</a:t>
                      </a:r>
                      <a:endParaRPr lang="en-GB" sz="900" b="0" i="0" u="none" strike="noStrike">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1,164</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1.71%</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07515820"/>
                  </a:ext>
                </a:extLst>
              </a:tr>
              <a:tr h="180000">
                <a:tc>
                  <a:txBody>
                    <a:bodyPr/>
                    <a:lstStyle/>
                    <a:p>
                      <a:pPr algn="l" fontAlgn="t"/>
                      <a:r>
                        <a:rPr lang="en-GB" sz="900" u="none" strike="noStrike" dirty="0">
                          <a:effectLst/>
                        </a:rPr>
                        <a:t>10 Facts About Bonnie Prince Charlie and the Jacobites - History Extra</a:t>
                      </a:r>
                      <a:endParaRPr lang="en-GB" sz="900" b="0" i="0" u="none" strike="noStrike" dirty="0">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1,157</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1.70%</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03319880"/>
                  </a:ext>
                </a:extLst>
              </a:tr>
              <a:tr h="180000">
                <a:tc>
                  <a:txBody>
                    <a:bodyPr/>
                    <a:lstStyle/>
                    <a:p>
                      <a:pPr algn="l" fontAlgn="t"/>
                      <a:r>
                        <a:rPr lang="en-GB" sz="900" u="none" strike="noStrike">
                          <a:effectLst/>
                        </a:rPr>
                        <a:t>Who are the women from history who changed the world? - History Extra</a:t>
                      </a:r>
                      <a:endParaRPr lang="en-GB" sz="900" b="0" i="0" u="none" strike="noStrike">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1,070</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1.57%</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28980216"/>
                  </a:ext>
                </a:extLst>
              </a:tr>
              <a:tr h="180000">
                <a:tc>
                  <a:txBody>
                    <a:bodyPr/>
                    <a:lstStyle/>
                    <a:p>
                      <a:pPr algn="l" fontAlgn="t"/>
                      <a:r>
                        <a:rPr lang="en-GB" sz="900" u="none" strike="noStrike">
                          <a:effectLst/>
                        </a:rPr>
                        <a:t>Catherine of Aragon's Marriages To Prince Arthur and King Henry VIII - History Extra</a:t>
                      </a:r>
                      <a:endParaRPr lang="en-GB" sz="900" b="0" i="0" u="none" strike="noStrike">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1,062</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1.56%</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79447924"/>
                  </a:ext>
                </a:extLst>
              </a:tr>
              <a:tr h="180000">
                <a:tc>
                  <a:txBody>
                    <a:bodyPr/>
                    <a:lstStyle/>
                    <a:p>
                      <a:pPr algn="l" fontAlgn="t"/>
                      <a:r>
                        <a:rPr lang="en-GB" sz="900" u="none" strike="noStrike" dirty="0">
                          <a:effectLst/>
                        </a:rPr>
                        <a:t>Queen Victoria’s children: How many children did Queen Victoria and Prince Albert have? What was Victoria like as a mother? Did she hate being pregnant?  - History Extra</a:t>
                      </a:r>
                      <a:endParaRPr lang="en-GB" sz="900" b="0" i="0" u="none" strike="noStrike" dirty="0">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989</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1.45%</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22389056"/>
                  </a:ext>
                </a:extLst>
              </a:tr>
              <a:tr h="180000">
                <a:tc>
                  <a:txBody>
                    <a:bodyPr/>
                    <a:lstStyle/>
                    <a:p>
                      <a:pPr algn="l" fontAlgn="t"/>
                      <a:r>
                        <a:rPr lang="en-GB" sz="900" u="none" strike="noStrike">
                          <a:effectLst/>
                        </a:rPr>
                        <a:t>Queen Elizabeth and Prince Philip's Relationship and Marriage: 8 Facts - History Extra</a:t>
                      </a:r>
                      <a:endParaRPr lang="en-GB" sz="900" b="0" i="0" u="none" strike="noStrike">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878</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1.29%</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74834268"/>
                  </a:ext>
                </a:extLst>
              </a:tr>
              <a:tr h="180000">
                <a:tc>
                  <a:txBody>
                    <a:bodyPr/>
                    <a:lstStyle/>
                    <a:p>
                      <a:pPr algn="l" fontAlgn="t"/>
                      <a:r>
                        <a:rPr lang="en-GB" sz="900" u="none" strike="noStrike">
                          <a:effectLst/>
                        </a:rPr>
                        <a:t>From Pageantry to Controversy: a Brief History of State Visits - History Extra</a:t>
                      </a:r>
                      <a:endParaRPr lang="en-GB" sz="900" b="0" i="0" u="none" strike="noStrike">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790</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1.16%</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48564710"/>
                  </a:ext>
                </a:extLst>
              </a:tr>
              <a:tr h="180000">
                <a:tc>
                  <a:txBody>
                    <a:bodyPr/>
                    <a:lstStyle/>
                    <a:p>
                      <a:pPr algn="l" fontAlgn="t"/>
                      <a:r>
                        <a:rPr lang="en-GB" sz="900" u="none" strike="noStrike">
                          <a:effectLst/>
                        </a:rPr>
                        <a:t>WW2: Was The US Right To Drop Atomic Bombs On Hiroshima And Nagasaki? You Debate - History Extra</a:t>
                      </a:r>
                      <a:endParaRPr lang="en-GB" sz="900" b="0" i="0" u="none" strike="noStrike">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717</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1.05%</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1410857"/>
                  </a:ext>
                </a:extLst>
              </a:tr>
              <a:tr h="180000">
                <a:tc>
                  <a:txBody>
                    <a:bodyPr/>
                    <a:lstStyle/>
                    <a:p>
                      <a:pPr algn="l" fontAlgn="t"/>
                      <a:r>
                        <a:rPr lang="en-GB" sz="900" u="none" strike="noStrike">
                          <a:effectLst/>
                        </a:rPr>
                        <a:t>8 facts about Princess Margaret, the Queen's younger sister: was she really a rebel princess? - History Extra</a:t>
                      </a:r>
                      <a:endParaRPr lang="en-GB" sz="900" b="0" i="0" u="none" strike="noStrike">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645</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0.95%</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39793503"/>
                  </a:ext>
                </a:extLst>
              </a:tr>
              <a:tr h="180000">
                <a:tc>
                  <a:txBody>
                    <a:bodyPr/>
                    <a:lstStyle/>
                    <a:p>
                      <a:pPr algn="l" fontAlgn="t"/>
                      <a:r>
                        <a:rPr lang="en-GB" sz="900" u="none" strike="noStrike" dirty="0">
                          <a:effectLst/>
                        </a:rPr>
                        <a:t>Victoria at 200: 7 Surprising Facts About Queen Victoria - History Extra</a:t>
                      </a:r>
                      <a:endParaRPr lang="en-GB" sz="900" b="0" i="0" u="none" strike="noStrike" dirty="0">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634</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0.93%</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85806229"/>
                  </a:ext>
                </a:extLst>
              </a:tr>
              <a:tr h="180000">
                <a:tc>
                  <a:txBody>
                    <a:bodyPr/>
                    <a:lstStyle/>
                    <a:p>
                      <a:pPr algn="l" fontAlgn="t"/>
                      <a:r>
                        <a:rPr lang="en-GB" sz="900" u="none" strike="noStrike">
                          <a:effectLst/>
                        </a:rPr>
                        <a:t>12 surprising facts about Queen Elizabeth II: When did she become queen? How many corgis does she have? Who are her children? - History Extra</a:t>
                      </a:r>
                      <a:endParaRPr lang="en-GB" sz="900" b="0" i="0" u="none" strike="noStrike">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617</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0.91%</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48983066"/>
                  </a:ext>
                </a:extLst>
              </a:tr>
              <a:tr h="180000">
                <a:tc>
                  <a:txBody>
                    <a:bodyPr/>
                    <a:lstStyle/>
                    <a:p>
                      <a:pPr algn="l" fontAlgn="t"/>
                      <a:r>
                        <a:rPr lang="en-GB" sz="900" u="none" strike="noStrike">
                          <a:effectLst/>
                        </a:rPr>
                        <a:t>Was Catherine of Aragon a Virgin When She Married Henry VIII? - History Extra</a:t>
                      </a:r>
                      <a:endParaRPr lang="en-GB" sz="900" b="0" i="0" u="none" strike="noStrike">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613</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0.90%</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04673614"/>
                  </a:ext>
                </a:extLst>
              </a:tr>
              <a:tr h="180000">
                <a:tc>
                  <a:txBody>
                    <a:bodyPr/>
                    <a:lstStyle/>
                    <a:p>
                      <a:pPr algn="l" fontAlgn="t"/>
                      <a:r>
                        <a:rPr lang="en-GB" sz="900" u="none" strike="noStrike">
                          <a:effectLst/>
                        </a:rPr>
                        <a:t>A brief history of the Vikings: facts about who they were and where they came from - History Extra</a:t>
                      </a:r>
                      <a:endParaRPr lang="en-GB" sz="900" b="0" i="0" u="none" strike="noStrike">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598</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0.88%</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84120075"/>
                  </a:ext>
                </a:extLst>
              </a:tr>
              <a:tr h="180000">
                <a:tc>
                  <a:txBody>
                    <a:bodyPr/>
                    <a:lstStyle/>
                    <a:p>
                      <a:pPr algn="l" fontAlgn="t"/>
                      <a:r>
                        <a:rPr lang="en-GB" sz="900" u="none" strike="noStrike">
                          <a:effectLst/>
                        </a:rPr>
                        <a:t>Katherine of Aragon and the Lost Heirs of Henry VIII - History Extra</a:t>
                      </a:r>
                      <a:endParaRPr lang="en-GB" sz="900" b="0" i="0" u="none" strike="noStrike">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598</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0.88%</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16274542"/>
                  </a:ext>
                </a:extLst>
              </a:tr>
              <a:tr h="180000">
                <a:tc>
                  <a:txBody>
                    <a:bodyPr/>
                    <a:lstStyle/>
                    <a:p>
                      <a:pPr algn="l" fontAlgn="t"/>
                      <a:r>
                        <a:rPr lang="en-GB" sz="900" u="none" strike="noStrike">
                          <a:effectLst/>
                        </a:rPr>
                        <a:t>The 1897 Battle of Saragarhi: The Real History Behind Kesari - History Extra</a:t>
                      </a:r>
                      <a:endParaRPr lang="en-GB" sz="900" b="0" i="0" u="none" strike="noStrike">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592</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0.87%</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31340618"/>
                  </a:ext>
                </a:extLst>
              </a:tr>
              <a:tr h="180000">
                <a:tc>
                  <a:txBody>
                    <a:bodyPr/>
                    <a:lstStyle/>
                    <a:p>
                      <a:pPr algn="l" fontAlgn="t"/>
                      <a:r>
                        <a:rPr lang="en-GB" sz="900" u="none" strike="noStrike">
                          <a:effectLst/>
                        </a:rPr>
                        <a:t>The Black Death: 10 Surprising Facts - History Extra</a:t>
                      </a:r>
                      <a:endParaRPr lang="en-GB" sz="900" b="0" i="0" u="none" strike="noStrike">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588</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0.86%</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15613100"/>
                  </a:ext>
                </a:extLst>
              </a:tr>
              <a:tr h="180000">
                <a:tc>
                  <a:txBody>
                    <a:bodyPr/>
                    <a:lstStyle/>
                    <a:p>
                      <a:pPr algn="l" fontAlgn="t"/>
                      <a:r>
                        <a:rPr lang="en-GB" sz="900" u="none" strike="noStrike">
                          <a:effectLst/>
                        </a:rPr>
                        <a:t>Anne of Cleves: Henry VIII's Most Successful Queen? - History Extra</a:t>
                      </a:r>
                      <a:endParaRPr lang="en-GB" sz="900" b="0" i="0" u="none" strike="noStrike">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544</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0.80%</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3459501"/>
                  </a:ext>
                </a:extLst>
              </a:tr>
              <a:tr h="180000">
                <a:tc>
                  <a:txBody>
                    <a:bodyPr/>
                    <a:lstStyle/>
                    <a:p>
                      <a:pPr algn="l" fontAlgn="t"/>
                      <a:r>
                        <a:rPr lang="en-GB" sz="900" u="none" strike="noStrike">
                          <a:effectLst/>
                        </a:rPr>
                        <a:t>The Most Significant Battles of WW2 - History Extra</a:t>
                      </a:r>
                      <a:endParaRPr lang="en-GB" sz="900" b="0" i="0" u="none" strike="noStrike">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476</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0.70%</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22641930"/>
                  </a:ext>
                </a:extLst>
              </a:tr>
              <a:tr h="180000">
                <a:tc>
                  <a:txBody>
                    <a:bodyPr/>
                    <a:lstStyle/>
                    <a:p>
                      <a:pPr algn="l" fontAlgn="t"/>
                      <a:r>
                        <a:rPr lang="en-GB" sz="900" u="none" strike="noStrike">
                          <a:effectLst/>
                        </a:rPr>
                        <a:t>D-Day on Screen: 5 of the Best Films and TV Series - History Extra</a:t>
                      </a:r>
                      <a:endParaRPr lang="en-GB" sz="900" b="0" i="0" u="none" strike="noStrike">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463</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0.68%</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51158419"/>
                  </a:ext>
                </a:extLst>
              </a:tr>
              <a:tr h="180000">
                <a:tc>
                  <a:txBody>
                    <a:bodyPr/>
                    <a:lstStyle/>
                    <a:p>
                      <a:pPr algn="l" fontAlgn="t"/>
                      <a:r>
                        <a:rPr lang="en-GB" sz="900" u="none" strike="noStrike">
                          <a:effectLst/>
                        </a:rPr>
                        <a:t>In Bed with the Romans: A Brief History of Sex in Ancient Rome - History Extra</a:t>
                      </a:r>
                      <a:endParaRPr lang="en-GB" sz="900" b="0" i="0" u="none" strike="noStrike">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463</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0.68%</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8200555"/>
                  </a:ext>
                </a:extLst>
              </a:tr>
              <a:tr h="180000">
                <a:tc>
                  <a:txBody>
                    <a:bodyPr/>
                    <a:lstStyle/>
                    <a:p>
                      <a:pPr algn="l" fontAlgn="t"/>
                      <a:r>
                        <a:rPr lang="en-GB" sz="900" u="none" strike="noStrike" dirty="0">
                          <a:effectLst/>
                        </a:rPr>
                        <a:t>Unlock The Library - History Extra</a:t>
                      </a:r>
                      <a:endParaRPr lang="en-GB" sz="900" b="0" i="0" u="none" strike="noStrike" dirty="0">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439</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dirty="0">
                          <a:effectLst/>
                        </a:rPr>
                        <a:t>0.64%</a:t>
                      </a:r>
                      <a:endParaRPr lang="en-GB" sz="900" b="0" i="0" u="none" strike="noStrike" dirty="0">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88774893"/>
                  </a:ext>
                </a:extLst>
              </a:tr>
            </a:tbl>
          </a:graphicData>
        </a:graphic>
      </p:graphicFrame>
    </p:spTree>
    <p:extLst>
      <p:ext uri="{BB962C8B-B14F-4D97-AF65-F5344CB8AC3E}">
        <p14:creationId xmlns:p14="http://schemas.microsoft.com/office/powerpoint/2010/main" val="1690422833"/>
      </p:ext>
    </p:extLst>
  </p:cSld>
  <p:clrMapOvr>
    <a:masterClrMapping/>
  </p:clrMapOvr>
  <mc:AlternateContent xmlns:mc="http://schemas.openxmlformats.org/markup-compatibility/2006">
    <mc:Choice xmlns:p14="http://schemas.microsoft.com/office/powerpoint/2010/main" Requires="p14">
      <p:transition spd="slow" p14:dur="2000" advTm="13159"/>
    </mc:Choice>
    <mc:Fallback>
      <p:transition spd="slow" advTm="13159"/>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our goal?</a:t>
            </a:r>
            <a:endParaRPr lang="en-GB" dirty="0"/>
          </a:p>
        </p:txBody>
      </p:sp>
      <p:sp>
        <p:nvSpPr>
          <p:cNvPr id="3" name="Content Placeholder 2"/>
          <p:cNvSpPr txBox="1">
            <a:spLocks/>
          </p:cNvSpPr>
          <p:nvPr/>
        </p:nvSpPr>
        <p:spPr>
          <a:xfrm>
            <a:off x="838200" y="2308861"/>
            <a:ext cx="10515600" cy="122301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smtClean="0"/>
              <a:t>For the History Extra website, use the data at hand to derive a strategy to </a:t>
            </a:r>
            <a:r>
              <a:rPr lang="en-GB" b="1" dirty="0" smtClean="0"/>
              <a:t>grow subscriber </a:t>
            </a:r>
            <a:r>
              <a:rPr lang="en-GB" dirty="0" smtClean="0"/>
              <a:t>numbers in the </a:t>
            </a:r>
            <a:r>
              <a:rPr lang="en-GB" b="1" dirty="0" smtClean="0"/>
              <a:t>US</a:t>
            </a:r>
            <a:endParaRPr lang="en-GB" dirty="0" smtClean="0"/>
          </a:p>
        </p:txBody>
      </p:sp>
    </p:spTree>
    <p:extLst>
      <p:ext uri="{BB962C8B-B14F-4D97-AF65-F5344CB8AC3E}">
        <p14:creationId xmlns:p14="http://schemas.microsoft.com/office/powerpoint/2010/main" val="1002475836"/>
      </p:ext>
    </p:extLst>
  </p:cSld>
  <p:clrMapOvr>
    <a:masterClrMapping/>
  </p:clrMapOvr>
  <mc:AlternateContent xmlns:mc="http://schemas.openxmlformats.org/markup-compatibility/2006">
    <mc:Choice xmlns:p14="http://schemas.microsoft.com/office/powerpoint/2010/main" Requires="p14">
      <p:transition spd="slow" p14:dur="2000" advTm="32712"/>
    </mc:Choice>
    <mc:Fallback>
      <p:transition spd="slow" advTm="32712"/>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content are people watching?</a:t>
            </a:r>
            <a:endParaRPr lang="en-GB" dirty="0"/>
          </a:p>
        </p:txBody>
      </p:sp>
      <p:sp>
        <p:nvSpPr>
          <p:cNvPr id="4" name="Content Placeholder 2"/>
          <p:cNvSpPr txBox="1">
            <a:spLocks/>
          </p:cNvSpPr>
          <p:nvPr/>
        </p:nvSpPr>
        <p:spPr>
          <a:xfrm>
            <a:off x="9902756" y="1690688"/>
            <a:ext cx="1786793" cy="46800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smtClean="0"/>
              <a:t>When we look at the content that is bringing in the most views, we can see that, of the top 10 most popular sites, </a:t>
            </a:r>
            <a:r>
              <a:rPr lang="en-GB" sz="1800" b="1" dirty="0" smtClean="0"/>
              <a:t>8 are related to the British Royals</a:t>
            </a:r>
            <a:endParaRPr lang="en-GB" sz="1800" b="1" dirty="0"/>
          </a:p>
        </p:txBody>
      </p:sp>
      <p:graphicFrame>
        <p:nvGraphicFramePr>
          <p:cNvPr id="5" name="Table 4"/>
          <p:cNvGraphicFramePr>
            <a:graphicFrameLocks noGrp="1"/>
          </p:cNvGraphicFramePr>
          <p:nvPr>
            <p:extLst/>
          </p:nvPr>
        </p:nvGraphicFramePr>
        <p:xfrm>
          <a:off x="605790" y="1690688"/>
          <a:ext cx="8839452" cy="4680000"/>
        </p:xfrm>
        <a:graphic>
          <a:graphicData uri="http://schemas.openxmlformats.org/drawingml/2006/table">
            <a:tbl>
              <a:tblPr>
                <a:tableStyleId>{5C22544A-7EE6-4342-B048-85BDC9FD1C3A}</a:tableStyleId>
              </a:tblPr>
              <a:tblGrid>
                <a:gridCol w="8009292">
                  <a:extLst>
                    <a:ext uri="{9D8B030D-6E8A-4147-A177-3AD203B41FA5}">
                      <a16:colId xmlns:a16="http://schemas.microsoft.com/office/drawing/2014/main" val="3393662955"/>
                    </a:ext>
                  </a:extLst>
                </a:gridCol>
                <a:gridCol w="327387">
                  <a:extLst>
                    <a:ext uri="{9D8B030D-6E8A-4147-A177-3AD203B41FA5}">
                      <a16:colId xmlns:a16="http://schemas.microsoft.com/office/drawing/2014/main" val="2857185917"/>
                    </a:ext>
                  </a:extLst>
                </a:gridCol>
                <a:gridCol w="502773">
                  <a:extLst>
                    <a:ext uri="{9D8B030D-6E8A-4147-A177-3AD203B41FA5}">
                      <a16:colId xmlns:a16="http://schemas.microsoft.com/office/drawing/2014/main" val="4068360656"/>
                    </a:ext>
                  </a:extLst>
                </a:gridCol>
              </a:tblGrid>
              <a:tr h="180000">
                <a:tc>
                  <a:txBody>
                    <a:bodyPr/>
                    <a:lstStyle/>
                    <a:p>
                      <a:pPr algn="l" fontAlgn="b"/>
                      <a:r>
                        <a:rPr lang="en-GB" sz="900" u="none" strike="noStrike" dirty="0">
                          <a:solidFill>
                            <a:schemeClr val="bg1"/>
                          </a:solidFill>
                          <a:effectLst/>
                        </a:rPr>
                        <a:t>Page Title</a:t>
                      </a:r>
                      <a:endParaRPr lang="en-GB" sz="900" b="0" i="0" u="none" strike="noStrike" dirty="0">
                        <a:solidFill>
                          <a:schemeClr val="bg1"/>
                        </a:solidFill>
                        <a:effectLst/>
                        <a:latin typeface="Arial" panose="020B0604020202020204" pitchFamily="34" charset="0"/>
                      </a:endParaRPr>
                    </a:p>
                  </a:txBody>
                  <a:tcPr marL="6831" marR="6831" marT="6831"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E79A7"/>
                    </a:solidFill>
                  </a:tcPr>
                </a:tc>
                <a:tc>
                  <a:txBody>
                    <a:bodyPr/>
                    <a:lstStyle/>
                    <a:p>
                      <a:pPr algn="ctr" fontAlgn="b"/>
                      <a:r>
                        <a:rPr lang="en-GB" sz="900" u="none" strike="noStrike" dirty="0">
                          <a:solidFill>
                            <a:schemeClr val="bg1"/>
                          </a:solidFill>
                          <a:effectLst/>
                        </a:rPr>
                        <a:t>Views</a:t>
                      </a:r>
                      <a:endParaRPr lang="en-GB" sz="900" b="0" i="0" u="none" strike="noStrike" dirty="0">
                        <a:solidFill>
                          <a:schemeClr val="bg1"/>
                        </a:solidFill>
                        <a:effectLst/>
                        <a:latin typeface="Arial" panose="020B0604020202020204" pitchFamily="34" charset="0"/>
                      </a:endParaRPr>
                    </a:p>
                  </a:txBody>
                  <a:tcPr marL="6831" marR="6831" marT="6831"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E79A7"/>
                    </a:solidFill>
                  </a:tcPr>
                </a:tc>
                <a:tc>
                  <a:txBody>
                    <a:bodyPr/>
                    <a:lstStyle/>
                    <a:p>
                      <a:pPr algn="ctr" fontAlgn="b"/>
                      <a:r>
                        <a:rPr lang="en-GB" sz="900" u="none" strike="noStrike" dirty="0">
                          <a:solidFill>
                            <a:schemeClr val="bg1"/>
                          </a:solidFill>
                          <a:effectLst/>
                        </a:rPr>
                        <a:t>% of Total</a:t>
                      </a:r>
                      <a:endParaRPr lang="en-GB" sz="900" b="0" i="0" u="none" strike="noStrike" dirty="0">
                        <a:solidFill>
                          <a:schemeClr val="bg1"/>
                        </a:solidFill>
                        <a:effectLst/>
                        <a:latin typeface="Arial" panose="020B0604020202020204" pitchFamily="34" charset="0"/>
                      </a:endParaRPr>
                    </a:p>
                  </a:txBody>
                  <a:tcPr marL="6831" marR="6831" marT="6831"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E79A7"/>
                    </a:solidFill>
                  </a:tcPr>
                </a:tc>
                <a:extLst>
                  <a:ext uri="{0D108BD9-81ED-4DB2-BD59-A6C34878D82A}">
                    <a16:rowId xmlns:a16="http://schemas.microsoft.com/office/drawing/2014/main" val="3192518033"/>
                  </a:ext>
                </a:extLst>
              </a:tr>
              <a:tr h="180000">
                <a:tc>
                  <a:txBody>
                    <a:bodyPr/>
                    <a:lstStyle/>
                    <a:p>
                      <a:pPr algn="l" fontAlgn="t"/>
                      <a:r>
                        <a:rPr lang="en-GB" sz="900" u="none" strike="noStrike" dirty="0">
                          <a:effectLst/>
                        </a:rPr>
                        <a:t>‘The Spanish Princess’: The Real History You Need to Know - History Extra</a:t>
                      </a:r>
                      <a:endParaRPr lang="en-GB" sz="900" b="0" i="0" u="none" strike="noStrike" dirty="0">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dirty="0">
                          <a:effectLst/>
                        </a:rPr>
                        <a:t>6,368</a:t>
                      </a:r>
                      <a:endParaRPr lang="en-GB" sz="900" b="0" i="0" u="none" strike="noStrike" dirty="0">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9.34%</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62541968"/>
                  </a:ext>
                </a:extLst>
              </a:tr>
              <a:tr h="180000">
                <a:tc>
                  <a:txBody>
                    <a:bodyPr/>
                    <a:lstStyle/>
                    <a:p>
                      <a:pPr algn="l" fontAlgn="t"/>
                      <a:r>
                        <a:rPr lang="en-GB" sz="900" u="none" strike="noStrike">
                          <a:effectLst/>
                        </a:rPr>
                        <a:t>Elizabeth I: everything you need to know about the 'Virgin Queen’, daughter of Anne Boleyn and Henry VIII - History Extra</a:t>
                      </a:r>
                      <a:endParaRPr lang="en-GB" sz="900" b="0" i="0" u="none" strike="noStrike">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1,403</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2.06%</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26099971"/>
                  </a:ext>
                </a:extLst>
              </a:tr>
              <a:tr h="180000">
                <a:tc>
                  <a:txBody>
                    <a:bodyPr/>
                    <a:lstStyle/>
                    <a:p>
                      <a:pPr algn="l" fontAlgn="t"/>
                      <a:r>
                        <a:rPr lang="en-GB" sz="900" u="none" strike="noStrike">
                          <a:effectLst/>
                        </a:rPr>
                        <a:t>Anne Boleyn: 11 Surprising Facts - History Extra</a:t>
                      </a:r>
                      <a:endParaRPr lang="en-GB" sz="900" b="0" i="0" u="none" strike="noStrike">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1,399</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dirty="0">
                          <a:effectLst/>
                        </a:rPr>
                        <a:t>2.05%</a:t>
                      </a:r>
                      <a:endParaRPr lang="en-GB" sz="900" b="0" i="0" u="none" strike="noStrike" dirty="0">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33655213"/>
                  </a:ext>
                </a:extLst>
              </a:tr>
              <a:tr h="180000">
                <a:tc>
                  <a:txBody>
                    <a:bodyPr/>
                    <a:lstStyle/>
                    <a:p>
                      <a:pPr algn="l" fontAlgn="t"/>
                      <a:r>
                        <a:rPr lang="en-GB" sz="900" u="none" strike="noStrike">
                          <a:effectLst/>
                        </a:rPr>
                        <a:t>Queen Victoria's Sons And Daughters: Who Were They? - History Extra</a:t>
                      </a:r>
                      <a:endParaRPr lang="en-GB" sz="900" b="0" i="0" u="none" strike="noStrike">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1,309</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1.92%</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4366333"/>
                  </a:ext>
                </a:extLst>
              </a:tr>
              <a:tr h="180000">
                <a:tc>
                  <a:txBody>
                    <a:bodyPr/>
                    <a:lstStyle/>
                    <a:p>
                      <a:pPr algn="l" fontAlgn="t"/>
                      <a:r>
                        <a:rPr lang="en-GB" sz="900" u="none" strike="noStrike">
                          <a:effectLst/>
                        </a:rPr>
                        <a:t>BBC History Magazine &amp; BBC World Histories Magazine - History Extra</a:t>
                      </a:r>
                      <a:endParaRPr lang="en-GB" sz="900" b="0" i="0" u="none" strike="noStrike">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1,164</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1.71%</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07515820"/>
                  </a:ext>
                </a:extLst>
              </a:tr>
              <a:tr h="180000">
                <a:tc>
                  <a:txBody>
                    <a:bodyPr/>
                    <a:lstStyle/>
                    <a:p>
                      <a:pPr algn="l" fontAlgn="t"/>
                      <a:r>
                        <a:rPr lang="en-GB" sz="900" u="none" strike="noStrike" dirty="0">
                          <a:effectLst/>
                        </a:rPr>
                        <a:t>10 Facts About Bonnie Prince Charlie and the Jacobites - History Extra</a:t>
                      </a:r>
                      <a:endParaRPr lang="en-GB" sz="900" b="0" i="0" u="none" strike="noStrike" dirty="0">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1,157</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1.70%</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03319880"/>
                  </a:ext>
                </a:extLst>
              </a:tr>
              <a:tr h="180000">
                <a:tc>
                  <a:txBody>
                    <a:bodyPr/>
                    <a:lstStyle/>
                    <a:p>
                      <a:pPr algn="l" fontAlgn="t"/>
                      <a:r>
                        <a:rPr lang="en-GB" sz="900" u="none" strike="noStrike">
                          <a:effectLst/>
                        </a:rPr>
                        <a:t>Who are the women from history who changed the world? - History Extra</a:t>
                      </a:r>
                      <a:endParaRPr lang="en-GB" sz="900" b="0" i="0" u="none" strike="noStrike">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1,070</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1.57%</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28980216"/>
                  </a:ext>
                </a:extLst>
              </a:tr>
              <a:tr h="180000">
                <a:tc>
                  <a:txBody>
                    <a:bodyPr/>
                    <a:lstStyle/>
                    <a:p>
                      <a:pPr algn="l" fontAlgn="t"/>
                      <a:r>
                        <a:rPr lang="en-GB" sz="900" u="none" strike="noStrike">
                          <a:effectLst/>
                        </a:rPr>
                        <a:t>Catherine of Aragon's Marriages To Prince Arthur and King Henry VIII - History Extra</a:t>
                      </a:r>
                      <a:endParaRPr lang="en-GB" sz="900" b="0" i="0" u="none" strike="noStrike">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1,062</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1.56%</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79447924"/>
                  </a:ext>
                </a:extLst>
              </a:tr>
              <a:tr h="180000">
                <a:tc>
                  <a:txBody>
                    <a:bodyPr/>
                    <a:lstStyle/>
                    <a:p>
                      <a:pPr algn="l" fontAlgn="t"/>
                      <a:r>
                        <a:rPr lang="en-GB" sz="900" u="none" strike="noStrike" dirty="0">
                          <a:effectLst/>
                        </a:rPr>
                        <a:t>Queen Victoria’s children: How many children did Queen Victoria and Prince Albert have? What was Victoria like as a mother? Did she hate being pregnant?  - History Extra</a:t>
                      </a:r>
                      <a:endParaRPr lang="en-GB" sz="900" b="0" i="0" u="none" strike="noStrike" dirty="0">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989</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1.45%</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22389056"/>
                  </a:ext>
                </a:extLst>
              </a:tr>
              <a:tr h="180000">
                <a:tc>
                  <a:txBody>
                    <a:bodyPr/>
                    <a:lstStyle/>
                    <a:p>
                      <a:pPr algn="l" fontAlgn="t"/>
                      <a:r>
                        <a:rPr lang="en-GB" sz="900" u="none" strike="noStrike">
                          <a:effectLst/>
                        </a:rPr>
                        <a:t>Queen Elizabeth and Prince Philip's Relationship and Marriage: 8 Facts - History Extra</a:t>
                      </a:r>
                      <a:endParaRPr lang="en-GB" sz="900" b="0" i="0" u="none" strike="noStrike">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878</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1.29%</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74834268"/>
                  </a:ext>
                </a:extLst>
              </a:tr>
              <a:tr h="180000">
                <a:tc>
                  <a:txBody>
                    <a:bodyPr/>
                    <a:lstStyle/>
                    <a:p>
                      <a:pPr algn="l" fontAlgn="t"/>
                      <a:r>
                        <a:rPr lang="en-GB" sz="900" u="none" strike="noStrike">
                          <a:effectLst/>
                        </a:rPr>
                        <a:t>From Pageantry to Controversy: a Brief History of State Visits - History Extra</a:t>
                      </a:r>
                      <a:endParaRPr lang="en-GB" sz="900" b="0" i="0" u="none" strike="noStrike">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790</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1.16%</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48564710"/>
                  </a:ext>
                </a:extLst>
              </a:tr>
              <a:tr h="180000">
                <a:tc>
                  <a:txBody>
                    <a:bodyPr/>
                    <a:lstStyle/>
                    <a:p>
                      <a:pPr algn="l" fontAlgn="t"/>
                      <a:r>
                        <a:rPr lang="en-GB" sz="900" u="none" strike="noStrike">
                          <a:effectLst/>
                        </a:rPr>
                        <a:t>WW2: Was The US Right To Drop Atomic Bombs On Hiroshima And Nagasaki? You Debate - History Extra</a:t>
                      </a:r>
                      <a:endParaRPr lang="en-GB" sz="900" b="0" i="0" u="none" strike="noStrike">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717</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1.05%</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1410857"/>
                  </a:ext>
                </a:extLst>
              </a:tr>
              <a:tr h="180000">
                <a:tc>
                  <a:txBody>
                    <a:bodyPr/>
                    <a:lstStyle/>
                    <a:p>
                      <a:pPr algn="l" fontAlgn="t"/>
                      <a:r>
                        <a:rPr lang="en-GB" sz="900" u="none" strike="noStrike">
                          <a:effectLst/>
                        </a:rPr>
                        <a:t>8 facts about Princess Margaret, the Queen's younger sister: was she really a rebel princess? - History Extra</a:t>
                      </a:r>
                      <a:endParaRPr lang="en-GB" sz="900" b="0" i="0" u="none" strike="noStrike">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645</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0.95%</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39793503"/>
                  </a:ext>
                </a:extLst>
              </a:tr>
              <a:tr h="180000">
                <a:tc>
                  <a:txBody>
                    <a:bodyPr/>
                    <a:lstStyle/>
                    <a:p>
                      <a:pPr algn="l" fontAlgn="t"/>
                      <a:r>
                        <a:rPr lang="en-GB" sz="900" u="none" strike="noStrike" dirty="0">
                          <a:effectLst/>
                        </a:rPr>
                        <a:t>Victoria at 200: 7 Surprising Facts About Queen Victoria - History Extra</a:t>
                      </a:r>
                      <a:endParaRPr lang="en-GB" sz="900" b="0" i="0" u="none" strike="noStrike" dirty="0">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634</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0.93%</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85806229"/>
                  </a:ext>
                </a:extLst>
              </a:tr>
              <a:tr h="180000">
                <a:tc>
                  <a:txBody>
                    <a:bodyPr/>
                    <a:lstStyle/>
                    <a:p>
                      <a:pPr algn="l" fontAlgn="t"/>
                      <a:r>
                        <a:rPr lang="en-GB" sz="900" u="none" strike="noStrike">
                          <a:effectLst/>
                        </a:rPr>
                        <a:t>12 surprising facts about Queen Elizabeth II: When did she become queen? How many corgis does she have? Who are her children? - History Extra</a:t>
                      </a:r>
                      <a:endParaRPr lang="en-GB" sz="900" b="0" i="0" u="none" strike="noStrike">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617</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0.91%</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48983066"/>
                  </a:ext>
                </a:extLst>
              </a:tr>
              <a:tr h="180000">
                <a:tc>
                  <a:txBody>
                    <a:bodyPr/>
                    <a:lstStyle/>
                    <a:p>
                      <a:pPr algn="l" fontAlgn="t"/>
                      <a:r>
                        <a:rPr lang="en-GB" sz="900" u="none" strike="noStrike">
                          <a:effectLst/>
                        </a:rPr>
                        <a:t>Was Catherine of Aragon a Virgin When She Married Henry VIII? - History Extra</a:t>
                      </a:r>
                      <a:endParaRPr lang="en-GB" sz="900" b="0" i="0" u="none" strike="noStrike">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613</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0.90%</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04673614"/>
                  </a:ext>
                </a:extLst>
              </a:tr>
              <a:tr h="180000">
                <a:tc>
                  <a:txBody>
                    <a:bodyPr/>
                    <a:lstStyle/>
                    <a:p>
                      <a:pPr algn="l" fontAlgn="t"/>
                      <a:r>
                        <a:rPr lang="en-GB" sz="900" u="none" strike="noStrike">
                          <a:effectLst/>
                        </a:rPr>
                        <a:t>A brief history of the Vikings: facts about who they were and where they came from - History Extra</a:t>
                      </a:r>
                      <a:endParaRPr lang="en-GB" sz="900" b="0" i="0" u="none" strike="noStrike">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598</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0.88%</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84120075"/>
                  </a:ext>
                </a:extLst>
              </a:tr>
              <a:tr h="180000">
                <a:tc>
                  <a:txBody>
                    <a:bodyPr/>
                    <a:lstStyle/>
                    <a:p>
                      <a:pPr algn="l" fontAlgn="t"/>
                      <a:r>
                        <a:rPr lang="en-GB" sz="900" u="none" strike="noStrike">
                          <a:effectLst/>
                        </a:rPr>
                        <a:t>Katherine of Aragon and the Lost Heirs of Henry VIII - History Extra</a:t>
                      </a:r>
                      <a:endParaRPr lang="en-GB" sz="900" b="0" i="0" u="none" strike="noStrike">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598</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0.88%</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16274542"/>
                  </a:ext>
                </a:extLst>
              </a:tr>
              <a:tr h="180000">
                <a:tc>
                  <a:txBody>
                    <a:bodyPr/>
                    <a:lstStyle/>
                    <a:p>
                      <a:pPr algn="l" fontAlgn="t"/>
                      <a:r>
                        <a:rPr lang="en-GB" sz="900" u="none" strike="noStrike">
                          <a:effectLst/>
                        </a:rPr>
                        <a:t>The 1897 Battle of Saragarhi: The Real History Behind Kesari - History Extra</a:t>
                      </a:r>
                      <a:endParaRPr lang="en-GB" sz="900" b="0" i="0" u="none" strike="noStrike">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592</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0.87%</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31340618"/>
                  </a:ext>
                </a:extLst>
              </a:tr>
              <a:tr h="180000">
                <a:tc>
                  <a:txBody>
                    <a:bodyPr/>
                    <a:lstStyle/>
                    <a:p>
                      <a:pPr algn="l" fontAlgn="t"/>
                      <a:r>
                        <a:rPr lang="en-GB" sz="900" u="none" strike="noStrike">
                          <a:effectLst/>
                        </a:rPr>
                        <a:t>The Black Death: 10 Surprising Facts - History Extra</a:t>
                      </a:r>
                      <a:endParaRPr lang="en-GB" sz="900" b="0" i="0" u="none" strike="noStrike">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588</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0.86%</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15613100"/>
                  </a:ext>
                </a:extLst>
              </a:tr>
              <a:tr h="180000">
                <a:tc>
                  <a:txBody>
                    <a:bodyPr/>
                    <a:lstStyle/>
                    <a:p>
                      <a:pPr algn="l" fontAlgn="t"/>
                      <a:r>
                        <a:rPr lang="en-GB" sz="900" u="none" strike="noStrike">
                          <a:effectLst/>
                        </a:rPr>
                        <a:t>Anne of Cleves: Henry VIII's Most Successful Queen? - History Extra</a:t>
                      </a:r>
                      <a:endParaRPr lang="en-GB" sz="900" b="0" i="0" u="none" strike="noStrike">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544</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0.80%</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3459501"/>
                  </a:ext>
                </a:extLst>
              </a:tr>
              <a:tr h="180000">
                <a:tc>
                  <a:txBody>
                    <a:bodyPr/>
                    <a:lstStyle/>
                    <a:p>
                      <a:pPr algn="l" fontAlgn="t"/>
                      <a:r>
                        <a:rPr lang="en-GB" sz="900" u="none" strike="noStrike">
                          <a:effectLst/>
                        </a:rPr>
                        <a:t>The Most Significant Battles of WW2 - History Extra</a:t>
                      </a:r>
                      <a:endParaRPr lang="en-GB" sz="900" b="0" i="0" u="none" strike="noStrike">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476</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0.70%</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22641930"/>
                  </a:ext>
                </a:extLst>
              </a:tr>
              <a:tr h="180000">
                <a:tc>
                  <a:txBody>
                    <a:bodyPr/>
                    <a:lstStyle/>
                    <a:p>
                      <a:pPr algn="l" fontAlgn="t"/>
                      <a:r>
                        <a:rPr lang="en-GB" sz="900" u="none" strike="noStrike">
                          <a:effectLst/>
                        </a:rPr>
                        <a:t>D-Day on Screen: 5 of the Best Films and TV Series - History Extra</a:t>
                      </a:r>
                      <a:endParaRPr lang="en-GB" sz="900" b="0" i="0" u="none" strike="noStrike">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463</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0.68%</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51158419"/>
                  </a:ext>
                </a:extLst>
              </a:tr>
              <a:tr h="180000">
                <a:tc>
                  <a:txBody>
                    <a:bodyPr/>
                    <a:lstStyle/>
                    <a:p>
                      <a:pPr algn="l" fontAlgn="t"/>
                      <a:r>
                        <a:rPr lang="en-GB" sz="900" u="none" strike="noStrike">
                          <a:effectLst/>
                        </a:rPr>
                        <a:t>In Bed with the Romans: A Brief History of Sex in Ancient Rome - History Extra</a:t>
                      </a:r>
                      <a:endParaRPr lang="en-GB" sz="900" b="0" i="0" u="none" strike="noStrike">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463</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0.68%</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8200555"/>
                  </a:ext>
                </a:extLst>
              </a:tr>
              <a:tr h="180000">
                <a:tc>
                  <a:txBody>
                    <a:bodyPr/>
                    <a:lstStyle/>
                    <a:p>
                      <a:pPr algn="l" fontAlgn="t"/>
                      <a:r>
                        <a:rPr lang="en-GB" sz="900" u="none" strike="noStrike" dirty="0">
                          <a:effectLst/>
                        </a:rPr>
                        <a:t>Unlock The Library - History Extra</a:t>
                      </a:r>
                      <a:endParaRPr lang="en-GB" sz="900" b="0" i="0" u="none" strike="noStrike" dirty="0">
                        <a:solidFill>
                          <a:srgbClr val="666666"/>
                        </a:solidFill>
                        <a:effectLst/>
                        <a:latin typeface="Arial" panose="020B0604020202020204" pitchFamily="34" charset="0"/>
                      </a:endParaRPr>
                    </a:p>
                  </a:txBody>
                  <a:tcPr marL="6831" marR="6831" marT="6831"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a:effectLst/>
                        </a:rPr>
                        <a:t>439</a:t>
                      </a:r>
                      <a:endParaRPr lang="en-GB" sz="900" b="0" i="0" u="none" strike="noStrike">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GB" sz="900" u="none" strike="noStrike" dirty="0">
                          <a:effectLst/>
                        </a:rPr>
                        <a:t>0.64%</a:t>
                      </a:r>
                      <a:endParaRPr lang="en-GB" sz="900" b="0" i="0" u="none" strike="noStrike" dirty="0">
                        <a:solidFill>
                          <a:srgbClr val="333333"/>
                        </a:solidFill>
                        <a:effectLst/>
                        <a:latin typeface="Arial" panose="020B0604020202020204" pitchFamily="34" charset="0"/>
                      </a:endParaRPr>
                    </a:p>
                  </a:txBody>
                  <a:tcPr marL="6831" marR="6831" marT="6831"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88774893"/>
                  </a:ext>
                </a:extLst>
              </a:tr>
            </a:tbl>
          </a:graphicData>
        </a:graphic>
      </p:graphicFrame>
    </p:spTree>
    <p:extLst>
      <p:ext uri="{BB962C8B-B14F-4D97-AF65-F5344CB8AC3E}">
        <p14:creationId xmlns:p14="http://schemas.microsoft.com/office/powerpoint/2010/main" val="898961131"/>
      </p:ext>
    </p:extLst>
  </p:cSld>
  <p:clrMapOvr>
    <a:masterClrMapping/>
  </p:clrMapOvr>
  <mc:AlternateContent xmlns:mc="http://schemas.openxmlformats.org/markup-compatibility/2006">
    <mc:Choice xmlns:p14="http://schemas.microsoft.com/office/powerpoint/2010/main" Requires="p14">
      <p:transition spd="slow" p14:dur="2000" advTm="44857"/>
    </mc:Choice>
    <mc:Fallback>
      <p:transition spd="slow" advTm="44857"/>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are the areas to focus on?</a:t>
            </a:r>
            <a:endParaRPr lang="en-GB" dirty="0"/>
          </a:p>
        </p:txBody>
      </p:sp>
    </p:spTree>
    <p:extLst>
      <p:ext uri="{BB962C8B-B14F-4D97-AF65-F5344CB8AC3E}">
        <p14:creationId xmlns:p14="http://schemas.microsoft.com/office/powerpoint/2010/main" val="2305041782"/>
      </p:ext>
    </p:extLst>
  </p:cSld>
  <p:clrMapOvr>
    <a:masterClrMapping/>
  </p:clrMapOvr>
  <mc:AlternateContent xmlns:mc="http://schemas.openxmlformats.org/markup-compatibility/2006">
    <mc:Choice xmlns:p14="http://schemas.microsoft.com/office/powerpoint/2010/main" Requires="p14">
      <p:transition spd="slow" p14:dur="2000" advTm="12126"/>
    </mc:Choice>
    <mc:Fallback>
      <p:transition spd="slow" advTm="12126"/>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are the areas to focus on?</a:t>
            </a:r>
            <a:endParaRPr lang="en-GB" dirty="0"/>
          </a:p>
        </p:txBody>
      </p:sp>
      <p:sp>
        <p:nvSpPr>
          <p:cNvPr id="3" name="Rectangle 2"/>
          <p:cNvSpPr/>
          <p:nvPr/>
        </p:nvSpPr>
        <p:spPr>
          <a:xfrm>
            <a:off x="838200" y="1741251"/>
            <a:ext cx="1204240" cy="830997"/>
          </a:xfrm>
          <a:prstGeom prst="rect">
            <a:avLst/>
          </a:prstGeom>
        </p:spPr>
        <p:txBody>
          <a:bodyPr wrap="none">
            <a:spAutoFit/>
          </a:bodyPr>
          <a:lstStyle/>
          <a:p>
            <a:r>
              <a:rPr lang="en-GB" sz="2400" b="1" dirty="0" smtClean="0"/>
              <a:t>Content</a:t>
            </a:r>
          </a:p>
          <a:p>
            <a:endParaRPr lang="en-GB" sz="2400" b="1" dirty="0"/>
          </a:p>
        </p:txBody>
      </p:sp>
    </p:spTree>
    <p:extLst>
      <p:ext uri="{BB962C8B-B14F-4D97-AF65-F5344CB8AC3E}">
        <p14:creationId xmlns:p14="http://schemas.microsoft.com/office/powerpoint/2010/main" val="1369790475"/>
      </p:ext>
    </p:extLst>
  </p:cSld>
  <p:clrMapOvr>
    <a:masterClrMapping/>
  </p:clrMapOvr>
  <mc:AlternateContent xmlns:mc="http://schemas.openxmlformats.org/markup-compatibility/2006">
    <mc:Choice xmlns:p14="http://schemas.microsoft.com/office/powerpoint/2010/main" Requires="p14">
      <p:transition spd="slow" p14:dur="2000" advTm="12196"/>
    </mc:Choice>
    <mc:Fallback>
      <p:transition spd="slow" advTm="12196"/>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are the areas to focus on?</a:t>
            </a:r>
            <a:endParaRPr lang="en-GB" dirty="0"/>
          </a:p>
        </p:txBody>
      </p:sp>
      <p:sp>
        <p:nvSpPr>
          <p:cNvPr id="3" name="Rectangle 2"/>
          <p:cNvSpPr/>
          <p:nvPr/>
        </p:nvSpPr>
        <p:spPr>
          <a:xfrm>
            <a:off x="838200" y="1741251"/>
            <a:ext cx="3173113" cy="1569660"/>
          </a:xfrm>
          <a:prstGeom prst="rect">
            <a:avLst/>
          </a:prstGeom>
        </p:spPr>
        <p:txBody>
          <a:bodyPr wrap="none">
            <a:spAutoFit/>
          </a:bodyPr>
          <a:lstStyle/>
          <a:p>
            <a:r>
              <a:rPr lang="en-GB" sz="2400" b="1" dirty="0" smtClean="0"/>
              <a:t>Content</a:t>
            </a:r>
          </a:p>
          <a:p>
            <a:endParaRPr lang="en-GB" sz="2400" b="1" dirty="0"/>
          </a:p>
          <a:p>
            <a:r>
              <a:rPr lang="en-GB" sz="2400" b="1" dirty="0" smtClean="0"/>
              <a:t>Developing the Dataset</a:t>
            </a:r>
          </a:p>
          <a:p>
            <a:endParaRPr lang="en-GB" sz="2400" b="1" dirty="0"/>
          </a:p>
        </p:txBody>
      </p:sp>
    </p:spTree>
    <p:extLst>
      <p:ext uri="{BB962C8B-B14F-4D97-AF65-F5344CB8AC3E}">
        <p14:creationId xmlns:p14="http://schemas.microsoft.com/office/powerpoint/2010/main" val="1758297474"/>
      </p:ext>
    </p:extLst>
  </p:cSld>
  <p:clrMapOvr>
    <a:masterClrMapping/>
  </p:clrMapOvr>
  <mc:AlternateContent xmlns:mc="http://schemas.openxmlformats.org/markup-compatibility/2006">
    <mc:Choice xmlns:p14="http://schemas.microsoft.com/office/powerpoint/2010/main" Requires="p14">
      <p:transition spd="slow" p14:dur="2000" advTm="7563"/>
    </mc:Choice>
    <mc:Fallback>
      <p:transition spd="slow" advTm="7563"/>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are the areas to focus on?</a:t>
            </a:r>
            <a:endParaRPr lang="en-GB" dirty="0"/>
          </a:p>
        </p:txBody>
      </p:sp>
      <p:sp>
        <p:nvSpPr>
          <p:cNvPr id="3" name="Rectangle 2"/>
          <p:cNvSpPr/>
          <p:nvPr/>
        </p:nvSpPr>
        <p:spPr>
          <a:xfrm>
            <a:off x="838200" y="1741251"/>
            <a:ext cx="3993529" cy="1938992"/>
          </a:xfrm>
          <a:prstGeom prst="rect">
            <a:avLst/>
          </a:prstGeom>
        </p:spPr>
        <p:txBody>
          <a:bodyPr wrap="none">
            <a:spAutoFit/>
          </a:bodyPr>
          <a:lstStyle/>
          <a:p>
            <a:r>
              <a:rPr lang="en-GB" sz="2400" b="1" dirty="0" smtClean="0"/>
              <a:t>Content</a:t>
            </a:r>
          </a:p>
          <a:p>
            <a:endParaRPr lang="en-GB" sz="2400" b="1" dirty="0"/>
          </a:p>
          <a:p>
            <a:r>
              <a:rPr lang="en-GB" sz="2400" b="1" dirty="0" smtClean="0"/>
              <a:t>Developing the Dataset</a:t>
            </a:r>
          </a:p>
          <a:p>
            <a:endParaRPr lang="en-GB" sz="2400" b="1" dirty="0"/>
          </a:p>
          <a:p>
            <a:r>
              <a:rPr lang="en-GB" sz="2400" b="1" dirty="0" smtClean="0"/>
              <a:t>High Traffic Anonymous Users</a:t>
            </a:r>
            <a:endParaRPr lang="en-GB" sz="2400" b="1" dirty="0"/>
          </a:p>
        </p:txBody>
      </p:sp>
    </p:spTree>
    <p:extLst>
      <p:ext uri="{BB962C8B-B14F-4D97-AF65-F5344CB8AC3E}">
        <p14:creationId xmlns:p14="http://schemas.microsoft.com/office/powerpoint/2010/main" val="771619490"/>
      </p:ext>
    </p:extLst>
  </p:cSld>
  <p:clrMapOvr>
    <a:masterClrMapping/>
  </p:clrMapOvr>
  <mc:AlternateContent xmlns:mc="http://schemas.openxmlformats.org/markup-compatibility/2006">
    <mc:Choice xmlns:p14="http://schemas.microsoft.com/office/powerpoint/2010/main" Requires="p14">
      <p:transition spd="slow" p14:dur="2000" advTm="5096"/>
    </mc:Choice>
    <mc:Fallback>
      <p:transition spd="slow" advTm="5096"/>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are the areas to focus on?</a:t>
            </a:r>
            <a:endParaRPr lang="en-GB" dirty="0"/>
          </a:p>
        </p:txBody>
      </p:sp>
      <p:sp>
        <p:nvSpPr>
          <p:cNvPr id="3" name="Rectangle 2"/>
          <p:cNvSpPr/>
          <p:nvPr/>
        </p:nvSpPr>
        <p:spPr>
          <a:xfrm>
            <a:off x="838200" y="1741251"/>
            <a:ext cx="4926541" cy="369332"/>
          </a:xfrm>
          <a:prstGeom prst="rect">
            <a:avLst/>
          </a:prstGeom>
        </p:spPr>
        <p:txBody>
          <a:bodyPr wrap="none">
            <a:spAutoFit/>
          </a:bodyPr>
          <a:lstStyle/>
          <a:p>
            <a:r>
              <a:rPr lang="en-GB" b="1" dirty="0"/>
              <a:t>Developing Content to Follow TV / </a:t>
            </a:r>
            <a:r>
              <a:rPr lang="en-GB" b="1" dirty="0" smtClean="0"/>
              <a:t>Cinema Trends</a:t>
            </a:r>
            <a:endParaRPr lang="en-GB" b="1" dirty="0"/>
          </a:p>
        </p:txBody>
      </p:sp>
    </p:spTree>
    <p:extLst>
      <p:ext uri="{BB962C8B-B14F-4D97-AF65-F5344CB8AC3E}">
        <p14:creationId xmlns:p14="http://schemas.microsoft.com/office/powerpoint/2010/main" val="4181956945"/>
      </p:ext>
    </p:extLst>
  </p:cSld>
  <p:clrMapOvr>
    <a:masterClrMapping/>
  </p:clrMapOvr>
  <mc:AlternateContent xmlns:mc="http://schemas.openxmlformats.org/markup-compatibility/2006">
    <mc:Choice xmlns:p14="http://schemas.microsoft.com/office/powerpoint/2010/main" Requires="p14">
      <p:transition spd="slow" p14:dur="2000" advTm="9513"/>
    </mc:Choice>
    <mc:Fallback>
      <p:transition spd="slow" advTm="9513"/>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38200" y="1690689"/>
            <a:ext cx="10515600" cy="55000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2000" dirty="0" smtClean="0"/>
          </a:p>
        </p:txBody>
      </p:sp>
      <p:sp>
        <p:nvSpPr>
          <p:cNvPr id="4" name="Content Placeholder 2"/>
          <p:cNvSpPr txBox="1">
            <a:spLocks/>
          </p:cNvSpPr>
          <p:nvPr/>
        </p:nvSpPr>
        <p:spPr>
          <a:xfrm>
            <a:off x="838200" y="1690688"/>
            <a:ext cx="9745980" cy="77555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smtClean="0"/>
              <a:t>The top searches seen earlier in this presentation are very much related to TV and cinema. For example we will take the top 10: </a:t>
            </a:r>
            <a:endParaRPr lang="en-GB" sz="1800" dirty="0"/>
          </a:p>
          <a:p>
            <a:pPr marL="0" indent="0">
              <a:buNone/>
            </a:pPr>
            <a:r>
              <a:rPr lang="en-GB" sz="1800" dirty="0" smtClean="0"/>
              <a:t> </a:t>
            </a:r>
            <a:endParaRPr lang="en-GB" sz="1800" dirty="0"/>
          </a:p>
        </p:txBody>
      </p:sp>
      <p:graphicFrame>
        <p:nvGraphicFramePr>
          <p:cNvPr id="5" name="Table 4"/>
          <p:cNvGraphicFramePr>
            <a:graphicFrameLocks noGrp="1"/>
          </p:cNvGraphicFramePr>
          <p:nvPr>
            <p:extLst>
              <p:ext uri="{D42A27DB-BD31-4B8C-83A1-F6EECF244321}">
                <p14:modId xmlns:p14="http://schemas.microsoft.com/office/powerpoint/2010/main" val="2802970808"/>
              </p:ext>
            </p:extLst>
          </p:nvPr>
        </p:nvGraphicFramePr>
        <p:xfrm>
          <a:off x="838200" y="2623378"/>
          <a:ext cx="10515600" cy="3564000"/>
        </p:xfrm>
        <a:graphic>
          <a:graphicData uri="http://schemas.openxmlformats.org/drawingml/2006/table">
            <a:tbl>
              <a:tblPr>
                <a:tableStyleId>{5C22544A-7EE6-4342-B048-85BDC9FD1C3A}</a:tableStyleId>
              </a:tblPr>
              <a:tblGrid>
                <a:gridCol w="7025640">
                  <a:extLst>
                    <a:ext uri="{9D8B030D-6E8A-4147-A177-3AD203B41FA5}">
                      <a16:colId xmlns:a16="http://schemas.microsoft.com/office/drawing/2014/main" val="2359957640"/>
                    </a:ext>
                  </a:extLst>
                </a:gridCol>
                <a:gridCol w="3489960">
                  <a:extLst>
                    <a:ext uri="{9D8B030D-6E8A-4147-A177-3AD203B41FA5}">
                      <a16:colId xmlns:a16="http://schemas.microsoft.com/office/drawing/2014/main" val="3137916715"/>
                    </a:ext>
                  </a:extLst>
                </a:gridCol>
              </a:tblGrid>
              <a:tr h="324000">
                <a:tc>
                  <a:txBody>
                    <a:bodyPr/>
                    <a:lstStyle/>
                    <a:p>
                      <a:pPr algn="l" fontAlgn="b"/>
                      <a:r>
                        <a:rPr lang="en-GB" sz="1050" u="none" strike="noStrike" dirty="0">
                          <a:solidFill>
                            <a:schemeClr val="bg1"/>
                          </a:solidFill>
                          <a:effectLst/>
                        </a:rPr>
                        <a:t>Page Title</a:t>
                      </a:r>
                      <a:endParaRPr lang="en-GB" sz="1050" b="0" i="0" u="none" strike="noStrike" dirty="0">
                        <a:solidFill>
                          <a:schemeClr val="bg1"/>
                        </a:solidFill>
                        <a:effectLst/>
                        <a:latin typeface="Arial" panose="020B0604020202020204" pitchFamily="34" charset="0"/>
                      </a:endParaRPr>
                    </a:p>
                  </a:txBody>
                  <a:tcPr marL="7620" marR="7620" marT="7620" marB="0" anchor="ctr">
                    <a:solidFill>
                      <a:srgbClr val="4E79A7"/>
                    </a:solidFill>
                  </a:tcPr>
                </a:tc>
                <a:tc>
                  <a:txBody>
                    <a:bodyPr/>
                    <a:lstStyle/>
                    <a:p>
                      <a:pPr algn="l" fontAlgn="b"/>
                      <a:r>
                        <a:rPr lang="en-GB" sz="1050" b="0" i="0" u="none" strike="noStrike" dirty="0" smtClean="0">
                          <a:solidFill>
                            <a:schemeClr val="bg1"/>
                          </a:solidFill>
                          <a:effectLst/>
                          <a:latin typeface="Arial" panose="020B0604020202020204" pitchFamily="34" charset="0"/>
                        </a:rPr>
                        <a:t>Related TV Show / Movie</a:t>
                      </a:r>
                      <a:endParaRPr lang="en-GB" sz="1050" b="0" i="0" u="none" strike="noStrike" dirty="0">
                        <a:solidFill>
                          <a:schemeClr val="bg1"/>
                        </a:solidFill>
                        <a:effectLst/>
                        <a:latin typeface="Arial" panose="020B0604020202020204" pitchFamily="34" charset="0"/>
                      </a:endParaRPr>
                    </a:p>
                  </a:txBody>
                  <a:tcPr marL="7620" marR="7620" marT="7620" marB="0" anchor="ctr">
                    <a:solidFill>
                      <a:srgbClr val="4E79A7"/>
                    </a:solidFill>
                  </a:tcPr>
                </a:tc>
                <a:extLst>
                  <a:ext uri="{0D108BD9-81ED-4DB2-BD59-A6C34878D82A}">
                    <a16:rowId xmlns:a16="http://schemas.microsoft.com/office/drawing/2014/main" val="2263890897"/>
                  </a:ext>
                </a:extLst>
              </a:tr>
              <a:tr h="324000">
                <a:tc>
                  <a:txBody>
                    <a:bodyPr/>
                    <a:lstStyle/>
                    <a:p>
                      <a:pPr algn="l" fontAlgn="t"/>
                      <a:r>
                        <a:rPr lang="en-GB" sz="1050" u="none" strike="noStrike" dirty="0">
                          <a:effectLst/>
                        </a:rPr>
                        <a:t>‘The Spanish Princess’: The Real History You Need to Know - History Extra</a:t>
                      </a:r>
                      <a:endParaRPr lang="en-GB" sz="1050" b="0" i="0" u="none" strike="noStrike" dirty="0">
                        <a:solidFill>
                          <a:srgbClr val="666666"/>
                        </a:solidFill>
                        <a:effectLst/>
                        <a:latin typeface="Arial" panose="020B0604020202020204" pitchFamily="34" charset="0"/>
                      </a:endParaRPr>
                    </a:p>
                  </a:txBody>
                  <a:tcPr marL="7620" marR="7620" marT="7620" marB="0" anchor="ctr">
                    <a:noFill/>
                  </a:tcPr>
                </a:tc>
                <a:tc>
                  <a:txBody>
                    <a:bodyPr/>
                    <a:lstStyle/>
                    <a:p>
                      <a:pPr algn="l" fontAlgn="t"/>
                      <a:r>
                        <a:rPr lang="en-GB" sz="1050" b="0" i="0" u="none" strike="noStrike" dirty="0" smtClean="0">
                          <a:solidFill>
                            <a:srgbClr val="666666"/>
                          </a:solidFill>
                          <a:effectLst/>
                          <a:latin typeface="Arial" panose="020B0604020202020204" pitchFamily="34" charset="0"/>
                        </a:rPr>
                        <a:t>The Spanish Princess</a:t>
                      </a:r>
                      <a:endParaRPr lang="en-GB" sz="1050" b="0" i="0" u="none" strike="noStrike" dirty="0">
                        <a:solidFill>
                          <a:srgbClr val="666666"/>
                        </a:solidFill>
                        <a:effectLst/>
                        <a:latin typeface="Arial" panose="020B0604020202020204" pitchFamily="34" charset="0"/>
                      </a:endParaRPr>
                    </a:p>
                  </a:txBody>
                  <a:tcPr marL="7620" marR="7620" marT="7620" marB="0" anchor="ctr">
                    <a:noFill/>
                  </a:tcPr>
                </a:tc>
                <a:extLst>
                  <a:ext uri="{0D108BD9-81ED-4DB2-BD59-A6C34878D82A}">
                    <a16:rowId xmlns:a16="http://schemas.microsoft.com/office/drawing/2014/main" val="871087254"/>
                  </a:ext>
                </a:extLst>
              </a:tr>
              <a:tr h="324000">
                <a:tc>
                  <a:txBody>
                    <a:bodyPr/>
                    <a:lstStyle/>
                    <a:p>
                      <a:pPr algn="l" fontAlgn="t"/>
                      <a:r>
                        <a:rPr lang="en-GB" sz="1050" u="none" strike="noStrike" dirty="0">
                          <a:effectLst/>
                        </a:rPr>
                        <a:t>Elizabeth I: everything you need to know about the 'Virgin Queen’, daughter of Anne Boleyn and Henry VIII - History Extra</a:t>
                      </a:r>
                      <a:endParaRPr lang="en-GB" sz="1050" b="0" i="0" u="none" strike="noStrike" dirty="0">
                        <a:solidFill>
                          <a:srgbClr val="666666"/>
                        </a:solidFill>
                        <a:effectLst/>
                        <a:latin typeface="Arial" panose="020B0604020202020204" pitchFamily="34" charset="0"/>
                      </a:endParaRPr>
                    </a:p>
                  </a:txBody>
                  <a:tcPr marL="7620" marR="7620" marT="7620" marB="0" anchor="ctr">
                    <a:noFill/>
                  </a:tcPr>
                </a:tc>
                <a:tc>
                  <a:txBody>
                    <a:bodyPr/>
                    <a:lstStyle/>
                    <a:p>
                      <a:pPr algn="l" fontAlgn="t"/>
                      <a:r>
                        <a:rPr lang="en-GB" sz="1050" b="0" i="0" u="none" strike="noStrike" dirty="0" smtClean="0">
                          <a:solidFill>
                            <a:srgbClr val="666666"/>
                          </a:solidFill>
                          <a:effectLst/>
                          <a:latin typeface="Arial" panose="020B0604020202020204" pitchFamily="34" charset="0"/>
                        </a:rPr>
                        <a:t>The Crown</a:t>
                      </a:r>
                      <a:endParaRPr lang="en-GB" sz="1050" b="0" i="0" u="none" strike="noStrike" dirty="0">
                        <a:solidFill>
                          <a:srgbClr val="666666"/>
                        </a:solidFill>
                        <a:effectLst/>
                        <a:latin typeface="Arial" panose="020B0604020202020204" pitchFamily="34" charset="0"/>
                      </a:endParaRPr>
                    </a:p>
                  </a:txBody>
                  <a:tcPr marL="7620" marR="7620" marT="7620" marB="0" anchor="ctr">
                    <a:noFill/>
                  </a:tcPr>
                </a:tc>
                <a:extLst>
                  <a:ext uri="{0D108BD9-81ED-4DB2-BD59-A6C34878D82A}">
                    <a16:rowId xmlns:a16="http://schemas.microsoft.com/office/drawing/2014/main" val="3807862350"/>
                  </a:ext>
                </a:extLst>
              </a:tr>
              <a:tr h="324000">
                <a:tc>
                  <a:txBody>
                    <a:bodyPr/>
                    <a:lstStyle/>
                    <a:p>
                      <a:pPr algn="l" fontAlgn="t"/>
                      <a:r>
                        <a:rPr lang="en-GB" sz="1050" u="none" strike="noStrike" dirty="0">
                          <a:effectLst/>
                        </a:rPr>
                        <a:t>Anne Boleyn: 11 Surprising Facts - History Extra</a:t>
                      </a:r>
                      <a:endParaRPr lang="en-GB" sz="1050" b="0" i="0" u="none" strike="noStrike" dirty="0">
                        <a:solidFill>
                          <a:srgbClr val="666666"/>
                        </a:solidFill>
                        <a:effectLst/>
                        <a:latin typeface="Arial" panose="020B0604020202020204" pitchFamily="34" charset="0"/>
                      </a:endParaRPr>
                    </a:p>
                  </a:txBody>
                  <a:tcPr marL="7620" marR="7620" marT="7620" marB="0" anchor="ctr">
                    <a:noFill/>
                  </a:tcPr>
                </a:tc>
                <a:tc>
                  <a:txBody>
                    <a:bodyPr/>
                    <a:lstStyle/>
                    <a:p>
                      <a:pPr algn="l" fontAlgn="t"/>
                      <a:r>
                        <a:rPr lang="en-GB" sz="1050" b="0" i="0" u="none" strike="noStrike" dirty="0" smtClean="0">
                          <a:solidFill>
                            <a:srgbClr val="666666"/>
                          </a:solidFill>
                          <a:effectLst/>
                          <a:latin typeface="Arial" panose="020B0604020202020204" pitchFamily="34" charset="0"/>
                        </a:rPr>
                        <a:t>The Spanish Princess</a:t>
                      </a:r>
                      <a:endParaRPr lang="en-GB" sz="1050" b="0" i="0" u="none" strike="noStrike" dirty="0">
                        <a:solidFill>
                          <a:srgbClr val="666666"/>
                        </a:solidFill>
                        <a:effectLst/>
                        <a:latin typeface="Arial" panose="020B0604020202020204" pitchFamily="34" charset="0"/>
                      </a:endParaRPr>
                    </a:p>
                  </a:txBody>
                  <a:tcPr marL="7620" marR="7620" marT="7620" marB="0" anchor="ctr">
                    <a:noFill/>
                  </a:tcPr>
                </a:tc>
                <a:extLst>
                  <a:ext uri="{0D108BD9-81ED-4DB2-BD59-A6C34878D82A}">
                    <a16:rowId xmlns:a16="http://schemas.microsoft.com/office/drawing/2014/main" val="3375660521"/>
                  </a:ext>
                </a:extLst>
              </a:tr>
              <a:tr h="324000">
                <a:tc>
                  <a:txBody>
                    <a:bodyPr/>
                    <a:lstStyle/>
                    <a:p>
                      <a:pPr algn="l" fontAlgn="t"/>
                      <a:r>
                        <a:rPr lang="en-GB" sz="1050" u="none" strike="noStrike" dirty="0">
                          <a:effectLst/>
                        </a:rPr>
                        <a:t>Queen Victoria's Sons And Daughters: Who Were They? - History Extra</a:t>
                      </a:r>
                      <a:endParaRPr lang="en-GB" sz="1050" b="0" i="0" u="none" strike="noStrike" dirty="0">
                        <a:solidFill>
                          <a:srgbClr val="666666"/>
                        </a:solidFill>
                        <a:effectLst/>
                        <a:latin typeface="Arial" panose="020B0604020202020204" pitchFamily="34" charset="0"/>
                      </a:endParaRPr>
                    </a:p>
                  </a:txBody>
                  <a:tcPr marL="7620" marR="7620" marT="7620" marB="0" anchor="ctr">
                    <a:noFill/>
                  </a:tcPr>
                </a:tc>
                <a:tc>
                  <a:txBody>
                    <a:bodyPr/>
                    <a:lstStyle/>
                    <a:p>
                      <a:pPr algn="l" fontAlgn="t"/>
                      <a:r>
                        <a:rPr lang="en-GB" sz="1050" b="0" i="0" u="none" strike="noStrike" dirty="0" smtClean="0">
                          <a:solidFill>
                            <a:srgbClr val="666666"/>
                          </a:solidFill>
                          <a:effectLst/>
                          <a:latin typeface="Arial" panose="020B0604020202020204" pitchFamily="34" charset="0"/>
                        </a:rPr>
                        <a:t>The Crown</a:t>
                      </a:r>
                      <a:endParaRPr lang="en-GB" sz="1050" b="0" i="0" u="none" strike="noStrike" dirty="0">
                        <a:solidFill>
                          <a:srgbClr val="666666"/>
                        </a:solidFill>
                        <a:effectLst/>
                        <a:latin typeface="Arial" panose="020B0604020202020204" pitchFamily="34" charset="0"/>
                      </a:endParaRPr>
                    </a:p>
                  </a:txBody>
                  <a:tcPr marL="7620" marR="7620" marT="7620" marB="0" anchor="ctr">
                    <a:noFill/>
                  </a:tcPr>
                </a:tc>
                <a:extLst>
                  <a:ext uri="{0D108BD9-81ED-4DB2-BD59-A6C34878D82A}">
                    <a16:rowId xmlns:a16="http://schemas.microsoft.com/office/drawing/2014/main" val="2316114757"/>
                  </a:ext>
                </a:extLst>
              </a:tr>
              <a:tr h="324000">
                <a:tc>
                  <a:txBody>
                    <a:bodyPr/>
                    <a:lstStyle/>
                    <a:p>
                      <a:pPr algn="l" fontAlgn="t"/>
                      <a:r>
                        <a:rPr lang="en-GB" sz="1050" u="none" strike="noStrike" dirty="0">
                          <a:effectLst/>
                        </a:rPr>
                        <a:t>BBC History Magazine &amp; BBC World Histories Magazine - History Extra</a:t>
                      </a:r>
                      <a:endParaRPr lang="en-GB" sz="1050" b="0" i="0" u="none" strike="noStrike" dirty="0">
                        <a:solidFill>
                          <a:srgbClr val="666666"/>
                        </a:solidFill>
                        <a:effectLst/>
                        <a:latin typeface="Arial" panose="020B0604020202020204" pitchFamily="34" charset="0"/>
                      </a:endParaRPr>
                    </a:p>
                  </a:txBody>
                  <a:tcPr marL="7620" marR="7620" marT="7620" marB="0" anchor="ctr">
                    <a:noFill/>
                  </a:tcPr>
                </a:tc>
                <a:tc>
                  <a:txBody>
                    <a:bodyPr/>
                    <a:lstStyle/>
                    <a:p>
                      <a:pPr algn="l" fontAlgn="t"/>
                      <a:endParaRPr lang="en-GB" sz="1050" b="0" i="0" u="none" strike="noStrike" dirty="0">
                        <a:solidFill>
                          <a:srgbClr val="666666"/>
                        </a:solidFill>
                        <a:effectLst/>
                        <a:latin typeface="Arial" panose="020B0604020202020204" pitchFamily="34" charset="0"/>
                      </a:endParaRPr>
                    </a:p>
                  </a:txBody>
                  <a:tcPr marL="7620" marR="7620" marT="7620" marB="0" anchor="ctr">
                    <a:noFill/>
                  </a:tcPr>
                </a:tc>
                <a:extLst>
                  <a:ext uri="{0D108BD9-81ED-4DB2-BD59-A6C34878D82A}">
                    <a16:rowId xmlns:a16="http://schemas.microsoft.com/office/drawing/2014/main" val="1391088157"/>
                  </a:ext>
                </a:extLst>
              </a:tr>
              <a:tr h="324000">
                <a:tc>
                  <a:txBody>
                    <a:bodyPr/>
                    <a:lstStyle/>
                    <a:p>
                      <a:pPr algn="l" fontAlgn="t"/>
                      <a:r>
                        <a:rPr lang="en-GB" sz="1050" u="none" strike="noStrike" dirty="0">
                          <a:effectLst/>
                        </a:rPr>
                        <a:t>10 Facts About Bonnie Prince Charlie and the </a:t>
                      </a:r>
                      <a:r>
                        <a:rPr lang="en-GB" sz="1050" u="none" strike="noStrike" dirty="0" smtClean="0">
                          <a:effectLst/>
                        </a:rPr>
                        <a:t>Jacobites </a:t>
                      </a:r>
                      <a:r>
                        <a:rPr lang="en-GB" sz="1050" u="none" strike="noStrike" dirty="0">
                          <a:effectLst/>
                        </a:rPr>
                        <a:t>- History Extra</a:t>
                      </a:r>
                      <a:endParaRPr lang="en-GB" sz="1050" b="0" i="0" u="none" strike="noStrike" dirty="0">
                        <a:solidFill>
                          <a:srgbClr val="666666"/>
                        </a:solidFill>
                        <a:effectLst/>
                        <a:latin typeface="Arial" panose="020B0604020202020204" pitchFamily="34" charset="0"/>
                      </a:endParaRPr>
                    </a:p>
                  </a:txBody>
                  <a:tcPr marL="7620" marR="7620" marT="7620" marB="0" anchor="ctr">
                    <a:noFill/>
                  </a:tcPr>
                </a:tc>
                <a:tc>
                  <a:txBody>
                    <a:bodyPr/>
                    <a:lstStyle/>
                    <a:p>
                      <a:pPr algn="l" fontAlgn="t"/>
                      <a:r>
                        <a:rPr lang="en-GB" sz="1050" b="0" i="0" u="none" strike="noStrike" dirty="0" smtClean="0">
                          <a:solidFill>
                            <a:srgbClr val="666666"/>
                          </a:solidFill>
                          <a:effectLst/>
                          <a:latin typeface="Arial" panose="020B0604020202020204" pitchFamily="34" charset="0"/>
                        </a:rPr>
                        <a:t>Outlander</a:t>
                      </a:r>
                      <a:endParaRPr lang="en-GB" sz="1050" b="0" i="0" u="none" strike="noStrike" dirty="0">
                        <a:solidFill>
                          <a:srgbClr val="666666"/>
                        </a:solidFill>
                        <a:effectLst/>
                        <a:latin typeface="Arial" panose="020B0604020202020204" pitchFamily="34" charset="0"/>
                      </a:endParaRPr>
                    </a:p>
                  </a:txBody>
                  <a:tcPr marL="7620" marR="7620" marT="7620" marB="0" anchor="ctr">
                    <a:noFill/>
                  </a:tcPr>
                </a:tc>
                <a:extLst>
                  <a:ext uri="{0D108BD9-81ED-4DB2-BD59-A6C34878D82A}">
                    <a16:rowId xmlns:a16="http://schemas.microsoft.com/office/drawing/2014/main" val="2700699234"/>
                  </a:ext>
                </a:extLst>
              </a:tr>
              <a:tr h="324000">
                <a:tc>
                  <a:txBody>
                    <a:bodyPr/>
                    <a:lstStyle/>
                    <a:p>
                      <a:pPr algn="l" fontAlgn="t"/>
                      <a:r>
                        <a:rPr lang="en-GB" sz="1050" u="none" strike="noStrike" dirty="0">
                          <a:effectLst/>
                        </a:rPr>
                        <a:t>Who are the women from history who changed the world? - History Extra</a:t>
                      </a:r>
                      <a:endParaRPr lang="en-GB" sz="1050" b="0" i="0" u="none" strike="noStrike" dirty="0">
                        <a:solidFill>
                          <a:srgbClr val="666666"/>
                        </a:solidFill>
                        <a:effectLst/>
                        <a:latin typeface="Arial" panose="020B0604020202020204" pitchFamily="34" charset="0"/>
                      </a:endParaRPr>
                    </a:p>
                  </a:txBody>
                  <a:tcPr marL="7620" marR="7620" marT="7620" marB="0" anchor="ctr">
                    <a:noFill/>
                  </a:tcPr>
                </a:tc>
                <a:tc>
                  <a:txBody>
                    <a:bodyPr/>
                    <a:lstStyle/>
                    <a:p>
                      <a:pPr algn="l" fontAlgn="t"/>
                      <a:r>
                        <a:rPr lang="en-GB" sz="1050" b="0" i="0" u="none" strike="noStrike" dirty="0" smtClean="0">
                          <a:solidFill>
                            <a:srgbClr val="666666"/>
                          </a:solidFill>
                          <a:effectLst/>
                          <a:latin typeface="Arial" panose="020B0604020202020204" pitchFamily="34" charset="0"/>
                        </a:rPr>
                        <a:t>Trending topic in film / TV</a:t>
                      </a:r>
                      <a:endParaRPr lang="en-GB" sz="1050" b="0" i="0" u="none" strike="noStrike" dirty="0">
                        <a:solidFill>
                          <a:srgbClr val="666666"/>
                        </a:solidFill>
                        <a:effectLst/>
                        <a:latin typeface="Arial" panose="020B0604020202020204" pitchFamily="34" charset="0"/>
                      </a:endParaRPr>
                    </a:p>
                  </a:txBody>
                  <a:tcPr marL="7620" marR="7620" marT="7620" marB="0" anchor="ctr">
                    <a:noFill/>
                  </a:tcPr>
                </a:tc>
                <a:extLst>
                  <a:ext uri="{0D108BD9-81ED-4DB2-BD59-A6C34878D82A}">
                    <a16:rowId xmlns:a16="http://schemas.microsoft.com/office/drawing/2014/main" val="2537391016"/>
                  </a:ext>
                </a:extLst>
              </a:tr>
              <a:tr h="324000">
                <a:tc>
                  <a:txBody>
                    <a:bodyPr/>
                    <a:lstStyle/>
                    <a:p>
                      <a:pPr algn="l" fontAlgn="t"/>
                      <a:r>
                        <a:rPr lang="en-GB" sz="1050" u="none" strike="noStrike" dirty="0">
                          <a:effectLst/>
                        </a:rPr>
                        <a:t>Catherine of Aragon's Marriages To Prince Arthur and King Henry VIII - History Extra</a:t>
                      </a:r>
                      <a:endParaRPr lang="en-GB" sz="1050" b="0" i="0" u="none" strike="noStrike" dirty="0">
                        <a:solidFill>
                          <a:srgbClr val="666666"/>
                        </a:solidFill>
                        <a:effectLst/>
                        <a:latin typeface="Arial" panose="020B0604020202020204" pitchFamily="34" charset="0"/>
                      </a:endParaRPr>
                    </a:p>
                  </a:txBody>
                  <a:tcPr marL="7620" marR="7620" marT="7620" marB="0" anchor="ctr">
                    <a:noFill/>
                  </a:tcPr>
                </a:tc>
                <a:tc>
                  <a:txBody>
                    <a:bodyPr/>
                    <a:lstStyle/>
                    <a:p>
                      <a:pPr algn="l" fontAlgn="t"/>
                      <a:r>
                        <a:rPr lang="en-GB" sz="1050" b="0" i="0" u="none" strike="noStrike" dirty="0" smtClean="0">
                          <a:solidFill>
                            <a:srgbClr val="666666"/>
                          </a:solidFill>
                          <a:effectLst/>
                          <a:latin typeface="Arial" panose="020B0604020202020204" pitchFamily="34" charset="0"/>
                        </a:rPr>
                        <a:t>The Spanish Princess</a:t>
                      </a:r>
                      <a:endParaRPr lang="en-GB" sz="1050" b="0" i="0" u="none" strike="noStrike" dirty="0">
                        <a:solidFill>
                          <a:srgbClr val="666666"/>
                        </a:solidFill>
                        <a:effectLst/>
                        <a:latin typeface="Arial" panose="020B0604020202020204" pitchFamily="34" charset="0"/>
                      </a:endParaRPr>
                    </a:p>
                  </a:txBody>
                  <a:tcPr marL="7620" marR="7620" marT="7620" marB="0" anchor="ctr">
                    <a:noFill/>
                  </a:tcPr>
                </a:tc>
                <a:extLst>
                  <a:ext uri="{0D108BD9-81ED-4DB2-BD59-A6C34878D82A}">
                    <a16:rowId xmlns:a16="http://schemas.microsoft.com/office/drawing/2014/main" val="1840345908"/>
                  </a:ext>
                </a:extLst>
              </a:tr>
              <a:tr h="324000">
                <a:tc>
                  <a:txBody>
                    <a:bodyPr/>
                    <a:lstStyle/>
                    <a:p>
                      <a:pPr algn="l" fontAlgn="t"/>
                      <a:r>
                        <a:rPr lang="en-GB" sz="1050" u="none" strike="noStrike" dirty="0">
                          <a:effectLst/>
                        </a:rPr>
                        <a:t>Queen Victoria’s children: How many children did Queen Victoria and Prince Albert have? What was Victoria like as a mother</a:t>
                      </a:r>
                      <a:r>
                        <a:rPr lang="en-GB" sz="1050" u="none" strike="noStrike" dirty="0" smtClean="0">
                          <a:effectLst/>
                        </a:rPr>
                        <a:t>?</a:t>
                      </a:r>
                      <a:endParaRPr lang="en-GB" sz="1050" b="0" i="0" u="none" strike="noStrike" dirty="0">
                        <a:solidFill>
                          <a:srgbClr val="666666"/>
                        </a:solidFill>
                        <a:effectLst/>
                        <a:latin typeface="Arial" panose="020B0604020202020204" pitchFamily="34" charset="0"/>
                      </a:endParaRPr>
                    </a:p>
                  </a:txBody>
                  <a:tcPr marL="7620" marR="7620" marT="7620" marB="0" anchor="ctr">
                    <a:noFill/>
                  </a:tcPr>
                </a:tc>
                <a:tc>
                  <a:txBody>
                    <a:bodyPr/>
                    <a:lstStyle/>
                    <a:p>
                      <a:pPr algn="l" fontAlgn="t"/>
                      <a:r>
                        <a:rPr lang="en-GB" sz="1050" b="0" i="0" u="none" strike="noStrike" dirty="0" smtClean="0">
                          <a:solidFill>
                            <a:srgbClr val="666666"/>
                          </a:solidFill>
                          <a:effectLst/>
                          <a:latin typeface="Arial" panose="020B0604020202020204" pitchFamily="34" charset="0"/>
                        </a:rPr>
                        <a:t>The Crown</a:t>
                      </a:r>
                      <a:endParaRPr lang="en-GB" sz="1050" b="0" i="0" u="none" strike="noStrike" dirty="0">
                        <a:solidFill>
                          <a:srgbClr val="666666"/>
                        </a:solidFill>
                        <a:effectLst/>
                        <a:latin typeface="Arial" panose="020B0604020202020204" pitchFamily="34" charset="0"/>
                      </a:endParaRPr>
                    </a:p>
                  </a:txBody>
                  <a:tcPr marL="7620" marR="7620" marT="7620" marB="0" anchor="ctr">
                    <a:noFill/>
                  </a:tcPr>
                </a:tc>
                <a:extLst>
                  <a:ext uri="{0D108BD9-81ED-4DB2-BD59-A6C34878D82A}">
                    <a16:rowId xmlns:a16="http://schemas.microsoft.com/office/drawing/2014/main" val="3858571935"/>
                  </a:ext>
                </a:extLst>
              </a:tr>
              <a:tr h="324000">
                <a:tc>
                  <a:txBody>
                    <a:bodyPr/>
                    <a:lstStyle/>
                    <a:p>
                      <a:pPr algn="l" fontAlgn="t"/>
                      <a:r>
                        <a:rPr lang="en-GB" sz="1050" u="none" strike="noStrike" dirty="0">
                          <a:effectLst/>
                        </a:rPr>
                        <a:t>Queen Elizabeth and Prince Philip's Relationship and Marriage: 8 Facts - History Extra</a:t>
                      </a:r>
                      <a:endParaRPr lang="en-GB" sz="1050" b="0" i="0" u="none" strike="noStrike" dirty="0">
                        <a:solidFill>
                          <a:srgbClr val="666666"/>
                        </a:solidFill>
                        <a:effectLst/>
                        <a:latin typeface="Arial" panose="020B0604020202020204" pitchFamily="34" charset="0"/>
                      </a:endParaRPr>
                    </a:p>
                  </a:txBody>
                  <a:tcPr marL="7620" marR="7620" marT="7620" marB="0" anchor="ctr">
                    <a:noFill/>
                  </a:tcPr>
                </a:tc>
                <a:tc>
                  <a:txBody>
                    <a:bodyPr/>
                    <a:lstStyle/>
                    <a:p>
                      <a:pPr algn="l" fontAlgn="t"/>
                      <a:endParaRPr lang="en-GB" sz="1050" b="0" i="0" u="none" strike="noStrike" dirty="0">
                        <a:solidFill>
                          <a:srgbClr val="666666"/>
                        </a:solidFill>
                        <a:effectLst/>
                        <a:latin typeface="Arial" panose="020B0604020202020204" pitchFamily="34" charset="0"/>
                      </a:endParaRPr>
                    </a:p>
                  </a:txBody>
                  <a:tcPr marL="7620" marR="7620" marT="7620" marB="0" anchor="ctr">
                    <a:noFill/>
                  </a:tcPr>
                </a:tc>
                <a:extLst>
                  <a:ext uri="{0D108BD9-81ED-4DB2-BD59-A6C34878D82A}">
                    <a16:rowId xmlns:a16="http://schemas.microsoft.com/office/drawing/2014/main" val="2320966226"/>
                  </a:ext>
                </a:extLst>
              </a:tr>
            </a:tbl>
          </a:graphicData>
        </a:graphic>
      </p:graphicFrame>
      <p:sp>
        <p:nvSpPr>
          <p:cNvPr id="6"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FF0000"/>
                </a:solidFill>
                <a:latin typeface="+mj-lt"/>
                <a:ea typeface="+mj-ea"/>
                <a:cs typeface="+mj-cs"/>
              </a:defRPr>
            </a:lvl1pPr>
          </a:lstStyle>
          <a:p>
            <a:r>
              <a:rPr lang="en-GB" dirty="0" smtClean="0"/>
              <a:t>Developing Content to Follow TV / Cinema</a:t>
            </a:r>
            <a:endParaRPr lang="en-GB" dirty="0"/>
          </a:p>
        </p:txBody>
      </p:sp>
    </p:spTree>
    <p:extLst>
      <p:ext uri="{BB962C8B-B14F-4D97-AF65-F5344CB8AC3E}">
        <p14:creationId xmlns:p14="http://schemas.microsoft.com/office/powerpoint/2010/main" val="2900684573"/>
      </p:ext>
    </p:extLst>
  </p:cSld>
  <p:clrMapOvr>
    <a:masterClrMapping/>
  </p:clrMapOvr>
  <mc:AlternateContent xmlns:mc="http://schemas.openxmlformats.org/markup-compatibility/2006">
    <mc:Choice xmlns:p14="http://schemas.microsoft.com/office/powerpoint/2010/main" Requires="p14">
      <p:transition spd="slow" p14:dur="2000" advTm="71602"/>
    </mc:Choice>
    <mc:Fallback>
      <p:transition spd="slow" advTm="71602"/>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38200" y="1933121"/>
            <a:ext cx="10515600" cy="276482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smtClean="0"/>
              <a:t>Below are a small list of what </a:t>
            </a:r>
            <a:r>
              <a:rPr lang="en-GB" sz="1800" b="1" dirty="0" smtClean="0"/>
              <a:t>historical programmes and films are releasing in 2020</a:t>
            </a:r>
            <a:r>
              <a:rPr lang="en-GB" sz="1800" dirty="0" smtClean="0"/>
              <a:t>, these could be used to create content to further the enjoyment of users of these topics: </a:t>
            </a:r>
          </a:p>
          <a:p>
            <a:pPr marL="0" indent="0">
              <a:buNone/>
            </a:pPr>
            <a:endParaRPr lang="en-GB" sz="1800" dirty="0"/>
          </a:p>
          <a:p>
            <a:pPr>
              <a:buFontTx/>
              <a:buChar char="-"/>
            </a:pPr>
            <a:endParaRPr lang="en-GB" sz="1800" dirty="0"/>
          </a:p>
          <a:p>
            <a:pPr marL="0" indent="0">
              <a:buNone/>
            </a:pPr>
            <a:r>
              <a:rPr lang="en-GB" sz="1800" dirty="0" smtClean="0"/>
              <a:t> </a:t>
            </a:r>
            <a:endParaRPr lang="en-GB" sz="1800" dirty="0"/>
          </a:p>
        </p:txBody>
      </p:sp>
      <p:sp>
        <p:nvSpPr>
          <p:cNvPr id="6" name="TextBox 5"/>
          <p:cNvSpPr txBox="1"/>
          <p:nvPr/>
        </p:nvSpPr>
        <p:spPr>
          <a:xfrm>
            <a:off x="838200" y="3084701"/>
            <a:ext cx="3230880" cy="1631216"/>
          </a:xfrm>
          <a:prstGeom prst="rect">
            <a:avLst/>
          </a:prstGeom>
          <a:noFill/>
        </p:spPr>
        <p:txBody>
          <a:bodyPr wrap="square" rtlCol="0">
            <a:spAutoFit/>
          </a:bodyPr>
          <a:lstStyle/>
          <a:p>
            <a:r>
              <a:rPr lang="en-GB" sz="2000" dirty="0"/>
              <a:t>Victoria S3</a:t>
            </a:r>
          </a:p>
          <a:p>
            <a:r>
              <a:rPr lang="en-GB" sz="2000" dirty="0"/>
              <a:t>Catherine the Great</a:t>
            </a:r>
          </a:p>
          <a:p>
            <a:r>
              <a:rPr lang="en-GB" sz="2000" dirty="0"/>
              <a:t>The Aftermath</a:t>
            </a:r>
          </a:p>
          <a:p>
            <a:r>
              <a:rPr lang="en-GB" sz="2000" dirty="0"/>
              <a:t>Vikings S6</a:t>
            </a:r>
          </a:p>
          <a:p>
            <a:endParaRPr lang="en-GB" sz="2000" dirty="0"/>
          </a:p>
        </p:txBody>
      </p:sp>
      <p:sp>
        <p:nvSpPr>
          <p:cNvPr id="9"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FF0000"/>
                </a:solidFill>
                <a:latin typeface="+mj-lt"/>
                <a:ea typeface="+mj-ea"/>
                <a:cs typeface="+mj-cs"/>
              </a:defRPr>
            </a:lvl1pPr>
          </a:lstStyle>
          <a:p>
            <a:r>
              <a:rPr lang="en-GB" dirty="0" smtClean="0"/>
              <a:t>Developing Content to Follow TV / Cinema</a:t>
            </a:r>
            <a:endParaRPr lang="en-GB" dirty="0"/>
          </a:p>
        </p:txBody>
      </p:sp>
    </p:spTree>
    <p:extLst>
      <p:ext uri="{BB962C8B-B14F-4D97-AF65-F5344CB8AC3E}">
        <p14:creationId xmlns:p14="http://schemas.microsoft.com/office/powerpoint/2010/main" val="3529867144"/>
      </p:ext>
    </p:extLst>
  </p:cSld>
  <p:clrMapOvr>
    <a:masterClrMapping/>
  </p:clrMapOvr>
  <mc:AlternateContent xmlns:mc="http://schemas.openxmlformats.org/markup-compatibility/2006">
    <mc:Choice xmlns:p14="http://schemas.microsoft.com/office/powerpoint/2010/main" Requires="p14">
      <p:transition spd="slow" p14:dur="2000" advTm="16083"/>
    </mc:Choice>
    <mc:Fallback>
      <p:transition spd="slow" advTm="16083"/>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38200" y="1933121"/>
            <a:ext cx="10515600" cy="276482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smtClean="0"/>
              <a:t>Below are a small list of what </a:t>
            </a:r>
            <a:r>
              <a:rPr lang="en-GB" sz="1800" b="1" dirty="0" smtClean="0"/>
              <a:t>historical programmes and films are releasing in 2020</a:t>
            </a:r>
            <a:r>
              <a:rPr lang="en-GB" sz="1800" dirty="0" smtClean="0"/>
              <a:t>, these could be used to create content to further the enjoyment of users of these topics: </a:t>
            </a:r>
          </a:p>
          <a:p>
            <a:pPr marL="0" indent="0">
              <a:buNone/>
            </a:pPr>
            <a:endParaRPr lang="en-GB" sz="1800" dirty="0"/>
          </a:p>
          <a:p>
            <a:pPr>
              <a:buFontTx/>
              <a:buChar char="-"/>
            </a:pPr>
            <a:endParaRPr lang="en-GB" sz="1800" dirty="0"/>
          </a:p>
          <a:p>
            <a:pPr marL="0" indent="0">
              <a:buNone/>
            </a:pPr>
            <a:r>
              <a:rPr lang="en-GB" sz="1800" dirty="0" smtClean="0"/>
              <a:t> </a:t>
            </a:r>
            <a:endParaRPr lang="en-GB" sz="1800" dirty="0"/>
          </a:p>
        </p:txBody>
      </p:sp>
      <p:sp>
        <p:nvSpPr>
          <p:cNvPr id="6" name="TextBox 5"/>
          <p:cNvSpPr txBox="1"/>
          <p:nvPr/>
        </p:nvSpPr>
        <p:spPr>
          <a:xfrm>
            <a:off x="838200" y="3084701"/>
            <a:ext cx="3230880" cy="1631216"/>
          </a:xfrm>
          <a:prstGeom prst="rect">
            <a:avLst/>
          </a:prstGeom>
          <a:noFill/>
        </p:spPr>
        <p:txBody>
          <a:bodyPr wrap="square" rtlCol="0">
            <a:spAutoFit/>
          </a:bodyPr>
          <a:lstStyle/>
          <a:p>
            <a:r>
              <a:rPr lang="en-GB" sz="2000" dirty="0"/>
              <a:t>Victoria S3</a:t>
            </a:r>
          </a:p>
          <a:p>
            <a:r>
              <a:rPr lang="en-GB" sz="2000" dirty="0"/>
              <a:t>Catherine the Great</a:t>
            </a:r>
          </a:p>
          <a:p>
            <a:r>
              <a:rPr lang="en-GB" sz="2000" dirty="0"/>
              <a:t>The Aftermath</a:t>
            </a:r>
          </a:p>
          <a:p>
            <a:r>
              <a:rPr lang="en-GB" sz="2000" dirty="0"/>
              <a:t>Vikings S6</a:t>
            </a:r>
          </a:p>
          <a:p>
            <a:endParaRPr lang="en-GB" sz="2000" dirty="0"/>
          </a:p>
        </p:txBody>
      </p:sp>
      <p:sp>
        <p:nvSpPr>
          <p:cNvPr id="9"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FF0000"/>
                </a:solidFill>
                <a:latin typeface="+mj-lt"/>
                <a:ea typeface="+mj-ea"/>
                <a:cs typeface="+mj-cs"/>
              </a:defRPr>
            </a:lvl1pPr>
          </a:lstStyle>
          <a:p>
            <a:r>
              <a:rPr lang="en-GB" dirty="0" smtClean="0"/>
              <a:t>Developing Content to Follow TV / Cinema</a:t>
            </a:r>
            <a:endParaRPr lang="en-GB" dirty="0"/>
          </a:p>
        </p:txBody>
      </p:sp>
      <p:sp>
        <p:nvSpPr>
          <p:cNvPr id="2" name="Rectangle 1"/>
          <p:cNvSpPr/>
          <p:nvPr/>
        </p:nvSpPr>
        <p:spPr>
          <a:xfrm>
            <a:off x="3906520" y="3084701"/>
            <a:ext cx="3230880" cy="1323439"/>
          </a:xfrm>
          <a:prstGeom prst="rect">
            <a:avLst/>
          </a:prstGeom>
        </p:spPr>
        <p:txBody>
          <a:bodyPr wrap="square">
            <a:spAutoFit/>
          </a:bodyPr>
          <a:lstStyle/>
          <a:p>
            <a:r>
              <a:rPr lang="en-GB" sz="2000" dirty="0"/>
              <a:t>Mulan film</a:t>
            </a:r>
          </a:p>
          <a:p>
            <a:r>
              <a:rPr lang="en-GB" sz="2000" dirty="0"/>
              <a:t>Downton Abbey Movie</a:t>
            </a:r>
          </a:p>
          <a:p>
            <a:r>
              <a:rPr lang="en-GB" sz="2000" dirty="0"/>
              <a:t>Midway film</a:t>
            </a:r>
          </a:p>
          <a:p>
            <a:r>
              <a:rPr lang="en-GB" sz="2000" dirty="0"/>
              <a:t>Robert the Bruce TV Show</a:t>
            </a:r>
          </a:p>
        </p:txBody>
      </p:sp>
    </p:spTree>
    <p:extLst>
      <p:ext uri="{BB962C8B-B14F-4D97-AF65-F5344CB8AC3E}">
        <p14:creationId xmlns:p14="http://schemas.microsoft.com/office/powerpoint/2010/main" val="65285713"/>
      </p:ext>
    </p:extLst>
  </p:cSld>
  <p:clrMapOvr>
    <a:masterClrMapping/>
  </p:clrMapOvr>
  <mc:AlternateContent xmlns:mc="http://schemas.openxmlformats.org/markup-compatibility/2006">
    <mc:Choice xmlns:p14="http://schemas.microsoft.com/office/powerpoint/2010/main" Requires="p14">
      <p:transition spd="slow" p14:dur="2000" advTm="7874"/>
    </mc:Choice>
    <mc:Fallback>
      <p:transition spd="slow" advTm="7874"/>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38200" y="1933121"/>
            <a:ext cx="10515600" cy="276482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smtClean="0"/>
              <a:t>Below are a small list of what </a:t>
            </a:r>
            <a:r>
              <a:rPr lang="en-GB" sz="1800" b="1" dirty="0" smtClean="0"/>
              <a:t>historical programmes and films are releasing in 2020</a:t>
            </a:r>
            <a:r>
              <a:rPr lang="en-GB" sz="1800" dirty="0" smtClean="0"/>
              <a:t>, these could be used to create content to further the enjoyment of users of these topics: </a:t>
            </a:r>
          </a:p>
          <a:p>
            <a:pPr marL="0" indent="0">
              <a:buNone/>
            </a:pPr>
            <a:endParaRPr lang="en-GB" sz="1800" dirty="0"/>
          </a:p>
          <a:p>
            <a:pPr>
              <a:buFontTx/>
              <a:buChar char="-"/>
            </a:pPr>
            <a:endParaRPr lang="en-GB" sz="1800" dirty="0"/>
          </a:p>
          <a:p>
            <a:pPr marL="0" indent="0">
              <a:buNone/>
            </a:pPr>
            <a:r>
              <a:rPr lang="en-GB" sz="1800" dirty="0" smtClean="0"/>
              <a:t> </a:t>
            </a:r>
            <a:endParaRPr lang="en-GB" sz="1800" dirty="0"/>
          </a:p>
        </p:txBody>
      </p:sp>
      <p:sp>
        <p:nvSpPr>
          <p:cNvPr id="6" name="TextBox 5"/>
          <p:cNvSpPr txBox="1"/>
          <p:nvPr/>
        </p:nvSpPr>
        <p:spPr>
          <a:xfrm>
            <a:off x="838200" y="3084701"/>
            <a:ext cx="3230880" cy="1631216"/>
          </a:xfrm>
          <a:prstGeom prst="rect">
            <a:avLst/>
          </a:prstGeom>
          <a:noFill/>
        </p:spPr>
        <p:txBody>
          <a:bodyPr wrap="square" rtlCol="0">
            <a:spAutoFit/>
          </a:bodyPr>
          <a:lstStyle/>
          <a:p>
            <a:r>
              <a:rPr lang="en-GB" sz="2000" dirty="0"/>
              <a:t>Victoria S3</a:t>
            </a:r>
          </a:p>
          <a:p>
            <a:r>
              <a:rPr lang="en-GB" sz="2000" dirty="0"/>
              <a:t>Catherine the Great</a:t>
            </a:r>
          </a:p>
          <a:p>
            <a:r>
              <a:rPr lang="en-GB" sz="2000" dirty="0"/>
              <a:t>The Aftermath</a:t>
            </a:r>
          </a:p>
          <a:p>
            <a:r>
              <a:rPr lang="en-GB" sz="2000" dirty="0"/>
              <a:t>Vikings S6</a:t>
            </a:r>
          </a:p>
          <a:p>
            <a:endParaRPr lang="en-GB" sz="2000" dirty="0"/>
          </a:p>
        </p:txBody>
      </p:sp>
      <p:sp>
        <p:nvSpPr>
          <p:cNvPr id="7" name="TextBox 6"/>
          <p:cNvSpPr txBox="1"/>
          <p:nvPr/>
        </p:nvSpPr>
        <p:spPr>
          <a:xfrm>
            <a:off x="7585710" y="3084701"/>
            <a:ext cx="3230880" cy="1323439"/>
          </a:xfrm>
          <a:prstGeom prst="rect">
            <a:avLst/>
          </a:prstGeom>
          <a:noFill/>
        </p:spPr>
        <p:txBody>
          <a:bodyPr wrap="square" rtlCol="0">
            <a:spAutoFit/>
          </a:bodyPr>
          <a:lstStyle/>
          <a:p>
            <a:r>
              <a:rPr lang="en-GB" sz="2000" dirty="0" smtClean="0"/>
              <a:t>Frontier Netflix</a:t>
            </a:r>
            <a:endParaRPr lang="en-GB" sz="2000" dirty="0"/>
          </a:p>
          <a:p>
            <a:r>
              <a:rPr lang="en-GB" sz="2000" dirty="0" smtClean="0"/>
              <a:t>The Final Kingdom Netflix</a:t>
            </a:r>
          </a:p>
          <a:p>
            <a:r>
              <a:rPr lang="en-GB" sz="2000" dirty="0" smtClean="0"/>
              <a:t>Knightfall S2</a:t>
            </a:r>
            <a:endParaRPr lang="en-GB" sz="2000" dirty="0"/>
          </a:p>
          <a:p>
            <a:r>
              <a:rPr lang="en-GB" sz="2000" dirty="0" smtClean="0"/>
              <a:t>The Crown S3</a:t>
            </a:r>
            <a:endParaRPr lang="en-GB" sz="2000" dirty="0"/>
          </a:p>
        </p:txBody>
      </p:sp>
      <p:sp>
        <p:nvSpPr>
          <p:cNvPr id="9"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FF0000"/>
                </a:solidFill>
                <a:latin typeface="+mj-lt"/>
                <a:ea typeface="+mj-ea"/>
                <a:cs typeface="+mj-cs"/>
              </a:defRPr>
            </a:lvl1pPr>
          </a:lstStyle>
          <a:p>
            <a:r>
              <a:rPr lang="en-GB" dirty="0" smtClean="0"/>
              <a:t>Developing Content to Follow TV / Cinema</a:t>
            </a:r>
            <a:endParaRPr lang="en-GB" dirty="0"/>
          </a:p>
        </p:txBody>
      </p:sp>
      <p:sp>
        <p:nvSpPr>
          <p:cNvPr id="2" name="Rectangle 1"/>
          <p:cNvSpPr/>
          <p:nvPr/>
        </p:nvSpPr>
        <p:spPr>
          <a:xfrm>
            <a:off x="3906520" y="3084701"/>
            <a:ext cx="3230880" cy="1323439"/>
          </a:xfrm>
          <a:prstGeom prst="rect">
            <a:avLst/>
          </a:prstGeom>
        </p:spPr>
        <p:txBody>
          <a:bodyPr wrap="square">
            <a:spAutoFit/>
          </a:bodyPr>
          <a:lstStyle/>
          <a:p>
            <a:r>
              <a:rPr lang="en-GB" sz="2000" dirty="0"/>
              <a:t>Mulan film</a:t>
            </a:r>
          </a:p>
          <a:p>
            <a:r>
              <a:rPr lang="en-GB" sz="2000" dirty="0"/>
              <a:t>Downton Abbey Movie</a:t>
            </a:r>
          </a:p>
          <a:p>
            <a:r>
              <a:rPr lang="en-GB" sz="2000" dirty="0"/>
              <a:t>Midway film</a:t>
            </a:r>
          </a:p>
          <a:p>
            <a:r>
              <a:rPr lang="en-GB" sz="2000" dirty="0"/>
              <a:t>Robert the Bruce TV Show</a:t>
            </a:r>
          </a:p>
        </p:txBody>
      </p:sp>
    </p:spTree>
    <p:extLst>
      <p:ext uri="{BB962C8B-B14F-4D97-AF65-F5344CB8AC3E}">
        <p14:creationId xmlns:p14="http://schemas.microsoft.com/office/powerpoint/2010/main" val="3312129937"/>
      </p:ext>
    </p:extLst>
  </p:cSld>
  <p:clrMapOvr>
    <a:masterClrMapping/>
  </p:clrMapOvr>
  <mc:AlternateContent xmlns:mc="http://schemas.openxmlformats.org/markup-compatibility/2006">
    <mc:Choice xmlns:p14="http://schemas.microsoft.com/office/powerpoint/2010/main" Requires="p14">
      <p:transition spd="slow" p14:dur="2000" advTm="18941"/>
    </mc:Choice>
    <mc:Fallback>
      <p:transition spd="slow" advTm="1894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quick overview of the data…</a:t>
            </a:r>
            <a:endParaRPr lang="en-GB" dirty="0"/>
          </a:p>
        </p:txBody>
      </p:sp>
    </p:spTree>
    <p:extLst>
      <p:ext uri="{BB962C8B-B14F-4D97-AF65-F5344CB8AC3E}">
        <p14:creationId xmlns:p14="http://schemas.microsoft.com/office/powerpoint/2010/main" val="3520938722"/>
      </p:ext>
    </p:extLst>
  </p:cSld>
  <p:clrMapOvr>
    <a:masterClrMapping/>
  </p:clrMapOvr>
  <mc:AlternateContent xmlns:mc="http://schemas.openxmlformats.org/markup-compatibility/2006">
    <mc:Choice xmlns:p14="http://schemas.microsoft.com/office/powerpoint/2010/main" Requires="p14">
      <p:transition spd="slow" p14:dur="2000" advTm="5090"/>
    </mc:Choice>
    <mc:Fallback>
      <p:transition spd="slow" advTm="509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38200" y="1889091"/>
            <a:ext cx="10515600" cy="276482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dirty="0" smtClean="0"/>
              <a:t>What is the proposal? </a:t>
            </a:r>
          </a:p>
          <a:p>
            <a:pPr marL="0" indent="0">
              <a:buNone/>
            </a:pPr>
            <a:endParaRPr lang="en-GB" sz="1800" dirty="0"/>
          </a:p>
          <a:p>
            <a:pPr marL="0" indent="0">
              <a:buNone/>
            </a:pPr>
            <a:r>
              <a:rPr lang="en-GB" sz="1800" dirty="0" smtClean="0"/>
              <a:t>Create content, alongside normal content, that mirrors the historical TV programs and films being released throughout the year</a:t>
            </a:r>
          </a:p>
          <a:p>
            <a:pPr marL="0" indent="0">
              <a:buNone/>
            </a:pPr>
            <a:endParaRPr lang="en-GB" sz="1800" dirty="0" smtClean="0"/>
          </a:p>
        </p:txBody>
      </p:sp>
      <p:sp>
        <p:nvSpPr>
          <p:cNvPr id="6"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FF0000"/>
                </a:solidFill>
                <a:latin typeface="+mj-lt"/>
                <a:ea typeface="+mj-ea"/>
                <a:cs typeface="+mj-cs"/>
              </a:defRPr>
            </a:lvl1pPr>
          </a:lstStyle>
          <a:p>
            <a:r>
              <a:rPr lang="en-GB" dirty="0" smtClean="0"/>
              <a:t>Developing Content to Follow TV / Cinema</a:t>
            </a:r>
            <a:endParaRPr lang="en-GB" dirty="0"/>
          </a:p>
        </p:txBody>
      </p:sp>
    </p:spTree>
    <p:extLst>
      <p:ext uri="{BB962C8B-B14F-4D97-AF65-F5344CB8AC3E}">
        <p14:creationId xmlns:p14="http://schemas.microsoft.com/office/powerpoint/2010/main" val="4203147198"/>
      </p:ext>
    </p:extLst>
  </p:cSld>
  <p:clrMapOvr>
    <a:masterClrMapping/>
  </p:clrMapOvr>
  <mc:AlternateContent xmlns:mc="http://schemas.openxmlformats.org/markup-compatibility/2006">
    <mc:Choice xmlns:p14="http://schemas.microsoft.com/office/powerpoint/2010/main" Requires="p14">
      <p:transition spd="slow" p14:dur="2000" advTm="13432"/>
    </mc:Choice>
    <mc:Fallback>
      <p:transition spd="slow" advTm="13432"/>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38200" y="1889091"/>
            <a:ext cx="10515600" cy="276482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dirty="0" smtClean="0"/>
              <a:t>What is the proposal? </a:t>
            </a:r>
          </a:p>
          <a:p>
            <a:pPr marL="0" indent="0">
              <a:buNone/>
            </a:pPr>
            <a:endParaRPr lang="en-GB" sz="1800" dirty="0"/>
          </a:p>
          <a:p>
            <a:pPr marL="0" indent="0">
              <a:buNone/>
            </a:pPr>
            <a:r>
              <a:rPr lang="en-GB" sz="1800" dirty="0" smtClean="0"/>
              <a:t>Create content, alongside normal content, that mirrors the historical TV programs and films being released throughout the year</a:t>
            </a:r>
          </a:p>
          <a:p>
            <a:pPr marL="0" indent="0">
              <a:buNone/>
            </a:pPr>
            <a:endParaRPr lang="en-GB" sz="1800" dirty="0" smtClean="0"/>
          </a:p>
          <a:p>
            <a:pPr marL="0" indent="0">
              <a:buNone/>
            </a:pPr>
            <a:r>
              <a:rPr lang="en-GB" sz="1800" dirty="0" smtClean="0"/>
              <a:t>In order to measure how this does we can set up an event on the newly made ‘Trend’ content pages and then a separate event on the ‘Non Trend’. We can then set the same goal for each on GA and then track the progress in terms of views going forward to identify trends </a:t>
            </a:r>
            <a:endParaRPr lang="en-GB" sz="1800" dirty="0"/>
          </a:p>
        </p:txBody>
      </p:sp>
      <p:sp>
        <p:nvSpPr>
          <p:cNvPr id="6"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FF0000"/>
                </a:solidFill>
                <a:latin typeface="+mj-lt"/>
                <a:ea typeface="+mj-ea"/>
                <a:cs typeface="+mj-cs"/>
              </a:defRPr>
            </a:lvl1pPr>
          </a:lstStyle>
          <a:p>
            <a:r>
              <a:rPr lang="en-GB" dirty="0" smtClean="0"/>
              <a:t>Developing Content to Follow TV / Cinema</a:t>
            </a:r>
            <a:endParaRPr lang="en-GB" dirty="0"/>
          </a:p>
        </p:txBody>
      </p:sp>
    </p:spTree>
    <p:extLst>
      <p:ext uri="{BB962C8B-B14F-4D97-AF65-F5344CB8AC3E}">
        <p14:creationId xmlns:p14="http://schemas.microsoft.com/office/powerpoint/2010/main" val="3738007258"/>
      </p:ext>
    </p:extLst>
  </p:cSld>
  <p:clrMapOvr>
    <a:masterClrMapping/>
  </p:clrMapOvr>
  <mc:AlternateContent xmlns:mc="http://schemas.openxmlformats.org/markup-compatibility/2006">
    <mc:Choice xmlns:p14="http://schemas.microsoft.com/office/powerpoint/2010/main" Requires="p14">
      <p:transition spd="slow" p14:dur="2000" advTm="32011"/>
    </mc:Choice>
    <mc:Fallback>
      <p:transition spd="slow" advTm="32011"/>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are the areas to focus on?</a:t>
            </a:r>
            <a:endParaRPr lang="en-GB" dirty="0"/>
          </a:p>
        </p:txBody>
      </p:sp>
      <p:sp>
        <p:nvSpPr>
          <p:cNvPr id="3" name="Rectangle 2"/>
          <p:cNvSpPr/>
          <p:nvPr/>
        </p:nvSpPr>
        <p:spPr>
          <a:xfrm>
            <a:off x="838200" y="1690688"/>
            <a:ext cx="5034776" cy="369332"/>
          </a:xfrm>
          <a:prstGeom prst="rect">
            <a:avLst/>
          </a:prstGeom>
        </p:spPr>
        <p:txBody>
          <a:bodyPr wrap="none">
            <a:spAutoFit/>
          </a:bodyPr>
          <a:lstStyle/>
          <a:p>
            <a:r>
              <a:rPr lang="en-GB" b="1" dirty="0"/>
              <a:t>Capturing the behaviour of the anonymous visitors</a:t>
            </a:r>
          </a:p>
        </p:txBody>
      </p:sp>
    </p:spTree>
    <p:extLst>
      <p:ext uri="{BB962C8B-B14F-4D97-AF65-F5344CB8AC3E}">
        <p14:creationId xmlns:p14="http://schemas.microsoft.com/office/powerpoint/2010/main" val="841832968"/>
      </p:ext>
    </p:extLst>
  </p:cSld>
  <p:clrMapOvr>
    <a:masterClrMapping/>
  </p:clrMapOvr>
  <mc:AlternateContent xmlns:mc="http://schemas.openxmlformats.org/markup-compatibility/2006">
    <mc:Choice xmlns:p14="http://schemas.microsoft.com/office/powerpoint/2010/main" Requires="p14">
      <p:transition spd="slow" p14:dur="2000" advTm="22748"/>
    </mc:Choice>
    <mc:Fallback>
      <p:transition spd="slow" advTm="22748"/>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5149"/>
            <a:ext cx="10515600" cy="1325563"/>
          </a:xfrm>
        </p:spPr>
        <p:txBody>
          <a:bodyPr/>
          <a:lstStyle/>
          <a:p>
            <a:r>
              <a:rPr lang="en-GB" dirty="0"/>
              <a:t>Capturing the behaviour of the anonymous visitors</a:t>
            </a:r>
          </a:p>
        </p:txBody>
      </p:sp>
      <p:sp>
        <p:nvSpPr>
          <p:cNvPr id="3" name="Content Placeholder 2"/>
          <p:cNvSpPr txBox="1">
            <a:spLocks/>
          </p:cNvSpPr>
          <p:nvPr/>
        </p:nvSpPr>
        <p:spPr>
          <a:xfrm>
            <a:off x="838200" y="1690689"/>
            <a:ext cx="10515600" cy="55000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2000" dirty="0" smtClean="0"/>
          </a:p>
        </p:txBody>
      </p:sp>
      <p:sp>
        <p:nvSpPr>
          <p:cNvPr id="4" name="Content Placeholder 2"/>
          <p:cNvSpPr txBox="1">
            <a:spLocks/>
          </p:cNvSpPr>
          <p:nvPr/>
        </p:nvSpPr>
        <p:spPr>
          <a:xfrm>
            <a:off x="838200" y="2483450"/>
            <a:ext cx="10515600" cy="355159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smtClean="0"/>
              <a:t>In order to try convert the anonymous users to subscribers </a:t>
            </a:r>
            <a:r>
              <a:rPr lang="en-GB" sz="1800" b="1" dirty="0" smtClean="0"/>
              <a:t>we need to gather data into the overall behaviour of those anonymous users</a:t>
            </a:r>
            <a:r>
              <a:rPr lang="en-GB" sz="1800" dirty="0" smtClean="0"/>
              <a:t>.  The kinds of questions that would be beneficial would include: </a:t>
            </a:r>
          </a:p>
          <a:p>
            <a:pPr marL="0" indent="0">
              <a:buNone/>
            </a:pPr>
            <a:endParaRPr lang="en-GB" sz="1800" dirty="0"/>
          </a:p>
        </p:txBody>
      </p:sp>
    </p:spTree>
    <p:extLst>
      <p:ext uri="{BB962C8B-B14F-4D97-AF65-F5344CB8AC3E}">
        <p14:creationId xmlns:p14="http://schemas.microsoft.com/office/powerpoint/2010/main" val="2410634882"/>
      </p:ext>
    </p:extLst>
  </p:cSld>
  <p:clrMapOvr>
    <a:masterClrMapping/>
  </p:clrMapOvr>
  <mc:AlternateContent xmlns:mc="http://schemas.openxmlformats.org/markup-compatibility/2006">
    <mc:Choice xmlns:p14="http://schemas.microsoft.com/office/powerpoint/2010/main" Requires="p14">
      <p:transition spd="slow" p14:dur="2000" advTm="15115"/>
    </mc:Choice>
    <mc:Fallback>
      <p:transition spd="slow" advTm="15115"/>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5149"/>
            <a:ext cx="10515600" cy="1325563"/>
          </a:xfrm>
        </p:spPr>
        <p:txBody>
          <a:bodyPr/>
          <a:lstStyle/>
          <a:p>
            <a:r>
              <a:rPr lang="en-GB" dirty="0"/>
              <a:t>Capturing the behaviour of the anonymous visitors</a:t>
            </a:r>
          </a:p>
        </p:txBody>
      </p:sp>
      <p:sp>
        <p:nvSpPr>
          <p:cNvPr id="3" name="Content Placeholder 2"/>
          <p:cNvSpPr txBox="1">
            <a:spLocks/>
          </p:cNvSpPr>
          <p:nvPr/>
        </p:nvSpPr>
        <p:spPr>
          <a:xfrm>
            <a:off x="838200" y="1690689"/>
            <a:ext cx="10515600" cy="55000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2000" dirty="0" smtClean="0"/>
          </a:p>
        </p:txBody>
      </p:sp>
      <p:sp>
        <p:nvSpPr>
          <p:cNvPr id="4" name="Content Placeholder 2"/>
          <p:cNvSpPr txBox="1">
            <a:spLocks/>
          </p:cNvSpPr>
          <p:nvPr/>
        </p:nvSpPr>
        <p:spPr>
          <a:xfrm>
            <a:off x="838200" y="2483450"/>
            <a:ext cx="10515600" cy="355159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smtClean="0"/>
              <a:t>In order to try convert the anonymous users to subscribers </a:t>
            </a:r>
            <a:r>
              <a:rPr lang="en-GB" sz="1800" b="1" dirty="0" smtClean="0"/>
              <a:t>we need to gather data into the overall behaviour of those anonymous users</a:t>
            </a:r>
            <a:r>
              <a:rPr lang="en-GB" sz="1800" dirty="0" smtClean="0"/>
              <a:t>.  The kinds of questions that would be beneficial would include: </a:t>
            </a:r>
          </a:p>
          <a:p>
            <a:pPr marL="0" indent="0">
              <a:buNone/>
            </a:pPr>
            <a:endParaRPr lang="en-GB" sz="1800" dirty="0"/>
          </a:p>
          <a:p>
            <a:r>
              <a:rPr lang="en-GB" sz="1800" dirty="0" smtClean="0"/>
              <a:t>How many times was the subscription button pressed and not followed through?   </a:t>
            </a:r>
          </a:p>
          <a:p>
            <a:r>
              <a:rPr lang="en-GB" sz="1800" dirty="0" smtClean="0"/>
              <a:t>Is there any demographic data around the anonymous users?   </a:t>
            </a:r>
          </a:p>
          <a:p>
            <a:endParaRPr lang="en-GB" sz="1800" dirty="0"/>
          </a:p>
        </p:txBody>
      </p:sp>
    </p:spTree>
    <p:extLst>
      <p:ext uri="{BB962C8B-B14F-4D97-AF65-F5344CB8AC3E}">
        <p14:creationId xmlns:p14="http://schemas.microsoft.com/office/powerpoint/2010/main" val="3443902937"/>
      </p:ext>
    </p:extLst>
  </p:cSld>
  <p:clrMapOvr>
    <a:masterClrMapping/>
  </p:clrMapOvr>
  <mc:AlternateContent xmlns:mc="http://schemas.openxmlformats.org/markup-compatibility/2006">
    <mc:Choice xmlns:p14="http://schemas.microsoft.com/office/powerpoint/2010/main" Requires="p14">
      <p:transition spd="slow" p14:dur="2000" advTm="8899"/>
    </mc:Choice>
    <mc:Fallback>
      <p:transition spd="slow" advTm="8899"/>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5149"/>
            <a:ext cx="10515600" cy="1325563"/>
          </a:xfrm>
        </p:spPr>
        <p:txBody>
          <a:bodyPr/>
          <a:lstStyle/>
          <a:p>
            <a:r>
              <a:rPr lang="en-GB" dirty="0"/>
              <a:t>Capturing the behaviour of the anonymous visitors</a:t>
            </a:r>
          </a:p>
        </p:txBody>
      </p:sp>
      <p:sp>
        <p:nvSpPr>
          <p:cNvPr id="3" name="Content Placeholder 2"/>
          <p:cNvSpPr txBox="1">
            <a:spLocks/>
          </p:cNvSpPr>
          <p:nvPr/>
        </p:nvSpPr>
        <p:spPr>
          <a:xfrm>
            <a:off x="838200" y="1690689"/>
            <a:ext cx="10515600" cy="55000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2000" dirty="0" smtClean="0"/>
          </a:p>
        </p:txBody>
      </p:sp>
      <p:sp>
        <p:nvSpPr>
          <p:cNvPr id="4" name="Content Placeholder 2"/>
          <p:cNvSpPr txBox="1">
            <a:spLocks/>
          </p:cNvSpPr>
          <p:nvPr/>
        </p:nvSpPr>
        <p:spPr>
          <a:xfrm>
            <a:off x="838200" y="2483450"/>
            <a:ext cx="10515600" cy="355159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smtClean="0"/>
              <a:t>In order to try convert the anonymous users to subscribers </a:t>
            </a:r>
            <a:r>
              <a:rPr lang="en-GB" sz="1800" b="1" dirty="0" smtClean="0"/>
              <a:t>we need to gather data into the overall behaviour of those anonymous users</a:t>
            </a:r>
            <a:r>
              <a:rPr lang="en-GB" sz="1800" dirty="0" smtClean="0"/>
              <a:t>.  The kinds of questions that would be beneficial would include: </a:t>
            </a:r>
          </a:p>
          <a:p>
            <a:pPr marL="0" indent="0">
              <a:buNone/>
            </a:pPr>
            <a:endParaRPr lang="en-GB" sz="1800" dirty="0"/>
          </a:p>
          <a:p>
            <a:r>
              <a:rPr lang="en-GB" sz="1800" dirty="0" smtClean="0"/>
              <a:t>How many times was the subscription button pressed and not followed through?   </a:t>
            </a:r>
          </a:p>
          <a:p>
            <a:r>
              <a:rPr lang="en-GB" sz="1800" dirty="0" smtClean="0"/>
              <a:t>Is there any demographic data around the anonymous users?   </a:t>
            </a:r>
          </a:p>
          <a:p>
            <a:endParaRPr lang="en-GB" sz="1800" dirty="0"/>
          </a:p>
          <a:p>
            <a:pPr marL="0" indent="0">
              <a:buNone/>
            </a:pPr>
            <a:r>
              <a:rPr lang="en-GB" sz="1800" dirty="0" smtClean="0"/>
              <a:t>The extra data surrounding the behaviour of the anonymous would allow us to </a:t>
            </a:r>
            <a:r>
              <a:rPr lang="en-GB" sz="1800" b="1" dirty="0" smtClean="0"/>
              <a:t>analyse further into the behaviour and intentions of users</a:t>
            </a:r>
            <a:r>
              <a:rPr lang="en-GB" sz="1800" dirty="0" smtClean="0"/>
              <a:t>. This greater understanding will help </a:t>
            </a:r>
            <a:r>
              <a:rPr lang="en-GB" sz="1800" b="1" dirty="0" smtClean="0"/>
              <a:t>create a focused strategy </a:t>
            </a:r>
            <a:r>
              <a:rPr lang="en-GB" sz="1800" dirty="0" smtClean="0"/>
              <a:t>to convert anonymous to Subscribers</a:t>
            </a:r>
            <a:endParaRPr lang="en-GB" sz="1800" dirty="0"/>
          </a:p>
        </p:txBody>
      </p:sp>
    </p:spTree>
    <p:extLst>
      <p:ext uri="{BB962C8B-B14F-4D97-AF65-F5344CB8AC3E}">
        <p14:creationId xmlns:p14="http://schemas.microsoft.com/office/powerpoint/2010/main" val="1402123637"/>
      </p:ext>
    </p:extLst>
  </p:cSld>
  <p:clrMapOvr>
    <a:masterClrMapping/>
  </p:clrMapOvr>
  <mc:AlternateContent xmlns:mc="http://schemas.openxmlformats.org/markup-compatibility/2006">
    <mc:Choice xmlns:p14="http://schemas.microsoft.com/office/powerpoint/2010/main" Requires="p14">
      <p:transition spd="slow" p14:dur="2000" advTm="16953"/>
    </mc:Choice>
    <mc:Fallback>
      <p:transition spd="slow" advTm="16953"/>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5149"/>
            <a:ext cx="10515600" cy="1325563"/>
          </a:xfrm>
        </p:spPr>
        <p:txBody>
          <a:bodyPr/>
          <a:lstStyle/>
          <a:p>
            <a:r>
              <a:rPr lang="en-GB" dirty="0"/>
              <a:t>Capturing the behaviour of the anonymous visitors</a:t>
            </a:r>
          </a:p>
        </p:txBody>
      </p:sp>
      <p:sp>
        <p:nvSpPr>
          <p:cNvPr id="3" name="Content Placeholder 2"/>
          <p:cNvSpPr txBox="1">
            <a:spLocks/>
          </p:cNvSpPr>
          <p:nvPr/>
        </p:nvSpPr>
        <p:spPr>
          <a:xfrm>
            <a:off x="838200" y="1690689"/>
            <a:ext cx="10515600" cy="55000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2000" dirty="0" smtClean="0"/>
          </a:p>
        </p:txBody>
      </p:sp>
      <p:sp>
        <p:nvSpPr>
          <p:cNvPr id="4" name="Content Placeholder 2"/>
          <p:cNvSpPr txBox="1">
            <a:spLocks/>
          </p:cNvSpPr>
          <p:nvPr/>
        </p:nvSpPr>
        <p:spPr>
          <a:xfrm>
            <a:off x="838200" y="2483450"/>
            <a:ext cx="10515600" cy="355159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smtClean="0"/>
              <a:t>Lets run through each of the two questions proposed: </a:t>
            </a:r>
            <a:endParaRPr lang="en-GB" sz="1800" dirty="0"/>
          </a:p>
          <a:p>
            <a:r>
              <a:rPr lang="en-GB" sz="1800" dirty="0"/>
              <a:t>Is there any demographic data around the anonymous users? </a:t>
            </a:r>
          </a:p>
          <a:p>
            <a:pPr marL="0" indent="0">
              <a:buNone/>
            </a:pPr>
            <a:endParaRPr lang="en-GB" sz="1800" dirty="0" smtClean="0">
              <a:solidFill>
                <a:schemeClr val="bg1"/>
              </a:solidFill>
            </a:endParaRPr>
          </a:p>
          <a:p>
            <a:pPr marL="0" indent="0">
              <a:buNone/>
            </a:pPr>
            <a:r>
              <a:rPr lang="en-GB" sz="1800" b="1" dirty="0" smtClean="0">
                <a:solidFill>
                  <a:schemeClr val="bg1"/>
                </a:solidFill>
              </a:rPr>
              <a:t>Proposal: </a:t>
            </a:r>
          </a:p>
          <a:p>
            <a:pPr marL="0" indent="0">
              <a:buNone/>
            </a:pPr>
            <a:r>
              <a:rPr lang="en-GB" sz="1800" dirty="0" smtClean="0">
                <a:solidFill>
                  <a:schemeClr val="bg1"/>
                </a:solidFill>
              </a:rPr>
              <a:t>Utilising the reports we see in GA Demographics section we can use this info to see: </a:t>
            </a:r>
          </a:p>
          <a:p>
            <a:r>
              <a:rPr lang="en-GB" sz="1800" dirty="0" smtClean="0">
                <a:solidFill>
                  <a:schemeClr val="bg1"/>
                </a:solidFill>
              </a:rPr>
              <a:t>If the demographics of the anonymous visitors matches what the expected demographic is for our site is, if so we can target them for subscriptions </a:t>
            </a:r>
          </a:p>
          <a:p>
            <a:r>
              <a:rPr lang="en-GB" sz="1800" dirty="0" smtClean="0">
                <a:solidFill>
                  <a:schemeClr val="bg1"/>
                </a:solidFill>
              </a:rPr>
              <a:t>We could take this a bit further and go down to demographic vs expected demographic for the type of content viewed</a:t>
            </a:r>
          </a:p>
          <a:p>
            <a:r>
              <a:rPr lang="en-GB" sz="1800" dirty="0" smtClean="0">
                <a:solidFill>
                  <a:schemeClr val="bg1"/>
                </a:solidFill>
              </a:rPr>
              <a:t>Knowing the demographics can also allow us to target the right subset of people for subscriptions mailing lists or Google Ad campaigns etc. </a:t>
            </a:r>
            <a:endParaRPr lang="en-GB" sz="1800" dirty="0">
              <a:solidFill>
                <a:schemeClr val="bg1"/>
              </a:solidFill>
            </a:endParaRPr>
          </a:p>
        </p:txBody>
      </p:sp>
    </p:spTree>
    <p:extLst>
      <p:ext uri="{BB962C8B-B14F-4D97-AF65-F5344CB8AC3E}">
        <p14:creationId xmlns:p14="http://schemas.microsoft.com/office/powerpoint/2010/main" val="1477640646"/>
      </p:ext>
    </p:extLst>
  </p:cSld>
  <p:clrMapOvr>
    <a:masterClrMapping/>
  </p:clrMapOvr>
  <mc:AlternateContent xmlns:mc="http://schemas.openxmlformats.org/markup-compatibility/2006">
    <mc:Choice xmlns:p14="http://schemas.microsoft.com/office/powerpoint/2010/main" Requires="p14">
      <p:transition spd="slow" p14:dur="2000" advTm="7489"/>
    </mc:Choice>
    <mc:Fallback>
      <p:transition spd="slow" advTm="7489"/>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5149"/>
            <a:ext cx="10515600" cy="1325563"/>
          </a:xfrm>
        </p:spPr>
        <p:txBody>
          <a:bodyPr/>
          <a:lstStyle/>
          <a:p>
            <a:r>
              <a:rPr lang="en-GB" dirty="0"/>
              <a:t>Capturing the behaviour of the anonymous visitors</a:t>
            </a:r>
          </a:p>
        </p:txBody>
      </p:sp>
      <p:sp>
        <p:nvSpPr>
          <p:cNvPr id="3" name="Content Placeholder 2"/>
          <p:cNvSpPr txBox="1">
            <a:spLocks/>
          </p:cNvSpPr>
          <p:nvPr/>
        </p:nvSpPr>
        <p:spPr>
          <a:xfrm>
            <a:off x="838200" y="1690689"/>
            <a:ext cx="10515600" cy="55000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2000" dirty="0" smtClean="0"/>
          </a:p>
        </p:txBody>
      </p:sp>
      <p:sp>
        <p:nvSpPr>
          <p:cNvPr id="4" name="Content Placeholder 2"/>
          <p:cNvSpPr txBox="1">
            <a:spLocks/>
          </p:cNvSpPr>
          <p:nvPr/>
        </p:nvSpPr>
        <p:spPr>
          <a:xfrm>
            <a:off x="838200" y="2483450"/>
            <a:ext cx="10515600" cy="355159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smtClean="0"/>
              <a:t>Lets run through each of the two questions proposed: </a:t>
            </a:r>
            <a:endParaRPr lang="en-GB" sz="1800" dirty="0"/>
          </a:p>
          <a:p>
            <a:r>
              <a:rPr lang="en-GB" sz="1800" dirty="0"/>
              <a:t>Is there any demographic data around the anonymous users? </a:t>
            </a:r>
            <a:endParaRPr lang="en-GB" sz="1800" dirty="0" smtClean="0"/>
          </a:p>
          <a:p>
            <a:pPr marL="0" indent="0">
              <a:buNone/>
            </a:pPr>
            <a:endParaRPr lang="en-GB" sz="1800" dirty="0"/>
          </a:p>
          <a:p>
            <a:pPr marL="0" indent="0">
              <a:buNone/>
            </a:pPr>
            <a:r>
              <a:rPr lang="en-GB" sz="1800" b="1" dirty="0" smtClean="0"/>
              <a:t>Proposal: </a:t>
            </a:r>
          </a:p>
          <a:p>
            <a:pPr marL="0" indent="0">
              <a:buNone/>
            </a:pPr>
            <a:r>
              <a:rPr lang="en-GB" sz="1800" dirty="0" smtClean="0"/>
              <a:t>Utilising the reports we see in GA Demographics section we can use this info to see: </a:t>
            </a:r>
          </a:p>
          <a:p>
            <a:r>
              <a:rPr lang="en-GB" sz="1800" dirty="0" smtClean="0"/>
              <a:t>If the demographics of the anonymous visitors matches what the expected demographic is for our site is, if so we can target them for subscriptions </a:t>
            </a:r>
          </a:p>
          <a:p>
            <a:r>
              <a:rPr lang="en-GB" sz="1800" dirty="0" smtClean="0"/>
              <a:t>We could take this a bit further and go down to demographic vs expected demographic for the type of content viewed</a:t>
            </a:r>
          </a:p>
          <a:p>
            <a:r>
              <a:rPr lang="en-GB" sz="1800" dirty="0"/>
              <a:t>Knowing the demographics can also allow us to target the right subset of people for subscriptions mailing lists </a:t>
            </a:r>
            <a:r>
              <a:rPr lang="en-GB" sz="1800" dirty="0" smtClean="0"/>
              <a:t>or Google Ad campaigns etc</a:t>
            </a:r>
            <a:r>
              <a:rPr lang="en-GB" sz="1800" dirty="0"/>
              <a:t>. </a:t>
            </a:r>
          </a:p>
        </p:txBody>
      </p:sp>
    </p:spTree>
    <p:extLst>
      <p:ext uri="{BB962C8B-B14F-4D97-AF65-F5344CB8AC3E}">
        <p14:creationId xmlns:p14="http://schemas.microsoft.com/office/powerpoint/2010/main" val="233930539"/>
      </p:ext>
    </p:extLst>
  </p:cSld>
  <p:clrMapOvr>
    <a:masterClrMapping/>
  </p:clrMapOvr>
  <mc:AlternateContent xmlns:mc="http://schemas.openxmlformats.org/markup-compatibility/2006">
    <mc:Choice xmlns:p14="http://schemas.microsoft.com/office/powerpoint/2010/main" Requires="p14">
      <p:transition spd="slow" p14:dur="2000" advTm="50283"/>
    </mc:Choice>
    <mc:Fallback>
      <p:transition spd="slow" advTm="50283"/>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5149"/>
            <a:ext cx="10515600" cy="1325563"/>
          </a:xfrm>
        </p:spPr>
        <p:txBody>
          <a:bodyPr/>
          <a:lstStyle/>
          <a:p>
            <a:r>
              <a:rPr lang="en-GB" dirty="0"/>
              <a:t>Capturing the behaviour of the anonymous visitors</a:t>
            </a:r>
          </a:p>
        </p:txBody>
      </p:sp>
      <p:sp>
        <p:nvSpPr>
          <p:cNvPr id="3" name="Content Placeholder 2"/>
          <p:cNvSpPr txBox="1">
            <a:spLocks/>
          </p:cNvSpPr>
          <p:nvPr/>
        </p:nvSpPr>
        <p:spPr>
          <a:xfrm>
            <a:off x="838200" y="1690689"/>
            <a:ext cx="10515600" cy="55000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2000" dirty="0" smtClean="0"/>
          </a:p>
        </p:txBody>
      </p:sp>
      <p:sp>
        <p:nvSpPr>
          <p:cNvPr id="4" name="Content Placeholder 2"/>
          <p:cNvSpPr txBox="1">
            <a:spLocks/>
          </p:cNvSpPr>
          <p:nvPr/>
        </p:nvSpPr>
        <p:spPr>
          <a:xfrm>
            <a:off x="838200" y="2402170"/>
            <a:ext cx="10515600" cy="355159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smtClean="0"/>
              <a:t> </a:t>
            </a:r>
            <a:endParaRPr lang="en-GB" sz="1800" dirty="0"/>
          </a:p>
          <a:p>
            <a:r>
              <a:rPr lang="en-GB" sz="1800" dirty="0"/>
              <a:t>How many times was the subscription button pressed and not followed through? </a:t>
            </a:r>
            <a:endParaRPr lang="en-GB" sz="1800" dirty="0" smtClean="0"/>
          </a:p>
          <a:p>
            <a:pPr marL="0" indent="0">
              <a:buNone/>
            </a:pPr>
            <a:endParaRPr lang="en-GB" sz="1800" dirty="0"/>
          </a:p>
        </p:txBody>
      </p:sp>
    </p:spTree>
    <p:extLst>
      <p:ext uri="{BB962C8B-B14F-4D97-AF65-F5344CB8AC3E}">
        <p14:creationId xmlns:p14="http://schemas.microsoft.com/office/powerpoint/2010/main" val="1141563624"/>
      </p:ext>
    </p:extLst>
  </p:cSld>
  <p:clrMapOvr>
    <a:masterClrMapping/>
  </p:clrMapOvr>
  <mc:AlternateContent xmlns:mc="http://schemas.openxmlformats.org/markup-compatibility/2006">
    <mc:Choice xmlns:p14="http://schemas.microsoft.com/office/powerpoint/2010/main" Requires="p14">
      <p:transition spd="slow" p14:dur="2000" advTm="16701"/>
    </mc:Choice>
    <mc:Fallback>
      <p:transition spd="slow" advTm="16701"/>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5149"/>
            <a:ext cx="10515600" cy="1325563"/>
          </a:xfrm>
        </p:spPr>
        <p:txBody>
          <a:bodyPr/>
          <a:lstStyle/>
          <a:p>
            <a:r>
              <a:rPr lang="en-GB" dirty="0"/>
              <a:t>Capturing the behaviour of the anonymous visitors</a:t>
            </a:r>
          </a:p>
        </p:txBody>
      </p:sp>
      <p:sp>
        <p:nvSpPr>
          <p:cNvPr id="3" name="Content Placeholder 2"/>
          <p:cNvSpPr txBox="1">
            <a:spLocks/>
          </p:cNvSpPr>
          <p:nvPr/>
        </p:nvSpPr>
        <p:spPr>
          <a:xfrm>
            <a:off x="838200" y="1690689"/>
            <a:ext cx="10515600" cy="55000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2000" dirty="0" smtClean="0"/>
          </a:p>
        </p:txBody>
      </p:sp>
      <p:sp>
        <p:nvSpPr>
          <p:cNvPr id="4" name="Content Placeholder 2"/>
          <p:cNvSpPr txBox="1">
            <a:spLocks/>
          </p:cNvSpPr>
          <p:nvPr/>
        </p:nvSpPr>
        <p:spPr>
          <a:xfrm>
            <a:off x="838200" y="2402170"/>
            <a:ext cx="10515600" cy="355159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smtClean="0"/>
              <a:t> </a:t>
            </a:r>
            <a:endParaRPr lang="en-GB" sz="1800" dirty="0"/>
          </a:p>
          <a:p>
            <a:r>
              <a:rPr lang="en-GB" sz="1800" dirty="0"/>
              <a:t>How many times was the subscription button pressed and not followed through? </a:t>
            </a:r>
            <a:endParaRPr lang="en-GB" sz="1800" dirty="0" smtClean="0"/>
          </a:p>
          <a:p>
            <a:pPr marL="0" indent="0">
              <a:buNone/>
            </a:pPr>
            <a:endParaRPr lang="en-GB" sz="1800" dirty="0"/>
          </a:p>
          <a:p>
            <a:pPr marL="0" indent="0">
              <a:buNone/>
            </a:pPr>
            <a:r>
              <a:rPr lang="en-GB" sz="1800" b="1" dirty="0" smtClean="0"/>
              <a:t>Proposal: </a:t>
            </a:r>
          </a:p>
          <a:p>
            <a:pPr marL="0" indent="0">
              <a:buNone/>
            </a:pPr>
            <a:r>
              <a:rPr lang="en-GB" sz="1800" dirty="0" smtClean="0"/>
              <a:t>Create an event on the page after the subscription button is pressed and also on the page where the sign up is complete. We then create goals for both to monitor the data.  From this we can track and see: </a:t>
            </a:r>
          </a:p>
          <a:p>
            <a:r>
              <a:rPr lang="en-GB" sz="1800" dirty="0" smtClean="0"/>
              <a:t>The interest levels of anonymous users</a:t>
            </a:r>
          </a:p>
          <a:p>
            <a:r>
              <a:rPr lang="en-GB" sz="1800" dirty="0" smtClean="0"/>
              <a:t>We can also target the users which contemplated subscribing on mailing lists with special offers or even incentivised questionnaires to find out the reasons for not subscribing</a:t>
            </a:r>
          </a:p>
        </p:txBody>
      </p:sp>
    </p:spTree>
    <p:extLst>
      <p:ext uri="{BB962C8B-B14F-4D97-AF65-F5344CB8AC3E}">
        <p14:creationId xmlns:p14="http://schemas.microsoft.com/office/powerpoint/2010/main" val="1699664827"/>
      </p:ext>
    </p:extLst>
  </p:cSld>
  <p:clrMapOvr>
    <a:masterClrMapping/>
  </p:clrMapOvr>
  <mc:AlternateContent xmlns:mc="http://schemas.openxmlformats.org/markup-compatibility/2006">
    <mc:Choice xmlns:p14="http://schemas.microsoft.com/office/powerpoint/2010/main" Requires="p14">
      <p:transition spd="slow" p14:dur="2000" advTm="30728"/>
    </mc:Choice>
    <mc:Fallback>
      <p:transition spd="slow" advTm="30728"/>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quick overview of the data…</a:t>
            </a:r>
            <a:endParaRPr lang="en-GB" dirty="0"/>
          </a:p>
        </p:txBody>
      </p:sp>
      <p:sp>
        <p:nvSpPr>
          <p:cNvPr id="3" name="Content Placeholder 2"/>
          <p:cNvSpPr txBox="1">
            <a:spLocks/>
          </p:cNvSpPr>
          <p:nvPr/>
        </p:nvSpPr>
        <p:spPr>
          <a:xfrm>
            <a:off x="838200" y="1690689"/>
            <a:ext cx="10515600" cy="550004"/>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smtClean="0"/>
              <a:t>Our data is a subset from Google Analytics showing visits to the History Extra domain for the 1</a:t>
            </a:r>
            <a:r>
              <a:rPr lang="en-GB" sz="2000" baseline="30000" dirty="0" smtClean="0"/>
              <a:t>st</a:t>
            </a:r>
            <a:r>
              <a:rPr lang="en-GB" sz="2000" dirty="0" smtClean="0"/>
              <a:t> – 3</a:t>
            </a:r>
            <a:r>
              <a:rPr lang="en-GB" sz="2000" baseline="30000" dirty="0" smtClean="0"/>
              <a:t>rd</a:t>
            </a:r>
            <a:r>
              <a:rPr lang="en-GB" sz="2000" dirty="0" smtClean="0"/>
              <a:t>  June 2019</a:t>
            </a:r>
          </a:p>
        </p:txBody>
      </p:sp>
    </p:spTree>
    <p:extLst>
      <p:ext uri="{BB962C8B-B14F-4D97-AF65-F5344CB8AC3E}">
        <p14:creationId xmlns:p14="http://schemas.microsoft.com/office/powerpoint/2010/main" val="3915135253"/>
      </p:ext>
    </p:extLst>
  </p:cSld>
  <p:clrMapOvr>
    <a:masterClrMapping/>
  </p:clrMapOvr>
  <mc:AlternateContent xmlns:mc="http://schemas.openxmlformats.org/markup-compatibility/2006">
    <mc:Choice xmlns:p14="http://schemas.microsoft.com/office/powerpoint/2010/main" Requires="p14">
      <p:transition spd="slow" p14:dur="2000" advTm="10656"/>
    </mc:Choice>
    <mc:Fallback>
      <p:transition spd="slow" advTm="10656"/>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are the areas to focus on?</a:t>
            </a:r>
            <a:endParaRPr lang="en-GB" dirty="0"/>
          </a:p>
        </p:txBody>
      </p:sp>
      <p:sp>
        <p:nvSpPr>
          <p:cNvPr id="3" name="Rectangle 2"/>
          <p:cNvSpPr/>
          <p:nvPr/>
        </p:nvSpPr>
        <p:spPr>
          <a:xfrm>
            <a:off x="838200" y="1690688"/>
            <a:ext cx="5952527" cy="369332"/>
          </a:xfrm>
          <a:prstGeom prst="rect">
            <a:avLst/>
          </a:prstGeom>
        </p:spPr>
        <p:txBody>
          <a:bodyPr wrap="none">
            <a:spAutoFit/>
          </a:bodyPr>
          <a:lstStyle/>
          <a:p>
            <a:r>
              <a:rPr lang="en-GB" b="1" dirty="0"/>
              <a:t>Converting the high visit instance anonymous to subscribers </a:t>
            </a:r>
          </a:p>
        </p:txBody>
      </p:sp>
    </p:spTree>
    <p:extLst>
      <p:ext uri="{BB962C8B-B14F-4D97-AF65-F5344CB8AC3E}">
        <p14:creationId xmlns:p14="http://schemas.microsoft.com/office/powerpoint/2010/main" val="3401325199"/>
      </p:ext>
    </p:extLst>
  </p:cSld>
  <p:clrMapOvr>
    <a:masterClrMapping/>
  </p:clrMapOvr>
  <mc:AlternateContent xmlns:mc="http://schemas.openxmlformats.org/markup-compatibility/2006">
    <mc:Choice xmlns:p14="http://schemas.microsoft.com/office/powerpoint/2010/main" Requires="p14">
      <p:transition spd="slow" p14:dur="2000" advTm="13290"/>
    </mc:Choice>
    <mc:Fallback>
      <p:transition spd="slow" advTm="13290"/>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79889"/>
            <a:ext cx="10515600" cy="1325563"/>
          </a:xfrm>
        </p:spPr>
        <p:txBody>
          <a:bodyPr/>
          <a:lstStyle/>
          <a:p>
            <a:r>
              <a:rPr lang="en-GB" dirty="0"/>
              <a:t>Converting </a:t>
            </a:r>
            <a:r>
              <a:rPr lang="en-GB" dirty="0" smtClean="0"/>
              <a:t>high </a:t>
            </a:r>
            <a:r>
              <a:rPr lang="en-GB" dirty="0"/>
              <a:t>visit instance anonymous to subscribers </a:t>
            </a:r>
          </a:p>
        </p:txBody>
      </p:sp>
      <p:pic>
        <p:nvPicPr>
          <p:cNvPr id="5" name="Picture 4"/>
          <p:cNvPicPr>
            <a:picLocks noChangeAspect="1"/>
          </p:cNvPicPr>
          <p:nvPr/>
        </p:nvPicPr>
        <p:blipFill>
          <a:blip r:embed="rId2"/>
          <a:stretch>
            <a:fillRect/>
          </a:stretch>
        </p:blipFill>
        <p:spPr>
          <a:xfrm>
            <a:off x="838200" y="2727766"/>
            <a:ext cx="5118782" cy="2368109"/>
          </a:xfrm>
          <a:prstGeom prst="rect">
            <a:avLst/>
          </a:prstGeom>
        </p:spPr>
      </p:pic>
      <p:sp>
        <p:nvSpPr>
          <p:cNvPr id="6" name="Content Placeholder 2"/>
          <p:cNvSpPr txBox="1">
            <a:spLocks/>
          </p:cNvSpPr>
          <p:nvPr/>
        </p:nvSpPr>
        <p:spPr>
          <a:xfrm>
            <a:off x="6591300" y="2727766"/>
            <a:ext cx="3867149" cy="236810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smtClean="0"/>
              <a:t>We have around 1,979 visits to History Extra from 531 unique users who have </a:t>
            </a:r>
            <a:r>
              <a:rPr lang="en-GB" sz="1800" b="1" dirty="0" smtClean="0"/>
              <a:t>visited the site over 20 times however are not subscribed</a:t>
            </a:r>
          </a:p>
          <a:p>
            <a:pPr marL="0" indent="0">
              <a:buNone/>
            </a:pPr>
            <a:endParaRPr lang="en-GB" sz="1800" b="1" dirty="0"/>
          </a:p>
        </p:txBody>
      </p:sp>
      <p:sp>
        <p:nvSpPr>
          <p:cNvPr id="3" name="Rectangle 2"/>
          <p:cNvSpPr/>
          <p:nvPr/>
        </p:nvSpPr>
        <p:spPr>
          <a:xfrm>
            <a:off x="838200" y="3749040"/>
            <a:ext cx="5118782" cy="134683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82247906"/>
      </p:ext>
    </p:extLst>
  </p:cSld>
  <p:clrMapOvr>
    <a:masterClrMapping/>
  </p:clrMapOvr>
  <mc:AlternateContent xmlns:mc="http://schemas.openxmlformats.org/markup-compatibility/2006">
    <mc:Choice xmlns:p14="http://schemas.microsoft.com/office/powerpoint/2010/main" Requires="p14">
      <p:transition spd="slow" p14:dur="2000" advTm="13503"/>
    </mc:Choice>
    <mc:Fallback>
      <p:transition spd="slow" advTm="13503"/>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79889"/>
            <a:ext cx="10515600" cy="1325563"/>
          </a:xfrm>
        </p:spPr>
        <p:txBody>
          <a:bodyPr/>
          <a:lstStyle/>
          <a:p>
            <a:r>
              <a:rPr lang="en-GB" dirty="0"/>
              <a:t>Converting </a:t>
            </a:r>
            <a:r>
              <a:rPr lang="en-GB" dirty="0" smtClean="0"/>
              <a:t>high </a:t>
            </a:r>
            <a:r>
              <a:rPr lang="en-GB" dirty="0"/>
              <a:t>visit instance anonymous to subscribers </a:t>
            </a:r>
          </a:p>
        </p:txBody>
      </p:sp>
      <p:pic>
        <p:nvPicPr>
          <p:cNvPr id="5" name="Picture 4"/>
          <p:cNvPicPr>
            <a:picLocks noChangeAspect="1"/>
          </p:cNvPicPr>
          <p:nvPr/>
        </p:nvPicPr>
        <p:blipFill>
          <a:blip r:embed="rId3"/>
          <a:stretch>
            <a:fillRect/>
          </a:stretch>
        </p:blipFill>
        <p:spPr>
          <a:xfrm>
            <a:off x="838200" y="2727766"/>
            <a:ext cx="5118782" cy="2368109"/>
          </a:xfrm>
          <a:prstGeom prst="rect">
            <a:avLst/>
          </a:prstGeom>
        </p:spPr>
      </p:pic>
      <p:sp>
        <p:nvSpPr>
          <p:cNvPr id="6" name="Content Placeholder 2"/>
          <p:cNvSpPr txBox="1">
            <a:spLocks/>
          </p:cNvSpPr>
          <p:nvPr/>
        </p:nvSpPr>
        <p:spPr>
          <a:xfrm>
            <a:off x="6591300" y="2727766"/>
            <a:ext cx="3867149" cy="236810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smtClean="0"/>
              <a:t>We have around 1,979 visits to History Extra from 531 unique users who have </a:t>
            </a:r>
            <a:r>
              <a:rPr lang="en-GB" sz="1800" b="1" dirty="0" smtClean="0"/>
              <a:t>visited the site over 20 times however are not subscribed</a:t>
            </a:r>
          </a:p>
          <a:p>
            <a:pPr marL="0" indent="0">
              <a:buNone/>
            </a:pPr>
            <a:endParaRPr lang="en-GB" sz="1800" b="1" dirty="0"/>
          </a:p>
          <a:p>
            <a:pPr marL="0" indent="0">
              <a:buNone/>
            </a:pPr>
            <a:r>
              <a:rPr lang="en-GB" sz="1800" dirty="0" smtClean="0"/>
              <a:t>If these regular visitors could be converted to subscriptions that would be </a:t>
            </a:r>
            <a:r>
              <a:rPr lang="en-GB" sz="1800" b="1" dirty="0"/>
              <a:t>$</a:t>
            </a:r>
            <a:r>
              <a:rPr lang="en-GB" sz="1800" b="1" dirty="0" smtClean="0"/>
              <a:t>25,500 per annum in sub fees</a:t>
            </a:r>
            <a:endParaRPr lang="en-GB" sz="1800" b="1" dirty="0"/>
          </a:p>
        </p:txBody>
      </p:sp>
      <p:sp>
        <p:nvSpPr>
          <p:cNvPr id="3" name="Rectangle 2"/>
          <p:cNvSpPr/>
          <p:nvPr/>
        </p:nvSpPr>
        <p:spPr>
          <a:xfrm>
            <a:off x="838200" y="3749040"/>
            <a:ext cx="5118782" cy="134683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28524919"/>
      </p:ext>
    </p:extLst>
  </p:cSld>
  <p:clrMapOvr>
    <a:masterClrMapping/>
  </p:clrMapOvr>
  <mc:AlternateContent xmlns:mc="http://schemas.openxmlformats.org/markup-compatibility/2006">
    <mc:Choice xmlns:p14="http://schemas.microsoft.com/office/powerpoint/2010/main" Requires="p14">
      <p:transition spd="slow" p14:dur="2000" advTm="19694"/>
    </mc:Choice>
    <mc:Fallback>
      <p:transition spd="slow" advTm="19694"/>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838200" y="2597750"/>
            <a:ext cx="10010775" cy="236810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smtClean="0"/>
              <a:t>Proposal:</a:t>
            </a:r>
          </a:p>
          <a:p>
            <a:r>
              <a:rPr lang="en-GB" sz="1800" dirty="0" smtClean="0"/>
              <a:t>Identifying these users will allow us to create marketing campaign lists to tempt the regular user to subscribing</a:t>
            </a:r>
          </a:p>
          <a:p>
            <a:r>
              <a:rPr lang="en-GB" sz="1800" b="1" dirty="0" smtClean="0"/>
              <a:t>This campaign could contain a special offer such of first 6 months half price etc.  </a:t>
            </a:r>
            <a:endParaRPr lang="en-GB" sz="1800" b="1" dirty="0"/>
          </a:p>
        </p:txBody>
      </p:sp>
      <p:sp>
        <p:nvSpPr>
          <p:cNvPr id="7" name="Title 1"/>
          <p:cNvSpPr txBox="1">
            <a:spLocks/>
          </p:cNvSpPr>
          <p:nvPr/>
        </p:nvSpPr>
        <p:spPr>
          <a:xfrm>
            <a:off x="838200" y="87988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FF0000"/>
                </a:solidFill>
                <a:latin typeface="+mj-lt"/>
                <a:ea typeface="+mj-ea"/>
                <a:cs typeface="+mj-cs"/>
              </a:defRPr>
            </a:lvl1pPr>
          </a:lstStyle>
          <a:p>
            <a:r>
              <a:rPr lang="en-GB" smtClean="0"/>
              <a:t>Converting high visit instance anonymous to subscribers </a:t>
            </a:r>
            <a:endParaRPr lang="en-GB" dirty="0"/>
          </a:p>
        </p:txBody>
      </p:sp>
    </p:spTree>
    <p:extLst>
      <p:ext uri="{BB962C8B-B14F-4D97-AF65-F5344CB8AC3E}">
        <p14:creationId xmlns:p14="http://schemas.microsoft.com/office/powerpoint/2010/main" val="1420988686"/>
      </p:ext>
    </p:extLst>
  </p:cSld>
  <p:clrMapOvr>
    <a:masterClrMapping/>
  </p:clrMapOvr>
  <mc:AlternateContent xmlns:mc="http://schemas.openxmlformats.org/markup-compatibility/2006">
    <mc:Choice xmlns:p14="http://schemas.microsoft.com/office/powerpoint/2010/main" Requires="p14">
      <p:transition spd="slow" p14:dur="2000" advTm="33083"/>
    </mc:Choice>
    <mc:Fallback>
      <p:transition spd="slow" advTm="33083"/>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Lets recap our proposed strategy…</a:t>
            </a:r>
            <a:endParaRPr lang="en-GB" dirty="0"/>
          </a:p>
        </p:txBody>
      </p:sp>
      <p:sp>
        <p:nvSpPr>
          <p:cNvPr id="3" name="Content Placeholder 2"/>
          <p:cNvSpPr txBox="1">
            <a:spLocks/>
          </p:cNvSpPr>
          <p:nvPr/>
        </p:nvSpPr>
        <p:spPr>
          <a:xfrm>
            <a:off x="838200" y="1831940"/>
            <a:ext cx="10010775" cy="339157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smtClean="0"/>
              <a:t>Utilise the current TV and Film trends to create content to piggyback off these successes</a:t>
            </a:r>
          </a:p>
          <a:p>
            <a:pPr marL="0" indent="0">
              <a:buNone/>
            </a:pPr>
            <a:endParaRPr lang="en-GB" sz="2400" dirty="0" smtClean="0"/>
          </a:p>
        </p:txBody>
      </p:sp>
    </p:spTree>
    <p:extLst>
      <p:ext uri="{BB962C8B-B14F-4D97-AF65-F5344CB8AC3E}">
        <p14:creationId xmlns:p14="http://schemas.microsoft.com/office/powerpoint/2010/main" val="1992553322"/>
      </p:ext>
    </p:extLst>
  </p:cSld>
  <p:clrMapOvr>
    <a:masterClrMapping/>
  </p:clrMapOvr>
  <mc:AlternateContent xmlns:mc="http://schemas.openxmlformats.org/markup-compatibility/2006">
    <mc:Choice xmlns:p14="http://schemas.microsoft.com/office/powerpoint/2010/main" Requires="p14">
      <p:transition spd="slow" p14:dur="2000" advTm="21078"/>
    </mc:Choice>
    <mc:Fallback>
      <p:transition spd="slow" advTm="21078"/>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Lets recap our proposed strategy…</a:t>
            </a:r>
            <a:endParaRPr lang="en-GB" dirty="0"/>
          </a:p>
        </p:txBody>
      </p:sp>
      <p:sp>
        <p:nvSpPr>
          <p:cNvPr id="3" name="Content Placeholder 2"/>
          <p:cNvSpPr txBox="1">
            <a:spLocks/>
          </p:cNvSpPr>
          <p:nvPr/>
        </p:nvSpPr>
        <p:spPr>
          <a:xfrm>
            <a:off x="838200" y="1831940"/>
            <a:ext cx="10010775" cy="339157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smtClean="0"/>
              <a:t>Utilise the current TV and Film trends to create content to piggyback off these successes</a:t>
            </a:r>
          </a:p>
          <a:p>
            <a:endParaRPr lang="en-GB" sz="2400" dirty="0" smtClean="0"/>
          </a:p>
          <a:p>
            <a:r>
              <a:rPr lang="en-GB" sz="2400" dirty="0" smtClean="0"/>
              <a:t>Gather and analyse further data surrounding the anonymous visitors behaviour to create focused a </a:t>
            </a:r>
            <a:r>
              <a:rPr lang="en-GB" sz="2400" dirty="0" smtClean="0"/>
              <a:t>strategy</a:t>
            </a:r>
            <a:endParaRPr lang="en-GB" sz="2400" dirty="0" smtClean="0"/>
          </a:p>
        </p:txBody>
      </p:sp>
    </p:spTree>
    <p:extLst>
      <p:ext uri="{BB962C8B-B14F-4D97-AF65-F5344CB8AC3E}">
        <p14:creationId xmlns:p14="http://schemas.microsoft.com/office/powerpoint/2010/main" val="215670160"/>
      </p:ext>
    </p:extLst>
  </p:cSld>
  <p:clrMapOvr>
    <a:masterClrMapping/>
  </p:clrMapOvr>
  <mc:AlternateContent xmlns:mc="http://schemas.openxmlformats.org/markup-compatibility/2006">
    <mc:Choice xmlns:p14="http://schemas.microsoft.com/office/powerpoint/2010/main" Requires="p14">
      <p:transition spd="slow" p14:dur="2000" advTm="15023"/>
    </mc:Choice>
    <mc:Fallback>
      <p:transition spd="slow" advTm="15023"/>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Lets recap our proposed strategy…</a:t>
            </a:r>
            <a:endParaRPr lang="en-GB" dirty="0"/>
          </a:p>
        </p:txBody>
      </p:sp>
      <p:sp>
        <p:nvSpPr>
          <p:cNvPr id="3" name="Content Placeholder 2"/>
          <p:cNvSpPr txBox="1">
            <a:spLocks/>
          </p:cNvSpPr>
          <p:nvPr/>
        </p:nvSpPr>
        <p:spPr>
          <a:xfrm>
            <a:off x="838200" y="1831940"/>
            <a:ext cx="10010775" cy="339157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smtClean="0"/>
              <a:t>Utilise the current TV and Film trends to create content to piggyback off these successes</a:t>
            </a:r>
          </a:p>
          <a:p>
            <a:endParaRPr lang="en-GB" sz="2400" dirty="0" smtClean="0"/>
          </a:p>
          <a:p>
            <a:r>
              <a:rPr lang="en-GB" sz="2400" dirty="0" smtClean="0"/>
              <a:t>Gather and analyse further data surrounding the anonymous visitors behaviour to create focused a strategy</a:t>
            </a:r>
          </a:p>
          <a:p>
            <a:endParaRPr lang="en-GB" sz="2400" dirty="0" smtClean="0"/>
          </a:p>
          <a:p>
            <a:r>
              <a:rPr lang="en-GB" sz="2400" dirty="0" smtClean="0"/>
              <a:t>Put a focus on converting the regular anonymous visitors into subscribers</a:t>
            </a:r>
            <a:endParaRPr lang="en-GB" sz="2400" dirty="0"/>
          </a:p>
        </p:txBody>
      </p:sp>
    </p:spTree>
    <p:extLst>
      <p:ext uri="{BB962C8B-B14F-4D97-AF65-F5344CB8AC3E}">
        <p14:creationId xmlns:p14="http://schemas.microsoft.com/office/powerpoint/2010/main" val="669877025"/>
      </p:ext>
    </p:extLst>
  </p:cSld>
  <p:clrMapOvr>
    <a:masterClrMapping/>
  </p:clrMapOvr>
  <mc:AlternateContent xmlns:mc="http://schemas.openxmlformats.org/markup-compatibility/2006">
    <mc:Choice xmlns:p14="http://schemas.microsoft.com/office/powerpoint/2010/main" Requires="p14">
      <p:transition spd="slow" p14:dur="2000" advTm="22522"/>
    </mc:Choice>
    <mc:Fallback>
      <p:transition spd="slow" advTm="22522"/>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Thank you for listening</a:t>
            </a:r>
            <a:endParaRPr lang="en-GB" dirty="0"/>
          </a:p>
        </p:txBody>
      </p:sp>
    </p:spTree>
    <p:extLst>
      <p:ext uri="{BB962C8B-B14F-4D97-AF65-F5344CB8AC3E}">
        <p14:creationId xmlns:p14="http://schemas.microsoft.com/office/powerpoint/2010/main" val="4192512222"/>
      </p:ext>
    </p:extLst>
  </p:cSld>
  <p:clrMapOvr>
    <a:masterClrMapping/>
  </p:clrMapOvr>
  <mc:AlternateContent xmlns:mc="http://schemas.openxmlformats.org/markup-compatibility/2006">
    <mc:Choice xmlns:p14="http://schemas.microsoft.com/office/powerpoint/2010/main" Requires="p14">
      <p:transition spd="slow" p14:dur="2000" advTm="2332"/>
    </mc:Choice>
    <mc:Fallback>
      <p:transition spd="slow" advTm="2332"/>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Any questions?</a:t>
            </a:r>
            <a:endParaRPr lang="en-GB" dirty="0"/>
          </a:p>
        </p:txBody>
      </p:sp>
    </p:spTree>
    <p:extLst>
      <p:ext uri="{BB962C8B-B14F-4D97-AF65-F5344CB8AC3E}">
        <p14:creationId xmlns:p14="http://schemas.microsoft.com/office/powerpoint/2010/main" val="482500028"/>
      </p:ext>
    </p:extLst>
  </p:cSld>
  <p:clrMapOvr>
    <a:masterClrMapping/>
  </p:clrMapOvr>
  <mc:AlternateContent xmlns:mc="http://schemas.openxmlformats.org/markup-compatibility/2006">
    <mc:Choice xmlns:p14="http://schemas.microsoft.com/office/powerpoint/2010/main" Requires="p14">
      <p:transition spd="slow" p14:dur="2000" advTm="3406"/>
    </mc:Choice>
    <mc:Fallback>
      <p:transition spd="slow" advTm="3406"/>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quick overview of the data…</a:t>
            </a:r>
            <a:endParaRPr lang="en-GB" dirty="0"/>
          </a:p>
        </p:txBody>
      </p:sp>
      <p:sp>
        <p:nvSpPr>
          <p:cNvPr id="3" name="Content Placeholder 2"/>
          <p:cNvSpPr txBox="1">
            <a:spLocks/>
          </p:cNvSpPr>
          <p:nvPr/>
        </p:nvSpPr>
        <p:spPr>
          <a:xfrm>
            <a:off x="838200" y="1690689"/>
            <a:ext cx="10515600" cy="550004"/>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smtClean="0"/>
              <a:t>Our data is a subset from Google Analytics showing visits to the History Extra domain for the 1</a:t>
            </a:r>
            <a:r>
              <a:rPr lang="en-GB" sz="2000" baseline="30000" dirty="0" smtClean="0"/>
              <a:t>st</a:t>
            </a:r>
            <a:r>
              <a:rPr lang="en-GB" sz="2000" dirty="0" smtClean="0"/>
              <a:t> – 3</a:t>
            </a:r>
            <a:r>
              <a:rPr lang="en-GB" sz="2000" baseline="30000" dirty="0" smtClean="0"/>
              <a:t>rd</a:t>
            </a:r>
            <a:r>
              <a:rPr lang="en-GB" sz="2000" dirty="0" smtClean="0"/>
              <a:t>  June 2019</a:t>
            </a:r>
          </a:p>
        </p:txBody>
      </p:sp>
      <p:sp>
        <p:nvSpPr>
          <p:cNvPr id="4" name="Content Placeholder 2"/>
          <p:cNvSpPr txBox="1">
            <a:spLocks/>
          </p:cNvSpPr>
          <p:nvPr/>
        </p:nvSpPr>
        <p:spPr>
          <a:xfrm>
            <a:off x="838200" y="2240693"/>
            <a:ext cx="10515600" cy="55000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smtClean="0"/>
              <a:t>It contains a breakdown of visits to the History Extra domain and its sub-sites along with additional categorical data such as: </a:t>
            </a:r>
          </a:p>
        </p:txBody>
      </p:sp>
    </p:spTree>
    <p:extLst>
      <p:ext uri="{BB962C8B-B14F-4D97-AF65-F5344CB8AC3E}">
        <p14:creationId xmlns:p14="http://schemas.microsoft.com/office/powerpoint/2010/main" val="1904098373"/>
      </p:ext>
    </p:extLst>
  </p:cSld>
  <p:clrMapOvr>
    <a:masterClrMapping/>
  </p:clrMapOvr>
  <mc:AlternateContent xmlns:mc="http://schemas.openxmlformats.org/markup-compatibility/2006">
    <mc:Choice xmlns:p14="http://schemas.microsoft.com/office/powerpoint/2010/main" Requires="p14">
      <p:transition spd="slow" p14:dur="2000" advTm="11735"/>
    </mc:Choice>
    <mc:Fallback>
      <p:transition spd="slow" advTm="11735"/>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quick overview of the data…</a:t>
            </a:r>
            <a:endParaRPr lang="en-GB" dirty="0"/>
          </a:p>
        </p:txBody>
      </p:sp>
      <p:sp>
        <p:nvSpPr>
          <p:cNvPr id="3" name="Content Placeholder 2"/>
          <p:cNvSpPr txBox="1">
            <a:spLocks/>
          </p:cNvSpPr>
          <p:nvPr/>
        </p:nvSpPr>
        <p:spPr>
          <a:xfrm>
            <a:off x="838200" y="1690689"/>
            <a:ext cx="10515600" cy="550004"/>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smtClean="0"/>
              <a:t>Our data is a subset from Google Analytics showing visits to the History Extra domain for the 1</a:t>
            </a:r>
            <a:r>
              <a:rPr lang="en-GB" sz="2000" baseline="30000" dirty="0" smtClean="0"/>
              <a:t>st</a:t>
            </a:r>
            <a:r>
              <a:rPr lang="en-GB" sz="2000" dirty="0" smtClean="0"/>
              <a:t> – 3</a:t>
            </a:r>
            <a:r>
              <a:rPr lang="en-GB" sz="2000" baseline="30000" dirty="0" smtClean="0"/>
              <a:t>rd</a:t>
            </a:r>
            <a:r>
              <a:rPr lang="en-GB" sz="2000" dirty="0" smtClean="0"/>
              <a:t>  June 2019</a:t>
            </a:r>
          </a:p>
        </p:txBody>
      </p:sp>
      <p:sp>
        <p:nvSpPr>
          <p:cNvPr id="4" name="Content Placeholder 2"/>
          <p:cNvSpPr txBox="1">
            <a:spLocks/>
          </p:cNvSpPr>
          <p:nvPr/>
        </p:nvSpPr>
        <p:spPr>
          <a:xfrm>
            <a:off x="838200" y="2240693"/>
            <a:ext cx="10515600" cy="55000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smtClean="0"/>
              <a:t>It contains a breakdown of visits to the History Extra domain and its sub-sites along with additional categorical data such as: </a:t>
            </a:r>
          </a:p>
        </p:txBody>
      </p:sp>
      <p:sp>
        <p:nvSpPr>
          <p:cNvPr id="5" name="Content Placeholder 2"/>
          <p:cNvSpPr txBox="1">
            <a:spLocks/>
          </p:cNvSpPr>
          <p:nvPr/>
        </p:nvSpPr>
        <p:spPr>
          <a:xfrm>
            <a:off x="838200" y="3340701"/>
            <a:ext cx="10515600" cy="3726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smtClean="0"/>
              <a:t>The device type </a:t>
            </a:r>
            <a:r>
              <a:rPr lang="en-GB" sz="1800" dirty="0" smtClean="0"/>
              <a:t>used to watch the site</a:t>
            </a:r>
            <a:endParaRPr lang="en-GB" sz="1800" dirty="0" smtClean="0"/>
          </a:p>
        </p:txBody>
      </p:sp>
      <p:sp>
        <p:nvSpPr>
          <p:cNvPr id="6" name="Content Placeholder 2"/>
          <p:cNvSpPr txBox="1">
            <a:spLocks/>
          </p:cNvSpPr>
          <p:nvPr/>
        </p:nvSpPr>
        <p:spPr>
          <a:xfrm>
            <a:off x="838200" y="3717711"/>
            <a:ext cx="10515600" cy="3726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smtClean="0"/>
              <a:t>The type of member they are</a:t>
            </a:r>
          </a:p>
        </p:txBody>
      </p:sp>
      <p:sp>
        <p:nvSpPr>
          <p:cNvPr id="7" name="Content Placeholder 2"/>
          <p:cNvSpPr txBox="1">
            <a:spLocks/>
          </p:cNvSpPr>
          <p:nvPr/>
        </p:nvSpPr>
        <p:spPr>
          <a:xfrm>
            <a:off x="838200" y="4090344"/>
            <a:ext cx="10515600" cy="3726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smtClean="0"/>
              <a:t>The referral site that bought them to the History Extra site</a:t>
            </a:r>
          </a:p>
        </p:txBody>
      </p:sp>
      <p:sp>
        <p:nvSpPr>
          <p:cNvPr id="8" name="Content Placeholder 2"/>
          <p:cNvSpPr txBox="1">
            <a:spLocks/>
          </p:cNvSpPr>
          <p:nvPr/>
        </p:nvSpPr>
        <p:spPr>
          <a:xfrm>
            <a:off x="838200" y="4462977"/>
            <a:ext cx="10515600" cy="3726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smtClean="0"/>
              <a:t>How many times that user has visited</a:t>
            </a:r>
          </a:p>
        </p:txBody>
      </p:sp>
      <p:sp>
        <p:nvSpPr>
          <p:cNvPr id="9" name="Content Placeholder 2"/>
          <p:cNvSpPr txBox="1">
            <a:spLocks/>
          </p:cNvSpPr>
          <p:nvPr/>
        </p:nvSpPr>
        <p:spPr>
          <a:xfrm>
            <a:off x="838200" y="4835610"/>
            <a:ext cx="10515600" cy="3726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smtClean="0"/>
              <a:t>The country the view occurred in</a:t>
            </a:r>
          </a:p>
        </p:txBody>
      </p:sp>
    </p:spTree>
    <p:extLst>
      <p:ext uri="{BB962C8B-B14F-4D97-AF65-F5344CB8AC3E}">
        <p14:creationId xmlns:p14="http://schemas.microsoft.com/office/powerpoint/2010/main" val="586782509"/>
      </p:ext>
    </p:extLst>
  </p:cSld>
  <p:clrMapOvr>
    <a:masterClrMapping/>
  </p:clrMapOvr>
  <mc:AlternateContent xmlns:mc="http://schemas.openxmlformats.org/markup-compatibility/2006">
    <mc:Choice xmlns:p14="http://schemas.microsoft.com/office/powerpoint/2010/main" Requires="p14">
      <p:transition spd="slow" p14:dur="2000" advTm="33656"/>
    </mc:Choice>
    <mc:Fallback>
      <p:transition spd="slow" advTm="33656"/>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our data telling us?</a:t>
            </a:r>
            <a:endParaRPr lang="en-GB" dirty="0"/>
          </a:p>
        </p:txBody>
      </p:sp>
    </p:spTree>
    <p:extLst>
      <p:ext uri="{BB962C8B-B14F-4D97-AF65-F5344CB8AC3E}">
        <p14:creationId xmlns:p14="http://schemas.microsoft.com/office/powerpoint/2010/main" val="1257576788"/>
      </p:ext>
    </p:extLst>
  </p:cSld>
  <p:clrMapOvr>
    <a:masterClrMapping/>
  </p:clrMapOvr>
  <mc:AlternateContent xmlns:mc="http://schemas.openxmlformats.org/markup-compatibility/2006">
    <mc:Choice xmlns:p14="http://schemas.microsoft.com/office/powerpoint/2010/main" Requires="p14">
      <p:transition spd="slow" p14:dur="2000" advTm="3525"/>
    </mc:Choice>
    <mc:Fallback>
      <p:transition spd="slow" advTm="3525"/>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our data telling us?</a:t>
            </a:r>
            <a:endParaRPr lang="en-GB" dirty="0"/>
          </a:p>
        </p:txBody>
      </p:sp>
      <p:sp>
        <p:nvSpPr>
          <p:cNvPr id="3" name="Content Placeholder 2"/>
          <p:cNvSpPr txBox="1">
            <a:spLocks/>
          </p:cNvSpPr>
          <p:nvPr/>
        </p:nvSpPr>
        <p:spPr>
          <a:xfrm>
            <a:off x="838200" y="1690689"/>
            <a:ext cx="10515600" cy="55000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smtClean="0"/>
              <a:t>Lets have a look at the </a:t>
            </a:r>
            <a:r>
              <a:rPr lang="en-GB" sz="2000" b="1" dirty="0" smtClean="0"/>
              <a:t>US user engagement…</a:t>
            </a:r>
          </a:p>
        </p:txBody>
      </p:sp>
    </p:spTree>
    <p:extLst>
      <p:ext uri="{BB962C8B-B14F-4D97-AF65-F5344CB8AC3E}">
        <p14:creationId xmlns:p14="http://schemas.microsoft.com/office/powerpoint/2010/main" val="4010311557"/>
      </p:ext>
    </p:extLst>
  </p:cSld>
  <p:clrMapOvr>
    <a:masterClrMapping/>
  </p:clrMapOvr>
  <mc:AlternateContent xmlns:mc="http://schemas.openxmlformats.org/markup-compatibility/2006">
    <mc:Choice xmlns:p14="http://schemas.microsoft.com/office/powerpoint/2010/main" Requires="p14">
      <p:transition spd="slow" p14:dur="2000" advTm="10597"/>
    </mc:Choice>
    <mc:Fallback>
      <p:transition spd="slow" advTm="10597"/>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2084</TotalTime>
  <Words>4569</Words>
  <Application>Microsoft Office PowerPoint</Application>
  <PresentationFormat>Widescreen</PresentationFormat>
  <Paragraphs>728</Paragraphs>
  <Slides>58</Slides>
  <Notes>44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vt:lpstr>
      <vt:lpstr>Calibri</vt:lpstr>
      <vt:lpstr>Calibri Light</vt:lpstr>
      <vt:lpstr>Office Theme</vt:lpstr>
      <vt:lpstr>Data Insight Analyst Interview</vt:lpstr>
      <vt:lpstr>What will we be covering?</vt:lpstr>
      <vt:lpstr>What is our goal?</vt:lpstr>
      <vt:lpstr>A quick overview of the data…</vt:lpstr>
      <vt:lpstr>A quick overview of the data…</vt:lpstr>
      <vt:lpstr>A quick overview of the data…</vt:lpstr>
      <vt:lpstr>A quick overview of the data…</vt:lpstr>
      <vt:lpstr>What is our data telling us?</vt:lpstr>
      <vt:lpstr>What is our data telling us?</vt:lpstr>
      <vt:lpstr>How does the US stack up globally?</vt:lpstr>
      <vt:lpstr>How does the US stack up globally?</vt:lpstr>
      <vt:lpstr>How does the US stack up globally?</vt:lpstr>
      <vt:lpstr>How many users are visiting in the US?</vt:lpstr>
      <vt:lpstr>How many users are visiting in the US?</vt:lpstr>
      <vt:lpstr>How many users are visiting in the US?</vt:lpstr>
      <vt:lpstr>How many users are visiting in the US?</vt:lpstr>
      <vt:lpstr>What is the member split in the US? </vt:lpstr>
      <vt:lpstr>What % views do these groups account for?</vt:lpstr>
      <vt:lpstr>Which member group visits HE most?</vt:lpstr>
      <vt:lpstr>Which member group visits HE most?</vt:lpstr>
      <vt:lpstr>Which member group visits HE most?</vt:lpstr>
      <vt:lpstr>What is our data telling us?</vt:lpstr>
      <vt:lpstr>How is our content being watched?</vt:lpstr>
      <vt:lpstr>How is our content being watched?</vt:lpstr>
      <vt:lpstr>How is our content being watched?</vt:lpstr>
      <vt:lpstr>What content are people watching?</vt:lpstr>
      <vt:lpstr>What content are people watching?</vt:lpstr>
      <vt:lpstr>What content are people watching?</vt:lpstr>
      <vt:lpstr>What content are people watching?</vt:lpstr>
      <vt:lpstr>What content are people watching?</vt:lpstr>
      <vt:lpstr>What are the areas to focus on?</vt:lpstr>
      <vt:lpstr>What are the areas to focus on?</vt:lpstr>
      <vt:lpstr>What are the areas to focus on?</vt:lpstr>
      <vt:lpstr>What are the areas to focus on?</vt:lpstr>
      <vt:lpstr>What are the areas to focus on?</vt:lpstr>
      <vt:lpstr>PowerPoint Presentation</vt:lpstr>
      <vt:lpstr>PowerPoint Presentation</vt:lpstr>
      <vt:lpstr>PowerPoint Presentation</vt:lpstr>
      <vt:lpstr>PowerPoint Presentation</vt:lpstr>
      <vt:lpstr>PowerPoint Presentation</vt:lpstr>
      <vt:lpstr>PowerPoint Presentation</vt:lpstr>
      <vt:lpstr>What are the areas to focus on?</vt:lpstr>
      <vt:lpstr>Capturing the behaviour of the anonymous visitors</vt:lpstr>
      <vt:lpstr>Capturing the behaviour of the anonymous visitors</vt:lpstr>
      <vt:lpstr>Capturing the behaviour of the anonymous visitors</vt:lpstr>
      <vt:lpstr>Capturing the behaviour of the anonymous visitors</vt:lpstr>
      <vt:lpstr>Capturing the behaviour of the anonymous visitors</vt:lpstr>
      <vt:lpstr>Capturing the behaviour of the anonymous visitors</vt:lpstr>
      <vt:lpstr>Capturing the behaviour of the anonymous visitors</vt:lpstr>
      <vt:lpstr>What are the areas to focus on?</vt:lpstr>
      <vt:lpstr>Converting high visit instance anonymous to subscribers </vt:lpstr>
      <vt:lpstr>Converting high visit instance anonymous to subscribers </vt:lpstr>
      <vt:lpstr>PowerPoint Presentation</vt:lpstr>
      <vt:lpstr>Lets recap our proposed strategy…</vt:lpstr>
      <vt:lpstr>Lets recap our proposed strategy…</vt:lpstr>
      <vt:lpstr>Lets recap our proposed strategy…</vt:lpstr>
      <vt:lpstr>Thank you for listening</vt:lpstr>
      <vt:lpstr>Any questions?</vt:lpstr>
    </vt:vector>
  </TitlesOfParts>
  <Company>Konica Minolta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Manton, Jonathan</dc:creator>
  <cp:lastModifiedBy>Manton, Jonathan</cp:lastModifiedBy>
  <cp:revision>70</cp:revision>
  <dcterms:created xsi:type="dcterms:W3CDTF">2019-06-22T13:15:08Z</dcterms:created>
  <dcterms:modified xsi:type="dcterms:W3CDTF">2019-06-25T06:37:29Z</dcterms:modified>
</cp:coreProperties>
</file>