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08185-54BD-445D-9649-DA5229C2BA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5D38B0-7E60-472D-9AE5-B67170936EE4}">
      <dgm:prSet/>
      <dgm:spPr/>
      <dgm:t>
        <a:bodyPr/>
        <a:lstStyle/>
        <a:p>
          <a:r>
            <a:rPr lang="en-US" dirty="0"/>
            <a:t>Se a </a:t>
          </a:r>
          <a:r>
            <a:rPr lang="en-US" dirty="0" err="1"/>
            <a:t>bolinha</a:t>
          </a:r>
          <a:r>
            <a:rPr lang="en-US" dirty="0"/>
            <a:t> </a:t>
          </a:r>
          <a:r>
            <a:rPr lang="en-US" dirty="0" err="1"/>
            <a:t>estiver</a:t>
          </a:r>
          <a:r>
            <a:rPr lang="en-US" dirty="0"/>
            <a:t> </a:t>
          </a:r>
          <a:r>
            <a:rPr lang="en-US" dirty="0" err="1"/>
            <a:t>rolando</a:t>
          </a:r>
          <a:endParaRPr lang="en-US" dirty="0"/>
        </a:p>
      </dgm:t>
    </dgm:pt>
    <dgm:pt modelId="{30F15014-C766-4EDB-8D51-18717642D6F2}" type="parTrans" cxnId="{E52F575D-E6CA-4A65-93F9-45F217B88BBC}">
      <dgm:prSet/>
      <dgm:spPr/>
      <dgm:t>
        <a:bodyPr/>
        <a:lstStyle/>
        <a:p>
          <a:endParaRPr lang="en-US"/>
        </a:p>
      </dgm:t>
    </dgm:pt>
    <dgm:pt modelId="{6B95E192-BDA9-4B24-A39C-1F1E0CB606A7}" type="sibTrans" cxnId="{E52F575D-E6CA-4A65-93F9-45F217B88BBC}">
      <dgm:prSet/>
      <dgm:spPr/>
      <dgm:t>
        <a:bodyPr/>
        <a:lstStyle/>
        <a:p>
          <a:endParaRPr lang="en-US"/>
        </a:p>
      </dgm:t>
    </dgm:pt>
    <dgm:pt modelId="{E0653E6C-FADE-4292-907A-7B9AAA0C6F40}">
      <dgm:prSet/>
      <dgm:spPr/>
      <dgm:t>
        <a:bodyPr/>
        <a:lstStyle/>
        <a:p>
          <a:r>
            <a:rPr lang="en-US" dirty="0"/>
            <a:t>Se a </a:t>
          </a:r>
          <a:r>
            <a:rPr lang="en-US" dirty="0" err="1"/>
            <a:t>bolinha</a:t>
          </a:r>
          <a:r>
            <a:rPr lang="en-US" dirty="0"/>
            <a:t> </a:t>
          </a:r>
          <a:r>
            <a:rPr lang="en-US" dirty="0" err="1"/>
            <a:t>começar</a:t>
          </a:r>
          <a:r>
            <a:rPr lang="en-US" dirty="0"/>
            <a:t> com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velocidade</a:t>
          </a:r>
          <a:r>
            <a:rPr lang="en-US" dirty="0"/>
            <a:t> </a:t>
          </a:r>
          <a:r>
            <a:rPr lang="en-US" dirty="0" err="1"/>
            <a:t>inicial</a:t>
          </a:r>
          <a:r>
            <a:rPr lang="en-US" dirty="0"/>
            <a:t> </a:t>
          </a:r>
        </a:p>
      </dgm:t>
    </dgm:pt>
    <dgm:pt modelId="{6A494268-3130-477B-A478-B9CD924CF805}" type="parTrans" cxnId="{B7B3184A-9559-4C5A-908A-6A9805A207B9}">
      <dgm:prSet/>
      <dgm:spPr/>
      <dgm:t>
        <a:bodyPr/>
        <a:lstStyle/>
        <a:p>
          <a:endParaRPr lang="en-US"/>
        </a:p>
      </dgm:t>
    </dgm:pt>
    <dgm:pt modelId="{F241E50D-BE3F-4566-B55B-B9EAFE1FF699}" type="sibTrans" cxnId="{B7B3184A-9559-4C5A-908A-6A9805A207B9}">
      <dgm:prSet/>
      <dgm:spPr/>
      <dgm:t>
        <a:bodyPr/>
        <a:lstStyle/>
        <a:p>
          <a:endParaRPr lang="en-US"/>
        </a:p>
      </dgm:t>
    </dgm:pt>
    <dgm:pt modelId="{340DFAD0-234D-40A6-9260-F727C920B6DD}" type="pres">
      <dgm:prSet presAssocID="{A6B08185-54BD-445D-9649-DA5229C2BA68}" presName="linear" presStyleCnt="0">
        <dgm:presLayoutVars>
          <dgm:animLvl val="lvl"/>
          <dgm:resizeHandles val="exact"/>
        </dgm:presLayoutVars>
      </dgm:prSet>
      <dgm:spPr/>
    </dgm:pt>
    <dgm:pt modelId="{7BED9FB9-D878-46A5-AA87-DA56E47C23AC}" type="pres">
      <dgm:prSet presAssocID="{1D5D38B0-7E60-472D-9AE5-B67170936E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43C9DA-1432-4091-A78A-B3937ACDDF30}" type="pres">
      <dgm:prSet presAssocID="{6B95E192-BDA9-4B24-A39C-1F1E0CB606A7}" presName="spacer" presStyleCnt="0"/>
      <dgm:spPr/>
    </dgm:pt>
    <dgm:pt modelId="{C72D069C-706D-48CD-9A70-500C338AA3D5}" type="pres">
      <dgm:prSet presAssocID="{E0653E6C-FADE-4292-907A-7B9AAA0C6F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2F575D-E6CA-4A65-93F9-45F217B88BBC}" srcId="{A6B08185-54BD-445D-9649-DA5229C2BA68}" destId="{1D5D38B0-7E60-472D-9AE5-B67170936EE4}" srcOrd="0" destOrd="0" parTransId="{30F15014-C766-4EDB-8D51-18717642D6F2}" sibTransId="{6B95E192-BDA9-4B24-A39C-1F1E0CB606A7}"/>
    <dgm:cxn modelId="{FD34CA60-4B52-4050-A6EC-21F4AAED38FA}" type="presOf" srcId="{A6B08185-54BD-445D-9649-DA5229C2BA68}" destId="{340DFAD0-234D-40A6-9260-F727C920B6DD}" srcOrd="0" destOrd="0" presId="urn:microsoft.com/office/officeart/2005/8/layout/vList2"/>
    <dgm:cxn modelId="{B7B3184A-9559-4C5A-908A-6A9805A207B9}" srcId="{A6B08185-54BD-445D-9649-DA5229C2BA68}" destId="{E0653E6C-FADE-4292-907A-7B9AAA0C6F40}" srcOrd="1" destOrd="0" parTransId="{6A494268-3130-477B-A478-B9CD924CF805}" sibTransId="{F241E50D-BE3F-4566-B55B-B9EAFE1FF699}"/>
    <dgm:cxn modelId="{C5ECD7D1-01D6-42FB-8C63-2C8009364DA7}" type="presOf" srcId="{1D5D38B0-7E60-472D-9AE5-B67170936EE4}" destId="{7BED9FB9-D878-46A5-AA87-DA56E47C23AC}" srcOrd="0" destOrd="0" presId="urn:microsoft.com/office/officeart/2005/8/layout/vList2"/>
    <dgm:cxn modelId="{D69574F1-D423-4246-AB93-4822C6C453B2}" type="presOf" srcId="{E0653E6C-FADE-4292-907A-7B9AAA0C6F40}" destId="{C72D069C-706D-48CD-9A70-500C338AA3D5}" srcOrd="0" destOrd="0" presId="urn:microsoft.com/office/officeart/2005/8/layout/vList2"/>
    <dgm:cxn modelId="{4F7ED2DF-EE93-4389-8EEA-D62C0F04D6D1}" type="presParOf" srcId="{340DFAD0-234D-40A6-9260-F727C920B6DD}" destId="{7BED9FB9-D878-46A5-AA87-DA56E47C23AC}" srcOrd="0" destOrd="0" presId="urn:microsoft.com/office/officeart/2005/8/layout/vList2"/>
    <dgm:cxn modelId="{8FE27A98-A964-4EC8-BCC1-C9C4549A56D8}" type="presParOf" srcId="{340DFAD0-234D-40A6-9260-F727C920B6DD}" destId="{5D43C9DA-1432-4091-A78A-B3937ACDDF30}" srcOrd="1" destOrd="0" presId="urn:microsoft.com/office/officeart/2005/8/layout/vList2"/>
    <dgm:cxn modelId="{AFDD6A76-D5B7-4CFB-A0B4-57432709280B}" type="presParOf" srcId="{340DFAD0-234D-40A6-9260-F727C920B6DD}" destId="{C72D069C-706D-48CD-9A70-500C338AA3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D9FB9-D878-46A5-AA87-DA56E47C23AC}">
      <dsp:nvSpPr>
        <dsp:cNvPr id="0" name=""/>
        <dsp:cNvSpPr/>
      </dsp:nvSpPr>
      <dsp:spPr>
        <a:xfrm>
          <a:off x="0" y="16301"/>
          <a:ext cx="6513603" cy="2852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 a </a:t>
          </a:r>
          <a:r>
            <a:rPr lang="en-US" sz="5100" kern="1200" dirty="0" err="1"/>
            <a:t>bolinha</a:t>
          </a:r>
          <a:r>
            <a:rPr lang="en-US" sz="5100" kern="1200" dirty="0"/>
            <a:t> </a:t>
          </a:r>
          <a:r>
            <a:rPr lang="en-US" sz="5100" kern="1200" dirty="0" err="1"/>
            <a:t>estiver</a:t>
          </a:r>
          <a:r>
            <a:rPr lang="en-US" sz="5100" kern="1200" dirty="0"/>
            <a:t> </a:t>
          </a:r>
          <a:r>
            <a:rPr lang="en-US" sz="5100" kern="1200" dirty="0" err="1"/>
            <a:t>rolando</a:t>
          </a:r>
          <a:endParaRPr lang="en-US" sz="5100" kern="1200" dirty="0"/>
        </a:p>
      </dsp:txBody>
      <dsp:txXfrm>
        <a:off x="139271" y="155572"/>
        <a:ext cx="6235061" cy="2574429"/>
      </dsp:txXfrm>
    </dsp:sp>
    <dsp:sp modelId="{C72D069C-706D-48CD-9A70-500C338AA3D5}">
      <dsp:nvSpPr>
        <dsp:cNvPr id="0" name=""/>
        <dsp:cNvSpPr/>
      </dsp:nvSpPr>
      <dsp:spPr>
        <a:xfrm>
          <a:off x="0" y="3016152"/>
          <a:ext cx="6513603" cy="28529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Se a </a:t>
          </a:r>
          <a:r>
            <a:rPr lang="en-US" sz="5100" kern="1200" dirty="0" err="1"/>
            <a:t>bolinha</a:t>
          </a:r>
          <a:r>
            <a:rPr lang="en-US" sz="5100" kern="1200" dirty="0"/>
            <a:t> </a:t>
          </a:r>
          <a:r>
            <a:rPr lang="en-US" sz="5100" kern="1200" dirty="0" err="1"/>
            <a:t>começar</a:t>
          </a:r>
          <a:r>
            <a:rPr lang="en-US" sz="5100" kern="1200" dirty="0"/>
            <a:t> com </a:t>
          </a:r>
          <a:r>
            <a:rPr lang="en-US" sz="5100" kern="1200" dirty="0" err="1"/>
            <a:t>uma</a:t>
          </a:r>
          <a:r>
            <a:rPr lang="en-US" sz="5100" kern="1200" dirty="0"/>
            <a:t> </a:t>
          </a:r>
          <a:r>
            <a:rPr lang="en-US" sz="5100" kern="1200" dirty="0" err="1"/>
            <a:t>velocidade</a:t>
          </a:r>
          <a:r>
            <a:rPr lang="en-US" sz="5100" kern="1200" dirty="0"/>
            <a:t> </a:t>
          </a:r>
          <a:r>
            <a:rPr lang="en-US" sz="5100" kern="1200" dirty="0" err="1"/>
            <a:t>inicial</a:t>
          </a:r>
          <a:r>
            <a:rPr lang="en-US" sz="5100" kern="1200" dirty="0"/>
            <a:t> </a:t>
          </a:r>
        </a:p>
      </dsp:txBody>
      <dsp:txXfrm>
        <a:off x="139271" y="3155423"/>
        <a:ext cx="6235061" cy="2574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3D8ED-2C2E-44DE-B878-AF691B13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2AB697-698F-4CFF-ABEF-11A60113A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BD535-AB59-42A0-81A3-759FF17D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15F5D-1507-4525-A212-19253F3D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0A3C67-DF0C-43EB-B674-8BDE486F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9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0BD0C-23F0-455D-B945-AFDB144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746F8-4BF5-4FFE-A123-F65D0236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0D2F1F-8A8D-4893-B882-F7244FD4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F8830-8710-4D3B-AA5B-33948C8C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EEB86-4FD4-490A-8027-4D7DF049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5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0FF5A-8A01-4B80-A7D2-981656DF0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76CBF-70DE-4A46-B616-AE1C32F0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1F2CE-5CEB-401E-8A82-E312C52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B85BA-70EF-4A25-9444-98EFE43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CA5BD-FDCB-4373-9A33-B110157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5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3D274-CC7C-4330-9081-2E70288C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A86EF-4134-4A6D-8CAB-6D47300B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AB555-2953-494B-8D47-53E0EC6D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F69AA-1E21-449A-9B09-1FC41E43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144C9-A7B8-4EA7-9C16-75462C6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72962-9530-4B98-8C7B-E488AD3C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7D6B5-30A6-4DDF-8FB3-39A7D1E6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45912-41A4-48A2-8942-B097A636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F3A30-42ED-4CE2-8337-DEDBAFFB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D15DE-A489-43B8-8370-FA5E2DCD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ED3A-A2E2-4F40-94E1-377DA974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4B4AB-99D0-4197-8212-6E4B8C16C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7B9935-38B8-4ACB-983A-0BB1B746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052FA-798C-40C8-BC88-BB306A7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E21B4-4FC1-44D2-8CD2-BBF8007A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73F1BB-5646-4329-B65A-BB06BE38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8EB17-9727-4C24-BE56-EDE20D21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6D718C-1F60-4D30-A680-09F652A3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5AD032-5D58-4161-8FA6-982809E9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325CA8-7CF9-4E0D-9878-B6A1936B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6CF9E-0A7D-46EA-8FCA-7AD1F66DB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6CDEC3-6C33-443E-A343-9884393E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F7E1B3-5639-4EF3-A5B6-F237522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A03530-8E60-48FB-9F84-D91F3E43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7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78F81-7722-4D0E-B785-2BBF00C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9BE327-613F-4C63-89B1-5AEA8E8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A6733-08F2-4F31-A793-F17E0033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9585B0-BB90-4BCB-98CF-840D03FC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3F0AA4-1D3D-4E4B-86DE-876B9384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E9BB4A-0B18-4324-A5BD-2123D4C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555607-AD2C-41F2-AFBA-A9F9B10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541A-28FB-412D-98E2-1A90826D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58E9A-2D24-4208-86DB-F3A25176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DD7AD-262B-4FEB-B591-EA666F47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574655-C1FF-4495-8DF9-CB52D0E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1500B0-5DDD-468B-B17F-DB69093B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DC399-F063-4284-ABB1-EFCAB78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4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8A80-AE72-4D38-AFB1-0BFBEADA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29A0D3-BAFB-4F7C-B638-5BDBCE80A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F0F1C8-24DE-419B-B310-5A6DE3D96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E13FEC-FC05-4322-9E8E-84F6078B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85C18-9EFD-40A4-98F9-50258443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2091B-8697-4CDA-992C-82CD787E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28FD40-2DD0-42AE-B086-2EBC92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EE3E3-E73C-4321-ACEB-BBEC6F0E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F27DE-59A6-41EB-A06B-74C6F399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93E9-B2FD-48B4-9DE1-66EA1036A8DD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2F634-8429-4B6F-AF0B-49FD4BA39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F9465-77DB-4435-B921-3972E4FA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7D9A-C0B3-47B5-B141-F2DBCA0F5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2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8CF77-3420-4975-8357-135A52191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en-US" sz="5600" err="1"/>
              <a:t>Curvas</a:t>
            </a:r>
            <a:r>
              <a:rPr lang="en-US" sz="5600"/>
              <a:t> que </a:t>
            </a:r>
            <a:r>
              <a:rPr lang="en-US" sz="5600" err="1"/>
              <a:t>minimizam</a:t>
            </a:r>
            <a:r>
              <a:rPr lang="en-US" sz="5600"/>
              <a:t> o tempo</a:t>
            </a:r>
            <a:endParaRPr lang="pt-BR" sz="5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E30BC-8C38-4BB9-8E24-87111A1A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 Braquistócrona clássica e algumas generalizações</a:t>
            </a:r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2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0D51E4-49A3-4D45-83E2-80F609A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 velocidade inicial</a:t>
            </a:r>
            <a:endParaRPr lang="pt-BR">
              <a:solidFill>
                <a:schemeClr val="accent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C6802F-132E-4308-9826-5AE2E9396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rad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C6802F-132E-4308-9826-5AE2E9396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1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F1E7F-C8EE-4E34-A935-D99285DE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Analogia com o caso original</a:t>
            </a:r>
          </a:p>
        </p:txBody>
      </p:sp>
      <p:cxnSp>
        <p:nvCxnSpPr>
          <p:cNvPr id="39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196FB34-64FD-4BEC-AC51-D16708BA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0" y="2509911"/>
            <a:ext cx="110279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6761F0A-B3B7-471E-BD17-0BE47465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 problema para trajetórias genéricas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F7AB67-F521-4117-8748-F2D05F17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" y="484598"/>
            <a:ext cx="6373183" cy="3654581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0703D8-91A8-4F32-8A1C-15B5EBD12D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xfrm>
            <a:off x="7135415" y="-61952"/>
            <a:ext cx="4412151" cy="34838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Texto 6">
                <a:extLst>
                  <a:ext uri="{FF2B5EF4-FFF2-40B4-BE49-F238E27FC236}">
                    <a16:creationId xmlns:a16="http://schemas.microsoft.com/office/drawing/2014/main" id="{113A20B8-22CA-4481-8653-ABE94180C76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50106" y="4329321"/>
                <a:ext cx="6106742" cy="164592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Por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conservação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energia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</m:ra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spaço Reservado para Texto 6">
                <a:extLst>
                  <a:ext uri="{FF2B5EF4-FFF2-40B4-BE49-F238E27FC236}">
                    <a16:creationId xmlns:a16="http://schemas.microsoft.com/office/drawing/2014/main" id="{113A20B8-22CA-4481-8653-ABE94180C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50106" y="4329321"/>
                <a:ext cx="6106742" cy="1645920"/>
              </a:xfrm>
              <a:blipFill>
                <a:blip r:embed="rId4"/>
                <a:stretch>
                  <a:fillRect l="-12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D417702-F830-4FBA-A378-A39247AE515D}"/>
                  </a:ext>
                </a:extLst>
              </p:cNvPr>
              <p:cNvSpPr/>
              <p:nvPr/>
            </p:nvSpPr>
            <p:spPr>
              <a:xfrm>
                <a:off x="7477626" y="1649780"/>
                <a:ext cx="37277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1D417702-F830-4FBA-A378-A39247AE5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26" y="1649780"/>
                <a:ext cx="372772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7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41732CF-5A1A-40EE-9752-4A60280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de </a:t>
            </a:r>
            <a:r>
              <a:rPr lang="pt-BR" dirty="0"/>
              <a:t>Johann Bernoulli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3B91818-92CB-44EB-A070-E02812C54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Princípio</a:t>
            </a:r>
            <a:r>
              <a:rPr lang="en-US" dirty="0"/>
              <a:t> de Fermat</a:t>
            </a:r>
          </a:p>
          <a:p>
            <a:r>
              <a:rPr lang="en-US" dirty="0"/>
              <a:t>Se um </a:t>
            </a:r>
            <a:r>
              <a:rPr lang="en-US" dirty="0" err="1"/>
              <a:t>raio</a:t>
            </a:r>
            <a:r>
              <a:rPr lang="en-US" dirty="0"/>
              <a:t> de luz </a:t>
            </a:r>
            <a:r>
              <a:rPr lang="en-US" dirty="0" err="1"/>
              <a:t>vai</a:t>
            </a:r>
            <a:r>
              <a:rPr lang="en-US" dirty="0"/>
              <a:t> de A para B,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da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possível</a:t>
            </a:r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9435F486-A487-48FF-8E78-3F06D3A447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Lei de Snell: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2FEA3F3-5112-48E3-BB45-D9A451C2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5870"/>
            <a:ext cx="5291720" cy="34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8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A933194-448F-4C6A-9C6D-51BC72D0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Fazendo a luz respeitar a gravidade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4B2A26FF-74D9-4029-9D9F-E4EEEFA48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42727"/>
            <a:ext cx="7188199" cy="416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DFDFF5-1E62-4376-B384-E1B15BA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Definindo a curva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6189A6-DBC9-479B-BCFD-CD77C9EB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7" y="2509911"/>
            <a:ext cx="94062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B1C3EE-7647-440D-81DB-7A8CD1F6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infinitas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camadas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6B175D-8485-44D1-A6ED-259046F29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68641"/>
            <a:ext cx="11496821" cy="38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1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72095616-70FB-4904-9160-D4040F06B4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den>
                      </m:f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Título 4">
                <a:extLst>
                  <a:ext uri="{FF2B5EF4-FFF2-40B4-BE49-F238E27FC236}">
                    <a16:creationId xmlns:a16="http://schemas.microsoft.com/office/drawing/2014/main" id="{72095616-70FB-4904-9160-D4040F06B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948092F-96C0-455A-8A3D-DCF870163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5" y="1825625"/>
            <a:ext cx="8108441" cy="4560998"/>
          </a:xfrm>
        </p:spPr>
      </p:pic>
    </p:spTree>
    <p:extLst>
      <p:ext uri="{BB962C8B-B14F-4D97-AF65-F5344CB8AC3E}">
        <p14:creationId xmlns:p14="http://schemas.microsoft.com/office/powerpoint/2010/main" val="57229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FF1C8-2FAC-4015-B1DA-85F80C5C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Generalizações</a:t>
            </a:r>
            <a:endParaRPr lang="pt-BR" sz="410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57BC32-C4C5-4B0A-B6AE-5CDF4809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2645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60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CE9AA1-F22E-40C8-9B0A-513DA2B4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Bolinha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rolando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6A7345-C128-48DC-B071-9B162BB3C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Como o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rolamento</a:t>
                </a:r>
                <a:r>
                  <a:rPr lang="en-US" sz="2400" dirty="0">
                    <a:ea typeface="Cambria Math" panose="02040503050406030204" pitchFamily="18" charset="0"/>
                  </a:rPr>
                  <a:t> é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perfeito</a:t>
                </a:r>
                <a:r>
                  <a:rPr lang="en-US" sz="2400" dirty="0"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ea typeface="Cambria Math" panose="02040503050406030204" pitchFamily="18" charset="0"/>
                  </a:rPr>
                  <a:t>Finalmente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𝑚𝑔h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⇛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6A7345-C128-48DC-B071-9B162BB3C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96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Curvas que minimizam o tempo</vt:lpstr>
      <vt:lpstr>O problema para trajetórias genéricas</vt:lpstr>
      <vt:lpstr>A ideia de Johann Bernoulli</vt:lpstr>
      <vt:lpstr>Fazendo a luz respeitar a gravidade</vt:lpstr>
      <vt:lpstr>Definindo a curva</vt:lpstr>
      <vt:lpstr> Limite com infinitas camadas</vt:lpstr>
      <vt:lpstr>sin⁡θ/√y=cte</vt:lpstr>
      <vt:lpstr>Generalizações</vt:lpstr>
      <vt:lpstr>Bolinha rolando</vt:lpstr>
      <vt:lpstr>Com velocidade inicial</vt:lpstr>
      <vt:lpstr>Analogia com o caso original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que minimizam o tempo</dc:title>
  <dc:creator>Rodrigo Silva</dc:creator>
  <cp:lastModifiedBy>Rodrigo Silva</cp:lastModifiedBy>
  <cp:revision>2</cp:revision>
  <dcterms:created xsi:type="dcterms:W3CDTF">2019-11-28T14:00:03Z</dcterms:created>
  <dcterms:modified xsi:type="dcterms:W3CDTF">2019-11-28T14:02:59Z</dcterms:modified>
</cp:coreProperties>
</file>