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4" r:id="rId12"/>
    <p:sldId id="2146847062" r:id="rId13"/>
    <p:sldId id="2146847063" r:id="rId14"/>
    <p:sldId id="268" r:id="rId15"/>
    <p:sldId id="2146847055" r:id="rId16"/>
    <p:sldId id="269" r:id="rId17"/>
    <p:sldId id="2146847059" r:id="rId18"/>
    <p:sldId id="2146847060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Prediction of Access to Improved Source of Drinking Water using Machine Learning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8" y="3350702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Jagdambika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Prasad Menaria</a:t>
            </a: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College – Institute of Engineering and Technology, Udaipur </a:t>
            </a:r>
            <a:b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University – Mohan Lal </a:t>
            </a:r>
            <a:r>
              <a:rPr lang="en-US" sz="2000" b="1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Sukhadia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University </a:t>
            </a:r>
            <a:b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Branch – Computer Science and Engineering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2D9EF30-A834-CF91-A4ED-78988F3382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-480" t="4889" r="-480" b="-7112"/>
          <a:stretch/>
        </p:blipFill>
        <p:spPr>
          <a:xfrm>
            <a:off x="1941689" y="1554480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212242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project successfully developed a highly accurate machine learning model to predict access to improved drinking water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use of IBM Watson Studio and </a:t>
            </a:r>
            <a:r>
              <a:rPr lang="en-US" sz="2000" dirty="0" err="1"/>
              <a:t>AutoAI</a:t>
            </a:r>
            <a:r>
              <a:rPr lang="en-US" sz="2000" dirty="0"/>
              <a:t> significantly accelerated the model development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XGBoost</a:t>
            </a:r>
            <a:r>
              <a:rPr lang="en-US" sz="2000" dirty="0"/>
              <a:t> Regressor model achieved an outstanding </a:t>
            </a:r>
            <a:r>
              <a:rPr lang="en-US" sz="2000" dirty="0">
                <a:effectLst/>
              </a:rPr>
              <a:t>R2</a:t>
            </a:r>
            <a:r>
              <a:rPr lang="en-US" sz="2000" dirty="0"/>
              <a:t> score of 0.999, proving its 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insights from feature importance confirm that geographical location and the urban-rural divide are critical determinants of water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predictive tool can be a powerful asset for policymakers, enabling data-driven decisions for better resource allocation and strategic planning to achieve universal access to safe drinking water.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Enhance Data:</a:t>
            </a:r>
            <a:r>
              <a:rPr lang="en-US" sz="2000" dirty="0"/>
              <a:t> Incorporate more granular data, such as district-level information, local economic indicators, climate data (e.g., rainfall), and details on government water schemes to further improve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Time Series Forecasting:</a:t>
            </a:r>
            <a:r>
              <a:rPr lang="en-US" sz="2000" dirty="0"/>
              <a:t> If historical data over several years is collected, time-series models could be developed to predict future trends in water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Interactive Dashboard:</a:t>
            </a:r>
            <a:r>
              <a:rPr lang="en-US" sz="2000" dirty="0"/>
              <a:t> Create a web-based interactive dashboard where users (like policymakers or researchers) can select different states and demographics to see the predicted outcomes visually.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50" y="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400" dirty="0"/>
              <a:t>cloud.ibm.com</a:t>
            </a:r>
          </a:p>
          <a:p>
            <a:pPr marL="305435" indent="-305435"/>
            <a:r>
              <a:rPr lang="en-IN" sz="2400" dirty="0" err="1"/>
              <a:t>Watsonx.ai.Studio</a:t>
            </a:r>
            <a:endParaRPr lang="en-IN" sz="2400" dirty="0"/>
          </a:p>
          <a:p>
            <a:pPr marL="305435" indent="-305435"/>
            <a:r>
              <a:rPr lang="en-IN" sz="2400" dirty="0"/>
              <a:t>AI data KOSH by GOI 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1D4FF75-EB6E-4814-B569-B3FE4AAD34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0126" y="1301750"/>
            <a:ext cx="6211747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6E6A03-F043-FA1A-ED0D-9AD21F399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8360" y="1301750"/>
            <a:ext cx="6215280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058D40-0313-5DFD-C0BC-8692054B0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5400000">
            <a:off x="3478959" y="640067"/>
            <a:ext cx="5392388" cy="7043479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566" y="461455"/>
            <a:ext cx="11029615" cy="4673324"/>
          </a:xfrm>
        </p:spPr>
        <p:txBody>
          <a:bodyPr/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safe and improved drinking water is a critical global health issue and a key Sustainable Development Goal (SDG 6). However, monitoring and predicting the percentage of the population with access to improved water sources across different regions and demographics is a complex challenge. There is a need for a data-driven system to accurately forecast this access. Such a system can help governments and NGOs to identify vulnerable areas, allocate resources effectively, and formulate targeted policies to improve water infrastructure and public health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15463"/>
            <a:ext cx="11478806" cy="271198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latin typeface="Calibri"/>
                <a:ea typeface="+mn-lt"/>
                <a:cs typeface="+mn-lt"/>
              </a:rPr>
              <a:t>The proposed solution is to develop a machine learning model that predicts the percentage of a population having access to an improved drinking water source based on various socio-demographic factors.</a:t>
            </a:r>
          </a:p>
          <a:p>
            <a:pPr algn="just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+mn-lt"/>
                <a:cs typeface="+mn-lt"/>
              </a:rPr>
              <a:t>Data-driven Approach: </a:t>
            </a:r>
            <a:r>
              <a:rPr lang="en-US" sz="1600" b="1" dirty="0">
                <a:latin typeface="Calibri"/>
                <a:ea typeface="+mn-lt"/>
                <a:cs typeface="+mn-lt"/>
              </a:rPr>
              <a:t>We use a dataset (Improved Source of Drinking Water.csv) containing information categorized by State, Sector (Rural/Urban), Gender, and specific Indicators.</a:t>
            </a:r>
          </a:p>
          <a:p>
            <a:pPr algn="just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+mn-lt"/>
                <a:cs typeface="+mn-lt"/>
              </a:rPr>
              <a:t>Automated Model Building: </a:t>
            </a:r>
            <a:r>
              <a:rPr lang="en-US" sz="1600" b="1" dirty="0">
                <a:latin typeface="Calibri"/>
                <a:ea typeface="+mn-lt"/>
                <a:cs typeface="+mn-lt"/>
              </a:rPr>
              <a:t>The project leverages the IBM Watson Studio </a:t>
            </a:r>
            <a:r>
              <a:rPr lang="en-US" sz="1600" b="1" dirty="0" err="1">
                <a:latin typeface="Calibri"/>
                <a:ea typeface="+mn-lt"/>
                <a:cs typeface="+mn-lt"/>
              </a:rPr>
              <a:t>AutoAI</a:t>
            </a:r>
            <a:r>
              <a:rPr lang="en-US" sz="1600" b="1" dirty="0">
                <a:latin typeface="Calibri"/>
                <a:ea typeface="+mn-lt"/>
                <a:cs typeface="+mn-lt"/>
              </a:rPr>
              <a:t> service. This tool automatically preprocesses the data, trains multiple regression algorithms, and selects the best-performing model.</a:t>
            </a:r>
          </a:p>
          <a:p>
            <a:pPr algn="just"/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Calibri"/>
                <a:ea typeface="+mn-lt"/>
                <a:cs typeface="+mn-lt"/>
              </a:rPr>
              <a:t>Prediction Goal: </a:t>
            </a:r>
            <a:r>
              <a:rPr lang="en-US" sz="1600" b="1" dirty="0">
                <a:latin typeface="Calibri"/>
                <a:ea typeface="+mn-lt"/>
                <a:cs typeface="+mn-lt"/>
              </a:rPr>
              <a:t>The model is trained to predict the 'Value' column, which represents the percentage of the population corresponding to a specific indicator.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B0621CA-CFD0-9D74-2E5A-98A204E461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0048" y="1506056"/>
            <a:ext cx="830355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Platform: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Cloud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☁️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Environment: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Watson Studio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Technology: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automated machine learning.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Frameworks: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Python-based libraries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Improved Source of Drinking Water.csv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/>
              <a:t>The </a:t>
            </a:r>
            <a:r>
              <a:rPr lang="en-US" dirty="0" err="1"/>
              <a:t>AutoAI</a:t>
            </a:r>
            <a:r>
              <a:rPr lang="en-US" dirty="0"/>
              <a:t> experiment tested several algorithms and identified the </a:t>
            </a:r>
            <a:r>
              <a:rPr lang="en-US" dirty="0" err="1"/>
              <a:t>XGBoost</a:t>
            </a:r>
            <a:r>
              <a:rPr lang="en-US" dirty="0"/>
              <a:t> (Extreme Gradient Boosting) Regressor as the best-performing model for this prediction task.</a:t>
            </a:r>
          </a:p>
          <a:p>
            <a:pPr marL="305435" indent="-305435"/>
            <a:r>
              <a:rPr lang="en-US" dirty="0"/>
              <a:t>What is </a:t>
            </a:r>
            <a:r>
              <a:rPr lang="en-US" dirty="0" err="1"/>
              <a:t>XGBoost</a:t>
            </a:r>
            <a:r>
              <a:rPr lang="en-US" dirty="0"/>
              <a:t>? It is a powerful ensemble learning algorithm that builds decision trees sequentially. Each new tree corrects the errors of the previous ones, leading to a highly accurate and robust model.</a:t>
            </a:r>
          </a:p>
          <a:p>
            <a:pPr marL="305435" indent="-305435"/>
            <a:r>
              <a:rPr lang="en-US" b="1" dirty="0"/>
              <a:t>Key Model Parameters (from the project</a:t>
            </a:r>
            <a:r>
              <a:rPr lang="en-US" dirty="0"/>
              <a:t>):</a:t>
            </a:r>
          </a:p>
          <a:p>
            <a:pPr marL="305435" indent="-305435"/>
            <a:r>
              <a:rPr lang="en-US" dirty="0" err="1"/>
              <a:t>n_estimators</a:t>
            </a:r>
            <a:r>
              <a:rPr lang="en-US" dirty="0"/>
              <a:t>: 20max_depth:</a:t>
            </a:r>
          </a:p>
          <a:p>
            <a:pPr marL="305435" indent="-305435"/>
            <a:r>
              <a:rPr lang="en-US" dirty="0"/>
              <a:t> 6learning_rate: 0.1</a:t>
            </a:r>
          </a:p>
          <a:p>
            <a:pPr marL="305435" indent="-305435"/>
            <a:r>
              <a:rPr lang="en-US" b="1" dirty="0"/>
              <a:t>Deployment : </a:t>
            </a:r>
            <a:r>
              <a:rPr lang="en-US" dirty="0"/>
              <a:t>The trained model pipeline is saved and can be deployed as a web service using IBM Watson Machine Learning. This allows for making real-time predictions by sending new data (like State, Sector, etc.) to the model through an API.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model demonstrated excellent performance in predicting access to improved drinking water.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Accuracy:</a:t>
            </a:r>
            <a:r>
              <a:rPr lang="en-US" dirty="0"/>
              <a:t> The final model, </a:t>
            </a:r>
            <a:r>
              <a:rPr lang="en-US" b="1" dirty="0"/>
              <a:t>P5 - XGB Regressor</a:t>
            </a:r>
            <a:r>
              <a:rPr lang="en-US" dirty="0"/>
              <a:t>, achieved an </a:t>
            </a:r>
            <a:r>
              <a:rPr lang="en-US" b="1" dirty="0"/>
              <a:t>R-squared (</a:t>
            </a:r>
            <a:r>
              <a:rPr lang="en-US" b="1" dirty="0">
                <a:effectLst/>
              </a:rPr>
              <a:t>R2</a:t>
            </a:r>
            <a:r>
              <a:rPr lang="en-US" b="1" dirty="0"/>
              <a:t>) score of 0.999</a:t>
            </a:r>
            <a:r>
              <a:rPr lang="en-US" dirty="0"/>
              <a:t>. An </a:t>
            </a:r>
            <a:r>
              <a:rPr lang="en-US" dirty="0">
                <a:effectLst/>
              </a:rPr>
              <a:t>R2</a:t>
            </a:r>
            <a:r>
              <a:rPr lang="en-US" dirty="0"/>
              <a:t> score this close to 1 indicates that the model's predictions are extremely close to the actual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Importance:</a:t>
            </a:r>
            <a:r>
              <a:rPr lang="en-US" dirty="0"/>
              <a:t> The model identified the most influential factors for its predictions. The top 3 features were: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Indicator</a:t>
            </a:r>
            <a:r>
              <a:rPr lang="en-US" dirty="0"/>
              <a:t> (The specific metric being measured)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State</a:t>
            </a:r>
            <a:r>
              <a:rPr lang="en-US" dirty="0"/>
              <a:t> (The geographical region)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Sector</a:t>
            </a:r>
            <a:r>
              <a:rPr lang="en-US" dirty="0"/>
              <a:t> (Whether the area is Rural or Urban)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 descr="A screenshot of a computer">
            <a:extLst>
              <a:ext uri="{FF2B5EF4-FFF2-40B4-BE49-F238E27FC236}">
                <a16:creationId xmlns:a16="http://schemas.microsoft.com/office/drawing/2014/main" id="{020F2D56-CCF7-D700-894B-C973A8D719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409" b="-5409"/>
          <a:stretch/>
        </p:blipFill>
        <p:spPr>
          <a:xfrm>
            <a:off x="1941689" y="1554480"/>
            <a:ext cx="8308622" cy="4673600"/>
          </a:xfrm>
        </p:spPr>
      </p:pic>
    </p:spTree>
    <p:extLst>
      <p:ext uri="{BB962C8B-B14F-4D97-AF65-F5344CB8AC3E}">
        <p14:creationId xmlns:p14="http://schemas.microsoft.com/office/powerpoint/2010/main" val="92220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B06B4BE4-568B-6640-F744-E5E0B4546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" t="5407" r="-150" b="681"/>
          <a:stretch/>
        </p:blipFill>
        <p:spPr>
          <a:xfrm>
            <a:off x="1941689" y="1554480"/>
            <a:ext cx="8321040" cy="4389120"/>
          </a:xfrm>
        </p:spPr>
      </p:pic>
    </p:spTree>
    <p:extLst>
      <p:ext uri="{BB962C8B-B14F-4D97-AF65-F5344CB8AC3E}">
        <p14:creationId xmlns:p14="http://schemas.microsoft.com/office/powerpoint/2010/main" val="397576214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</TotalTime>
  <Words>788</Words>
  <Application>Microsoft Office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Prediction of Access to Improved Source of Drinking Water using Machine Learning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JP Menaria</cp:lastModifiedBy>
  <cp:revision>25</cp:revision>
  <dcterms:created xsi:type="dcterms:W3CDTF">2021-05-26T16:50:10Z</dcterms:created>
  <dcterms:modified xsi:type="dcterms:W3CDTF">2025-08-04T16:08:49Z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