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media/image12.jpg" ContentType="image/png"/>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70"/>
  </p:notesMasterIdLst>
  <p:handoutMasterIdLst>
    <p:handoutMasterId r:id="rId71"/>
  </p:handoutMasterIdLst>
  <p:sldIdLst>
    <p:sldId id="1720" r:id="rId6"/>
    <p:sldId id="1722" r:id="rId7"/>
    <p:sldId id="1728" r:id="rId8"/>
    <p:sldId id="1730" r:id="rId9"/>
    <p:sldId id="1776" r:id="rId10"/>
    <p:sldId id="1746" r:id="rId11"/>
    <p:sldId id="1747" r:id="rId12"/>
    <p:sldId id="1748" r:id="rId13"/>
    <p:sldId id="1777" r:id="rId14"/>
    <p:sldId id="1723" r:id="rId15"/>
    <p:sldId id="1731" r:id="rId16"/>
    <p:sldId id="1759" r:id="rId17"/>
    <p:sldId id="1732" r:id="rId18"/>
    <p:sldId id="1733" r:id="rId19"/>
    <p:sldId id="1751" r:id="rId20"/>
    <p:sldId id="1752" r:id="rId21"/>
    <p:sldId id="1753" r:id="rId22"/>
    <p:sldId id="1754" r:id="rId23"/>
    <p:sldId id="1755" r:id="rId24"/>
    <p:sldId id="1756" r:id="rId25"/>
    <p:sldId id="1799" r:id="rId26"/>
    <p:sldId id="1786" r:id="rId27"/>
    <p:sldId id="1801" r:id="rId28"/>
    <p:sldId id="1806" r:id="rId29"/>
    <p:sldId id="1807" r:id="rId30"/>
    <p:sldId id="1808" r:id="rId31"/>
    <p:sldId id="1788" r:id="rId32"/>
    <p:sldId id="1802" r:id="rId33"/>
    <p:sldId id="1765" r:id="rId34"/>
    <p:sldId id="1809" r:id="rId35"/>
    <p:sldId id="1810" r:id="rId36"/>
    <p:sldId id="1811" r:id="rId37"/>
    <p:sldId id="1812" r:id="rId38"/>
    <p:sldId id="1790" r:id="rId39"/>
    <p:sldId id="1803" r:id="rId40"/>
    <p:sldId id="1735" r:id="rId41"/>
    <p:sldId id="1813" r:id="rId42"/>
    <p:sldId id="1814" r:id="rId43"/>
    <p:sldId id="1815" r:id="rId44"/>
    <p:sldId id="1816" r:id="rId45"/>
    <p:sldId id="1792" r:id="rId46"/>
    <p:sldId id="1804" r:id="rId47"/>
    <p:sldId id="1764" r:id="rId48"/>
    <p:sldId id="1817" r:id="rId49"/>
    <p:sldId id="1819" r:id="rId50"/>
    <p:sldId id="1820" r:id="rId51"/>
    <p:sldId id="1821" r:id="rId52"/>
    <p:sldId id="1822" r:id="rId53"/>
    <p:sldId id="1794" r:id="rId54"/>
    <p:sldId id="1805" r:id="rId55"/>
    <p:sldId id="1823" r:id="rId56"/>
    <p:sldId id="1824" r:id="rId57"/>
    <p:sldId id="1724" r:id="rId58"/>
    <p:sldId id="1734" r:id="rId59"/>
    <p:sldId id="1767" r:id="rId60"/>
    <p:sldId id="1766" r:id="rId61"/>
    <p:sldId id="1768" r:id="rId62"/>
    <p:sldId id="1769" r:id="rId63"/>
    <p:sldId id="1770" r:id="rId64"/>
    <p:sldId id="1771" r:id="rId65"/>
    <p:sldId id="1772" r:id="rId66"/>
    <p:sldId id="1825" r:id="rId67"/>
    <p:sldId id="1760" r:id="rId68"/>
    <p:sldId id="1532" r:id="rId6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20"/>
            <p14:sldId id="1722"/>
            <p14:sldId id="1728"/>
            <p14:sldId id="1730"/>
            <p14:sldId id="1776"/>
            <p14:sldId id="1746"/>
            <p14:sldId id="1747"/>
            <p14:sldId id="1748"/>
            <p14:sldId id="1777"/>
            <p14:sldId id="1723"/>
            <p14:sldId id="1731"/>
            <p14:sldId id="1759"/>
            <p14:sldId id="1732"/>
            <p14:sldId id="1733"/>
            <p14:sldId id="1751"/>
            <p14:sldId id="1752"/>
            <p14:sldId id="1753"/>
            <p14:sldId id="1754"/>
            <p14:sldId id="1755"/>
            <p14:sldId id="1756"/>
            <p14:sldId id="1799"/>
            <p14:sldId id="1786"/>
            <p14:sldId id="1801"/>
            <p14:sldId id="1806"/>
            <p14:sldId id="1807"/>
            <p14:sldId id="1808"/>
            <p14:sldId id="1788"/>
            <p14:sldId id="1802"/>
            <p14:sldId id="1765"/>
            <p14:sldId id="1809"/>
            <p14:sldId id="1810"/>
            <p14:sldId id="1811"/>
            <p14:sldId id="1812"/>
            <p14:sldId id="1790"/>
            <p14:sldId id="1803"/>
            <p14:sldId id="1735"/>
            <p14:sldId id="1813"/>
            <p14:sldId id="1814"/>
            <p14:sldId id="1815"/>
            <p14:sldId id="1816"/>
            <p14:sldId id="1792"/>
            <p14:sldId id="1804"/>
            <p14:sldId id="1764"/>
            <p14:sldId id="1817"/>
            <p14:sldId id="1819"/>
            <p14:sldId id="1820"/>
            <p14:sldId id="1821"/>
            <p14:sldId id="1822"/>
            <p14:sldId id="1794"/>
            <p14:sldId id="1805"/>
            <p14:sldId id="1823"/>
            <p14:sldId id="1824"/>
            <p14:sldId id="1724"/>
            <p14:sldId id="1734"/>
            <p14:sldId id="1767"/>
            <p14:sldId id="1766"/>
            <p14:sldId id="1768"/>
            <p14:sldId id="1769"/>
            <p14:sldId id="1770"/>
            <p14:sldId id="1771"/>
            <p14:sldId id="1772"/>
            <p14:sldId id="1825"/>
            <p14:sldId id="1760"/>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C0066"/>
    <a:srgbClr val="990033"/>
    <a:srgbClr val="009900"/>
    <a:srgbClr val="990099"/>
    <a:srgbClr val="000099"/>
    <a:srgbClr val="0078D4"/>
    <a:srgbClr val="1A1A1A"/>
    <a:srgbClr val="FFFFFF"/>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4" autoAdjust="0"/>
    <p:restoredTop sz="96101" autoAdjust="0"/>
  </p:normalViewPr>
  <p:slideViewPr>
    <p:cSldViewPr snapToGrid="0">
      <p:cViewPr varScale="1">
        <p:scale>
          <a:sx n="78" d="100"/>
          <a:sy n="78" d="100"/>
        </p:scale>
        <p:origin x="547" y="67"/>
      </p:cViewPr>
      <p:guideLst/>
    </p:cSldViewPr>
  </p:slideViewPr>
  <p:outlineViewPr>
    <p:cViewPr>
      <p:scale>
        <a:sx n="33" d="100"/>
        <a:sy n="33" d="100"/>
      </p:scale>
      <p:origin x="0" y="-5090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r Dizdarevic" userId="974b99a72053636c" providerId="LiveId" clId="{A82B104F-7757-4372-A097-0BEEA65EB095}"/>
    <pc:docChg chg="undo custSel addSld delSld modSld modSection">
      <pc:chgData name="Damir Dizdarevic" userId="974b99a72053636c" providerId="LiveId" clId="{A82B104F-7757-4372-A097-0BEEA65EB095}" dt="2018-08-24T09:44:15.848" v="2469" actId="20577"/>
      <pc:docMkLst>
        <pc:docMk/>
      </pc:docMkLst>
      <pc:sldChg chg="addSp modSp">
        <pc:chgData name="Damir Dizdarevic" userId="974b99a72053636c" providerId="LiveId" clId="{A82B104F-7757-4372-A097-0BEEA65EB095}" dt="2018-08-21T14:31:56.189" v="2299" actId="20577"/>
        <pc:sldMkLst>
          <pc:docMk/>
          <pc:sldMk cId="1793706927" sldId="1670"/>
        </pc:sldMkLst>
        <pc:spChg chg="mod">
          <ac:chgData name="Damir Dizdarevic" userId="974b99a72053636c" providerId="LiveId" clId="{A82B104F-7757-4372-A097-0BEEA65EB095}" dt="2018-08-21T14:31:56.189" v="2299" actId="20577"/>
          <ac:spMkLst>
            <pc:docMk/>
            <pc:sldMk cId="1793706927" sldId="1670"/>
            <ac:spMk id="6" creationId="{00000000-0000-0000-0000-000000000000}"/>
          </ac:spMkLst>
        </pc:spChg>
        <pc:spChg chg="mod">
          <ac:chgData name="Damir Dizdarevic" userId="974b99a72053636c" providerId="LiveId" clId="{A82B104F-7757-4372-A097-0BEEA65EB095}" dt="2018-08-21T14:18:27.705" v="2156" actId="20577"/>
          <ac:spMkLst>
            <pc:docMk/>
            <pc:sldMk cId="1793706927" sldId="1670"/>
            <ac:spMk id="17" creationId="{00000000-0000-0000-0000-000000000000}"/>
          </ac:spMkLst>
        </pc:spChg>
        <pc:picChg chg="add mod">
          <ac:chgData name="Damir Dizdarevic" userId="974b99a72053636c" providerId="LiveId" clId="{A82B104F-7757-4372-A097-0BEEA65EB095}" dt="2018-08-21T14:31:46.832" v="2294" actId="1076"/>
          <ac:picMkLst>
            <pc:docMk/>
            <pc:sldMk cId="1793706927" sldId="1670"/>
            <ac:picMk id="4" creationId="{E2883FE4-0761-4516-8BBA-F11FB293D831}"/>
          </ac:picMkLst>
        </pc:picChg>
      </pc:sldChg>
      <pc:sldChg chg="modSp">
        <pc:chgData name="Damir Dizdarevic" userId="974b99a72053636c" providerId="LiveId" clId="{A82B104F-7757-4372-A097-0BEEA65EB095}" dt="2018-08-21T08:43:12.439" v="247" actId="5793"/>
        <pc:sldMkLst>
          <pc:docMk/>
          <pc:sldMk cId="3111323014" sldId="1725"/>
        </pc:sldMkLst>
        <pc:spChg chg="mod">
          <ac:chgData name="Damir Dizdarevic" userId="974b99a72053636c" providerId="LiveId" clId="{A82B104F-7757-4372-A097-0BEEA65EB095}" dt="2018-08-21T08:43:12.439" v="247" actId="5793"/>
          <ac:spMkLst>
            <pc:docMk/>
            <pc:sldMk cId="3111323014" sldId="1725"/>
            <ac:spMk id="6" creationId="{00000000-0000-0000-0000-000000000000}"/>
          </ac:spMkLst>
        </pc:spChg>
        <pc:spChg chg="mod">
          <ac:chgData name="Damir Dizdarevic" userId="974b99a72053636c" providerId="LiveId" clId="{A82B104F-7757-4372-A097-0BEEA65EB095}" dt="2018-08-21T08:41:44.825" v="171" actId="20577"/>
          <ac:spMkLst>
            <pc:docMk/>
            <pc:sldMk cId="3111323014" sldId="1725"/>
            <ac:spMk id="17" creationId="{00000000-0000-0000-0000-000000000000}"/>
          </ac:spMkLst>
        </pc:spChg>
      </pc:sldChg>
      <pc:sldChg chg="addSp delSp modSp">
        <pc:chgData name="Damir Dizdarevic" userId="974b99a72053636c" providerId="LiveId" clId="{A82B104F-7757-4372-A097-0BEEA65EB095}" dt="2018-08-21T08:46:05.104" v="305" actId="20577"/>
        <pc:sldMkLst>
          <pc:docMk/>
          <pc:sldMk cId="2609497765" sldId="1726"/>
        </pc:sldMkLst>
        <pc:spChg chg="mod">
          <ac:chgData name="Damir Dizdarevic" userId="974b99a72053636c" providerId="LiveId" clId="{A82B104F-7757-4372-A097-0BEEA65EB095}" dt="2018-08-21T08:46:05.104" v="305" actId="20577"/>
          <ac:spMkLst>
            <pc:docMk/>
            <pc:sldMk cId="2609497765" sldId="1726"/>
            <ac:spMk id="6" creationId="{00000000-0000-0000-0000-000000000000}"/>
          </ac:spMkLst>
        </pc:spChg>
        <pc:spChg chg="mod">
          <ac:chgData name="Damir Dizdarevic" userId="974b99a72053636c" providerId="LiveId" clId="{A82B104F-7757-4372-A097-0BEEA65EB095}" dt="2018-08-21T08:45:40.040" v="296" actId="20577"/>
          <ac:spMkLst>
            <pc:docMk/>
            <pc:sldMk cId="2609497765" sldId="1726"/>
            <ac:spMk id="17" creationId="{00000000-0000-0000-0000-000000000000}"/>
          </ac:spMkLst>
        </pc:spChg>
        <pc:graphicFrameChg chg="add del">
          <ac:chgData name="Damir Dizdarevic" userId="974b99a72053636c" providerId="LiveId" clId="{A82B104F-7757-4372-A097-0BEEA65EB095}" dt="2018-08-21T08:44:14.010" v="254" actId="20577"/>
          <ac:graphicFrameMkLst>
            <pc:docMk/>
            <pc:sldMk cId="2609497765" sldId="1726"/>
            <ac:graphicFrameMk id="2" creationId="{31679433-671B-4FEC-8D3D-CDB64E255C0D}"/>
          </ac:graphicFrameMkLst>
        </pc:graphicFrameChg>
        <pc:graphicFrameChg chg="add del">
          <ac:chgData name="Damir Dizdarevic" userId="974b99a72053636c" providerId="LiveId" clId="{A82B104F-7757-4372-A097-0BEEA65EB095}" dt="2018-08-21T08:44:28.642" v="258" actId="20577"/>
          <ac:graphicFrameMkLst>
            <pc:docMk/>
            <pc:sldMk cId="2609497765" sldId="1726"/>
            <ac:graphicFrameMk id="3" creationId="{424D8987-BD50-4F35-BDD7-8F48C289031F}"/>
          </ac:graphicFrameMkLst>
        </pc:graphicFrameChg>
      </pc:sldChg>
      <pc:sldChg chg="modSp add del">
        <pc:chgData name="Damir Dizdarevic" userId="974b99a72053636c" providerId="LiveId" clId="{A82B104F-7757-4372-A097-0BEEA65EB095}" dt="2018-08-21T10:29:03.582" v="421" actId="20577"/>
        <pc:sldMkLst>
          <pc:docMk/>
          <pc:sldMk cId="4066190342" sldId="1727"/>
        </pc:sldMkLst>
        <pc:spChg chg="mod">
          <ac:chgData name="Damir Dizdarevic" userId="974b99a72053636c" providerId="LiveId" clId="{A82B104F-7757-4372-A097-0BEEA65EB095}" dt="2018-08-21T10:29:03.582" v="421" actId="20577"/>
          <ac:spMkLst>
            <pc:docMk/>
            <pc:sldMk cId="4066190342" sldId="1727"/>
            <ac:spMk id="6" creationId="{00000000-0000-0000-0000-000000000000}"/>
          </ac:spMkLst>
        </pc:spChg>
        <pc:spChg chg="mod">
          <ac:chgData name="Damir Dizdarevic" userId="974b99a72053636c" providerId="LiveId" clId="{A82B104F-7757-4372-A097-0BEEA65EB095}" dt="2018-08-21T08:47:26.367" v="384" actId="20577"/>
          <ac:spMkLst>
            <pc:docMk/>
            <pc:sldMk cId="4066190342" sldId="1727"/>
            <ac:spMk id="17" creationId="{00000000-0000-0000-0000-000000000000}"/>
          </ac:spMkLst>
        </pc:spChg>
      </pc:sldChg>
      <pc:sldChg chg="modSp">
        <pc:chgData name="Damir Dizdarevic" userId="974b99a72053636c" providerId="LiveId" clId="{A82B104F-7757-4372-A097-0BEEA65EB095}" dt="2018-08-21T13:42:29.776" v="908" actId="15"/>
        <pc:sldMkLst>
          <pc:docMk/>
          <pc:sldMk cId="2753844860" sldId="1728"/>
        </pc:sldMkLst>
        <pc:spChg chg="mod">
          <ac:chgData name="Damir Dizdarevic" userId="974b99a72053636c" providerId="LiveId" clId="{A82B104F-7757-4372-A097-0BEEA65EB095}" dt="2018-08-21T13:42:29.776" v="908" actId="15"/>
          <ac:spMkLst>
            <pc:docMk/>
            <pc:sldMk cId="2753844860" sldId="1728"/>
            <ac:spMk id="6" creationId="{00000000-0000-0000-0000-000000000000}"/>
          </ac:spMkLst>
        </pc:spChg>
        <pc:spChg chg="mod">
          <ac:chgData name="Damir Dizdarevic" userId="974b99a72053636c" providerId="LiveId" clId="{A82B104F-7757-4372-A097-0BEEA65EB095}" dt="2018-08-21T13:41:49.954" v="894" actId="20577"/>
          <ac:spMkLst>
            <pc:docMk/>
            <pc:sldMk cId="2753844860" sldId="1728"/>
            <ac:spMk id="17" creationId="{00000000-0000-0000-0000-000000000000}"/>
          </ac:spMkLst>
        </pc:spChg>
      </pc:sldChg>
      <pc:sldChg chg="modSp">
        <pc:chgData name="Damir Dizdarevic" userId="974b99a72053636c" providerId="LiveId" clId="{A82B104F-7757-4372-A097-0BEEA65EB095}" dt="2018-08-21T13:45:15.958" v="1111" actId="15"/>
        <pc:sldMkLst>
          <pc:docMk/>
          <pc:sldMk cId="4064441819" sldId="1729"/>
        </pc:sldMkLst>
        <pc:spChg chg="mod">
          <ac:chgData name="Damir Dizdarevic" userId="974b99a72053636c" providerId="LiveId" clId="{A82B104F-7757-4372-A097-0BEEA65EB095}" dt="2018-08-21T13:45:15.958" v="1111" actId="15"/>
          <ac:spMkLst>
            <pc:docMk/>
            <pc:sldMk cId="4064441819" sldId="1729"/>
            <ac:spMk id="6" creationId="{00000000-0000-0000-0000-000000000000}"/>
          </ac:spMkLst>
        </pc:spChg>
        <pc:spChg chg="mod">
          <ac:chgData name="Damir Dizdarevic" userId="974b99a72053636c" providerId="LiveId" clId="{A82B104F-7757-4372-A097-0BEEA65EB095}" dt="2018-08-21T13:42:54.090" v="954" actId="20577"/>
          <ac:spMkLst>
            <pc:docMk/>
            <pc:sldMk cId="4064441819" sldId="1729"/>
            <ac:spMk id="17" creationId="{00000000-0000-0000-0000-000000000000}"/>
          </ac:spMkLst>
        </pc:spChg>
      </pc:sldChg>
      <pc:sldChg chg="modSp">
        <pc:chgData name="Damir Dizdarevic" userId="974b99a72053636c" providerId="LiveId" clId="{A82B104F-7757-4372-A097-0BEEA65EB095}" dt="2018-08-21T13:48:31.625" v="1177" actId="20577"/>
        <pc:sldMkLst>
          <pc:docMk/>
          <pc:sldMk cId="617106554" sldId="1730"/>
        </pc:sldMkLst>
        <pc:spChg chg="mod">
          <ac:chgData name="Damir Dizdarevic" userId="974b99a72053636c" providerId="LiveId" clId="{A82B104F-7757-4372-A097-0BEEA65EB095}" dt="2018-08-21T13:48:31.625" v="1177" actId="20577"/>
          <ac:spMkLst>
            <pc:docMk/>
            <pc:sldMk cId="617106554" sldId="1730"/>
            <ac:spMk id="6" creationId="{00000000-0000-0000-0000-000000000000}"/>
          </ac:spMkLst>
        </pc:spChg>
        <pc:spChg chg="mod">
          <ac:chgData name="Damir Dizdarevic" userId="974b99a72053636c" providerId="LiveId" clId="{A82B104F-7757-4372-A097-0BEEA65EB095}" dt="2018-08-21T13:46:59.690" v="1154" actId="20577"/>
          <ac:spMkLst>
            <pc:docMk/>
            <pc:sldMk cId="617106554" sldId="1730"/>
            <ac:spMk id="17" creationId="{00000000-0000-0000-0000-000000000000}"/>
          </ac:spMkLst>
        </pc:spChg>
      </pc:sldChg>
      <pc:sldChg chg="modSp">
        <pc:chgData name="Damir Dizdarevic" userId="974b99a72053636c" providerId="LiveId" clId="{A82B104F-7757-4372-A097-0BEEA65EB095}" dt="2018-08-21T14:01:32.127" v="1875" actId="15"/>
        <pc:sldMkLst>
          <pc:docMk/>
          <pc:sldMk cId="125839227" sldId="1731"/>
        </pc:sldMkLst>
        <pc:spChg chg="mod">
          <ac:chgData name="Damir Dizdarevic" userId="974b99a72053636c" providerId="LiveId" clId="{A82B104F-7757-4372-A097-0BEEA65EB095}" dt="2018-08-21T14:01:32.127" v="1875" actId="15"/>
          <ac:spMkLst>
            <pc:docMk/>
            <pc:sldMk cId="125839227" sldId="1731"/>
            <ac:spMk id="6" creationId="{00000000-0000-0000-0000-000000000000}"/>
          </ac:spMkLst>
        </pc:spChg>
        <pc:spChg chg="mod">
          <ac:chgData name="Damir Dizdarevic" userId="974b99a72053636c" providerId="LiveId" clId="{A82B104F-7757-4372-A097-0BEEA65EB095}" dt="2018-08-21T13:57:12.242" v="1445" actId="20577"/>
          <ac:spMkLst>
            <pc:docMk/>
            <pc:sldMk cId="125839227" sldId="1731"/>
            <ac:spMk id="17" creationId="{00000000-0000-0000-0000-000000000000}"/>
          </ac:spMkLst>
        </pc:spChg>
      </pc:sldChg>
      <pc:sldChg chg="modSp">
        <pc:chgData name="Damir Dizdarevic" userId="974b99a72053636c" providerId="LiveId" clId="{A82B104F-7757-4372-A097-0BEEA65EB095}" dt="2018-08-21T14:05:06.519" v="1923" actId="15"/>
        <pc:sldMkLst>
          <pc:docMk/>
          <pc:sldMk cId="1248012092" sldId="1732"/>
        </pc:sldMkLst>
        <pc:spChg chg="mod">
          <ac:chgData name="Damir Dizdarevic" userId="974b99a72053636c" providerId="LiveId" clId="{A82B104F-7757-4372-A097-0BEEA65EB095}" dt="2018-08-21T14:05:06.519" v="1923" actId="15"/>
          <ac:spMkLst>
            <pc:docMk/>
            <pc:sldMk cId="1248012092" sldId="1732"/>
            <ac:spMk id="6" creationId="{00000000-0000-0000-0000-000000000000}"/>
          </ac:spMkLst>
        </pc:spChg>
        <pc:spChg chg="mod">
          <ac:chgData name="Damir Dizdarevic" userId="974b99a72053636c" providerId="LiveId" clId="{A82B104F-7757-4372-A097-0BEEA65EB095}" dt="2018-08-21T13:57:32.952" v="1505" actId="20577"/>
          <ac:spMkLst>
            <pc:docMk/>
            <pc:sldMk cId="1248012092" sldId="1732"/>
            <ac:spMk id="17" creationId="{00000000-0000-0000-0000-000000000000}"/>
          </ac:spMkLst>
        </pc:spChg>
      </pc:sldChg>
      <pc:sldChg chg="addSp modSp">
        <pc:chgData name="Damir Dizdarevic" userId="974b99a72053636c" providerId="LiveId" clId="{A82B104F-7757-4372-A097-0BEEA65EB095}" dt="2018-08-21T14:06:48.301" v="1935" actId="1076"/>
        <pc:sldMkLst>
          <pc:docMk/>
          <pc:sldMk cId="1249165711" sldId="1733"/>
        </pc:sldMkLst>
        <pc:spChg chg="mod">
          <ac:chgData name="Damir Dizdarevic" userId="974b99a72053636c" providerId="LiveId" clId="{A82B104F-7757-4372-A097-0BEEA65EB095}" dt="2018-08-21T14:06:43.270" v="1934" actId="14100"/>
          <ac:spMkLst>
            <pc:docMk/>
            <pc:sldMk cId="1249165711" sldId="1733"/>
            <ac:spMk id="6" creationId="{00000000-0000-0000-0000-000000000000}"/>
          </ac:spMkLst>
        </pc:spChg>
        <pc:spChg chg="mod">
          <ac:chgData name="Damir Dizdarevic" userId="974b99a72053636c" providerId="LiveId" clId="{A82B104F-7757-4372-A097-0BEEA65EB095}" dt="2018-08-21T13:57:48.191" v="1532" actId="20577"/>
          <ac:spMkLst>
            <pc:docMk/>
            <pc:sldMk cId="1249165711" sldId="1733"/>
            <ac:spMk id="17" creationId="{00000000-0000-0000-0000-000000000000}"/>
          </ac:spMkLst>
        </pc:spChg>
        <pc:picChg chg="add mod">
          <ac:chgData name="Damir Dizdarevic" userId="974b99a72053636c" providerId="LiveId" clId="{A82B104F-7757-4372-A097-0BEEA65EB095}" dt="2018-08-21T14:06:48.301" v="1935" actId="1076"/>
          <ac:picMkLst>
            <pc:docMk/>
            <pc:sldMk cId="1249165711" sldId="1733"/>
            <ac:picMk id="4" creationId="{7F0D9E8D-55A8-410E-8E87-06F955ADE5A4}"/>
          </ac:picMkLst>
        </pc:picChg>
      </pc:sldChg>
      <pc:sldChg chg="modSp">
        <pc:chgData name="Damir Dizdarevic" userId="974b99a72053636c" providerId="LiveId" clId="{A82B104F-7757-4372-A097-0BEEA65EB095}" dt="2018-08-21T14:29:24.756" v="2277" actId="20577"/>
        <pc:sldMkLst>
          <pc:docMk/>
          <pc:sldMk cId="1043299769" sldId="1734"/>
        </pc:sldMkLst>
        <pc:spChg chg="mod">
          <ac:chgData name="Damir Dizdarevic" userId="974b99a72053636c" providerId="LiveId" clId="{A82B104F-7757-4372-A097-0BEEA65EB095}" dt="2018-08-21T14:29:24.756" v="2277" actId="20577"/>
          <ac:spMkLst>
            <pc:docMk/>
            <pc:sldMk cId="1043299769" sldId="1734"/>
            <ac:spMk id="6" creationId="{00000000-0000-0000-0000-000000000000}"/>
          </ac:spMkLst>
        </pc:spChg>
        <pc:spChg chg="mod">
          <ac:chgData name="Damir Dizdarevic" userId="974b99a72053636c" providerId="LiveId" clId="{A82B104F-7757-4372-A097-0BEEA65EB095}" dt="2018-08-21T14:18:06.001" v="2124" actId="20577"/>
          <ac:spMkLst>
            <pc:docMk/>
            <pc:sldMk cId="1043299769" sldId="1734"/>
            <ac:spMk id="17" creationId="{00000000-0000-0000-0000-000000000000}"/>
          </ac:spMkLst>
        </pc:spChg>
      </pc:sldChg>
      <pc:sldChg chg="modSp">
        <pc:chgData name="Damir Dizdarevic" userId="974b99a72053636c" providerId="LiveId" clId="{A82B104F-7757-4372-A097-0BEEA65EB095}" dt="2018-08-21T14:30:10.631" v="2290" actId="15"/>
        <pc:sldMkLst>
          <pc:docMk/>
          <pc:sldMk cId="1138465511" sldId="1735"/>
        </pc:sldMkLst>
        <pc:spChg chg="mod">
          <ac:chgData name="Damir Dizdarevic" userId="974b99a72053636c" providerId="LiveId" clId="{A82B104F-7757-4372-A097-0BEEA65EB095}" dt="2018-08-21T14:30:10.631" v="2290" actId="15"/>
          <ac:spMkLst>
            <pc:docMk/>
            <pc:sldMk cId="1138465511" sldId="1735"/>
            <ac:spMk id="6" creationId="{00000000-0000-0000-0000-000000000000}"/>
          </ac:spMkLst>
        </pc:spChg>
        <pc:spChg chg="mod">
          <ac:chgData name="Damir Dizdarevic" userId="974b99a72053636c" providerId="LiveId" clId="{A82B104F-7757-4372-A097-0BEEA65EB095}" dt="2018-08-21T14:18:16.533" v="2150" actId="20577"/>
          <ac:spMkLst>
            <pc:docMk/>
            <pc:sldMk cId="1138465511" sldId="1735"/>
            <ac:spMk id="17" creationId="{00000000-0000-0000-0000-000000000000}"/>
          </ac:spMkLst>
        </pc:spChg>
      </pc:sldChg>
      <pc:sldChg chg="modSp add">
        <pc:chgData name="Damir Dizdarevic" userId="974b99a72053636c" providerId="LiveId" clId="{A82B104F-7757-4372-A097-0BEEA65EB095}" dt="2018-08-24T09:44:15.848" v="2469" actId="20577"/>
        <pc:sldMkLst>
          <pc:docMk/>
          <pc:sldMk cId="1622630864" sldId="1736"/>
        </pc:sldMkLst>
        <pc:spChg chg="mod">
          <ac:chgData name="Damir Dizdarevic" userId="974b99a72053636c" providerId="LiveId" clId="{A82B104F-7757-4372-A097-0BEEA65EB095}" dt="2018-08-24T09:44:15.848" v="2469" actId="20577"/>
          <ac:spMkLst>
            <pc:docMk/>
            <pc:sldMk cId="1622630864" sldId="1736"/>
            <ac:spMk id="6" creationId="{00000000-0000-0000-0000-000000000000}"/>
          </ac:spMkLst>
        </pc:spChg>
        <pc:spChg chg="mod">
          <ac:chgData name="Damir Dizdarevic" userId="974b99a72053636c" providerId="LiveId" clId="{A82B104F-7757-4372-A097-0BEEA65EB095}" dt="2018-08-21T08:40:50.016" v="21" actId="20577"/>
          <ac:spMkLst>
            <pc:docMk/>
            <pc:sldMk cId="1622630864" sldId="1736"/>
            <ac:spMk id="17" creationId="{00000000-0000-0000-0000-000000000000}"/>
          </ac:spMkLst>
        </pc:spChg>
      </pc:sldChg>
      <pc:sldChg chg="modSp add">
        <pc:chgData name="Damir Dizdarevic" userId="974b99a72053636c" providerId="LiveId" clId="{A82B104F-7757-4372-A097-0BEEA65EB095}" dt="2018-08-21T10:31:48.770" v="493" actId="15"/>
        <pc:sldMkLst>
          <pc:docMk/>
          <pc:sldMk cId="32542237" sldId="1737"/>
        </pc:sldMkLst>
        <pc:spChg chg="mod">
          <ac:chgData name="Damir Dizdarevic" userId="974b99a72053636c" providerId="LiveId" clId="{A82B104F-7757-4372-A097-0BEEA65EB095}" dt="2018-08-21T10:31:48.770" v="493" actId="15"/>
          <ac:spMkLst>
            <pc:docMk/>
            <pc:sldMk cId="32542237" sldId="1737"/>
            <ac:spMk id="6" creationId="{00000000-0000-0000-0000-000000000000}"/>
          </ac:spMkLst>
        </pc:spChg>
        <pc:spChg chg="mod">
          <ac:chgData name="Damir Dizdarevic" userId="974b99a72053636c" providerId="LiveId" clId="{A82B104F-7757-4372-A097-0BEEA65EB095}" dt="2018-08-21T10:29:25.617" v="453" actId="20577"/>
          <ac:spMkLst>
            <pc:docMk/>
            <pc:sldMk cId="32542237" sldId="1737"/>
            <ac:spMk id="17" creationId="{00000000-0000-0000-0000-000000000000}"/>
          </ac:spMkLst>
        </pc:spChg>
      </pc:sldChg>
      <pc:sldChg chg="addSp modSp add">
        <pc:chgData name="Damir Dizdarevic" userId="974b99a72053636c" providerId="LiveId" clId="{A82B104F-7757-4372-A097-0BEEA65EB095}" dt="2018-08-21T10:33:16.871" v="528" actId="15"/>
        <pc:sldMkLst>
          <pc:docMk/>
          <pc:sldMk cId="478117944" sldId="1738"/>
        </pc:sldMkLst>
        <pc:spChg chg="mod">
          <ac:chgData name="Damir Dizdarevic" userId="974b99a72053636c" providerId="LiveId" clId="{A82B104F-7757-4372-A097-0BEEA65EB095}" dt="2018-08-21T10:33:16.871" v="528" actId="15"/>
          <ac:spMkLst>
            <pc:docMk/>
            <pc:sldMk cId="478117944" sldId="1738"/>
            <ac:spMk id="6" creationId="{00000000-0000-0000-0000-000000000000}"/>
          </ac:spMkLst>
        </pc:spChg>
        <pc:spChg chg="mod">
          <ac:chgData name="Damir Dizdarevic" userId="974b99a72053636c" providerId="LiveId" clId="{A82B104F-7757-4372-A097-0BEEA65EB095}" dt="2018-08-21T10:32:19.911" v="520" actId="20577"/>
          <ac:spMkLst>
            <pc:docMk/>
            <pc:sldMk cId="478117944" sldId="1738"/>
            <ac:spMk id="17" creationId="{00000000-0000-0000-0000-000000000000}"/>
          </ac:spMkLst>
        </pc:spChg>
        <pc:picChg chg="add mod">
          <ac:chgData name="Damir Dizdarevic" userId="974b99a72053636c" providerId="LiveId" clId="{A82B104F-7757-4372-A097-0BEEA65EB095}" dt="2018-08-21T10:32:53.380" v="525" actId="1076"/>
          <ac:picMkLst>
            <pc:docMk/>
            <pc:sldMk cId="478117944" sldId="1738"/>
            <ac:picMk id="4" creationId="{F60E955C-2645-48D9-BDCA-0CFBF77CBA5C}"/>
          </ac:picMkLst>
        </pc:picChg>
      </pc:sldChg>
      <pc:sldChg chg="modSp add">
        <pc:chgData name="Damir Dizdarevic" userId="974b99a72053636c" providerId="LiveId" clId="{A82B104F-7757-4372-A097-0BEEA65EB095}" dt="2018-08-21T10:35:07.853" v="609" actId="2696"/>
        <pc:sldMkLst>
          <pc:docMk/>
          <pc:sldMk cId="3204897793" sldId="1739"/>
        </pc:sldMkLst>
        <pc:spChg chg="mod">
          <ac:chgData name="Damir Dizdarevic" userId="974b99a72053636c" providerId="LiveId" clId="{A82B104F-7757-4372-A097-0BEEA65EB095}" dt="2018-08-21T10:35:07.853" v="609" actId="2696"/>
          <ac:spMkLst>
            <pc:docMk/>
            <pc:sldMk cId="3204897793" sldId="1739"/>
            <ac:spMk id="6" creationId="{00000000-0000-0000-0000-000000000000}"/>
          </ac:spMkLst>
        </pc:spChg>
        <pc:spChg chg="mod">
          <ac:chgData name="Damir Dizdarevic" userId="974b99a72053636c" providerId="LiveId" clId="{A82B104F-7757-4372-A097-0BEEA65EB095}" dt="2018-08-21T10:33:44.496" v="557" actId="20577"/>
          <ac:spMkLst>
            <pc:docMk/>
            <pc:sldMk cId="3204897793" sldId="1739"/>
            <ac:spMk id="17" creationId="{00000000-0000-0000-0000-000000000000}"/>
          </ac:spMkLst>
        </pc:spChg>
      </pc:sldChg>
      <pc:sldChg chg="modSp add">
        <pc:chgData name="Damir Dizdarevic" userId="974b99a72053636c" providerId="LiveId" clId="{A82B104F-7757-4372-A097-0BEEA65EB095}" dt="2018-08-21T10:36:18.998" v="668" actId="20577"/>
        <pc:sldMkLst>
          <pc:docMk/>
          <pc:sldMk cId="125563880" sldId="1740"/>
        </pc:sldMkLst>
        <pc:spChg chg="mod">
          <ac:chgData name="Damir Dizdarevic" userId="974b99a72053636c" providerId="LiveId" clId="{A82B104F-7757-4372-A097-0BEEA65EB095}" dt="2018-08-21T10:36:18.998" v="668" actId="20577"/>
          <ac:spMkLst>
            <pc:docMk/>
            <pc:sldMk cId="125563880" sldId="1740"/>
            <ac:spMk id="6" creationId="{00000000-0000-0000-0000-000000000000}"/>
          </ac:spMkLst>
        </pc:spChg>
        <pc:spChg chg="mod">
          <ac:chgData name="Damir Dizdarevic" userId="974b99a72053636c" providerId="LiveId" clId="{A82B104F-7757-4372-A097-0BEEA65EB095}" dt="2018-08-21T10:35:36.318" v="657" actId="20577"/>
          <ac:spMkLst>
            <pc:docMk/>
            <pc:sldMk cId="125563880" sldId="1740"/>
            <ac:spMk id="17" creationId="{00000000-0000-0000-0000-000000000000}"/>
          </ac:spMkLst>
        </pc:spChg>
      </pc:sldChg>
      <pc:sldChg chg="modSp add">
        <pc:chgData name="Damir Dizdarevic" userId="974b99a72053636c" providerId="LiveId" clId="{A82B104F-7757-4372-A097-0BEEA65EB095}" dt="2018-08-21T10:37:57.193" v="786" actId="20577"/>
        <pc:sldMkLst>
          <pc:docMk/>
          <pc:sldMk cId="1245980652" sldId="1741"/>
        </pc:sldMkLst>
        <pc:spChg chg="mod">
          <ac:chgData name="Damir Dizdarevic" userId="974b99a72053636c" providerId="LiveId" clId="{A82B104F-7757-4372-A097-0BEEA65EB095}" dt="2018-08-21T10:37:57.193" v="786" actId="20577"/>
          <ac:spMkLst>
            <pc:docMk/>
            <pc:sldMk cId="1245980652" sldId="1741"/>
            <ac:spMk id="6" creationId="{00000000-0000-0000-0000-000000000000}"/>
          </ac:spMkLst>
        </pc:spChg>
        <pc:spChg chg="mod">
          <ac:chgData name="Damir Dizdarevic" userId="974b99a72053636c" providerId="LiveId" clId="{A82B104F-7757-4372-A097-0BEEA65EB095}" dt="2018-08-21T10:36:52.818" v="736" actId="20577"/>
          <ac:spMkLst>
            <pc:docMk/>
            <pc:sldMk cId="1245980652" sldId="1741"/>
            <ac:spMk id="17" creationId="{00000000-0000-0000-0000-000000000000}"/>
          </ac:spMkLst>
        </pc:spChg>
      </pc:sldChg>
      <pc:sldChg chg="addSp delSp modSp add">
        <pc:chgData name="Damir Dizdarevic" userId="974b99a72053636c" providerId="LiveId" clId="{A82B104F-7757-4372-A097-0BEEA65EB095}" dt="2018-08-21T10:38:56.663" v="853" actId="1076"/>
        <pc:sldMkLst>
          <pc:docMk/>
          <pc:sldMk cId="2534356141" sldId="1742"/>
        </pc:sldMkLst>
        <pc:spChg chg="add del mod">
          <ac:chgData name="Damir Dizdarevic" userId="974b99a72053636c" providerId="LiveId" clId="{A82B104F-7757-4372-A097-0BEEA65EB095}" dt="2018-08-21T10:38:52.576" v="851" actId="478"/>
          <ac:spMkLst>
            <pc:docMk/>
            <pc:sldMk cId="2534356141" sldId="1742"/>
            <ac:spMk id="3" creationId="{B97EE06D-A952-4F23-A5FA-F977B2B7F24C}"/>
          </ac:spMkLst>
        </pc:spChg>
        <pc:spChg chg="del mod">
          <ac:chgData name="Damir Dizdarevic" userId="974b99a72053636c" providerId="LiveId" clId="{A82B104F-7757-4372-A097-0BEEA65EB095}" dt="2018-08-21T10:38:49.896" v="850" actId="478"/>
          <ac:spMkLst>
            <pc:docMk/>
            <pc:sldMk cId="2534356141" sldId="1742"/>
            <ac:spMk id="6" creationId="{00000000-0000-0000-0000-000000000000}"/>
          </ac:spMkLst>
        </pc:spChg>
        <pc:spChg chg="mod">
          <ac:chgData name="Damir Dizdarevic" userId="974b99a72053636c" providerId="LiveId" clId="{A82B104F-7757-4372-A097-0BEEA65EB095}" dt="2018-08-21T10:38:29.155" v="848" actId="20577"/>
          <ac:spMkLst>
            <pc:docMk/>
            <pc:sldMk cId="2534356141" sldId="1742"/>
            <ac:spMk id="17" creationId="{00000000-0000-0000-0000-000000000000}"/>
          </ac:spMkLst>
        </pc:spChg>
        <pc:picChg chg="add mod">
          <ac:chgData name="Damir Dizdarevic" userId="974b99a72053636c" providerId="LiveId" clId="{A82B104F-7757-4372-A097-0BEEA65EB095}" dt="2018-08-21T10:38:56.663" v="853" actId="1076"/>
          <ac:picMkLst>
            <pc:docMk/>
            <pc:sldMk cId="2534356141" sldId="1742"/>
            <ac:picMk id="7" creationId="{DDE32A31-7435-4DEA-8A7E-7A6D0379689E}"/>
          </ac:picMkLst>
        </pc:picChg>
      </pc:sldChg>
      <pc:sldChg chg="addSp delSp modSp add">
        <pc:chgData name="Damir Dizdarevic" userId="974b99a72053636c" providerId="LiveId" clId="{A82B104F-7757-4372-A097-0BEEA65EB095}" dt="2018-08-21T10:39:22.650" v="858" actId="1076"/>
        <pc:sldMkLst>
          <pc:docMk/>
          <pc:sldMk cId="531747958" sldId="1743"/>
        </pc:sldMkLst>
        <pc:spChg chg="add del mod">
          <ac:chgData name="Damir Dizdarevic" userId="974b99a72053636c" providerId="LiveId" clId="{A82B104F-7757-4372-A097-0BEEA65EB095}" dt="2018-08-21T10:39:12.477" v="856" actId="478"/>
          <ac:spMkLst>
            <pc:docMk/>
            <pc:sldMk cId="531747958" sldId="1743"/>
            <ac:spMk id="3" creationId="{20A5C34C-3AE6-4B19-8736-411A9A51DE4A}"/>
          </ac:spMkLst>
        </pc:spChg>
        <pc:spChg chg="del">
          <ac:chgData name="Damir Dizdarevic" userId="974b99a72053636c" providerId="LiveId" clId="{A82B104F-7757-4372-A097-0BEEA65EB095}" dt="2018-08-21T10:39:09.149" v="855" actId="478"/>
          <ac:spMkLst>
            <pc:docMk/>
            <pc:sldMk cId="531747958" sldId="1743"/>
            <ac:spMk id="6" creationId="{00000000-0000-0000-0000-000000000000}"/>
          </ac:spMkLst>
        </pc:spChg>
        <pc:spChg chg="mod">
          <ac:chgData name="Damir Dizdarevic" userId="974b99a72053636c" providerId="LiveId" clId="{A82B104F-7757-4372-A097-0BEEA65EB095}" dt="2018-08-21T10:39:05.589" v="854" actId="1076"/>
          <ac:spMkLst>
            <pc:docMk/>
            <pc:sldMk cId="531747958" sldId="1743"/>
            <ac:spMk id="17" creationId="{00000000-0000-0000-0000-000000000000}"/>
          </ac:spMkLst>
        </pc:spChg>
        <pc:picChg chg="add mod">
          <ac:chgData name="Damir Dizdarevic" userId="974b99a72053636c" providerId="LiveId" clId="{A82B104F-7757-4372-A097-0BEEA65EB095}" dt="2018-08-21T10:39:22.650" v="858" actId="1076"/>
          <ac:picMkLst>
            <pc:docMk/>
            <pc:sldMk cId="531747958" sldId="1743"/>
            <ac:picMk id="7" creationId="{708B4465-3123-4E25-8895-57AF16F9C75B}"/>
          </ac:picMkLst>
        </pc:picChg>
      </pc:sldChg>
      <pc:sldChg chg="addSp delSp modSp add">
        <pc:chgData name="Damir Dizdarevic" userId="974b99a72053636c" providerId="LiveId" clId="{A82B104F-7757-4372-A097-0BEEA65EB095}" dt="2018-08-21T10:39:50.250" v="863" actId="1076"/>
        <pc:sldMkLst>
          <pc:docMk/>
          <pc:sldMk cId="4116619797" sldId="1744"/>
        </pc:sldMkLst>
        <pc:spChg chg="mod">
          <ac:chgData name="Damir Dizdarevic" userId="974b99a72053636c" providerId="LiveId" clId="{A82B104F-7757-4372-A097-0BEEA65EB095}" dt="2018-08-21T10:39:34.622" v="860" actId="1076"/>
          <ac:spMkLst>
            <pc:docMk/>
            <pc:sldMk cId="4116619797" sldId="1744"/>
            <ac:spMk id="2" creationId="{85DB4AAE-34CB-4CA6-8642-B41EC8A2C9DD}"/>
          </ac:spMkLst>
        </pc:spChg>
        <pc:spChg chg="del">
          <ac:chgData name="Damir Dizdarevic" userId="974b99a72053636c" providerId="LiveId" clId="{A82B104F-7757-4372-A097-0BEEA65EB095}" dt="2018-08-21T10:39:38.599" v="861" actId="478"/>
          <ac:spMkLst>
            <pc:docMk/>
            <pc:sldMk cId="4116619797" sldId="1744"/>
            <ac:spMk id="3" creationId="{4EDE2D22-1A82-4366-B2B1-AD001BFC2AB3}"/>
          </ac:spMkLst>
        </pc:spChg>
        <pc:picChg chg="add mod">
          <ac:chgData name="Damir Dizdarevic" userId="974b99a72053636c" providerId="LiveId" clId="{A82B104F-7757-4372-A097-0BEEA65EB095}" dt="2018-08-21T10:39:50.250" v="863" actId="1076"/>
          <ac:picMkLst>
            <pc:docMk/>
            <pc:sldMk cId="4116619797" sldId="1744"/>
            <ac:picMk id="4" creationId="{F75AC3ED-3247-4006-9AB4-41D2886BE5D3}"/>
          </ac:picMkLst>
        </pc:picChg>
      </pc:sldChg>
      <pc:sldChg chg="addSp delSp modSp add">
        <pc:chgData name="Damir Dizdarevic" userId="974b99a72053636c" providerId="LiveId" clId="{A82B104F-7757-4372-A097-0BEEA65EB095}" dt="2018-08-21T10:40:24.105" v="870" actId="14100"/>
        <pc:sldMkLst>
          <pc:docMk/>
          <pc:sldMk cId="134041738" sldId="1745"/>
        </pc:sldMkLst>
        <pc:spChg chg="mod">
          <ac:chgData name="Damir Dizdarevic" userId="974b99a72053636c" providerId="LiveId" clId="{A82B104F-7757-4372-A097-0BEEA65EB095}" dt="2018-08-21T10:40:01.514" v="865" actId="14100"/>
          <ac:spMkLst>
            <pc:docMk/>
            <pc:sldMk cId="134041738" sldId="1745"/>
            <ac:spMk id="2" creationId="{94123BE6-644F-4C2C-B987-4004DB3BC0CB}"/>
          </ac:spMkLst>
        </pc:spChg>
        <pc:spChg chg="del">
          <ac:chgData name="Damir Dizdarevic" userId="974b99a72053636c" providerId="LiveId" clId="{A82B104F-7757-4372-A097-0BEEA65EB095}" dt="2018-08-21T10:40:12.923" v="866" actId="478"/>
          <ac:spMkLst>
            <pc:docMk/>
            <pc:sldMk cId="134041738" sldId="1745"/>
            <ac:spMk id="3" creationId="{F5E6C09D-BE44-46D7-B897-02968BB3020B}"/>
          </ac:spMkLst>
        </pc:spChg>
        <pc:picChg chg="add mod">
          <ac:chgData name="Damir Dizdarevic" userId="974b99a72053636c" providerId="LiveId" clId="{A82B104F-7757-4372-A097-0BEEA65EB095}" dt="2018-08-21T10:40:24.105" v="870" actId="14100"/>
          <ac:picMkLst>
            <pc:docMk/>
            <pc:sldMk cId="134041738" sldId="1745"/>
            <ac:picMk id="4" creationId="{1D105E48-A0EC-4098-B3E4-A70170B182E9}"/>
          </ac:picMkLst>
        </pc:picChg>
      </pc:sldChg>
      <pc:sldChg chg="modSp add">
        <pc:chgData name="Damir Dizdarevic" userId="974b99a72053636c" providerId="LiveId" clId="{A82B104F-7757-4372-A097-0BEEA65EB095}" dt="2018-08-21T13:50:04.085" v="1233" actId="15"/>
        <pc:sldMkLst>
          <pc:docMk/>
          <pc:sldMk cId="2772795821" sldId="1746"/>
        </pc:sldMkLst>
        <pc:spChg chg="mod">
          <ac:chgData name="Damir Dizdarevic" userId="974b99a72053636c" providerId="LiveId" clId="{A82B104F-7757-4372-A097-0BEEA65EB095}" dt="2018-08-21T13:50:04.085" v="1233" actId="15"/>
          <ac:spMkLst>
            <pc:docMk/>
            <pc:sldMk cId="2772795821" sldId="1746"/>
            <ac:spMk id="6" creationId="{00000000-0000-0000-0000-000000000000}"/>
          </ac:spMkLst>
        </pc:spChg>
        <pc:spChg chg="mod">
          <ac:chgData name="Damir Dizdarevic" userId="974b99a72053636c" providerId="LiveId" clId="{A82B104F-7757-4372-A097-0BEEA65EB095}" dt="2018-08-21T13:48:47.428" v="1196" actId="20577"/>
          <ac:spMkLst>
            <pc:docMk/>
            <pc:sldMk cId="2772795821" sldId="1746"/>
            <ac:spMk id="17" creationId="{00000000-0000-0000-0000-000000000000}"/>
          </ac:spMkLst>
        </pc:spChg>
      </pc:sldChg>
      <pc:sldChg chg="modSp add">
        <pc:chgData name="Damir Dizdarevic" userId="974b99a72053636c" providerId="LiveId" clId="{A82B104F-7757-4372-A097-0BEEA65EB095}" dt="2018-08-21T13:53:09.221" v="1372" actId="15"/>
        <pc:sldMkLst>
          <pc:docMk/>
          <pc:sldMk cId="1676587089" sldId="1747"/>
        </pc:sldMkLst>
        <pc:spChg chg="mod">
          <ac:chgData name="Damir Dizdarevic" userId="974b99a72053636c" providerId="LiveId" clId="{A82B104F-7757-4372-A097-0BEEA65EB095}" dt="2018-08-21T13:53:09.221" v="1372" actId="15"/>
          <ac:spMkLst>
            <pc:docMk/>
            <pc:sldMk cId="1676587089" sldId="1747"/>
            <ac:spMk id="6" creationId="{00000000-0000-0000-0000-000000000000}"/>
          </ac:spMkLst>
        </pc:spChg>
        <pc:spChg chg="mod">
          <ac:chgData name="Damir Dizdarevic" userId="974b99a72053636c" providerId="LiveId" clId="{A82B104F-7757-4372-A097-0BEEA65EB095}" dt="2018-08-21T13:52:00.923" v="1342" actId="20577"/>
          <ac:spMkLst>
            <pc:docMk/>
            <pc:sldMk cId="1676587089" sldId="1747"/>
            <ac:spMk id="17" creationId="{00000000-0000-0000-0000-000000000000}"/>
          </ac:spMkLst>
        </pc:spChg>
      </pc:sldChg>
      <pc:sldChg chg="modSp add">
        <pc:chgData name="Damir Dizdarevic" userId="974b99a72053636c" providerId="LiveId" clId="{A82B104F-7757-4372-A097-0BEEA65EB095}" dt="2018-08-21T13:53:55.730" v="1415" actId="15"/>
        <pc:sldMkLst>
          <pc:docMk/>
          <pc:sldMk cId="1417975181" sldId="1748"/>
        </pc:sldMkLst>
        <pc:spChg chg="mod">
          <ac:chgData name="Damir Dizdarevic" userId="974b99a72053636c" providerId="LiveId" clId="{A82B104F-7757-4372-A097-0BEEA65EB095}" dt="2018-08-21T13:53:55.730" v="1415" actId="15"/>
          <ac:spMkLst>
            <pc:docMk/>
            <pc:sldMk cId="1417975181" sldId="1748"/>
            <ac:spMk id="6" creationId="{00000000-0000-0000-0000-000000000000}"/>
          </ac:spMkLst>
        </pc:spChg>
        <pc:spChg chg="mod">
          <ac:chgData name="Damir Dizdarevic" userId="974b99a72053636c" providerId="LiveId" clId="{A82B104F-7757-4372-A097-0BEEA65EB095}" dt="2018-08-21T13:53:31.498" v="1413" actId="20577"/>
          <ac:spMkLst>
            <pc:docMk/>
            <pc:sldMk cId="1417975181" sldId="1748"/>
            <ac:spMk id="17" creationId="{00000000-0000-0000-0000-000000000000}"/>
          </ac:spMkLst>
        </pc:spChg>
      </pc:sldChg>
      <pc:sldChg chg="addSp modSp add">
        <pc:chgData name="Damir Dizdarevic" userId="974b99a72053636c" providerId="LiveId" clId="{A82B104F-7757-4372-A097-0BEEA65EB095}" dt="2018-08-21T14:07:47.888" v="1943" actId="14100"/>
        <pc:sldMkLst>
          <pc:docMk/>
          <pc:sldMk cId="1700121850" sldId="1751"/>
        </pc:sldMkLst>
        <pc:spChg chg="mod">
          <ac:chgData name="Damir Dizdarevic" userId="974b99a72053636c" providerId="LiveId" clId="{A82B104F-7757-4372-A097-0BEEA65EB095}" dt="2018-08-21T14:07:34.148" v="1938" actId="14100"/>
          <ac:spMkLst>
            <pc:docMk/>
            <pc:sldMk cId="1700121850" sldId="1751"/>
            <ac:spMk id="6" creationId="{00000000-0000-0000-0000-000000000000}"/>
          </ac:spMkLst>
        </pc:spChg>
        <pc:spChg chg="mod">
          <ac:chgData name="Damir Dizdarevic" userId="974b99a72053636c" providerId="LiveId" clId="{A82B104F-7757-4372-A097-0BEEA65EB095}" dt="2018-08-21T13:57:57.514" v="1551" actId="20577"/>
          <ac:spMkLst>
            <pc:docMk/>
            <pc:sldMk cId="1700121850" sldId="1751"/>
            <ac:spMk id="17" creationId="{00000000-0000-0000-0000-000000000000}"/>
          </ac:spMkLst>
        </pc:spChg>
        <pc:picChg chg="add mod">
          <ac:chgData name="Damir Dizdarevic" userId="974b99a72053636c" providerId="LiveId" clId="{A82B104F-7757-4372-A097-0BEEA65EB095}" dt="2018-08-21T14:07:47.888" v="1943" actId="14100"/>
          <ac:picMkLst>
            <pc:docMk/>
            <pc:sldMk cId="1700121850" sldId="1751"/>
            <ac:picMk id="4" creationId="{4785DDEA-A553-4EA1-A98B-9F8DD28A7967}"/>
          </ac:picMkLst>
        </pc:picChg>
      </pc:sldChg>
      <pc:sldChg chg="modSp add">
        <pc:chgData name="Damir Dizdarevic" userId="974b99a72053636c" providerId="LiveId" clId="{A82B104F-7757-4372-A097-0BEEA65EB095}" dt="2018-08-21T14:08:45.518" v="1946" actId="20577"/>
        <pc:sldMkLst>
          <pc:docMk/>
          <pc:sldMk cId="3294184719" sldId="1752"/>
        </pc:sldMkLst>
        <pc:spChg chg="mod">
          <ac:chgData name="Damir Dizdarevic" userId="974b99a72053636c" providerId="LiveId" clId="{A82B104F-7757-4372-A097-0BEEA65EB095}" dt="2018-08-21T14:08:45.518" v="1946" actId="20577"/>
          <ac:spMkLst>
            <pc:docMk/>
            <pc:sldMk cId="3294184719" sldId="1752"/>
            <ac:spMk id="6" creationId="{00000000-0000-0000-0000-000000000000}"/>
          </ac:spMkLst>
        </pc:spChg>
        <pc:spChg chg="mod">
          <ac:chgData name="Damir Dizdarevic" userId="974b99a72053636c" providerId="LiveId" clId="{A82B104F-7757-4372-A097-0BEEA65EB095}" dt="2018-08-21T13:58:03.692" v="1563" actId="20577"/>
          <ac:spMkLst>
            <pc:docMk/>
            <pc:sldMk cId="3294184719" sldId="1752"/>
            <ac:spMk id="17" creationId="{00000000-0000-0000-0000-000000000000}"/>
          </ac:spMkLst>
        </pc:spChg>
      </pc:sldChg>
      <pc:sldChg chg="modSp add">
        <pc:chgData name="Damir Dizdarevic" userId="974b99a72053636c" providerId="LiveId" clId="{A82B104F-7757-4372-A097-0BEEA65EB095}" dt="2018-08-21T14:10:54.112" v="1949" actId="2696"/>
        <pc:sldMkLst>
          <pc:docMk/>
          <pc:sldMk cId="2555597721" sldId="1753"/>
        </pc:sldMkLst>
        <pc:spChg chg="mod">
          <ac:chgData name="Damir Dizdarevic" userId="974b99a72053636c" providerId="LiveId" clId="{A82B104F-7757-4372-A097-0BEEA65EB095}" dt="2018-08-21T14:10:54.112" v="1949" actId="2696"/>
          <ac:spMkLst>
            <pc:docMk/>
            <pc:sldMk cId="2555597721" sldId="1753"/>
            <ac:spMk id="6" creationId="{00000000-0000-0000-0000-000000000000}"/>
          </ac:spMkLst>
        </pc:spChg>
        <pc:spChg chg="mod">
          <ac:chgData name="Damir Dizdarevic" userId="974b99a72053636c" providerId="LiveId" clId="{A82B104F-7757-4372-A097-0BEEA65EB095}" dt="2018-08-21T13:58:10.835" v="1581" actId="20577"/>
          <ac:spMkLst>
            <pc:docMk/>
            <pc:sldMk cId="2555597721" sldId="1753"/>
            <ac:spMk id="17" creationId="{00000000-0000-0000-0000-000000000000}"/>
          </ac:spMkLst>
        </pc:spChg>
      </pc:sldChg>
      <pc:sldChg chg="modSp add">
        <pc:chgData name="Damir Dizdarevic" userId="974b99a72053636c" providerId="LiveId" clId="{A82B104F-7757-4372-A097-0BEEA65EB095}" dt="2018-08-21T14:12:47.365" v="1984" actId="2696"/>
        <pc:sldMkLst>
          <pc:docMk/>
          <pc:sldMk cId="3932618498" sldId="1754"/>
        </pc:sldMkLst>
        <pc:spChg chg="mod">
          <ac:chgData name="Damir Dizdarevic" userId="974b99a72053636c" providerId="LiveId" clId="{A82B104F-7757-4372-A097-0BEEA65EB095}" dt="2018-08-21T14:12:47.365" v="1984" actId="2696"/>
          <ac:spMkLst>
            <pc:docMk/>
            <pc:sldMk cId="3932618498" sldId="1754"/>
            <ac:spMk id="6" creationId="{00000000-0000-0000-0000-000000000000}"/>
          </ac:spMkLst>
        </pc:spChg>
        <pc:spChg chg="mod">
          <ac:chgData name="Damir Dizdarevic" userId="974b99a72053636c" providerId="LiveId" clId="{A82B104F-7757-4372-A097-0BEEA65EB095}" dt="2018-08-21T13:58:23.118" v="1620" actId="20577"/>
          <ac:spMkLst>
            <pc:docMk/>
            <pc:sldMk cId="3932618498" sldId="1754"/>
            <ac:spMk id="17" creationId="{00000000-0000-0000-0000-000000000000}"/>
          </ac:spMkLst>
        </pc:spChg>
      </pc:sldChg>
      <pc:sldChg chg="addSp modSp add">
        <pc:chgData name="Damir Dizdarevic" userId="974b99a72053636c" providerId="LiveId" clId="{A82B104F-7757-4372-A097-0BEEA65EB095}" dt="2018-08-21T14:13:46.139" v="1989" actId="1076"/>
        <pc:sldMkLst>
          <pc:docMk/>
          <pc:sldMk cId="4256952828" sldId="1755"/>
        </pc:sldMkLst>
        <pc:spChg chg="mod">
          <ac:chgData name="Damir Dizdarevic" userId="974b99a72053636c" providerId="LiveId" clId="{A82B104F-7757-4372-A097-0BEEA65EB095}" dt="2018-08-21T14:13:38.197" v="1987" actId="14100"/>
          <ac:spMkLst>
            <pc:docMk/>
            <pc:sldMk cId="4256952828" sldId="1755"/>
            <ac:spMk id="6" creationId="{00000000-0000-0000-0000-000000000000}"/>
          </ac:spMkLst>
        </pc:spChg>
        <pc:spChg chg="mod">
          <ac:chgData name="Damir Dizdarevic" userId="974b99a72053636c" providerId="LiveId" clId="{A82B104F-7757-4372-A097-0BEEA65EB095}" dt="2018-08-21T13:59:26.411" v="1729" actId="20577"/>
          <ac:spMkLst>
            <pc:docMk/>
            <pc:sldMk cId="4256952828" sldId="1755"/>
            <ac:spMk id="17" creationId="{00000000-0000-0000-0000-000000000000}"/>
          </ac:spMkLst>
        </pc:spChg>
        <pc:picChg chg="add mod">
          <ac:chgData name="Damir Dizdarevic" userId="974b99a72053636c" providerId="LiveId" clId="{A82B104F-7757-4372-A097-0BEEA65EB095}" dt="2018-08-21T14:13:46.139" v="1989" actId="1076"/>
          <ac:picMkLst>
            <pc:docMk/>
            <pc:sldMk cId="4256952828" sldId="1755"/>
            <ac:picMk id="4" creationId="{2D46D48E-E1CB-41D7-BFDB-0B10FD907047}"/>
          </ac:picMkLst>
        </pc:picChg>
      </pc:sldChg>
      <pc:sldChg chg="modSp add">
        <pc:chgData name="Damir Dizdarevic" userId="974b99a72053636c" providerId="LiveId" clId="{A82B104F-7757-4372-A097-0BEEA65EB095}" dt="2018-08-21T14:14:47.811" v="2006" actId="20577"/>
        <pc:sldMkLst>
          <pc:docMk/>
          <pc:sldMk cId="1632471178" sldId="1756"/>
        </pc:sldMkLst>
        <pc:spChg chg="mod">
          <ac:chgData name="Damir Dizdarevic" userId="974b99a72053636c" providerId="LiveId" clId="{A82B104F-7757-4372-A097-0BEEA65EB095}" dt="2018-08-21T14:14:47.811" v="2006" actId="20577"/>
          <ac:spMkLst>
            <pc:docMk/>
            <pc:sldMk cId="1632471178" sldId="1756"/>
            <ac:spMk id="6" creationId="{00000000-0000-0000-0000-000000000000}"/>
          </ac:spMkLst>
        </pc:spChg>
        <pc:spChg chg="mod">
          <ac:chgData name="Damir Dizdarevic" userId="974b99a72053636c" providerId="LiveId" clId="{A82B104F-7757-4372-A097-0BEEA65EB095}" dt="2018-08-21T13:58:53.173" v="1706" actId="20577"/>
          <ac:spMkLst>
            <pc:docMk/>
            <pc:sldMk cId="1632471178" sldId="1756"/>
            <ac:spMk id="17" creationId="{00000000-0000-0000-0000-000000000000}"/>
          </ac:spMkLst>
        </pc:spChg>
      </pc:sldChg>
      <pc:sldChg chg="modSp add">
        <pc:chgData name="Damir Dizdarevic" userId="974b99a72053636c" providerId="LiveId" clId="{A82B104F-7757-4372-A097-0BEEA65EB095}" dt="2018-08-21T14:16:31.736" v="2073" actId="15"/>
        <pc:sldMkLst>
          <pc:docMk/>
          <pc:sldMk cId="2104712283" sldId="1757"/>
        </pc:sldMkLst>
        <pc:spChg chg="mod">
          <ac:chgData name="Damir Dizdarevic" userId="974b99a72053636c" providerId="LiveId" clId="{A82B104F-7757-4372-A097-0BEEA65EB095}" dt="2018-08-21T14:16:31.736" v="2073" actId="15"/>
          <ac:spMkLst>
            <pc:docMk/>
            <pc:sldMk cId="2104712283" sldId="1757"/>
            <ac:spMk id="6" creationId="{00000000-0000-0000-0000-000000000000}"/>
          </ac:spMkLst>
        </pc:spChg>
        <pc:spChg chg="mod">
          <ac:chgData name="Damir Dizdarevic" userId="974b99a72053636c" providerId="LiveId" clId="{A82B104F-7757-4372-A097-0BEEA65EB095}" dt="2018-08-21T13:59:02.769" v="1728" actId="20577"/>
          <ac:spMkLst>
            <pc:docMk/>
            <pc:sldMk cId="2104712283" sldId="1757"/>
            <ac:spMk id="17" creationId="{00000000-0000-0000-0000-000000000000}"/>
          </ac:spMkLst>
        </pc:spChg>
      </pc:sldChg>
      <pc:sldChg chg="modSp add">
        <pc:chgData name="Damir Dizdarevic" userId="974b99a72053636c" providerId="LiveId" clId="{A82B104F-7757-4372-A097-0BEEA65EB095}" dt="2018-08-21T14:03:05.833" v="1882" actId="20577"/>
        <pc:sldMkLst>
          <pc:docMk/>
          <pc:sldMk cId="1616628661" sldId="1759"/>
        </pc:sldMkLst>
        <pc:spChg chg="mod">
          <ac:chgData name="Damir Dizdarevic" userId="974b99a72053636c" providerId="LiveId" clId="{A82B104F-7757-4372-A097-0BEEA65EB095}" dt="2018-08-21T14:03:05.833" v="1882" actId="20577"/>
          <ac:spMkLst>
            <pc:docMk/>
            <pc:sldMk cId="1616628661" sldId="1759"/>
            <ac:spMk id="6" creationId="{00000000-0000-0000-0000-000000000000}"/>
          </ac:spMkLst>
        </pc:spChg>
        <pc:spChg chg="mod">
          <ac:chgData name="Damir Dizdarevic" userId="974b99a72053636c" providerId="LiveId" clId="{A82B104F-7757-4372-A097-0BEEA65EB095}" dt="2018-08-21T13:57:20.167" v="1467" actId="20577"/>
          <ac:spMkLst>
            <pc:docMk/>
            <pc:sldMk cId="1616628661" sldId="1759"/>
            <ac:spMk id="17" creationId="{00000000-0000-0000-0000-000000000000}"/>
          </ac:spMkLst>
        </pc:spChg>
      </pc:sldChg>
      <pc:sldChg chg="modSp add">
        <pc:chgData name="Damir Dizdarevic" userId="974b99a72053636c" providerId="LiveId" clId="{A82B104F-7757-4372-A097-0BEEA65EB095}" dt="2018-08-21T14:33:22.408" v="2317" actId="20577"/>
        <pc:sldMkLst>
          <pc:docMk/>
          <pc:sldMk cId="1215515458" sldId="1764"/>
        </pc:sldMkLst>
        <pc:spChg chg="mod">
          <ac:chgData name="Damir Dizdarevic" userId="974b99a72053636c" providerId="LiveId" clId="{A82B104F-7757-4372-A097-0BEEA65EB095}" dt="2018-08-21T14:33:22.408" v="2317" actId="20577"/>
          <ac:spMkLst>
            <pc:docMk/>
            <pc:sldMk cId="1215515458" sldId="1764"/>
            <ac:spMk id="6" creationId="{00000000-0000-0000-0000-000000000000}"/>
          </ac:spMkLst>
        </pc:spChg>
        <pc:spChg chg="mod">
          <ac:chgData name="Damir Dizdarevic" userId="974b99a72053636c" providerId="LiveId" clId="{A82B104F-7757-4372-A097-0BEEA65EB095}" dt="2018-08-21T14:18:40.515" v="2186" actId="20577"/>
          <ac:spMkLst>
            <pc:docMk/>
            <pc:sldMk cId="1215515458" sldId="1764"/>
            <ac:spMk id="17" creationId="{00000000-0000-0000-0000-000000000000}"/>
          </ac:spMkLst>
        </pc:spChg>
      </pc:sldChg>
      <pc:sldChg chg="modSp add">
        <pc:chgData name="Damir Dizdarevic" userId="974b99a72053636c" providerId="LiveId" clId="{A82B104F-7757-4372-A097-0BEEA65EB095}" dt="2018-08-21T14:34:51.272" v="2341" actId="20577"/>
        <pc:sldMkLst>
          <pc:docMk/>
          <pc:sldMk cId="287923079" sldId="1765"/>
        </pc:sldMkLst>
        <pc:spChg chg="mod">
          <ac:chgData name="Damir Dizdarevic" userId="974b99a72053636c" providerId="LiveId" clId="{A82B104F-7757-4372-A097-0BEEA65EB095}" dt="2018-08-21T14:34:51.272" v="2341" actId="20577"/>
          <ac:spMkLst>
            <pc:docMk/>
            <pc:sldMk cId="287923079" sldId="1765"/>
            <ac:spMk id="6" creationId="{00000000-0000-0000-0000-000000000000}"/>
          </ac:spMkLst>
        </pc:spChg>
        <pc:spChg chg="mod">
          <ac:chgData name="Damir Dizdarevic" userId="974b99a72053636c" providerId="LiveId" clId="{A82B104F-7757-4372-A097-0BEEA65EB095}" dt="2018-08-21T14:18:49.889" v="2198" actId="20577"/>
          <ac:spMkLst>
            <pc:docMk/>
            <pc:sldMk cId="287923079" sldId="1765"/>
            <ac:spMk id="17" creationId="{00000000-0000-0000-0000-000000000000}"/>
          </ac:spMkLst>
        </pc:spChg>
      </pc:sldChg>
      <pc:sldChg chg="modSp add">
        <pc:chgData name="Damir Dizdarevic" userId="974b99a72053636c" providerId="LiveId" clId="{A82B104F-7757-4372-A097-0BEEA65EB095}" dt="2018-08-21T14:36:20.193" v="2390" actId="20577"/>
        <pc:sldMkLst>
          <pc:docMk/>
          <pc:sldMk cId="3844274221" sldId="1766"/>
        </pc:sldMkLst>
        <pc:spChg chg="mod">
          <ac:chgData name="Damir Dizdarevic" userId="974b99a72053636c" providerId="LiveId" clId="{A82B104F-7757-4372-A097-0BEEA65EB095}" dt="2018-08-21T14:36:20.193" v="2390" actId="20577"/>
          <ac:spMkLst>
            <pc:docMk/>
            <pc:sldMk cId="3844274221" sldId="1766"/>
            <ac:spMk id="6" creationId="{00000000-0000-0000-0000-000000000000}"/>
          </ac:spMkLst>
        </pc:spChg>
        <pc:spChg chg="mod">
          <ac:chgData name="Damir Dizdarevic" userId="974b99a72053636c" providerId="LiveId" clId="{A82B104F-7757-4372-A097-0BEEA65EB095}" dt="2018-08-21T14:19:00.258" v="2207" actId="20577"/>
          <ac:spMkLst>
            <pc:docMk/>
            <pc:sldMk cId="3844274221" sldId="1766"/>
            <ac:spMk id="1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8/27/2020 11:37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8/27/2020 11:37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7263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51642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175742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647385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788114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817362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781550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4556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92392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37939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99460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85046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8/27/2020 11:37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41546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312958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916113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363554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Use this slide to demonstrate the Power Platform Admin Center and display and discuss these features in the bulleted list. You should also mention this to students: </a:t>
            </a:r>
            <a:r>
              <a:rPr lang="en-US" sz="882" b="0" kern="1200" dirty="0">
                <a:solidFill>
                  <a:schemeClr val="tx1"/>
                </a:solidFill>
                <a:effectLst/>
                <a:latin typeface="Segoe UI Light" pitchFamily="34" charset="0"/>
                <a:ea typeface="+mn-ea"/>
                <a:cs typeface="+mn-cs"/>
              </a:rPr>
              <a:t>The Power Platform admin center also includes links to the product specific admin centers, including the Power Apps admin center. Over time, features from the Power Apps Admin center are being migrated to the Power Platform Admin center. Until the move to the Power Platform Admin center is complete, admins can manage environments and settings in the Power Apps Admin center.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571785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134333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652371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679071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342112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Use this opportunity to demonstrate the Power App admin center. Also mention that </a:t>
            </a:r>
            <a:r>
              <a:rPr lang="en-US" sz="882" kern="1200" dirty="0">
                <a:solidFill>
                  <a:schemeClr val="tx1"/>
                </a:solidFill>
                <a:effectLst/>
                <a:latin typeface="Segoe UI Light" pitchFamily="34" charset="0"/>
                <a:ea typeface="+mn-ea"/>
                <a:cs typeface="+mn-cs"/>
              </a:rPr>
              <a:t>over time, features from the Power Apps Admin center are being migrated to the Power Platform Admin center. Until the move to the Power Platform Admin center is complete, admins can manage environments and settings in the Power Apps Admin center. Examples of items that may not yet be available on the Power Platform Admin center include the option for admins to view and download tenant specific information (user licenses and quotas) and some environment-specific resource views.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125152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96556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6707424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how to start an app and show them the three panes in Power Apps Studio.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8378758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how to start an app and show them the three panes in Power Apps Studio.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7839150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722636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542941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Mention that Power Automate was formerly known as Microsoft Flow. Some students may have been familiar with Flow and are wondering how it relates to Power Automate.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542507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866366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1882386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9183455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967865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735072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8368895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6700878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151490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4189905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40428360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19902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5871205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854807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25134029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919239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0967444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42691456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use this time to demonstrate how to create a bot from steps 1 through 5 by performing the steps outlined in the student manual.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27982080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609694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1241198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7344947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40674834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42833708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21692477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15693399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1932021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7303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9879279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6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Suggested strategies: Starting with Teams administrator, you could create several Team breakout groups for intercommunications between the campaign employees. All work source material will be stored in the Team’s storage repositories.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Then you could have the Exchange administrator create several policies to keep the campaign’s outbound and inbound mail flow integrally secure, and you could show managers how to create proper distribution lists for constituents.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Finally, the Security and Compliance administrator could set up alerts along with audits to keep track of critical and marginal issues that may arise. He would also assist with probing for possible weaknesses by using the Attack Simulator to target random groups that could possibly be vulnerable for leaks.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8/27/2020 11:37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05741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3649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92922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appsource.microsoft.com/"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23.jpg"/></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Module </a:t>
            </a:r>
            <a:r>
              <a:rPr lang="en-US" dirty="0"/>
              <a:t>4</a:t>
            </a:r>
            <a:r>
              <a:rPr lang="bs-Latn-BA" dirty="0"/>
              <a:t> : Office 365 Overview</a:t>
            </a:r>
            <a:endParaRPr lang="en-US" dirty="0"/>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Microsoft Teams Overview</a:t>
            </a:r>
            <a:endParaRPr lang="en-US" dirty="0"/>
          </a:p>
        </p:txBody>
      </p:sp>
    </p:spTree>
    <p:extLst>
      <p:ext uri="{BB962C8B-B14F-4D97-AF65-F5344CB8AC3E}">
        <p14:creationId xmlns:p14="http://schemas.microsoft.com/office/powerpoint/2010/main" val="374205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4518160"/>
          </a:xfrm>
        </p:spPr>
        <p:txBody>
          <a:bodyPr/>
          <a:lstStyle/>
          <a:p>
            <a:r>
              <a:rPr lang="en-US" dirty="0"/>
              <a:t>Microsoft Teams </a:t>
            </a:r>
            <a:r>
              <a:rPr lang="bs-Latn-BA" dirty="0"/>
              <a:t>brings </a:t>
            </a:r>
            <a:r>
              <a:rPr lang="en-US" dirty="0"/>
              <a:t>together conversations, meetings, files, Office apps, and third-party integrations</a:t>
            </a:r>
            <a:r>
              <a:rPr lang="bs-Latn-BA" dirty="0"/>
              <a:t>. It</a:t>
            </a:r>
            <a:r>
              <a:rPr lang="en-US" dirty="0"/>
              <a:t> provide</a:t>
            </a:r>
            <a:r>
              <a:rPr lang="bs-Latn-BA" dirty="0"/>
              <a:t>s</a:t>
            </a:r>
            <a:r>
              <a:rPr lang="en-US" dirty="0"/>
              <a:t> a single hub for teamwork in Office 365</a:t>
            </a:r>
            <a:br>
              <a:rPr lang="en-US" dirty="0"/>
            </a:br>
            <a:endParaRPr lang="bs-Latn-BA" dirty="0"/>
          </a:p>
          <a:p>
            <a:r>
              <a:rPr lang="bs-Latn-BA" dirty="0"/>
              <a:t>When planning and implementing Teams you should </a:t>
            </a:r>
            <a:r>
              <a:rPr lang="en-US" dirty="0"/>
              <a:t>consider the following</a:t>
            </a:r>
            <a:r>
              <a:rPr lang="bs-Latn-BA" dirty="0"/>
              <a:t>:</a:t>
            </a:r>
            <a:endParaRPr lang="en-US" dirty="0"/>
          </a:p>
          <a:p>
            <a:pPr lvl="1"/>
            <a:r>
              <a:rPr lang="en-US" dirty="0"/>
              <a:t>The Teams’ infrastructure</a:t>
            </a:r>
          </a:p>
          <a:p>
            <a:pPr lvl="1"/>
            <a:r>
              <a:rPr lang="en-US" dirty="0"/>
              <a:t>Teams</a:t>
            </a:r>
            <a:r>
              <a:rPr lang="bs-Latn-BA" dirty="0"/>
              <a:t> services</a:t>
            </a:r>
            <a:r>
              <a:rPr lang="en-US" dirty="0"/>
              <a:t> in Office 365</a:t>
            </a:r>
          </a:p>
          <a:p>
            <a:pPr lvl="1"/>
            <a:r>
              <a:rPr lang="en-US" dirty="0"/>
              <a:t>User authentication and guest access in Teams</a:t>
            </a:r>
          </a:p>
          <a:p>
            <a:pPr lvl="1"/>
            <a:r>
              <a:rPr lang="en-US" dirty="0"/>
              <a:t>Audio Conferencing</a:t>
            </a:r>
          </a:p>
          <a:p>
            <a:pPr lvl="1"/>
            <a:r>
              <a:rPr lang="bs-Latn-BA" dirty="0"/>
              <a:t>P</a:t>
            </a:r>
            <a:r>
              <a:rPr lang="en-US" dirty="0"/>
              <a:t>hone systems and voicemail in Teams</a:t>
            </a:r>
          </a:p>
        </p:txBody>
      </p:sp>
    </p:spTree>
    <p:extLst>
      <p:ext uri="{BB962C8B-B14F-4D97-AF65-F5344CB8AC3E}">
        <p14:creationId xmlns:p14="http://schemas.microsoft.com/office/powerpoint/2010/main" val="12583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Teams Infrastructure</a:t>
            </a:r>
            <a:endParaRPr lang="en-US" dirty="0"/>
          </a:p>
        </p:txBody>
      </p:sp>
      <p:pic>
        <p:nvPicPr>
          <p:cNvPr id="3" name="Picture 2" descr="A drawing of a cartoon character&#10;&#10;Description automatically generated">
            <a:extLst>
              <a:ext uri="{FF2B5EF4-FFF2-40B4-BE49-F238E27FC236}">
                <a16:creationId xmlns:a16="http://schemas.microsoft.com/office/drawing/2014/main" id="{C1D0364B-FC2B-4CCB-99C3-70776310F2ED}"/>
              </a:ext>
            </a:extLst>
          </p:cNvPr>
          <p:cNvPicPr>
            <a:picLocks noChangeAspect="1"/>
          </p:cNvPicPr>
          <p:nvPr/>
        </p:nvPicPr>
        <p:blipFill>
          <a:blip r:embed="rId3"/>
          <a:stretch>
            <a:fillRect/>
          </a:stretch>
        </p:blipFill>
        <p:spPr>
          <a:xfrm>
            <a:off x="5367506" y="1327352"/>
            <a:ext cx="8348496" cy="4691855"/>
          </a:xfrm>
          <a:prstGeom prst="rect">
            <a:avLst/>
          </a:prstGeom>
        </p:spPr>
      </p:pic>
      <p:sp>
        <p:nvSpPr>
          <p:cNvPr id="6" name="Text Placeholder 5"/>
          <p:cNvSpPr>
            <a:spLocks noGrp="1"/>
          </p:cNvSpPr>
          <p:nvPr>
            <p:ph type="body" sz="quarter" idx="10"/>
          </p:nvPr>
        </p:nvSpPr>
        <p:spPr>
          <a:xfrm>
            <a:off x="592992" y="1444289"/>
            <a:ext cx="6210931" cy="5416868"/>
          </a:xfrm>
        </p:spPr>
        <p:txBody>
          <a:bodyPr/>
          <a:lstStyle/>
          <a:p>
            <a:r>
              <a:rPr lang="en-US" sz="2000" dirty="0"/>
              <a:t>Microsoft Teams can implement an Office 365 Group, a SharePoint Online site, and an Exchange Online group mailbox</a:t>
            </a:r>
            <a:br>
              <a:rPr lang="en-US" sz="2000" dirty="0"/>
            </a:br>
            <a:endParaRPr lang="en-US" sz="2000" dirty="0"/>
          </a:p>
          <a:p>
            <a:r>
              <a:rPr lang="en-US" sz="2000" dirty="0"/>
              <a:t>A team can be created using existing Office 365 Groups, allowing existing group memberships and contents stored in SharePoint Online and Exchange Online to be available within Teams</a:t>
            </a:r>
            <a:br>
              <a:rPr lang="en-US" sz="2000" dirty="0"/>
            </a:br>
            <a:endParaRPr lang="en-US" sz="2000" dirty="0"/>
          </a:p>
          <a:p>
            <a:r>
              <a:rPr lang="en-US" sz="2000" dirty="0"/>
              <a:t>Teams provides a meeting experience built on the next generation, cloud-based infrastructure that is also used by Skype and Skype for Business</a:t>
            </a:r>
            <a:br>
              <a:rPr lang="en-US" sz="2000" dirty="0"/>
            </a:br>
            <a:endParaRPr lang="bs-Latn-BA" sz="2000" dirty="0"/>
          </a:p>
          <a:p>
            <a:r>
              <a:rPr lang="en-US" sz="2000" dirty="0"/>
              <a:t>To extend Teams capabilities, use Connectors, Tabs, and Bots - available as Apps - to bring external information, content, and intelligent bot interaction to Teams</a:t>
            </a:r>
          </a:p>
        </p:txBody>
      </p:sp>
    </p:spTree>
    <p:extLst>
      <p:ext uri="{BB962C8B-B14F-4D97-AF65-F5344CB8AC3E}">
        <p14:creationId xmlns:p14="http://schemas.microsoft.com/office/powerpoint/2010/main" val="161662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Using Collaboration Apps in Office 365</a:t>
            </a:r>
            <a:endParaRPr lang="en-US" dirty="0"/>
          </a:p>
        </p:txBody>
      </p:sp>
      <p:sp>
        <p:nvSpPr>
          <p:cNvPr id="6" name="Text Placeholder 5"/>
          <p:cNvSpPr>
            <a:spLocks noGrp="1"/>
          </p:cNvSpPr>
          <p:nvPr>
            <p:ph type="body" sz="quarter" idx="10"/>
          </p:nvPr>
        </p:nvSpPr>
        <p:spPr>
          <a:xfrm>
            <a:off x="592992" y="1444289"/>
            <a:ext cx="10933723" cy="3077766"/>
          </a:xfrm>
        </p:spPr>
        <p:txBody>
          <a:bodyPr/>
          <a:lstStyle/>
          <a:p>
            <a:r>
              <a:rPr lang="en-US" dirty="0"/>
              <a:t>Office 365 is designed for the unique workstyle of every group and includes purpose-built, integrated applications, including:</a:t>
            </a:r>
            <a:br>
              <a:rPr lang="en-US" dirty="0"/>
            </a:br>
            <a:endParaRPr lang="en-US" dirty="0"/>
          </a:p>
          <a:p>
            <a:pPr lvl="1"/>
            <a:r>
              <a:rPr lang="en-US" dirty="0"/>
              <a:t>Microsoft Teams as the backbone for enterprise voice and video</a:t>
            </a:r>
          </a:p>
          <a:p>
            <a:pPr lvl="1"/>
            <a:r>
              <a:rPr lang="en-US" dirty="0"/>
              <a:t>Outlook for enterprise-grade email, now with Groups functionality</a:t>
            </a:r>
          </a:p>
          <a:p>
            <a:pPr lvl="1"/>
            <a:r>
              <a:rPr lang="en-US" dirty="0"/>
              <a:t>SharePoint for sites and portals, intelligent content services, business process automation, and enterprise search</a:t>
            </a:r>
          </a:p>
          <a:p>
            <a:pPr lvl="1"/>
            <a:r>
              <a:rPr lang="en-US" dirty="0"/>
              <a:t>Yammer for driving company-wide connections</a:t>
            </a:r>
          </a:p>
        </p:txBody>
      </p:sp>
    </p:spTree>
    <p:extLst>
      <p:ext uri="{BB962C8B-B14F-4D97-AF65-F5344CB8AC3E}">
        <p14:creationId xmlns:p14="http://schemas.microsoft.com/office/powerpoint/2010/main" val="124801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Authentication and Access</a:t>
            </a:r>
            <a:endParaRPr lang="en-US" dirty="0"/>
          </a:p>
        </p:txBody>
      </p:sp>
      <p:sp>
        <p:nvSpPr>
          <p:cNvPr id="6" name="Text Placeholder 5"/>
          <p:cNvSpPr>
            <a:spLocks noGrp="1"/>
          </p:cNvSpPr>
          <p:nvPr>
            <p:ph type="body" sz="quarter" idx="10"/>
          </p:nvPr>
        </p:nvSpPr>
        <p:spPr>
          <a:xfrm>
            <a:off x="592992" y="1444288"/>
            <a:ext cx="10799685" cy="4833541"/>
          </a:xfrm>
        </p:spPr>
        <p:txBody>
          <a:bodyPr>
            <a:normAutofit/>
          </a:bodyPr>
          <a:lstStyle/>
          <a:p>
            <a:r>
              <a:rPr lang="bs-Latn-BA" dirty="0"/>
              <a:t>Access </a:t>
            </a:r>
            <a:r>
              <a:rPr lang="en-US" dirty="0"/>
              <a:t>to Microsoft Teams can be enabled or disabled on a per-user basis by assigning or removing the Microsoft Teams product license</a:t>
            </a:r>
            <a:br>
              <a:rPr lang="en-US" dirty="0"/>
            </a:br>
            <a:endParaRPr lang="en-US" dirty="0"/>
          </a:p>
          <a:p>
            <a:r>
              <a:rPr lang="en-US" dirty="0"/>
              <a:t>Microsoft Teams user-level licenses are managed directly through the Office 365 Admin Center </a:t>
            </a:r>
            <a:br>
              <a:rPr lang="en-US" dirty="0"/>
            </a:br>
            <a:endParaRPr lang="en-US" dirty="0"/>
          </a:p>
          <a:p>
            <a:r>
              <a:rPr lang="en-US" dirty="0"/>
              <a:t>When a license SKU is assigned to a user, a Microsoft Teams license is automatically assigned, and the user is enabled for Microsoft Teams</a:t>
            </a:r>
          </a:p>
        </p:txBody>
      </p:sp>
    </p:spTree>
    <p:extLst>
      <p:ext uri="{BB962C8B-B14F-4D97-AF65-F5344CB8AC3E}">
        <p14:creationId xmlns:p14="http://schemas.microsoft.com/office/powerpoint/2010/main" val="124916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User Authentication</a:t>
            </a:r>
            <a:endParaRPr lang="en-US" dirty="0"/>
          </a:p>
        </p:txBody>
      </p:sp>
      <p:sp>
        <p:nvSpPr>
          <p:cNvPr id="6" name="Text Placeholder 5"/>
          <p:cNvSpPr>
            <a:spLocks noGrp="1"/>
          </p:cNvSpPr>
          <p:nvPr>
            <p:ph type="body" sz="quarter" idx="10"/>
          </p:nvPr>
        </p:nvSpPr>
        <p:spPr>
          <a:xfrm>
            <a:off x="116742" y="1444289"/>
            <a:ext cx="2578833" cy="3785652"/>
          </a:xfrm>
        </p:spPr>
        <p:txBody>
          <a:bodyPr/>
          <a:lstStyle/>
          <a:p>
            <a:pPr marL="0" indent="0">
              <a:buNone/>
            </a:pPr>
            <a:r>
              <a:rPr lang="en-US" sz="2400" dirty="0"/>
              <a:t>Microsoft Teams supports all the identity models that are available with Microsoft 365, including:</a:t>
            </a:r>
            <a:br>
              <a:rPr lang="en-US" sz="2400" dirty="0"/>
            </a:br>
            <a:endParaRPr lang="en-US" sz="900" dirty="0"/>
          </a:p>
          <a:p>
            <a:pPr marL="228600" lvl="1"/>
            <a:r>
              <a:rPr lang="en-US" dirty="0"/>
              <a:t>Cloud Identity</a:t>
            </a:r>
          </a:p>
          <a:p>
            <a:pPr marL="228600" lvl="1"/>
            <a:r>
              <a:rPr lang="en-US" dirty="0"/>
              <a:t>Synchronized Identity</a:t>
            </a:r>
          </a:p>
          <a:p>
            <a:pPr marL="228600" lvl="1"/>
            <a:r>
              <a:rPr lang="en-US" dirty="0"/>
              <a:t>Federated Identity</a:t>
            </a:r>
          </a:p>
        </p:txBody>
      </p:sp>
      <p:pic>
        <p:nvPicPr>
          <p:cNvPr id="7" name="Picture 6" descr="A screenshot of a cell phone&#10;&#10;Description automatically generated">
            <a:extLst>
              <a:ext uri="{FF2B5EF4-FFF2-40B4-BE49-F238E27FC236}">
                <a16:creationId xmlns:a16="http://schemas.microsoft.com/office/drawing/2014/main" id="{F9F537FC-E14D-499B-88A8-AD989BABB204}"/>
              </a:ext>
            </a:extLst>
          </p:cNvPr>
          <p:cNvPicPr>
            <a:picLocks noChangeAspect="1"/>
          </p:cNvPicPr>
          <p:nvPr/>
        </p:nvPicPr>
        <p:blipFill>
          <a:blip r:embed="rId3"/>
          <a:stretch>
            <a:fillRect/>
          </a:stretch>
        </p:blipFill>
        <p:spPr>
          <a:xfrm>
            <a:off x="2892748" y="1245785"/>
            <a:ext cx="9267573" cy="5433826"/>
          </a:xfrm>
          <a:prstGeom prst="rect">
            <a:avLst/>
          </a:prstGeom>
        </p:spPr>
      </p:pic>
    </p:spTree>
    <p:extLst>
      <p:ext uri="{BB962C8B-B14F-4D97-AF65-F5344CB8AC3E}">
        <p14:creationId xmlns:p14="http://schemas.microsoft.com/office/powerpoint/2010/main" val="170012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42FB6004-5CF9-456E-A840-DE89923EB09C}"/>
              </a:ext>
            </a:extLst>
          </p:cNvPr>
          <p:cNvPicPr>
            <a:picLocks noChangeAspect="1"/>
          </p:cNvPicPr>
          <p:nvPr/>
        </p:nvPicPr>
        <p:blipFill>
          <a:blip r:embed="rId3"/>
          <a:stretch>
            <a:fillRect/>
          </a:stretch>
        </p:blipFill>
        <p:spPr>
          <a:xfrm>
            <a:off x="2959509" y="2869940"/>
            <a:ext cx="6390962" cy="3591721"/>
          </a:xfrm>
          <a:prstGeom prst="rect">
            <a:avLst/>
          </a:prstGeom>
        </p:spPr>
      </p:pic>
      <p:sp>
        <p:nvSpPr>
          <p:cNvPr id="17" name="Title 16"/>
          <p:cNvSpPr>
            <a:spLocks noGrp="1"/>
          </p:cNvSpPr>
          <p:nvPr>
            <p:ph type="title"/>
          </p:nvPr>
        </p:nvSpPr>
        <p:spPr>
          <a:xfrm>
            <a:off x="588263" y="465992"/>
            <a:ext cx="11018520" cy="553998"/>
          </a:xfrm>
        </p:spPr>
        <p:txBody>
          <a:bodyPr/>
          <a:lstStyle/>
          <a:p>
            <a:r>
              <a:rPr lang="bs-Latn-BA" dirty="0"/>
              <a:t>Guest Access</a:t>
            </a:r>
            <a:endParaRPr lang="en-US" dirty="0"/>
          </a:p>
        </p:txBody>
      </p:sp>
      <p:sp>
        <p:nvSpPr>
          <p:cNvPr id="6" name="Text Placeholder 5"/>
          <p:cNvSpPr>
            <a:spLocks noGrp="1"/>
          </p:cNvSpPr>
          <p:nvPr>
            <p:ph type="body" sz="quarter" idx="10"/>
          </p:nvPr>
        </p:nvSpPr>
        <p:spPr>
          <a:xfrm>
            <a:off x="592992" y="1319997"/>
            <a:ext cx="11461355" cy="2523768"/>
          </a:xfrm>
        </p:spPr>
        <p:txBody>
          <a:bodyPr/>
          <a:lstStyle/>
          <a:p>
            <a:r>
              <a:rPr lang="en-US" sz="2000" dirty="0"/>
              <a:t>Guest access in Microsoft Teams allows teams in your organization to collaborate with people outside your organization </a:t>
            </a:r>
            <a:br>
              <a:rPr lang="en-US" sz="2000" dirty="0"/>
            </a:br>
            <a:endParaRPr lang="en-US" sz="800" dirty="0"/>
          </a:p>
          <a:p>
            <a:r>
              <a:rPr lang="en-US" sz="2000" dirty="0"/>
              <a:t>Guest access is included with all Office 365 Business Premium, Office 365 Enterprise, and Office 365 Education subscriptions - No additional Office 365 license is necessary</a:t>
            </a:r>
            <a:br>
              <a:rPr lang="en-US" sz="2000" dirty="0"/>
            </a:br>
            <a:endParaRPr lang="en-US" sz="800" dirty="0"/>
          </a:p>
          <a:p>
            <a:r>
              <a:rPr lang="en-US" sz="2000" dirty="0"/>
              <a:t>Organizations using Teams can provide external access to teams, documents in channels, resources, chats, and applications to their partners, while maintaining complete control over their own corporate data</a:t>
            </a:r>
          </a:p>
        </p:txBody>
      </p:sp>
      <p:sp>
        <p:nvSpPr>
          <p:cNvPr id="4" name="TextBox 3">
            <a:extLst>
              <a:ext uri="{FF2B5EF4-FFF2-40B4-BE49-F238E27FC236}">
                <a16:creationId xmlns:a16="http://schemas.microsoft.com/office/drawing/2014/main" id="{7F198A18-9C40-45BA-B1D9-E7042F7E528F}"/>
              </a:ext>
            </a:extLst>
          </p:cNvPr>
          <p:cNvSpPr txBox="1"/>
          <p:nvPr/>
        </p:nvSpPr>
        <p:spPr>
          <a:xfrm>
            <a:off x="2546555" y="5702711"/>
            <a:ext cx="7167716" cy="1107996"/>
          </a:xfrm>
          <a:prstGeom prst="rect">
            <a:avLst/>
          </a:prstGeom>
          <a:noFill/>
        </p:spPr>
        <p:txBody>
          <a:bodyPr wrap="square" lIns="0" tIns="0" rIns="0" bIns="0" rtlCol="0">
            <a:spAutoFit/>
          </a:bodyPr>
          <a:lstStyle/>
          <a:p>
            <a:pPr algn="l"/>
            <a:r>
              <a:rPr lang="en-US" sz="1800" b="0" i="0" u="none" strike="noStrike" dirty="0">
                <a:effectLst/>
                <a:latin typeface="Segoe UI VSS (Regular)"/>
              </a:rPr>
              <a:t>For guest access to work, users in each tenant need access to Teams (licenses), and guest users (the </a:t>
            </a:r>
            <a:r>
              <a:rPr lang="en-US" sz="1800" dirty="0">
                <a:latin typeface="Segoe UI VSS (Regular)"/>
              </a:rPr>
              <a:t>dotted user) </a:t>
            </a:r>
            <a:r>
              <a:rPr lang="en-US" sz="1800" b="0" i="0" u="none" strike="noStrike" dirty="0">
                <a:effectLst/>
                <a:latin typeface="Segoe UI VSS (Regular)"/>
              </a:rPr>
              <a:t>must use their own Azure AD user accounts from their originating tenant to access the remote Teams resources in another tenant. </a:t>
            </a:r>
            <a:endParaRPr lang="en-US" sz="1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9418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Audio Conferencing</a:t>
            </a:r>
            <a:endParaRPr lang="en-US" dirty="0"/>
          </a:p>
        </p:txBody>
      </p:sp>
      <p:sp>
        <p:nvSpPr>
          <p:cNvPr id="6" name="Text Placeholder 5"/>
          <p:cNvSpPr>
            <a:spLocks noGrp="1"/>
          </p:cNvSpPr>
          <p:nvPr>
            <p:ph type="body" sz="quarter" idx="10"/>
          </p:nvPr>
        </p:nvSpPr>
        <p:spPr>
          <a:xfrm>
            <a:off x="6626941" y="1444289"/>
            <a:ext cx="5147785" cy="4579715"/>
          </a:xfrm>
        </p:spPr>
        <p:txBody>
          <a:bodyPr/>
          <a:lstStyle/>
          <a:p>
            <a:r>
              <a:rPr lang="en-US" sz="2400" dirty="0"/>
              <a:t>Anyone who has the dial-in number and conference ID can join a Microsoft Teams meeting</a:t>
            </a:r>
            <a:br>
              <a:rPr lang="en-US" sz="2400" dirty="0"/>
            </a:br>
            <a:endParaRPr lang="en-US" sz="2400" dirty="0"/>
          </a:p>
          <a:p>
            <a:r>
              <a:rPr lang="en-US" sz="2400" dirty="0"/>
              <a:t>Whether you are calling in using a phone or the Microsoft Teams apps, you can hear everyone else on the call, and they can hear you</a:t>
            </a:r>
            <a:br>
              <a:rPr lang="en-US" sz="2400" dirty="0"/>
            </a:br>
            <a:endParaRPr lang="en-US" sz="2400" dirty="0"/>
          </a:p>
          <a:p>
            <a:r>
              <a:rPr lang="en-US" sz="2400" dirty="0"/>
              <a:t>Audio Conferencing in Office 365 supports international dial-in conferencing</a:t>
            </a:r>
          </a:p>
        </p:txBody>
      </p:sp>
      <p:pic>
        <p:nvPicPr>
          <p:cNvPr id="3" name="Picture 2" descr="A close up of a device&#10;&#10;Description automatically generated">
            <a:extLst>
              <a:ext uri="{FF2B5EF4-FFF2-40B4-BE49-F238E27FC236}">
                <a16:creationId xmlns:a16="http://schemas.microsoft.com/office/drawing/2014/main" id="{D54CB1AF-2BF0-4832-B53D-48BF5AC8A23C}"/>
              </a:ext>
            </a:extLst>
          </p:cNvPr>
          <p:cNvPicPr>
            <a:picLocks noChangeAspect="1"/>
          </p:cNvPicPr>
          <p:nvPr/>
        </p:nvPicPr>
        <p:blipFill>
          <a:blip r:embed="rId3"/>
          <a:stretch>
            <a:fillRect/>
          </a:stretch>
        </p:blipFill>
        <p:spPr>
          <a:xfrm>
            <a:off x="417273" y="1146048"/>
            <a:ext cx="5340096" cy="4565904"/>
          </a:xfrm>
          <a:prstGeom prst="rect">
            <a:avLst/>
          </a:prstGeom>
        </p:spPr>
      </p:pic>
      <p:sp>
        <p:nvSpPr>
          <p:cNvPr id="4" name="TextBox 3">
            <a:extLst>
              <a:ext uri="{FF2B5EF4-FFF2-40B4-BE49-F238E27FC236}">
                <a16:creationId xmlns:a16="http://schemas.microsoft.com/office/drawing/2014/main" id="{80DFF96C-524F-46FC-B516-D00728A5509A}"/>
              </a:ext>
            </a:extLst>
          </p:cNvPr>
          <p:cNvSpPr txBox="1"/>
          <p:nvPr/>
        </p:nvSpPr>
        <p:spPr>
          <a:xfrm>
            <a:off x="519436" y="5830529"/>
            <a:ext cx="5507737" cy="923330"/>
          </a:xfrm>
          <a:prstGeom prst="rect">
            <a:avLst/>
          </a:prstGeom>
          <a:noFill/>
        </p:spPr>
        <p:txBody>
          <a:bodyPr wrap="square" lIns="0" tIns="0" rIns="0" bIns="0" rtlCol="0">
            <a:spAutoFit/>
          </a:bodyPr>
          <a:lstStyle/>
          <a:p>
            <a:pPr algn="l"/>
            <a:r>
              <a:rPr lang="en-US" sz="2000" b="0" i="0" u="none" strike="noStrike" dirty="0">
                <a:effectLst/>
                <a:latin typeface="Segoe UI Semilight" panose="020B0402040204020203" pitchFamily="34" charset="0"/>
                <a:cs typeface="Segoe UI Semilight" panose="020B0402040204020203" pitchFamily="34" charset="0"/>
              </a:rPr>
              <a:t>Participants of a meeting can join through the Teams app on different devices, or through a phone from any device that can call into PSTN.</a:t>
            </a:r>
            <a:endPar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55559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Managing Audio Conferencing</a:t>
            </a:r>
            <a:endParaRPr lang="en-US" dirty="0"/>
          </a:p>
        </p:txBody>
      </p:sp>
      <p:sp>
        <p:nvSpPr>
          <p:cNvPr id="6" name="Text Placeholder 5"/>
          <p:cNvSpPr>
            <a:spLocks noGrp="1"/>
          </p:cNvSpPr>
          <p:nvPr>
            <p:ph type="body" sz="quarter" idx="10"/>
          </p:nvPr>
        </p:nvSpPr>
        <p:spPr>
          <a:xfrm>
            <a:off x="592992" y="1444289"/>
            <a:ext cx="10898554" cy="5029069"/>
          </a:xfrm>
        </p:spPr>
        <p:txBody>
          <a:bodyPr/>
          <a:lstStyle/>
          <a:p>
            <a:r>
              <a:rPr lang="en-US" dirty="0"/>
              <a:t>To configure your organization’s users for audio conferencing, you first must assign an audio conferencing license to each user and then assign a conference ID</a:t>
            </a:r>
            <a:br>
              <a:rPr lang="en-US" dirty="0"/>
            </a:br>
            <a:endParaRPr lang="en-US" sz="1000" dirty="0"/>
          </a:p>
          <a:p>
            <a:r>
              <a:rPr lang="en-US" dirty="0"/>
              <a:t>You must use the Office 365 Admin Center to assign audio conferencing licenses </a:t>
            </a:r>
            <a:br>
              <a:rPr lang="en-US" dirty="0"/>
            </a:br>
            <a:endParaRPr lang="en-US" sz="1000" dirty="0"/>
          </a:p>
          <a:p>
            <a:r>
              <a:rPr lang="en-US" dirty="0"/>
              <a:t>A conference ID is automatically assigned to a user when they are set up for audio conferencing using Microsoft as the audio conferencing provider</a:t>
            </a:r>
            <a:br>
              <a:rPr lang="en-US" dirty="0"/>
            </a:br>
            <a:endParaRPr lang="en-US" sz="1000" dirty="0"/>
          </a:p>
          <a:p>
            <a:r>
              <a:rPr lang="en-US" dirty="0"/>
              <a:t>Static IDs are used when people in your organization don't want to remember a random number</a:t>
            </a:r>
          </a:p>
        </p:txBody>
      </p:sp>
    </p:spTree>
    <p:extLst>
      <p:ext uri="{BB962C8B-B14F-4D97-AF65-F5344CB8AC3E}">
        <p14:creationId xmlns:p14="http://schemas.microsoft.com/office/powerpoint/2010/main" val="393261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Managing User Settings for Audio Conferencing</a:t>
            </a:r>
            <a:endParaRPr lang="en-US" dirty="0"/>
          </a:p>
        </p:txBody>
      </p:sp>
      <p:sp>
        <p:nvSpPr>
          <p:cNvPr id="6" name="Text Placeholder 5"/>
          <p:cNvSpPr>
            <a:spLocks noGrp="1"/>
          </p:cNvSpPr>
          <p:nvPr>
            <p:ph type="body" sz="quarter" idx="10"/>
          </p:nvPr>
        </p:nvSpPr>
        <p:spPr>
          <a:xfrm>
            <a:off x="592992" y="1444289"/>
            <a:ext cx="10659726" cy="3964162"/>
          </a:xfrm>
        </p:spPr>
        <p:txBody>
          <a:bodyPr/>
          <a:lstStyle/>
          <a:p>
            <a:r>
              <a:rPr lang="bs-Latn-BA" dirty="0"/>
              <a:t>Y</a:t>
            </a:r>
            <a:r>
              <a:rPr lang="en-US" dirty="0"/>
              <a:t>ou can edit the Audio Conferencing settings for an individual user in your organization</a:t>
            </a:r>
            <a:br>
              <a:rPr lang="en-US" dirty="0"/>
            </a:br>
            <a:endParaRPr lang="en-US" dirty="0"/>
          </a:p>
          <a:p>
            <a:r>
              <a:rPr lang="en-US" dirty="0"/>
              <a:t>These settings include options such as the audio conferencing provider, default toll or toll-free number, conference ID, and PIN</a:t>
            </a:r>
          </a:p>
        </p:txBody>
      </p:sp>
    </p:spTree>
    <p:extLst>
      <p:ext uri="{BB962C8B-B14F-4D97-AF65-F5344CB8AC3E}">
        <p14:creationId xmlns:p14="http://schemas.microsoft.com/office/powerpoint/2010/main" val="425695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SharePoint Online Overview</a:t>
            </a:r>
            <a:endParaRPr lang="en-US" dirty="0"/>
          </a:p>
        </p:txBody>
      </p:sp>
    </p:spTree>
    <p:extLst>
      <p:ext uri="{BB962C8B-B14F-4D97-AF65-F5344CB8AC3E}">
        <p14:creationId xmlns:p14="http://schemas.microsoft.com/office/powerpoint/2010/main" val="171159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Implementing Phone System in Teams</a:t>
            </a:r>
            <a:endParaRPr lang="en-US" dirty="0"/>
          </a:p>
        </p:txBody>
      </p:sp>
      <p:sp>
        <p:nvSpPr>
          <p:cNvPr id="6" name="Text Placeholder 5"/>
          <p:cNvSpPr>
            <a:spLocks noGrp="1"/>
          </p:cNvSpPr>
          <p:nvPr>
            <p:ph type="body" sz="quarter" idx="10"/>
          </p:nvPr>
        </p:nvSpPr>
        <p:spPr>
          <a:xfrm>
            <a:off x="592992" y="1444289"/>
            <a:ext cx="10749085" cy="4031873"/>
          </a:xfrm>
        </p:spPr>
        <p:txBody>
          <a:bodyPr/>
          <a:lstStyle/>
          <a:p>
            <a:r>
              <a:rPr lang="en-US" dirty="0"/>
              <a:t>Before your organization implements calling within Microsoft Teams, it must analyze its business requirements in relation to the Teams’ calling features. These include:</a:t>
            </a:r>
            <a:br>
              <a:rPr lang="en-US" dirty="0"/>
            </a:br>
            <a:endParaRPr lang="en-US" sz="1000" dirty="0"/>
          </a:p>
          <a:p>
            <a:pPr lvl="1"/>
            <a:r>
              <a:rPr lang="en-US" dirty="0"/>
              <a:t>Connecting to the PSTN</a:t>
            </a:r>
          </a:p>
          <a:p>
            <a:pPr lvl="1"/>
            <a:r>
              <a:rPr lang="en-US" dirty="0"/>
              <a:t>Service availability and user locations</a:t>
            </a:r>
          </a:p>
          <a:p>
            <a:pPr lvl="1"/>
            <a:r>
              <a:rPr lang="en-US" dirty="0"/>
              <a:t>Phone System licensing</a:t>
            </a:r>
          </a:p>
          <a:p>
            <a:pPr lvl="1"/>
            <a:r>
              <a:rPr lang="en-US" dirty="0"/>
              <a:t>Phone numbers and emergency locations</a:t>
            </a:r>
          </a:p>
          <a:p>
            <a:pPr lvl="1"/>
            <a:r>
              <a:rPr lang="en-US" dirty="0"/>
              <a:t>Voicemail</a:t>
            </a:r>
          </a:p>
          <a:p>
            <a:pPr lvl="1"/>
            <a:r>
              <a:rPr lang="en-US" dirty="0"/>
              <a:t>Optional: Calling identity</a:t>
            </a:r>
          </a:p>
          <a:p>
            <a:pPr lvl="1"/>
            <a:r>
              <a:rPr lang="en-US" dirty="0"/>
              <a:t>Optional: Dial plans</a:t>
            </a:r>
          </a:p>
        </p:txBody>
      </p:sp>
    </p:spTree>
    <p:extLst>
      <p:ext uri="{BB962C8B-B14F-4D97-AF65-F5344CB8AC3E}">
        <p14:creationId xmlns:p14="http://schemas.microsoft.com/office/powerpoint/2010/main" val="163247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64493" y="543945"/>
            <a:ext cx="11304447" cy="553998"/>
          </a:xfrm>
        </p:spPr>
        <p:txBody>
          <a:bodyPr/>
          <a:lstStyle/>
          <a:p>
            <a:r>
              <a:rPr lang="en-US" dirty="0"/>
              <a:t>Discussion – Office 365 Adoption Strategies</a:t>
            </a:r>
          </a:p>
        </p:txBody>
      </p:sp>
      <p:sp>
        <p:nvSpPr>
          <p:cNvPr id="6" name="Text Placeholder 5"/>
          <p:cNvSpPr>
            <a:spLocks noGrp="1"/>
          </p:cNvSpPr>
          <p:nvPr>
            <p:ph type="body" sz="quarter" idx="10"/>
          </p:nvPr>
        </p:nvSpPr>
        <p:spPr>
          <a:xfrm>
            <a:off x="2778711" y="1470417"/>
            <a:ext cx="9108489" cy="4875181"/>
          </a:xfrm>
        </p:spPr>
        <p:txBody>
          <a:bodyPr/>
          <a:lstStyle/>
          <a:p>
            <a:pPr marL="0" indent="0">
              <a:buNone/>
            </a:pPr>
            <a:r>
              <a:rPr lang="en-US" sz="1800" dirty="0"/>
              <a:t>Adatum has begun transitioning to Microsoft 365 as their hosted cloud solution. One of </a:t>
            </a:r>
            <a:r>
              <a:rPr lang="en-US" sz="1800" dirty="0" err="1"/>
              <a:t>Adatum’s</a:t>
            </a:r>
            <a:r>
              <a:rPr lang="en-US" sz="1800" dirty="0"/>
              <a:t> largest suppliers, </a:t>
            </a:r>
            <a:r>
              <a:rPr lang="en-US" sz="1800" dirty="0" err="1"/>
              <a:t>Fabrikam</a:t>
            </a:r>
            <a:r>
              <a:rPr lang="en-US" sz="1800" dirty="0"/>
              <a:t> Inc., has also started transitioning to Microsoft 365. </a:t>
            </a:r>
          </a:p>
          <a:p>
            <a:pPr marL="0" indent="0">
              <a:buNone/>
            </a:pPr>
            <a:endParaRPr lang="en-US" sz="1000" dirty="0"/>
          </a:p>
          <a:p>
            <a:pPr marL="0" indent="0">
              <a:buNone/>
            </a:pPr>
            <a:r>
              <a:rPr lang="en-US" sz="1800" dirty="0"/>
              <a:t>Up to this point, the two companies have been using email as their primary method of collaboration. However, a string of successful spear phishing attacks has led them to re-evaluate their dependence on this method of communication. </a:t>
            </a:r>
          </a:p>
          <a:p>
            <a:pPr marL="0" indent="0">
              <a:buNone/>
            </a:pPr>
            <a:endParaRPr lang="en-US" sz="1000" dirty="0"/>
          </a:p>
          <a:p>
            <a:pPr marL="0" indent="0">
              <a:buNone/>
            </a:pPr>
            <a:r>
              <a:rPr lang="en-US" sz="1800" dirty="0"/>
              <a:t>As </a:t>
            </a:r>
            <a:r>
              <a:rPr lang="en-US" sz="1800" dirty="0" err="1"/>
              <a:t>Adatum’s</a:t>
            </a:r>
            <a:r>
              <a:rPr lang="en-US" sz="1800" dirty="0"/>
              <a:t> Enterprise Administrator (EA), you have been asked by your CEO to work with </a:t>
            </a:r>
            <a:r>
              <a:rPr lang="en-US" sz="1800" dirty="0" err="1"/>
              <a:t>Fabrikam’s</a:t>
            </a:r>
            <a:r>
              <a:rPr lang="en-US" sz="1800" dirty="0"/>
              <a:t> EA to design a new method of collaboration between the two organizations that is not mail dependent. </a:t>
            </a:r>
          </a:p>
          <a:p>
            <a:pPr marL="0" indent="0">
              <a:buNone/>
            </a:pPr>
            <a:endParaRPr lang="en-US" sz="1000" dirty="0"/>
          </a:p>
          <a:p>
            <a:pPr marL="0" indent="0">
              <a:buNone/>
            </a:pPr>
            <a:endParaRPr lang="en-US" sz="1800" dirty="0"/>
          </a:p>
          <a:p>
            <a:pPr marL="285750" lvl="0" indent="-285750" defTabSz="914367">
              <a:spcBef>
                <a:spcPts val="0"/>
              </a:spcBef>
              <a:buSzTx/>
              <a:buFont typeface="Arial" panose="020B0604020202020204" pitchFamily="34" charset="0"/>
              <a:buChar char="•"/>
              <a:defRPr/>
            </a:pPr>
            <a:r>
              <a:rPr lang="en-US" sz="1800" dirty="0"/>
              <a:t>Now that you have reviewed Exchange Online, SharePoint Online, and Microsoft Teams and have a better understanding of their collaboration features, w</a:t>
            </a:r>
            <a:r>
              <a:rPr lang="en-US" sz="1800" dirty="0">
                <a:solidFill>
                  <a:srgbClr val="1A1A1A"/>
                </a:solidFill>
              </a:rPr>
              <a:t>hat type of problems could you foresee when implementing this request?</a:t>
            </a:r>
          </a:p>
          <a:p>
            <a:pPr marL="285750" lvl="0" indent="-285750" defTabSz="914367">
              <a:spcBef>
                <a:spcPts val="0"/>
              </a:spcBef>
              <a:buSzTx/>
              <a:buFont typeface="Arial" panose="020B0604020202020204" pitchFamily="34" charset="0"/>
              <a:buChar char="•"/>
              <a:defRPr/>
            </a:pPr>
            <a:endParaRPr lang="en-US" sz="1800" dirty="0">
              <a:solidFill>
                <a:srgbClr val="1A1A1A"/>
              </a:solidFill>
            </a:endParaRPr>
          </a:p>
          <a:p>
            <a:pPr marL="285750" lvl="0" indent="-285750" defTabSz="914367">
              <a:spcBef>
                <a:spcPts val="0"/>
              </a:spcBef>
              <a:buSzTx/>
              <a:buFont typeface="Arial" panose="020B0604020202020204" pitchFamily="34" charset="0"/>
              <a:buChar char="•"/>
              <a:defRPr/>
            </a:pPr>
            <a:r>
              <a:rPr lang="en-US" sz="1800" dirty="0">
                <a:solidFill>
                  <a:srgbClr val="1A1A1A"/>
                </a:solidFill>
              </a:rPr>
              <a:t>What adoption strategies could you put in place to have the employees adhere to your provided solution?</a:t>
            </a:r>
            <a:endParaRPr lang="en-US" dirty="0"/>
          </a:p>
        </p:txBody>
      </p:sp>
      <p:pic>
        <p:nvPicPr>
          <p:cNvPr id="3" name="Picture 2" descr="A picture containing drawing&#10;&#10;Description automatically generated">
            <a:extLst>
              <a:ext uri="{FF2B5EF4-FFF2-40B4-BE49-F238E27FC236}">
                <a16:creationId xmlns:a16="http://schemas.microsoft.com/office/drawing/2014/main" id="{4425275A-3B76-46EF-89E4-6DB6AA1B74F5}"/>
              </a:ext>
            </a:extLst>
          </p:cNvPr>
          <p:cNvPicPr>
            <a:picLocks noChangeAspect="1"/>
          </p:cNvPicPr>
          <p:nvPr/>
        </p:nvPicPr>
        <p:blipFill>
          <a:blip r:embed="rId3"/>
          <a:stretch>
            <a:fillRect/>
          </a:stretch>
        </p:blipFill>
        <p:spPr>
          <a:xfrm>
            <a:off x="223059" y="1511421"/>
            <a:ext cx="2392887" cy="1981371"/>
          </a:xfrm>
          <a:prstGeom prst="rect">
            <a:avLst/>
          </a:prstGeom>
        </p:spPr>
      </p:pic>
    </p:spTree>
    <p:extLst>
      <p:ext uri="{BB962C8B-B14F-4D97-AF65-F5344CB8AC3E}">
        <p14:creationId xmlns:p14="http://schemas.microsoft.com/office/powerpoint/2010/main" val="366845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621865" cy="498598"/>
          </a:xfrm>
        </p:spPr>
        <p:txBody>
          <a:bodyPr/>
          <a:lstStyle/>
          <a:p>
            <a:r>
              <a:rPr lang="en-US" dirty="0"/>
              <a:t>Power Platform </a:t>
            </a:r>
            <a:r>
              <a:rPr lang="bs-Latn-BA" dirty="0"/>
              <a:t>Overview</a:t>
            </a:r>
            <a:endParaRPr lang="en-US" dirty="0"/>
          </a:p>
        </p:txBody>
      </p:sp>
    </p:spTree>
    <p:extLst>
      <p:ext uri="{BB962C8B-B14F-4D97-AF65-F5344CB8AC3E}">
        <p14:creationId xmlns:p14="http://schemas.microsoft.com/office/powerpoint/2010/main" val="12474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5786199"/>
          </a:xfrm>
        </p:spPr>
        <p:txBody>
          <a:bodyPr/>
          <a:lstStyle/>
          <a:p>
            <a:r>
              <a:rPr lang="en-US" dirty="0"/>
              <a:t>Microsoft’s Power Platform provides users with the following tools that can be used to create solutions that accelerate their business:</a:t>
            </a:r>
          </a:p>
          <a:p>
            <a:pPr lvl="1"/>
            <a:r>
              <a:rPr lang="en-US" dirty="0"/>
              <a:t>Power Apps</a:t>
            </a:r>
          </a:p>
          <a:p>
            <a:pPr lvl="1"/>
            <a:r>
              <a:rPr lang="en-US" dirty="0"/>
              <a:t>Power Automate</a:t>
            </a:r>
          </a:p>
          <a:p>
            <a:pPr lvl="1"/>
            <a:r>
              <a:rPr lang="en-US" dirty="0"/>
              <a:t>Power BI</a:t>
            </a:r>
          </a:p>
          <a:p>
            <a:pPr lvl="1"/>
            <a:r>
              <a:rPr lang="en-US" dirty="0"/>
              <a:t>Power Virtual Agents</a:t>
            </a:r>
          </a:p>
          <a:p>
            <a:endParaRPr lang="en-US" dirty="0"/>
          </a:p>
          <a:p>
            <a:r>
              <a:rPr lang="en-US" dirty="0"/>
              <a:t>This lesson provides an overview of the Power Platform tools so that you can see how they work together.</a:t>
            </a:r>
          </a:p>
          <a:p>
            <a:endParaRPr lang="en-US" dirty="0"/>
          </a:p>
          <a:p>
            <a:r>
              <a:rPr lang="en-US" dirty="0"/>
              <a:t>Each tool will be covered in detail in the upcoming lessons.</a:t>
            </a:r>
            <a:br>
              <a:rPr lang="en-US" dirty="0"/>
            </a:br>
            <a:endParaRPr lang="bs-Latn-BA" dirty="0"/>
          </a:p>
          <a:p>
            <a:endParaRPr lang="en-US" dirty="0"/>
          </a:p>
        </p:txBody>
      </p:sp>
    </p:spTree>
    <p:extLst>
      <p:ext uri="{BB962C8B-B14F-4D97-AF65-F5344CB8AC3E}">
        <p14:creationId xmlns:p14="http://schemas.microsoft.com/office/powerpoint/2010/main" val="270556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Introduction</a:t>
            </a:r>
            <a:r>
              <a:rPr lang="en-US" dirty="0"/>
              <a:t> to Power Platform</a:t>
            </a:r>
          </a:p>
        </p:txBody>
      </p:sp>
      <p:pic>
        <p:nvPicPr>
          <p:cNvPr id="3" name="Picture 2">
            <a:extLst>
              <a:ext uri="{FF2B5EF4-FFF2-40B4-BE49-F238E27FC236}">
                <a16:creationId xmlns:a16="http://schemas.microsoft.com/office/drawing/2014/main" id="{76D3C955-836B-496A-80AF-0650BECC4FE2}"/>
              </a:ext>
            </a:extLst>
          </p:cNvPr>
          <p:cNvPicPr>
            <a:picLocks noChangeAspect="1"/>
          </p:cNvPicPr>
          <p:nvPr/>
        </p:nvPicPr>
        <p:blipFill>
          <a:blip r:embed="rId3"/>
          <a:stretch>
            <a:fillRect/>
          </a:stretch>
        </p:blipFill>
        <p:spPr>
          <a:xfrm>
            <a:off x="1184125" y="1607098"/>
            <a:ext cx="9621247" cy="5137380"/>
          </a:xfrm>
          <a:prstGeom prst="rect">
            <a:avLst/>
          </a:prstGeom>
        </p:spPr>
      </p:pic>
    </p:spTree>
    <p:extLst>
      <p:ext uri="{BB962C8B-B14F-4D97-AF65-F5344CB8AC3E}">
        <p14:creationId xmlns:p14="http://schemas.microsoft.com/office/powerpoint/2010/main" val="306740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Power Platform Administration</a:t>
            </a:r>
          </a:p>
        </p:txBody>
      </p:sp>
      <p:sp>
        <p:nvSpPr>
          <p:cNvPr id="6" name="Text Placeholder 5"/>
          <p:cNvSpPr>
            <a:spLocks noGrp="1"/>
          </p:cNvSpPr>
          <p:nvPr>
            <p:ph type="body" sz="quarter" idx="10"/>
          </p:nvPr>
        </p:nvSpPr>
        <p:spPr>
          <a:xfrm>
            <a:off x="592992" y="1444289"/>
            <a:ext cx="11018520" cy="5503045"/>
          </a:xfrm>
        </p:spPr>
        <p:txBody>
          <a:bodyPr/>
          <a:lstStyle/>
          <a:p>
            <a:r>
              <a:rPr lang="en-US" dirty="0"/>
              <a:t>The Power Platform Admin Center provides a unified portal for administrators to manage environments and settings for Power Apps, Power Automate, and Power BI. </a:t>
            </a:r>
          </a:p>
          <a:p>
            <a:endParaRPr lang="en-US" dirty="0"/>
          </a:p>
          <a:p>
            <a:r>
              <a:rPr lang="en-US" dirty="0"/>
              <a:t>The Power Platform Admin Center provides the following capabilities:</a:t>
            </a:r>
          </a:p>
          <a:p>
            <a:pPr lvl="1"/>
            <a:r>
              <a:rPr lang="en-US" sz="2400" dirty="0"/>
              <a:t>Help and support</a:t>
            </a:r>
          </a:p>
          <a:p>
            <a:pPr lvl="1"/>
            <a:r>
              <a:rPr lang="en-US" sz="2400" dirty="0"/>
              <a:t>Analytics</a:t>
            </a:r>
          </a:p>
          <a:p>
            <a:pPr lvl="1"/>
            <a:r>
              <a:rPr lang="en-US" sz="2400" dirty="0"/>
              <a:t>Environments</a:t>
            </a:r>
          </a:p>
          <a:p>
            <a:pPr lvl="1"/>
            <a:r>
              <a:rPr lang="en-US" sz="2400" dirty="0"/>
              <a:t>Data Integration</a:t>
            </a:r>
          </a:p>
          <a:p>
            <a:pPr lvl="1"/>
            <a:r>
              <a:rPr lang="en-US" sz="2400" dirty="0"/>
              <a:t>Data Gateways</a:t>
            </a:r>
          </a:p>
          <a:p>
            <a:pPr lvl="1"/>
            <a:r>
              <a:rPr lang="en-US" sz="2400" dirty="0"/>
              <a:t>Data Policies</a:t>
            </a:r>
            <a:endParaRPr lang="bs-Latn-BA" sz="2400" dirty="0"/>
          </a:p>
          <a:p>
            <a:endParaRPr lang="en-US" dirty="0"/>
          </a:p>
        </p:txBody>
      </p:sp>
    </p:spTree>
    <p:extLst>
      <p:ext uri="{BB962C8B-B14F-4D97-AF65-F5344CB8AC3E}">
        <p14:creationId xmlns:p14="http://schemas.microsoft.com/office/powerpoint/2010/main" val="341434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Power Platform Security Overview</a:t>
            </a:r>
          </a:p>
        </p:txBody>
      </p:sp>
      <p:sp>
        <p:nvSpPr>
          <p:cNvPr id="6" name="Text Placeholder 5"/>
          <p:cNvSpPr>
            <a:spLocks noGrp="1"/>
          </p:cNvSpPr>
          <p:nvPr>
            <p:ph type="body" sz="quarter" idx="10"/>
          </p:nvPr>
        </p:nvSpPr>
        <p:spPr>
          <a:xfrm>
            <a:off x="592992" y="1302620"/>
            <a:ext cx="11018520" cy="5441490"/>
          </a:xfrm>
        </p:spPr>
        <p:txBody>
          <a:bodyPr/>
          <a:lstStyle/>
          <a:p>
            <a:r>
              <a:rPr lang="en-US" sz="2400" dirty="0"/>
              <a:t>The Power Platform security model includes the following features:</a:t>
            </a:r>
          </a:p>
          <a:p>
            <a:pPr lvl="1"/>
            <a:r>
              <a:rPr lang="en-US" dirty="0"/>
              <a:t>Authentication </a:t>
            </a:r>
          </a:p>
          <a:p>
            <a:pPr lvl="1"/>
            <a:r>
              <a:rPr lang="en-US" dirty="0"/>
              <a:t>Licensing</a:t>
            </a:r>
          </a:p>
          <a:p>
            <a:pPr lvl="1"/>
            <a:r>
              <a:rPr lang="en-US" dirty="0"/>
              <a:t>Security Roles</a:t>
            </a:r>
          </a:p>
          <a:p>
            <a:pPr lvl="1"/>
            <a:r>
              <a:rPr lang="en-US" dirty="0"/>
              <a:t>Sharing</a:t>
            </a:r>
          </a:p>
          <a:p>
            <a:endParaRPr lang="en-US" sz="800" dirty="0"/>
          </a:p>
          <a:p>
            <a:r>
              <a:rPr lang="en-US" sz="2400" dirty="0"/>
              <a:t>Environments serve as containers to separate apps that may have different roles, security requirements, or target audiences. </a:t>
            </a:r>
            <a:br>
              <a:rPr lang="en-US" sz="2400" dirty="0"/>
            </a:br>
            <a:endParaRPr lang="en-US" sz="800" dirty="0"/>
          </a:p>
          <a:p>
            <a:r>
              <a:rPr lang="en-US" sz="2400" dirty="0"/>
              <a:t>When users create an app in an environment, that app is only permitted to connect to the data sources that are also deployed in that same environment, including connections, gateways, flows, and Common Data Service databases. </a:t>
            </a:r>
          </a:p>
          <a:p>
            <a:endParaRPr lang="en-US" sz="800" dirty="0"/>
          </a:p>
          <a:p>
            <a:r>
              <a:rPr lang="en-US" sz="2400" dirty="0"/>
              <a:t>Environments have two built-in roles that provide access to permissions:</a:t>
            </a:r>
          </a:p>
          <a:p>
            <a:pPr lvl="1"/>
            <a:r>
              <a:rPr lang="en-US" dirty="0"/>
              <a:t>Environment Admin role</a:t>
            </a:r>
          </a:p>
          <a:p>
            <a:pPr lvl="1"/>
            <a:r>
              <a:rPr lang="en-US" dirty="0"/>
              <a:t>Environment Maker role</a:t>
            </a:r>
            <a:endParaRPr lang="en-US" sz="1800" dirty="0"/>
          </a:p>
        </p:txBody>
      </p:sp>
      <p:sp>
        <p:nvSpPr>
          <p:cNvPr id="2" name="TextBox 1">
            <a:extLst>
              <a:ext uri="{FF2B5EF4-FFF2-40B4-BE49-F238E27FC236}">
                <a16:creationId xmlns:a16="http://schemas.microsoft.com/office/drawing/2014/main" id="{525961AA-402D-4DED-A503-1898B4C4DFA7}"/>
              </a:ext>
            </a:extLst>
          </p:cNvPr>
          <p:cNvSpPr txBox="1"/>
          <p:nvPr/>
        </p:nvSpPr>
        <p:spPr>
          <a:xfrm>
            <a:off x="6143222" y="2929943"/>
            <a:ext cx="914400" cy="914400"/>
          </a:xfrm>
          <a:prstGeom prst="rect">
            <a:avLst/>
          </a:prstGeom>
          <a:noFill/>
        </p:spPr>
        <p:txBody>
          <a:bodyPr wrap="square" lIns="0" tIns="0" rIns="0" bIns="0" rtlCol="0">
            <a:spAutoFit/>
          </a:bodyPr>
          <a:lstStyle/>
          <a:p>
            <a:pPr algn="l"/>
            <a:endParaRPr lang="en-US" sz="2000" dirty="0" err="1">
              <a:gradFill>
                <a:gsLst>
                  <a:gs pos="2917">
                    <a:schemeClr val="tx1"/>
                  </a:gs>
                  <a:gs pos="30000">
                    <a:schemeClr val="tx1"/>
                  </a:gs>
                </a:gsLst>
                <a:lin ang="5400000" scaled="0"/>
              </a:gradFill>
            </a:endParaRPr>
          </a:p>
        </p:txBody>
      </p:sp>
      <p:sp>
        <p:nvSpPr>
          <p:cNvPr id="7" name="Text Placeholder 5">
            <a:extLst>
              <a:ext uri="{FF2B5EF4-FFF2-40B4-BE49-F238E27FC236}">
                <a16:creationId xmlns:a16="http://schemas.microsoft.com/office/drawing/2014/main" id="{950289FD-2EFC-4E5B-ACC8-8B0CF94D00FB}"/>
              </a:ext>
            </a:extLst>
          </p:cNvPr>
          <p:cNvSpPr txBox="1">
            <a:spLocks/>
          </p:cNvSpPr>
          <p:nvPr/>
        </p:nvSpPr>
        <p:spPr>
          <a:xfrm>
            <a:off x="3887844" y="1725475"/>
            <a:ext cx="5912979" cy="156350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Environments</a:t>
            </a:r>
          </a:p>
          <a:p>
            <a:pPr lvl="1"/>
            <a:r>
              <a:rPr lang="en-US" dirty="0"/>
              <a:t>Connector permissions</a:t>
            </a:r>
          </a:p>
          <a:p>
            <a:pPr lvl="1"/>
            <a:r>
              <a:rPr lang="en-US" dirty="0"/>
              <a:t>Advanced security in CDS instances</a:t>
            </a:r>
          </a:p>
          <a:p>
            <a:pPr lvl="1"/>
            <a:r>
              <a:rPr lang="en-US" dirty="0"/>
              <a:t>DLP policies</a:t>
            </a:r>
            <a:endParaRPr lang="bs-Latn-BA" dirty="0"/>
          </a:p>
          <a:p>
            <a:endParaRPr lang="en-US" sz="800" dirty="0"/>
          </a:p>
        </p:txBody>
      </p:sp>
    </p:spTree>
    <p:extLst>
      <p:ext uri="{BB962C8B-B14F-4D97-AF65-F5344CB8AC3E}">
        <p14:creationId xmlns:p14="http://schemas.microsoft.com/office/powerpoint/2010/main" val="221519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621865" cy="498598"/>
          </a:xfrm>
        </p:spPr>
        <p:txBody>
          <a:bodyPr/>
          <a:lstStyle/>
          <a:p>
            <a:r>
              <a:rPr lang="en-US" dirty="0"/>
              <a:t>Power Apps </a:t>
            </a:r>
            <a:r>
              <a:rPr lang="bs-Latn-BA" dirty="0"/>
              <a:t>Overview</a:t>
            </a:r>
            <a:endParaRPr lang="en-US" dirty="0"/>
          </a:p>
        </p:txBody>
      </p:sp>
    </p:spTree>
    <p:extLst>
      <p:ext uri="{BB962C8B-B14F-4D97-AF65-F5344CB8AC3E}">
        <p14:creationId xmlns:p14="http://schemas.microsoft.com/office/powerpoint/2010/main" val="346354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3705630"/>
          </a:xfrm>
        </p:spPr>
        <p:txBody>
          <a:bodyPr/>
          <a:lstStyle/>
          <a:p>
            <a:r>
              <a:rPr lang="en-US" dirty="0"/>
              <a:t>Power Apps provides a rapid, low code development environment for building custom apps that satisfy business needs and support integration and interaction with existing data. </a:t>
            </a:r>
          </a:p>
          <a:p>
            <a:endParaRPr lang="en-US" dirty="0"/>
          </a:p>
          <a:p>
            <a:r>
              <a:rPr lang="en-US" dirty="0"/>
              <a:t>Power Apps provides a simple user interface so that every business user or professional developer can build custom apps. </a:t>
            </a:r>
            <a:br>
              <a:rPr lang="en-US" dirty="0"/>
            </a:br>
            <a:endParaRPr lang="bs-Latn-BA" dirty="0"/>
          </a:p>
          <a:p>
            <a:endParaRPr lang="en-US" dirty="0"/>
          </a:p>
        </p:txBody>
      </p:sp>
    </p:spTree>
    <p:extLst>
      <p:ext uri="{BB962C8B-B14F-4D97-AF65-F5344CB8AC3E}">
        <p14:creationId xmlns:p14="http://schemas.microsoft.com/office/powerpoint/2010/main" val="398358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Introduction to Power Apps</a:t>
            </a:r>
            <a:endParaRPr lang="en-US" dirty="0"/>
          </a:p>
        </p:txBody>
      </p:sp>
      <p:sp>
        <p:nvSpPr>
          <p:cNvPr id="6" name="Text Placeholder 5"/>
          <p:cNvSpPr>
            <a:spLocks noGrp="1"/>
          </p:cNvSpPr>
          <p:nvPr>
            <p:ph type="body" sz="quarter" idx="10"/>
          </p:nvPr>
        </p:nvSpPr>
        <p:spPr>
          <a:xfrm>
            <a:off x="592992" y="3888909"/>
            <a:ext cx="11018520" cy="1914370"/>
          </a:xfrm>
        </p:spPr>
        <p:txBody>
          <a:bodyPr/>
          <a:lstStyle/>
          <a:p>
            <a:pPr marL="0" indent="0">
              <a:buNone/>
            </a:pPr>
            <a:r>
              <a:rPr lang="en-US" dirty="0"/>
              <a:t>There are three types of PowerApps:</a:t>
            </a:r>
            <a:br>
              <a:rPr lang="en-US" dirty="0"/>
            </a:br>
            <a:endParaRPr lang="en-US" sz="1000" dirty="0"/>
          </a:p>
          <a:p>
            <a:pPr lvl="1"/>
            <a:r>
              <a:rPr lang="en-US" sz="2400" dirty="0"/>
              <a:t>Canvas apps</a:t>
            </a:r>
          </a:p>
          <a:p>
            <a:pPr lvl="1"/>
            <a:r>
              <a:rPr lang="en-US" sz="2400" dirty="0"/>
              <a:t>Model-driven apps</a:t>
            </a:r>
          </a:p>
          <a:p>
            <a:pPr lvl="1"/>
            <a:r>
              <a:rPr lang="en-US" sz="2400" dirty="0"/>
              <a:t>Portals</a:t>
            </a:r>
          </a:p>
        </p:txBody>
      </p:sp>
      <p:sp>
        <p:nvSpPr>
          <p:cNvPr id="2" name="TextBox 1">
            <a:extLst>
              <a:ext uri="{FF2B5EF4-FFF2-40B4-BE49-F238E27FC236}">
                <a16:creationId xmlns:a16="http://schemas.microsoft.com/office/drawing/2014/main" id="{CB4154EC-6DC9-4316-8E23-4E000E063B5A}"/>
              </a:ext>
            </a:extLst>
          </p:cNvPr>
          <p:cNvSpPr txBox="1"/>
          <p:nvPr/>
        </p:nvSpPr>
        <p:spPr>
          <a:xfrm>
            <a:off x="4786604" y="1343608"/>
            <a:ext cx="5868955" cy="1723549"/>
          </a:xfrm>
          <a:prstGeom prst="rect">
            <a:avLst/>
          </a:prstGeom>
          <a:noFill/>
        </p:spPr>
        <p:txBody>
          <a:bodyPr wrap="square" lIns="0" tIns="0" rIns="0" bIns="0" rtlCol="0">
            <a:spAutoFit/>
          </a:bodyPr>
          <a:lstStyle/>
          <a:p>
            <a:r>
              <a:rPr lang="en-US" sz="2800" dirty="0">
                <a:latin typeface="Segoe UI Semilight" panose="020B0402040204020203" pitchFamily="34" charset="0"/>
                <a:cs typeface="Segoe UI Semilight" panose="020B0402040204020203" pitchFamily="34" charset="0"/>
              </a:rPr>
              <a:t>Microsoft PowerApps is a service that lets you build business apps that run in a browser or on a phone or tablet, and no coding experience is required.</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pic>
        <p:nvPicPr>
          <p:cNvPr id="4" name="Picture 3">
            <a:extLst>
              <a:ext uri="{FF2B5EF4-FFF2-40B4-BE49-F238E27FC236}">
                <a16:creationId xmlns:a16="http://schemas.microsoft.com/office/drawing/2014/main" id="{D9D43B2C-829F-49C4-9CC9-FEEF297EA27A}"/>
              </a:ext>
            </a:extLst>
          </p:cNvPr>
          <p:cNvPicPr>
            <a:picLocks noChangeAspect="1"/>
          </p:cNvPicPr>
          <p:nvPr/>
        </p:nvPicPr>
        <p:blipFill>
          <a:blip r:embed="rId3"/>
          <a:stretch>
            <a:fillRect/>
          </a:stretch>
        </p:blipFill>
        <p:spPr>
          <a:xfrm>
            <a:off x="410550" y="225490"/>
            <a:ext cx="3813114" cy="4167271"/>
          </a:xfrm>
          <a:prstGeom prst="rect">
            <a:avLst/>
          </a:prstGeom>
        </p:spPr>
      </p:pic>
    </p:spTree>
    <p:extLst>
      <p:ext uri="{BB962C8B-B14F-4D97-AF65-F5344CB8AC3E}">
        <p14:creationId xmlns:p14="http://schemas.microsoft.com/office/powerpoint/2010/main" val="2176520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0687539" cy="4973669"/>
          </a:xfrm>
        </p:spPr>
        <p:txBody>
          <a:bodyPr/>
          <a:lstStyle/>
          <a:p>
            <a:r>
              <a:rPr lang="en-US" dirty="0"/>
              <a:t>SharePoint Online is an Intranet-based website application that allows companies to collaborate and manage content across the span of their network and beyond</a:t>
            </a:r>
            <a:br>
              <a:rPr lang="en-US" dirty="0"/>
            </a:br>
            <a:endParaRPr lang="bs-Latn-BA" dirty="0"/>
          </a:p>
          <a:p>
            <a:r>
              <a:rPr lang="en-US" dirty="0"/>
              <a:t>Some of the key features of SharePoint Online include:</a:t>
            </a:r>
          </a:p>
          <a:p>
            <a:pPr lvl="1"/>
            <a:r>
              <a:rPr lang="en-US" dirty="0"/>
              <a:t>Local Site management</a:t>
            </a:r>
          </a:p>
          <a:p>
            <a:pPr lvl="1"/>
            <a:r>
              <a:rPr lang="en-US" dirty="0"/>
              <a:t>Hub Sites</a:t>
            </a:r>
          </a:p>
          <a:p>
            <a:pPr lvl="1"/>
            <a:r>
              <a:rPr lang="en-US" dirty="0"/>
              <a:t>Encryption Services</a:t>
            </a:r>
          </a:p>
          <a:p>
            <a:pPr lvl="1"/>
            <a:r>
              <a:rPr lang="en-US" dirty="0"/>
              <a:t>Data Loss Prevention</a:t>
            </a:r>
          </a:p>
          <a:p>
            <a:pPr lvl="1"/>
            <a:r>
              <a:rPr lang="en-US" dirty="0"/>
              <a:t>Anti- Malware Protection</a:t>
            </a:r>
          </a:p>
          <a:p>
            <a:pPr lvl="1"/>
            <a:r>
              <a:rPr lang="en-US" dirty="0"/>
              <a:t>External Sharing</a:t>
            </a:r>
          </a:p>
          <a:p>
            <a:endParaRPr lang="en-US" dirty="0"/>
          </a:p>
        </p:txBody>
      </p:sp>
    </p:spTree>
    <p:extLst>
      <p:ext uri="{BB962C8B-B14F-4D97-AF65-F5344CB8AC3E}">
        <p14:creationId xmlns:p14="http://schemas.microsoft.com/office/powerpoint/2010/main" val="27538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Power Apps Administration</a:t>
            </a:r>
          </a:p>
        </p:txBody>
      </p:sp>
      <p:sp>
        <p:nvSpPr>
          <p:cNvPr id="6" name="Text Placeholder 5"/>
          <p:cNvSpPr>
            <a:spLocks noGrp="1"/>
          </p:cNvSpPr>
          <p:nvPr>
            <p:ph type="body" sz="quarter" idx="10"/>
          </p:nvPr>
        </p:nvSpPr>
        <p:spPr>
          <a:xfrm>
            <a:off x="592992" y="1444289"/>
            <a:ext cx="11018520" cy="3022366"/>
          </a:xfrm>
        </p:spPr>
        <p:txBody>
          <a:bodyPr/>
          <a:lstStyle/>
          <a:p>
            <a:r>
              <a:rPr lang="en-US" sz="2000" dirty="0">
                <a:latin typeface="+mn-lt"/>
              </a:rPr>
              <a:t>Admins can manage environments and settings in the Power Apps Admin center. </a:t>
            </a:r>
          </a:p>
          <a:p>
            <a:endParaRPr lang="en-US" sz="1000" dirty="0">
              <a:latin typeface="+mn-lt"/>
            </a:endParaRPr>
          </a:p>
          <a:p>
            <a:r>
              <a:rPr lang="en-US" sz="2000" dirty="0">
                <a:latin typeface="+mn-lt"/>
              </a:rPr>
              <a:t>There is an additional layer of administration through the Power Apps Portals admin center. </a:t>
            </a:r>
          </a:p>
          <a:p>
            <a:pPr lvl="1"/>
            <a:r>
              <a:rPr lang="en-US" sz="1800" dirty="0"/>
              <a:t>The Power Apps Portals admin center is available only when a portal is provisioned successfully, which enables the admin to perform advanced administrative actions on portals. </a:t>
            </a:r>
          </a:p>
          <a:p>
            <a:pPr lvl="1"/>
            <a:endParaRPr lang="en-US" sz="1600" dirty="0"/>
          </a:p>
          <a:p>
            <a:r>
              <a:rPr lang="en-US" sz="2000" dirty="0">
                <a:latin typeface="+mn-lt"/>
              </a:rPr>
              <a:t>Licensing is on a per user and per user/per app basis.</a:t>
            </a:r>
          </a:p>
          <a:p>
            <a:endParaRPr lang="en-US" sz="2000" dirty="0">
              <a:latin typeface="+mn-lt"/>
            </a:endParaRP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25303958-6800-4E66-93DA-BBBA38F126B2}"/>
              </a:ext>
            </a:extLst>
          </p:cNvPr>
          <p:cNvPicPr/>
          <p:nvPr/>
        </p:nvPicPr>
        <p:blipFill>
          <a:blip r:embed="rId3">
            <a:extLst>
              <a:ext uri="{28A0092B-C50C-407E-A947-70E740481C1C}">
                <a14:useLocalDpi xmlns:a14="http://schemas.microsoft.com/office/drawing/2010/main" val="0"/>
              </a:ext>
            </a:extLst>
          </a:blip>
          <a:stretch>
            <a:fillRect/>
          </a:stretch>
        </p:blipFill>
        <p:spPr>
          <a:xfrm>
            <a:off x="754484" y="3822087"/>
            <a:ext cx="10463011" cy="3035913"/>
          </a:xfrm>
          <a:prstGeom prst="rect">
            <a:avLst/>
          </a:prstGeom>
        </p:spPr>
      </p:pic>
    </p:spTree>
    <p:extLst>
      <p:ext uri="{BB962C8B-B14F-4D97-AF65-F5344CB8AC3E}">
        <p14:creationId xmlns:p14="http://schemas.microsoft.com/office/powerpoint/2010/main" val="66434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Connecting Power Apps to Data</a:t>
            </a:r>
          </a:p>
        </p:txBody>
      </p:sp>
      <p:sp>
        <p:nvSpPr>
          <p:cNvPr id="6" name="Text Placeholder 5"/>
          <p:cNvSpPr>
            <a:spLocks noGrp="1"/>
          </p:cNvSpPr>
          <p:nvPr>
            <p:ph type="body" sz="quarter" idx="10"/>
          </p:nvPr>
        </p:nvSpPr>
        <p:spPr>
          <a:xfrm>
            <a:off x="592992" y="1444289"/>
            <a:ext cx="11018520" cy="3250121"/>
          </a:xfrm>
        </p:spPr>
        <p:txBody>
          <a:bodyPr/>
          <a:lstStyle/>
          <a:p>
            <a:r>
              <a:rPr lang="en-US" sz="1600" dirty="0">
                <a:latin typeface="+mn-lt"/>
              </a:rPr>
              <a:t>Connectors act as a bridge from the data source to the Power App (or workflow in Power Automate), thereby allowing information to be transported back and forth. </a:t>
            </a:r>
          </a:p>
          <a:p>
            <a:endParaRPr lang="en-US" sz="800" dirty="0">
              <a:latin typeface="+mn-lt"/>
            </a:endParaRPr>
          </a:p>
          <a:p>
            <a:pPr lvl="1"/>
            <a:r>
              <a:rPr lang="en-US" sz="1600" dirty="0"/>
              <a:t>Power Apps supports over 275 connectors for popular services and on-premises data sources, including SharePoint, SQL Server, Office 365, Salesforce, and Twitter.</a:t>
            </a:r>
          </a:p>
          <a:p>
            <a:endParaRPr lang="en-US" sz="800" dirty="0">
              <a:latin typeface="+mn-lt"/>
            </a:endParaRPr>
          </a:p>
          <a:p>
            <a:r>
              <a:rPr lang="en-US" sz="1600" dirty="0">
                <a:latin typeface="+mn-lt"/>
              </a:rPr>
              <a:t>Connections to on-premises data sources, such as an on-premises SharePoint service, require the use of an on-premises data gateway.</a:t>
            </a:r>
          </a:p>
          <a:p>
            <a:endParaRPr lang="en-US" sz="800" dirty="0">
              <a:latin typeface="+mn-lt"/>
            </a:endParaRPr>
          </a:p>
          <a:p>
            <a:r>
              <a:rPr lang="en-US" sz="1600" dirty="0">
                <a:latin typeface="+mn-lt"/>
              </a:rPr>
              <a:t>When an app or workflow creates a connection to a data source, the connector typically requires some form of authentication.  </a:t>
            </a:r>
          </a:p>
          <a:p>
            <a:endParaRPr lang="en-US" sz="800" dirty="0">
              <a:latin typeface="+mn-lt"/>
            </a:endParaRPr>
          </a:p>
          <a:p>
            <a:r>
              <a:rPr lang="en-US" sz="1600" dirty="0">
                <a:latin typeface="+mn-lt"/>
              </a:rPr>
              <a:t>The Common Data Service is a type of data source that lets you securely store and manage data that is used by business applications. </a:t>
            </a:r>
          </a:p>
        </p:txBody>
      </p:sp>
      <p:pic>
        <p:nvPicPr>
          <p:cNvPr id="4" name="Picture 3" descr="A screenshot of a cell phone&#10;&#10;Description automatically generated">
            <a:extLst>
              <a:ext uri="{FF2B5EF4-FFF2-40B4-BE49-F238E27FC236}">
                <a16:creationId xmlns:a16="http://schemas.microsoft.com/office/drawing/2014/main" id="{32B0BC95-25BD-4AC0-9942-AA460C36CFD4}"/>
              </a:ext>
            </a:extLst>
          </p:cNvPr>
          <p:cNvPicPr/>
          <p:nvPr/>
        </p:nvPicPr>
        <p:blipFill>
          <a:blip r:embed="rId3">
            <a:extLst>
              <a:ext uri="{28A0092B-C50C-407E-A947-70E740481C1C}">
                <a14:useLocalDpi xmlns:a14="http://schemas.microsoft.com/office/drawing/2010/main" val="0"/>
              </a:ext>
            </a:extLst>
          </a:blip>
          <a:stretch>
            <a:fillRect/>
          </a:stretch>
        </p:blipFill>
        <p:spPr>
          <a:xfrm>
            <a:off x="2985749" y="4626896"/>
            <a:ext cx="4818847" cy="2134512"/>
          </a:xfrm>
          <a:prstGeom prst="rect">
            <a:avLst/>
          </a:prstGeom>
        </p:spPr>
      </p:pic>
    </p:spTree>
    <p:extLst>
      <p:ext uri="{BB962C8B-B14F-4D97-AF65-F5344CB8AC3E}">
        <p14:creationId xmlns:p14="http://schemas.microsoft.com/office/powerpoint/2010/main" val="299584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Creating a Canvas Power App</a:t>
            </a:r>
          </a:p>
        </p:txBody>
      </p:sp>
      <p:sp>
        <p:nvSpPr>
          <p:cNvPr id="6" name="Text Placeholder 5"/>
          <p:cNvSpPr>
            <a:spLocks noGrp="1"/>
          </p:cNvSpPr>
          <p:nvPr>
            <p:ph type="body" sz="quarter" idx="10"/>
          </p:nvPr>
        </p:nvSpPr>
        <p:spPr>
          <a:xfrm>
            <a:off x="592992" y="1444289"/>
            <a:ext cx="11018520" cy="5552289"/>
          </a:xfrm>
        </p:spPr>
        <p:txBody>
          <a:bodyPr/>
          <a:lstStyle/>
          <a:p>
            <a:r>
              <a:rPr lang="en-US" sz="1800" dirty="0"/>
              <a:t>There are three ways to start creating a canvas Power App:</a:t>
            </a:r>
          </a:p>
          <a:p>
            <a:pPr lvl="1"/>
            <a:r>
              <a:rPr lang="en-US" sz="1800" dirty="0">
                <a:latin typeface="Segoe UI Semilight" panose="020B0402040204020203" pitchFamily="34" charset="0"/>
                <a:cs typeface="Segoe UI Semilight" panose="020B0402040204020203" pitchFamily="34" charset="0"/>
              </a:rPr>
              <a:t>Start from blank</a:t>
            </a:r>
          </a:p>
          <a:p>
            <a:pPr lvl="1"/>
            <a:r>
              <a:rPr lang="en-US" sz="1800" dirty="0">
                <a:latin typeface="Segoe UI Semilight" panose="020B0402040204020203" pitchFamily="34" charset="0"/>
                <a:cs typeface="Segoe UI Semilight" panose="020B0402040204020203" pitchFamily="34" charset="0"/>
              </a:rPr>
              <a:t>Start from a template</a:t>
            </a:r>
          </a:p>
          <a:p>
            <a:pPr lvl="1"/>
            <a:r>
              <a:rPr lang="en-US" sz="1800" dirty="0">
                <a:latin typeface="Segoe UI Semilight" panose="020B0402040204020203" pitchFamily="34" charset="0"/>
                <a:cs typeface="Segoe UI Semilight" panose="020B0402040204020203" pitchFamily="34" charset="0"/>
              </a:rPr>
              <a:t>Start from data</a:t>
            </a:r>
          </a:p>
          <a:p>
            <a:pPr lvl="1"/>
            <a:endParaRPr lang="en-US" sz="1800" dirty="0">
              <a:latin typeface="Segoe UI Semilight" panose="020B0402040204020203" pitchFamily="34" charset="0"/>
              <a:cs typeface="Segoe UI Semilight" panose="020B0402040204020203" pitchFamily="34" charset="0"/>
            </a:endParaRPr>
          </a:p>
          <a:p>
            <a:r>
              <a:rPr lang="en-US" sz="1800" dirty="0"/>
              <a:t>When starting with a blank canvas, the app creator can add data sources to the app by either adding controls or connecting to a data source.  </a:t>
            </a:r>
            <a:br>
              <a:rPr lang="en-US" sz="1800" dirty="0"/>
            </a:br>
            <a:endParaRPr lang="en-US" sz="800" dirty="0"/>
          </a:p>
          <a:p>
            <a:r>
              <a:rPr lang="en-US" sz="1800" dirty="0"/>
              <a:t>Controls are the user interface elements of the application, whose properties can be configured for appearance and behavior. The app creator builds the canvas app by adding controls.</a:t>
            </a:r>
          </a:p>
          <a:p>
            <a:endParaRPr lang="en-US" sz="800" dirty="0"/>
          </a:p>
          <a:p>
            <a:r>
              <a:rPr lang="en-US" sz="1800" dirty="0"/>
              <a:t>Saving changes to a canvas app automatically publishes them only for the app creator and anyone else who has permissions to edit the app. </a:t>
            </a:r>
          </a:p>
          <a:p>
            <a:endParaRPr lang="en-US" sz="800" dirty="0"/>
          </a:p>
          <a:p>
            <a:r>
              <a:rPr lang="en-US" sz="1800" dirty="0"/>
              <a:t>When an app creator finishes making changes, he or she must explicitly publish the changes to make them available to everyone with whom the app is shared. </a:t>
            </a:r>
          </a:p>
          <a:p>
            <a:endParaRPr lang="en-US" sz="800" dirty="0"/>
          </a:p>
          <a:p>
            <a:r>
              <a:rPr lang="en-US" sz="1800" dirty="0"/>
              <a:t>Once the app is published, the app creator can specify which users in the organization can run the app and which users can modify and even reshare the app.</a:t>
            </a:r>
          </a:p>
          <a:p>
            <a:endParaRPr lang="en-US" sz="1800" dirty="0"/>
          </a:p>
        </p:txBody>
      </p:sp>
    </p:spTree>
    <p:extLst>
      <p:ext uri="{BB962C8B-B14F-4D97-AF65-F5344CB8AC3E}">
        <p14:creationId xmlns:p14="http://schemas.microsoft.com/office/powerpoint/2010/main" val="420668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Running a Power App</a:t>
            </a:r>
          </a:p>
        </p:txBody>
      </p:sp>
      <p:sp>
        <p:nvSpPr>
          <p:cNvPr id="6" name="Text Placeholder 5"/>
          <p:cNvSpPr>
            <a:spLocks noGrp="1"/>
          </p:cNvSpPr>
          <p:nvPr>
            <p:ph type="body" sz="quarter" idx="10"/>
          </p:nvPr>
        </p:nvSpPr>
        <p:spPr>
          <a:xfrm>
            <a:off x="592992" y="1444289"/>
            <a:ext cx="11018520" cy="4899803"/>
          </a:xfrm>
        </p:spPr>
        <p:txBody>
          <a:bodyPr/>
          <a:lstStyle/>
          <a:p>
            <a:r>
              <a:rPr lang="en-US" sz="2400" dirty="0"/>
              <a:t>The process of running a Power App varies depending on the app type. </a:t>
            </a:r>
          </a:p>
          <a:p>
            <a:endParaRPr lang="en-US" sz="1000" dirty="0"/>
          </a:p>
          <a:p>
            <a:r>
              <a:rPr lang="en-US" sz="2400" dirty="0"/>
              <a:t>Canvas apps can be run on mobile devices, SharePoint Online, and Microsoft Teams.</a:t>
            </a:r>
          </a:p>
          <a:p>
            <a:endParaRPr lang="en-US" sz="1000" dirty="0"/>
          </a:p>
          <a:p>
            <a:r>
              <a:rPr lang="en-US" sz="2400" dirty="0"/>
              <a:t>App creators that are part of Microsoft Partner Network can share a canvas app with customers to generate leads for their business by using </a:t>
            </a:r>
            <a:r>
              <a:rPr lang="en-US" sz="2400" u="sng" dirty="0">
                <a:hlinkClick r:id="rId3"/>
              </a:rPr>
              <a:t>AppSource.com</a:t>
            </a:r>
            <a:r>
              <a:rPr lang="en-US" sz="2400" dirty="0"/>
              <a:t> and Power Apps Test Drive solutions. </a:t>
            </a:r>
          </a:p>
          <a:p>
            <a:endParaRPr lang="en-US" sz="1000" dirty="0"/>
          </a:p>
          <a:p>
            <a:r>
              <a:rPr lang="en-US" sz="2400" dirty="0"/>
              <a:t>Model-driven apps run on a mobile device using the Dynamics 365 mobile app (the Power Apps mobile app cannot be used to run a model-driven app). </a:t>
            </a:r>
          </a:p>
          <a:p>
            <a:endParaRPr lang="en-US" sz="1000" dirty="0"/>
          </a:p>
          <a:p>
            <a:pPr lvl="1"/>
            <a:r>
              <a:rPr lang="en-US" dirty="0"/>
              <a:t>If a user does not have the Dynamics 365 app for phones and tablets installed, the app can be run on a web browser on a tablet, as long as the device has a sufficiently high screen resolution</a:t>
            </a:r>
            <a:r>
              <a:rPr lang="en-US" sz="1800" dirty="0"/>
              <a:t>.</a:t>
            </a:r>
          </a:p>
        </p:txBody>
      </p:sp>
    </p:spTree>
    <p:extLst>
      <p:ext uri="{BB962C8B-B14F-4D97-AF65-F5344CB8AC3E}">
        <p14:creationId xmlns:p14="http://schemas.microsoft.com/office/powerpoint/2010/main" val="149172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621865" cy="498598"/>
          </a:xfrm>
        </p:spPr>
        <p:txBody>
          <a:bodyPr/>
          <a:lstStyle/>
          <a:p>
            <a:r>
              <a:rPr lang="en-US" dirty="0"/>
              <a:t>Power Automate </a:t>
            </a:r>
            <a:r>
              <a:rPr lang="bs-Latn-BA" dirty="0"/>
              <a:t>Overview</a:t>
            </a:r>
            <a:endParaRPr lang="en-US" dirty="0"/>
          </a:p>
        </p:txBody>
      </p:sp>
    </p:spTree>
    <p:extLst>
      <p:ext uri="{BB962C8B-B14F-4D97-AF65-F5344CB8AC3E}">
        <p14:creationId xmlns:p14="http://schemas.microsoft.com/office/powerpoint/2010/main" val="321776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4308872"/>
          </a:xfrm>
        </p:spPr>
        <p:txBody>
          <a:bodyPr/>
          <a:lstStyle/>
          <a:p>
            <a:r>
              <a:rPr lang="en-US" dirty="0"/>
              <a:t>Power Automate provides a low-code platform for building workflow and process automation. </a:t>
            </a:r>
          </a:p>
          <a:p>
            <a:endParaRPr lang="en-US" dirty="0"/>
          </a:p>
          <a:p>
            <a:r>
              <a:rPr lang="en-US" dirty="0"/>
              <a:t>In this lesson, you will learn how to use Power Automate to build a workflow that meets your business needs and interacts with your business data. </a:t>
            </a:r>
          </a:p>
          <a:p>
            <a:endParaRPr lang="en-US" dirty="0"/>
          </a:p>
          <a:p>
            <a:r>
              <a:rPr lang="en-US" dirty="0"/>
              <a:t>You will also learn how to administer Power Automate.</a:t>
            </a:r>
          </a:p>
          <a:p>
            <a:endParaRPr lang="en-US" dirty="0"/>
          </a:p>
        </p:txBody>
      </p:sp>
    </p:spTree>
    <p:extLst>
      <p:ext uri="{BB962C8B-B14F-4D97-AF65-F5344CB8AC3E}">
        <p14:creationId xmlns:p14="http://schemas.microsoft.com/office/powerpoint/2010/main" val="228859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Introduction to </a:t>
            </a:r>
            <a:r>
              <a:rPr lang="en-US" dirty="0"/>
              <a:t>Power Automate</a:t>
            </a:r>
          </a:p>
        </p:txBody>
      </p:sp>
      <p:sp>
        <p:nvSpPr>
          <p:cNvPr id="6" name="Text Placeholder 5"/>
          <p:cNvSpPr>
            <a:spLocks noGrp="1"/>
          </p:cNvSpPr>
          <p:nvPr>
            <p:ph type="body" sz="quarter" idx="10"/>
          </p:nvPr>
        </p:nvSpPr>
        <p:spPr>
          <a:xfrm>
            <a:off x="592992" y="4781698"/>
            <a:ext cx="11406175" cy="1969770"/>
          </a:xfrm>
        </p:spPr>
        <p:txBody>
          <a:bodyPr/>
          <a:lstStyle/>
          <a:p>
            <a:pPr marL="0" indent="0">
              <a:buNone/>
            </a:pPr>
            <a:r>
              <a:rPr lang="en-US" sz="2000" dirty="0"/>
              <a:t>You can create the following types of flows in Power Automate:</a:t>
            </a:r>
          </a:p>
          <a:p>
            <a:pPr marL="520700" indent="-285750">
              <a:buFont typeface="Arial" panose="020B0604020202020204" pitchFamily="34" charset="0"/>
              <a:buChar char="•"/>
            </a:pPr>
            <a:r>
              <a:rPr lang="en-US" sz="1800" dirty="0"/>
              <a:t>Automated flows</a:t>
            </a:r>
          </a:p>
          <a:p>
            <a:pPr marL="520700" indent="-285750">
              <a:buFont typeface="Arial" panose="020B0604020202020204" pitchFamily="34" charset="0"/>
              <a:buChar char="•"/>
            </a:pPr>
            <a:r>
              <a:rPr lang="en-US" sz="1800" dirty="0"/>
              <a:t>Instant flows</a:t>
            </a:r>
          </a:p>
          <a:p>
            <a:pPr marL="520700" indent="-285750">
              <a:buFont typeface="Arial" panose="020B0604020202020204" pitchFamily="34" charset="0"/>
              <a:buChar char="•"/>
            </a:pPr>
            <a:r>
              <a:rPr lang="en-US" sz="1800" dirty="0"/>
              <a:t>Scheduled flows</a:t>
            </a:r>
          </a:p>
          <a:p>
            <a:pPr marL="520700" indent="-285750">
              <a:buFont typeface="Arial" panose="020B0604020202020204" pitchFamily="34" charset="0"/>
              <a:buChar char="•"/>
            </a:pPr>
            <a:r>
              <a:rPr lang="en-US" sz="1800" dirty="0"/>
              <a:t>Business process flows</a:t>
            </a:r>
          </a:p>
          <a:p>
            <a:pPr marL="520700" indent="-285750">
              <a:buFont typeface="Arial" panose="020B0604020202020204" pitchFamily="34" charset="0"/>
              <a:buChar char="•"/>
            </a:pPr>
            <a:r>
              <a:rPr lang="en-US" sz="1800" dirty="0"/>
              <a:t>UI flows</a:t>
            </a:r>
          </a:p>
        </p:txBody>
      </p:sp>
      <p:sp>
        <p:nvSpPr>
          <p:cNvPr id="4" name="TextBox 3">
            <a:extLst>
              <a:ext uri="{FF2B5EF4-FFF2-40B4-BE49-F238E27FC236}">
                <a16:creationId xmlns:a16="http://schemas.microsoft.com/office/drawing/2014/main" id="{DEA8F8A0-5BDA-43C8-8815-76D4EBAA1419}"/>
              </a:ext>
            </a:extLst>
          </p:cNvPr>
          <p:cNvSpPr txBox="1"/>
          <p:nvPr/>
        </p:nvSpPr>
        <p:spPr>
          <a:xfrm>
            <a:off x="4242320" y="1268962"/>
            <a:ext cx="7116846" cy="3445559"/>
          </a:xfrm>
          <a:prstGeom prst="rect">
            <a:avLst/>
          </a:prstGeom>
          <a:noFill/>
        </p:spPr>
        <p:txBody>
          <a:bodyPr wrap="square" lIns="0" tIns="0" rIns="0" bIns="0" rtlCol="0">
            <a:spAutoFit/>
          </a:bodyPr>
          <a:lstStyle/>
          <a:p>
            <a:r>
              <a:rPr lang="en-US" sz="2000" dirty="0">
                <a:latin typeface="Segoe UI Semilight" panose="020B0402040204020203" pitchFamily="34" charset="0"/>
                <a:cs typeface="Segoe UI Semilight" panose="020B0402040204020203" pitchFamily="34" charset="0"/>
              </a:rPr>
              <a:t>Microsoft Power Automate is an online workflow service that enables an organization to work smarter and more efficiently by automating workflows across its most common apps and services. Workflow examples include:</a:t>
            </a:r>
            <a:br>
              <a:rPr lang="en-US" sz="2000" dirty="0">
                <a:latin typeface="Segoe UI Semilight" panose="020B0402040204020203" pitchFamily="34" charset="0"/>
                <a:cs typeface="Segoe UI Semilight" panose="020B0402040204020203" pitchFamily="34" charset="0"/>
              </a:rPr>
            </a:br>
            <a:endParaRPr lang="en-US" sz="2000" dirty="0">
              <a:latin typeface="Segoe UI Semilight" panose="020B0402040204020203" pitchFamily="34" charset="0"/>
              <a:cs typeface="Segoe UI Semilight" panose="020B0402040204020203" pitchFamily="34" charset="0"/>
            </a:endParaRPr>
          </a:p>
          <a:p>
            <a:pPr marL="742933" lvl="1" indent="-285750">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Instantly respond to high-priority notifications or emails</a:t>
            </a:r>
          </a:p>
          <a:p>
            <a:pPr marL="742933" lvl="1" indent="-285750">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Capture, track, and follow up with new sales leads</a:t>
            </a:r>
          </a:p>
          <a:p>
            <a:pPr marL="742933" lvl="1" indent="-285750">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Copy files from one service to another</a:t>
            </a:r>
          </a:p>
          <a:p>
            <a:pPr marL="742933" lvl="1" indent="-285750">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Collect data about your business and share that information with your team</a:t>
            </a:r>
          </a:p>
          <a:p>
            <a:pPr marL="742933" lvl="1" indent="-285750">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Automate approval workflows</a:t>
            </a:r>
          </a:p>
          <a:p>
            <a:endParaRPr lang="en-US" sz="1800" dirty="0">
              <a:gradFill>
                <a:gsLst>
                  <a:gs pos="2917">
                    <a:schemeClr val="tx1"/>
                  </a:gs>
                  <a:gs pos="30000">
                    <a:schemeClr val="tx1"/>
                  </a:gs>
                </a:gsLst>
                <a:lin ang="5400000" scaled="0"/>
              </a:gradFill>
            </a:endParaRPr>
          </a:p>
        </p:txBody>
      </p:sp>
      <p:pic>
        <p:nvPicPr>
          <p:cNvPr id="7" name="Picture 6" descr="A close up of a logo&#10;&#10;Description automatically generated">
            <a:extLst>
              <a:ext uri="{FF2B5EF4-FFF2-40B4-BE49-F238E27FC236}">
                <a16:creationId xmlns:a16="http://schemas.microsoft.com/office/drawing/2014/main" id="{F6FBD1D7-ECD7-4AB2-AB37-7BC06FADF8EF}"/>
              </a:ext>
            </a:extLst>
          </p:cNvPr>
          <p:cNvPicPr>
            <a:picLocks noChangeAspect="1"/>
          </p:cNvPicPr>
          <p:nvPr/>
        </p:nvPicPr>
        <p:blipFill>
          <a:blip r:embed="rId3"/>
          <a:stretch>
            <a:fillRect/>
          </a:stretch>
        </p:blipFill>
        <p:spPr>
          <a:xfrm>
            <a:off x="363892" y="225575"/>
            <a:ext cx="3878428" cy="3878428"/>
          </a:xfrm>
          <a:prstGeom prst="rect">
            <a:avLst/>
          </a:prstGeom>
        </p:spPr>
      </p:pic>
    </p:spTree>
    <p:extLst>
      <p:ext uri="{BB962C8B-B14F-4D97-AF65-F5344CB8AC3E}">
        <p14:creationId xmlns:p14="http://schemas.microsoft.com/office/powerpoint/2010/main" val="133993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Power Automate Administration</a:t>
            </a:r>
          </a:p>
        </p:txBody>
      </p:sp>
      <p:sp>
        <p:nvSpPr>
          <p:cNvPr id="6" name="Text Placeholder 5"/>
          <p:cNvSpPr>
            <a:spLocks noGrp="1"/>
          </p:cNvSpPr>
          <p:nvPr>
            <p:ph type="body" sz="quarter" idx="10"/>
          </p:nvPr>
        </p:nvSpPr>
        <p:spPr>
          <a:xfrm>
            <a:off x="592992" y="1444288"/>
            <a:ext cx="3824462" cy="1711035"/>
          </a:xfrm>
        </p:spPr>
        <p:txBody>
          <a:bodyPr/>
          <a:lstStyle/>
          <a:p>
            <a:pPr>
              <a:buFont typeface="Arial" panose="020B0604020202020204" pitchFamily="34" charset="0"/>
              <a:buChar char="•"/>
            </a:pPr>
            <a:r>
              <a:rPr lang="en-US" sz="2000" dirty="0"/>
              <a:t>General purpose Power Automate capabilities are licensed on a standalone basis. </a:t>
            </a:r>
          </a:p>
          <a:p>
            <a:pPr>
              <a:buFont typeface="Arial" panose="020B0604020202020204" pitchFamily="34" charset="0"/>
              <a:buChar char="•"/>
            </a:pPr>
            <a:endParaRPr lang="en-US" sz="800" dirty="0"/>
          </a:p>
          <a:p>
            <a:pPr>
              <a:buFont typeface="Arial" panose="020B0604020202020204" pitchFamily="34" charset="0"/>
              <a:buChar char="•"/>
            </a:pPr>
            <a:r>
              <a:rPr lang="en-US" sz="2000" dirty="0"/>
              <a:t>Limited Power Automate capabilities are also included within Power Apps, Office 365, and Dynamics 365 licenses.</a:t>
            </a:r>
          </a:p>
          <a:p>
            <a:endParaRPr lang="en-US" dirty="0"/>
          </a:p>
        </p:txBody>
      </p:sp>
      <p:pic>
        <p:nvPicPr>
          <p:cNvPr id="4" name="Picture 3">
            <a:extLst>
              <a:ext uri="{FF2B5EF4-FFF2-40B4-BE49-F238E27FC236}">
                <a16:creationId xmlns:a16="http://schemas.microsoft.com/office/drawing/2014/main" id="{0FC89E13-C62B-4EFB-ADDD-AB278D09743D}"/>
              </a:ext>
            </a:extLst>
          </p:cNvPr>
          <p:cNvPicPr/>
          <p:nvPr/>
        </p:nvPicPr>
        <p:blipFill>
          <a:blip r:embed="rId3">
            <a:extLst>
              <a:ext uri="{28A0092B-C50C-407E-A947-70E740481C1C}">
                <a14:useLocalDpi xmlns:a14="http://schemas.microsoft.com/office/drawing/2010/main" val="0"/>
              </a:ext>
            </a:extLst>
          </a:blip>
          <a:stretch>
            <a:fillRect/>
          </a:stretch>
        </p:blipFill>
        <p:spPr>
          <a:xfrm>
            <a:off x="4430532" y="1613218"/>
            <a:ext cx="7546824" cy="2160293"/>
          </a:xfrm>
          <a:prstGeom prst="rect">
            <a:avLst/>
          </a:prstGeom>
        </p:spPr>
      </p:pic>
      <p:sp>
        <p:nvSpPr>
          <p:cNvPr id="2" name="TextBox 1">
            <a:extLst>
              <a:ext uri="{FF2B5EF4-FFF2-40B4-BE49-F238E27FC236}">
                <a16:creationId xmlns:a16="http://schemas.microsoft.com/office/drawing/2014/main" id="{9DFC79C7-8524-46EF-A0EC-430C318D8A38}"/>
              </a:ext>
            </a:extLst>
          </p:cNvPr>
          <p:cNvSpPr txBox="1"/>
          <p:nvPr/>
        </p:nvSpPr>
        <p:spPr>
          <a:xfrm>
            <a:off x="592429" y="3992456"/>
            <a:ext cx="10663707" cy="2585323"/>
          </a:xfrm>
          <a:prstGeom prst="rect">
            <a:avLst/>
          </a:prstGeom>
          <a:noFill/>
        </p:spPr>
        <p:txBody>
          <a:bodyPr wrap="square" lIns="0" tIns="0" rIns="0" bIns="0" rtlCol="0">
            <a:spAutoFit/>
          </a:bodyPr>
          <a:lstStyle/>
          <a:p>
            <a:pPr marL="231775" indent="-231775">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Administrators use the admin center to create and manage additional environments, which are spaces to store, manage, and share your organization’s business data, apps, and flows.</a:t>
            </a:r>
          </a:p>
          <a:p>
            <a:pPr marL="231775" indent="-231775">
              <a:buFont typeface="Arial" panose="020B0604020202020204" pitchFamily="34" charset="0"/>
              <a:buChar char="•"/>
            </a:pPr>
            <a:endParaRPr lang="en-US" sz="800" dirty="0">
              <a:latin typeface="Segoe UI Semilight" panose="020B0402040204020203" pitchFamily="34" charset="0"/>
              <a:cs typeface="Segoe UI Semilight" panose="020B0402040204020203" pitchFamily="34" charset="0"/>
            </a:endParaRPr>
          </a:p>
          <a:p>
            <a:pPr marL="231775" indent="-231775">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Benefits provided by environments include:</a:t>
            </a:r>
          </a:p>
          <a:p>
            <a:pPr marL="688958" lvl="1" indent="-231775">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Data locality</a:t>
            </a:r>
          </a:p>
          <a:p>
            <a:pPr marL="688958" lvl="1" indent="-231775">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Data loss prevention</a:t>
            </a:r>
          </a:p>
          <a:p>
            <a:pPr marL="688958" lvl="1" indent="-231775">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Isolation boundary for all resources</a:t>
            </a:r>
          </a:p>
          <a:p>
            <a:pPr marL="688958" lvl="1" indent="-231775">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Common data source</a:t>
            </a:r>
          </a:p>
          <a:p>
            <a:pPr algn="l"/>
            <a:endParaRPr lang="en-US"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6077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Connecting Flows </a:t>
            </a:r>
            <a:r>
              <a:rPr lang="en-US"/>
              <a:t>to Data</a:t>
            </a:r>
            <a:endParaRPr lang="en-US" dirty="0"/>
          </a:p>
        </p:txBody>
      </p:sp>
      <p:sp>
        <p:nvSpPr>
          <p:cNvPr id="6" name="Text Placeholder 5"/>
          <p:cNvSpPr>
            <a:spLocks noGrp="1"/>
          </p:cNvSpPr>
          <p:nvPr>
            <p:ph type="body" sz="quarter" idx="10"/>
          </p:nvPr>
        </p:nvSpPr>
        <p:spPr>
          <a:xfrm>
            <a:off x="592992" y="1444289"/>
            <a:ext cx="11018520" cy="5207579"/>
          </a:xfrm>
        </p:spPr>
        <p:txBody>
          <a:bodyPr/>
          <a:lstStyle/>
          <a:p>
            <a:r>
              <a:rPr lang="en-US" sz="2000" dirty="0"/>
              <a:t>Power Automate is similar to Power Apps in that it uses connectors to act as a bridge from the data source to the workflow.</a:t>
            </a:r>
          </a:p>
          <a:p>
            <a:pPr lvl="1"/>
            <a:r>
              <a:rPr lang="en-US" sz="1800" dirty="0"/>
              <a:t>Connectors can either be public or custom.</a:t>
            </a:r>
          </a:p>
          <a:p>
            <a:pPr lvl="1"/>
            <a:r>
              <a:rPr lang="en-US" sz="1800" dirty="0"/>
              <a:t>Connectors make triggers and actions available that can be used by flows. </a:t>
            </a:r>
          </a:p>
          <a:p>
            <a:pPr lvl="2"/>
            <a:r>
              <a:rPr lang="en-US" dirty="0"/>
              <a:t>Triggers are used by flows to start the execution of the workflow. </a:t>
            </a:r>
          </a:p>
          <a:p>
            <a:pPr lvl="2"/>
            <a:r>
              <a:rPr lang="en-US" dirty="0"/>
              <a:t>Actions are used by flows to perform a defined set of actions during execution.</a:t>
            </a:r>
            <a:br>
              <a:rPr lang="en-US" dirty="0"/>
            </a:br>
            <a:endParaRPr lang="en-US" sz="800" dirty="0"/>
          </a:p>
          <a:p>
            <a:r>
              <a:rPr lang="en-US" sz="2000" dirty="0"/>
              <a:t>Some of the triggers that are more commonly used in flows include:</a:t>
            </a:r>
          </a:p>
          <a:p>
            <a:pPr lvl="1"/>
            <a:r>
              <a:rPr lang="en-US" sz="1800" dirty="0"/>
              <a:t>When an item is created</a:t>
            </a:r>
          </a:p>
          <a:p>
            <a:pPr lvl="1"/>
            <a:r>
              <a:rPr lang="en-US" sz="1800" dirty="0"/>
              <a:t>When an item is created or modified</a:t>
            </a:r>
          </a:p>
          <a:p>
            <a:pPr lvl="1"/>
            <a:r>
              <a:rPr lang="en-US" sz="1800" dirty="0"/>
              <a:t>When an item is deleted</a:t>
            </a:r>
          </a:p>
          <a:p>
            <a:pPr lvl="1"/>
            <a:endParaRPr lang="en-US" sz="800" dirty="0"/>
          </a:p>
          <a:p>
            <a:r>
              <a:rPr lang="en-US" sz="2000" dirty="0"/>
              <a:t>Some of the actions that are more commonly used in flows include:</a:t>
            </a:r>
            <a:endParaRPr lang="en-US" dirty="0"/>
          </a:p>
          <a:p>
            <a:pPr lvl="1"/>
            <a:r>
              <a:rPr lang="en-US" sz="1800" dirty="0"/>
              <a:t>Add an attachment</a:t>
            </a:r>
          </a:p>
          <a:p>
            <a:pPr lvl="1"/>
            <a:r>
              <a:rPr lang="en-US" sz="1800" dirty="0"/>
              <a:t>Copy a file</a:t>
            </a:r>
          </a:p>
          <a:p>
            <a:pPr lvl="1"/>
            <a:r>
              <a:rPr lang="en-US" sz="1800" dirty="0"/>
              <a:t>Check in a file</a:t>
            </a:r>
          </a:p>
          <a:p>
            <a:pPr lvl="1"/>
            <a:r>
              <a:rPr lang="en-US" sz="1800" dirty="0"/>
              <a:t>Check out a file</a:t>
            </a:r>
            <a:endParaRPr lang="en-US" dirty="0"/>
          </a:p>
        </p:txBody>
      </p:sp>
    </p:spTree>
    <p:extLst>
      <p:ext uri="{BB962C8B-B14F-4D97-AF65-F5344CB8AC3E}">
        <p14:creationId xmlns:p14="http://schemas.microsoft.com/office/powerpoint/2010/main" val="185047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Creating a Flow</a:t>
            </a:r>
          </a:p>
        </p:txBody>
      </p:sp>
      <p:sp>
        <p:nvSpPr>
          <p:cNvPr id="6" name="Text Placeholder 5"/>
          <p:cNvSpPr>
            <a:spLocks noGrp="1"/>
          </p:cNvSpPr>
          <p:nvPr>
            <p:ph type="body" sz="quarter" idx="10"/>
          </p:nvPr>
        </p:nvSpPr>
        <p:spPr>
          <a:xfrm>
            <a:off x="592992" y="1389971"/>
            <a:ext cx="11018520" cy="5466112"/>
          </a:xfrm>
        </p:spPr>
        <p:txBody>
          <a:bodyPr/>
          <a:lstStyle/>
          <a:p>
            <a:r>
              <a:rPr lang="en-US" sz="2000" dirty="0"/>
              <a:t>There are three ways to start creating a flow:</a:t>
            </a:r>
            <a:endParaRPr lang="en-US" sz="1800" dirty="0"/>
          </a:p>
          <a:p>
            <a:pPr lvl="1"/>
            <a:r>
              <a:rPr lang="en-US" sz="1800" dirty="0">
                <a:latin typeface="Segoe UI Semilight" panose="020B0402040204020203" pitchFamily="34" charset="0"/>
                <a:cs typeface="Segoe UI Semilight" panose="020B0402040204020203" pitchFamily="34" charset="0"/>
              </a:rPr>
              <a:t>Start from blank</a:t>
            </a:r>
          </a:p>
          <a:p>
            <a:pPr lvl="1"/>
            <a:r>
              <a:rPr lang="en-US" sz="1800" dirty="0">
                <a:latin typeface="Segoe UI Semilight" panose="020B0402040204020203" pitchFamily="34" charset="0"/>
                <a:cs typeface="Segoe UI Semilight" panose="020B0402040204020203" pitchFamily="34" charset="0"/>
              </a:rPr>
              <a:t>Start from a template</a:t>
            </a:r>
          </a:p>
          <a:p>
            <a:pPr lvl="1"/>
            <a:r>
              <a:rPr lang="en-US" sz="1800" dirty="0">
                <a:latin typeface="Segoe UI Semilight" panose="020B0402040204020203" pitchFamily="34" charset="0"/>
                <a:cs typeface="Segoe UI Semilight" panose="020B0402040204020203" pitchFamily="34" charset="0"/>
              </a:rPr>
              <a:t>Start from a connector</a:t>
            </a:r>
          </a:p>
          <a:p>
            <a:pPr lvl="1"/>
            <a:endParaRPr lang="en-US" sz="800" dirty="0">
              <a:latin typeface="Segoe UI Semilight" panose="020B0402040204020203" pitchFamily="34" charset="0"/>
              <a:cs typeface="Segoe UI Semilight" panose="020B0402040204020203" pitchFamily="34" charset="0"/>
            </a:endParaRPr>
          </a:p>
          <a:p>
            <a:r>
              <a:rPr lang="en-US" sz="2000" dirty="0"/>
              <a:t>The Power Automate Designer is a feature-rich tool that enables users to configure every detail of flow logic. </a:t>
            </a:r>
          </a:p>
          <a:p>
            <a:endParaRPr lang="en-US" sz="800" dirty="0"/>
          </a:p>
          <a:p>
            <a:r>
              <a:rPr lang="en-US" sz="2000" dirty="0"/>
              <a:t>The following elements are used when creating a flow:</a:t>
            </a:r>
          </a:p>
          <a:p>
            <a:pPr lvl="1"/>
            <a:r>
              <a:rPr lang="en-US" sz="1800" dirty="0"/>
              <a:t>Triggers</a:t>
            </a:r>
          </a:p>
          <a:p>
            <a:pPr lvl="1"/>
            <a:r>
              <a:rPr lang="en-US" sz="1800" dirty="0"/>
              <a:t>Actions</a:t>
            </a:r>
          </a:p>
          <a:p>
            <a:pPr lvl="1"/>
            <a:r>
              <a:rPr lang="en-US" sz="1800" dirty="0"/>
              <a:t>Dynamic content</a:t>
            </a:r>
          </a:p>
          <a:p>
            <a:pPr lvl="1"/>
            <a:r>
              <a:rPr lang="en-US" sz="1800" dirty="0"/>
              <a:t>Peek code</a:t>
            </a:r>
          </a:p>
          <a:p>
            <a:pPr lvl="1"/>
            <a:r>
              <a:rPr lang="en-US" sz="1800" dirty="0"/>
              <a:t>Functions</a:t>
            </a:r>
          </a:p>
          <a:p>
            <a:pPr lvl="1"/>
            <a:r>
              <a:rPr lang="en-US" sz="1800" dirty="0"/>
              <a:t>Advanced functionality</a:t>
            </a:r>
          </a:p>
          <a:p>
            <a:endParaRPr lang="en-US" sz="800" dirty="0"/>
          </a:p>
          <a:p>
            <a:r>
              <a:rPr lang="en-US" sz="2000" dirty="0"/>
              <a:t>The Flow Checker checks for any errors or warnings in your flow and calls out the actions where the errors or warnings occur.</a:t>
            </a:r>
          </a:p>
        </p:txBody>
      </p:sp>
    </p:spTree>
    <p:extLst>
      <p:ext uri="{BB962C8B-B14F-4D97-AF65-F5344CB8AC3E}">
        <p14:creationId xmlns:p14="http://schemas.microsoft.com/office/powerpoint/2010/main" val="3986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Local Site Management</a:t>
            </a:r>
            <a:endParaRPr lang="en-US" dirty="0"/>
          </a:p>
        </p:txBody>
      </p:sp>
      <p:sp>
        <p:nvSpPr>
          <p:cNvPr id="6" name="Text Placeholder 5"/>
          <p:cNvSpPr>
            <a:spLocks noGrp="1"/>
          </p:cNvSpPr>
          <p:nvPr>
            <p:ph type="body" sz="quarter" idx="10"/>
          </p:nvPr>
        </p:nvSpPr>
        <p:spPr>
          <a:xfrm>
            <a:off x="592992" y="1444289"/>
            <a:ext cx="11018520" cy="5004447"/>
          </a:xfrm>
        </p:spPr>
        <p:txBody>
          <a:bodyPr/>
          <a:lstStyle/>
          <a:p>
            <a:r>
              <a:rPr lang="en-US" dirty="0"/>
              <a:t>SharePoint Online allows for its own independent, intranet site collections</a:t>
            </a:r>
            <a:br>
              <a:rPr lang="en-US" dirty="0"/>
            </a:br>
            <a:endParaRPr lang="en-US" sz="1000" dirty="0"/>
          </a:p>
          <a:p>
            <a:r>
              <a:rPr lang="en-US" dirty="0"/>
              <a:t>Some of the different styles of sites include:</a:t>
            </a:r>
          </a:p>
          <a:p>
            <a:pPr lvl="1"/>
            <a:r>
              <a:rPr lang="en-US" dirty="0"/>
              <a:t>Personal blogs</a:t>
            </a:r>
          </a:p>
          <a:p>
            <a:pPr lvl="1"/>
            <a:r>
              <a:rPr lang="en-US" dirty="0"/>
              <a:t>Community</a:t>
            </a:r>
          </a:p>
          <a:p>
            <a:pPr lvl="1"/>
            <a:r>
              <a:rPr lang="en-US" dirty="0"/>
              <a:t>Company Feed</a:t>
            </a:r>
          </a:p>
          <a:p>
            <a:pPr lvl="1"/>
            <a:r>
              <a:rPr lang="en-US" dirty="0"/>
              <a:t>Site Feed</a:t>
            </a:r>
          </a:p>
          <a:p>
            <a:pPr lvl="1"/>
            <a:r>
              <a:rPr lang="en-US" dirty="0"/>
              <a:t>Wikis</a:t>
            </a:r>
          </a:p>
          <a:p>
            <a:pPr lvl="1"/>
            <a:r>
              <a:rPr lang="en-US" dirty="0"/>
              <a:t>Team Sites</a:t>
            </a:r>
            <a:br>
              <a:rPr lang="en-US" dirty="0"/>
            </a:br>
            <a:endParaRPr lang="en-US" sz="1000" dirty="0"/>
          </a:p>
          <a:p>
            <a:r>
              <a:rPr lang="en-US" dirty="0"/>
              <a:t>Permission levels play a major role</a:t>
            </a:r>
            <a:r>
              <a:rPr lang="bs-Latn-BA" dirty="0"/>
              <a:t> </a:t>
            </a:r>
            <a:r>
              <a:rPr lang="en-US" dirty="0"/>
              <a:t>in creating separate sites, as well as</a:t>
            </a:r>
            <a:r>
              <a:rPr lang="bs-Latn-BA" dirty="0"/>
              <a:t> </a:t>
            </a:r>
            <a:r>
              <a:rPr lang="en-US" dirty="0"/>
              <a:t>segregating and restricting access to content</a:t>
            </a:r>
          </a:p>
        </p:txBody>
      </p:sp>
    </p:spTree>
    <p:extLst>
      <p:ext uri="{BB962C8B-B14F-4D97-AF65-F5344CB8AC3E}">
        <p14:creationId xmlns:p14="http://schemas.microsoft.com/office/powerpoint/2010/main" val="61710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Running a Flow</a:t>
            </a:r>
          </a:p>
        </p:txBody>
      </p:sp>
      <p:sp>
        <p:nvSpPr>
          <p:cNvPr id="6" name="Text Placeholder 5"/>
          <p:cNvSpPr>
            <a:spLocks noGrp="1"/>
          </p:cNvSpPr>
          <p:nvPr>
            <p:ph type="body" sz="quarter" idx="10"/>
          </p:nvPr>
        </p:nvSpPr>
        <p:spPr>
          <a:xfrm>
            <a:off x="592992" y="1389971"/>
            <a:ext cx="11018520" cy="6032421"/>
          </a:xfrm>
        </p:spPr>
        <p:txBody>
          <a:bodyPr/>
          <a:lstStyle/>
          <a:p>
            <a:r>
              <a:rPr lang="en-US" sz="2000" dirty="0"/>
              <a:t>Once a flow is saved without errors, it is active and available to run when the trigger condition is satisfied. </a:t>
            </a:r>
          </a:p>
          <a:p>
            <a:endParaRPr lang="en-US" sz="800" dirty="0"/>
          </a:p>
          <a:p>
            <a:r>
              <a:rPr lang="en-US" sz="2000" dirty="0"/>
              <a:t>Button (instant) flows run when manually triggered.</a:t>
            </a:r>
          </a:p>
          <a:p>
            <a:endParaRPr lang="en-US" sz="800" dirty="0"/>
          </a:p>
          <a:p>
            <a:r>
              <a:rPr lang="en-US" sz="2000" dirty="0"/>
              <a:t>Flows can be scheduled to run when a trigger condition occurs, or they can be run immediately by pressing the Run button. </a:t>
            </a:r>
          </a:p>
          <a:p>
            <a:endParaRPr lang="en-US" sz="800" dirty="0"/>
          </a:p>
          <a:p>
            <a:r>
              <a:rPr lang="en-US" sz="2000" dirty="0"/>
              <a:t>Flows can be shared with other users as co-owners or run-only users.</a:t>
            </a:r>
          </a:p>
          <a:p>
            <a:pPr lvl="1"/>
            <a:r>
              <a:rPr lang="en-US" sz="1600" dirty="0"/>
              <a:t>When a user adds another user or group as an owner of a flow, that flow becomes a team flow (which only show up under Team flows). Co-owners of the flow can also modify the flow using the connections that already exist.</a:t>
            </a:r>
          </a:p>
          <a:p>
            <a:pPr lvl="1"/>
            <a:r>
              <a:rPr lang="en-US" sz="1600" dirty="0"/>
              <a:t>Run-only sharing is an option when the flow is manually triggered (button flows). The user with whom the flow is shared can only run it; the user cannot edit the flow. </a:t>
            </a:r>
          </a:p>
          <a:p>
            <a:endParaRPr lang="en-US" sz="800" dirty="0"/>
          </a:p>
          <a:p>
            <a:r>
              <a:rPr lang="en-US" sz="2000" dirty="0"/>
              <a:t>Flows can be run from the following sources:</a:t>
            </a:r>
          </a:p>
          <a:p>
            <a:pPr lvl="1"/>
            <a:r>
              <a:rPr lang="en-US" sz="1800" dirty="0"/>
              <a:t>A flow can be executed from within SharePoint when a flow containing a SharePoint List is shared.</a:t>
            </a:r>
          </a:p>
          <a:p>
            <a:pPr lvl="1"/>
            <a:endParaRPr lang="en-US" sz="800" dirty="0"/>
          </a:p>
          <a:p>
            <a:pPr lvl="1"/>
            <a:r>
              <a:rPr lang="en-US" sz="1800" dirty="0"/>
              <a:t>Users can create, manage, and run flows from within Microsoft Teams. </a:t>
            </a:r>
          </a:p>
          <a:p>
            <a:pPr lvl="1"/>
            <a:endParaRPr lang="en-US" sz="800" dirty="0"/>
          </a:p>
          <a:p>
            <a:pPr lvl="1"/>
            <a:r>
              <a:rPr lang="en-US" sz="1800" dirty="0"/>
              <a:t>Power Automate flows can be created, managed, and run from the Power Automate mobile phone app.</a:t>
            </a:r>
          </a:p>
          <a:p>
            <a:endParaRPr lang="en-US" sz="2000" dirty="0"/>
          </a:p>
          <a:p>
            <a:endParaRPr lang="en-US" sz="1600" dirty="0"/>
          </a:p>
        </p:txBody>
      </p:sp>
    </p:spTree>
    <p:extLst>
      <p:ext uri="{BB962C8B-B14F-4D97-AF65-F5344CB8AC3E}">
        <p14:creationId xmlns:p14="http://schemas.microsoft.com/office/powerpoint/2010/main" val="1069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621865" cy="498598"/>
          </a:xfrm>
        </p:spPr>
        <p:txBody>
          <a:bodyPr/>
          <a:lstStyle/>
          <a:p>
            <a:r>
              <a:rPr lang="en-US" dirty="0"/>
              <a:t>Power BI </a:t>
            </a:r>
            <a:r>
              <a:rPr lang="bs-Latn-BA" dirty="0"/>
              <a:t>Overview</a:t>
            </a:r>
            <a:endParaRPr lang="en-US" dirty="0"/>
          </a:p>
        </p:txBody>
      </p:sp>
    </p:spTree>
    <p:extLst>
      <p:ext uri="{BB962C8B-B14F-4D97-AF65-F5344CB8AC3E}">
        <p14:creationId xmlns:p14="http://schemas.microsoft.com/office/powerpoint/2010/main" val="234250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4579715"/>
          </a:xfrm>
        </p:spPr>
        <p:txBody>
          <a:bodyPr/>
          <a:lstStyle/>
          <a:p>
            <a:r>
              <a:rPr lang="en-US" dirty="0"/>
              <a:t>Microsoft Power BI (Business Intelligence) is a collection of software services, apps, and connectors that work together to turn your unrelated sources of data into coherent, visually immersive, and interactive insights. </a:t>
            </a:r>
            <a:br>
              <a:rPr lang="en-US" dirty="0"/>
            </a:br>
            <a:endParaRPr lang="bs-Latn-BA" dirty="0"/>
          </a:p>
          <a:p>
            <a:r>
              <a:rPr lang="en-US" dirty="0"/>
              <a:t>In this lesson, you will</a:t>
            </a:r>
            <a:br>
              <a:rPr lang="en-US" dirty="0"/>
            </a:br>
            <a:r>
              <a:rPr lang="en-US" dirty="0"/>
              <a:t>examine how to:</a:t>
            </a:r>
          </a:p>
          <a:p>
            <a:pPr lvl="1"/>
            <a:r>
              <a:rPr lang="en-US" dirty="0"/>
              <a:t>Connect Power BI to data</a:t>
            </a:r>
          </a:p>
          <a:p>
            <a:pPr lvl="1"/>
            <a:r>
              <a:rPr lang="en-US" dirty="0"/>
              <a:t>Create a Power BI report</a:t>
            </a:r>
          </a:p>
          <a:p>
            <a:pPr lvl="1"/>
            <a:r>
              <a:rPr lang="en-US" dirty="0"/>
              <a:t>Create a Power BI dashboard</a:t>
            </a:r>
          </a:p>
          <a:p>
            <a:pPr lvl="1"/>
            <a:r>
              <a:rPr lang="en-US" dirty="0"/>
              <a:t>Share and view a Power BI report</a:t>
            </a:r>
          </a:p>
        </p:txBody>
      </p:sp>
      <p:pic>
        <p:nvPicPr>
          <p:cNvPr id="3" name="Picture 2" descr="A screenshot of a computer&#10;&#10;Description automatically generated">
            <a:extLst>
              <a:ext uri="{FF2B5EF4-FFF2-40B4-BE49-F238E27FC236}">
                <a16:creationId xmlns:a16="http://schemas.microsoft.com/office/drawing/2014/main" id="{3FD50746-91F7-46DA-A028-7E12508FA20E}"/>
              </a:ext>
            </a:extLst>
          </p:cNvPr>
          <p:cNvPicPr>
            <a:picLocks noChangeAspect="1"/>
          </p:cNvPicPr>
          <p:nvPr/>
        </p:nvPicPr>
        <p:blipFill>
          <a:blip r:embed="rId3"/>
          <a:stretch>
            <a:fillRect/>
          </a:stretch>
        </p:blipFill>
        <p:spPr>
          <a:xfrm>
            <a:off x="4805893" y="3009523"/>
            <a:ext cx="7162800" cy="3581400"/>
          </a:xfrm>
          <a:prstGeom prst="rect">
            <a:avLst/>
          </a:prstGeom>
        </p:spPr>
      </p:pic>
    </p:spTree>
    <p:extLst>
      <p:ext uri="{BB962C8B-B14F-4D97-AF65-F5344CB8AC3E}">
        <p14:creationId xmlns:p14="http://schemas.microsoft.com/office/powerpoint/2010/main" val="55799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Introduction to Power BI</a:t>
            </a:r>
            <a:endParaRPr lang="en-US" dirty="0"/>
          </a:p>
        </p:txBody>
      </p:sp>
      <p:sp>
        <p:nvSpPr>
          <p:cNvPr id="6" name="Text Placeholder 5"/>
          <p:cNvSpPr>
            <a:spLocks noGrp="1"/>
          </p:cNvSpPr>
          <p:nvPr>
            <p:ph type="body" sz="quarter" idx="10"/>
          </p:nvPr>
        </p:nvSpPr>
        <p:spPr>
          <a:xfrm>
            <a:off x="592992" y="3646314"/>
            <a:ext cx="11018520" cy="3108543"/>
          </a:xfrm>
        </p:spPr>
        <p:txBody>
          <a:bodyPr/>
          <a:lstStyle/>
          <a:p>
            <a:pPr marL="0" indent="0">
              <a:buNone/>
            </a:pPr>
            <a:r>
              <a:rPr lang="en-US" dirty="0"/>
              <a:t>Power BI enables your users to:</a:t>
            </a:r>
            <a:br>
              <a:rPr lang="en-US" dirty="0"/>
            </a:br>
            <a:endParaRPr lang="en-US" sz="1000" dirty="0"/>
          </a:p>
          <a:p>
            <a:pPr lvl="1"/>
            <a:r>
              <a:rPr lang="en-US" dirty="0"/>
              <a:t>Connect to hundreds of data sources</a:t>
            </a:r>
          </a:p>
          <a:p>
            <a:pPr lvl="1"/>
            <a:r>
              <a:rPr lang="en-US" dirty="0"/>
              <a:t>Simplify data prep</a:t>
            </a:r>
          </a:p>
          <a:p>
            <a:pPr lvl="1"/>
            <a:r>
              <a:rPr lang="en-US" dirty="0"/>
              <a:t>Drive ad hoc analysis</a:t>
            </a:r>
          </a:p>
          <a:p>
            <a:pPr lvl="1"/>
            <a:r>
              <a:rPr lang="en-US" dirty="0"/>
              <a:t>Produce reports and publish them for your organization to consume on the web and across mobile devices </a:t>
            </a:r>
          </a:p>
          <a:p>
            <a:pPr lvl="1"/>
            <a:r>
              <a:rPr lang="en-US" dirty="0"/>
              <a:t>Create personalized dashboards with a unique, 360-degree view of their business. </a:t>
            </a:r>
          </a:p>
          <a:p>
            <a:pPr lvl="1"/>
            <a:r>
              <a:rPr lang="en-US" dirty="0"/>
              <a:t>Scale across the enterprise, with governance and security built-in</a:t>
            </a:r>
          </a:p>
        </p:txBody>
      </p:sp>
      <p:sp>
        <p:nvSpPr>
          <p:cNvPr id="2" name="TextBox 1">
            <a:extLst>
              <a:ext uri="{FF2B5EF4-FFF2-40B4-BE49-F238E27FC236}">
                <a16:creationId xmlns:a16="http://schemas.microsoft.com/office/drawing/2014/main" id="{9F672A8C-7BCF-4219-A3B1-CF248CF55F33}"/>
              </a:ext>
            </a:extLst>
          </p:cNvPr>
          <p:cNvSpPr txBox="1"/>
          <p:nvPr/>
        </p:nvSpPr>
        <p:spPr>
          <a:xfrm>
            <a:off x="4340769" y="1360980"/>
            <a:ext cx="7266014" cy="738664"/>
          </a:xfrm>
          <a:prstGeom prst="rect">
            <a:avLst/>
          </a:prstGeom>
          <a:noFill/>
        </p:spPr>
        <p:txBody>
          <a:bodyPr wrap="square" lIns="0" tIns="0" rIns="0" bIns="0" rtlCol="0">
            <a:spAutoFit/>
          </a:bodyPr>
          <a:lstStyle/>
          <a:p>
            <a:r>
              <a:rPr lang="en-US" sz="2400" dirty="0">
                <a:latin typeface="Segoe UI Semilight" panose="020B0402040204020203" pitchFamily="34" charset="0"/>
                <a:cs typeface="Segoe UI Semilight" panose="020B0402040204020203" pitchFamily="34" charset="0"/>
              </a:rPr>
              <a:t>Microsoft Power BI is a suite of business analytics tools that deliver insights throughout your organization.</a:t>
            </a: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pic>
        <p:nvPicPr>
          <p:cNvPr id="7" name="Picture 6" descr="A picture containing paper clip&#10;&#10;Description automatically generated">
            <a:extLst>
              <a:ext uri="{FF2B5EF4-FFF2-40B4-BE49-F238E27FC236}">
                <a16:creationId xmlns:a16="http://schemas.microsoft.com/office/drawing/2014/main" id="{FF2C399D-25FC-4259-80E3-FA49DBE35D8F}"/>
              </a:ext>
            </a:extLst>
          </p:cNvPr>
          <p:cNvPicPr>
            <a:picLocks noChangeAspect="1"/>
          </p:cNvPicPr>
          <p:nvPr/>
        </p:nvPicPr>
        <p:blipFill>
          <a:blip r:embed="rId3"/>
          <a:stretch>
            <a:fillRect/>
          </a:stretch>
        </p:blipFill>
        <p:spPr>
          <a:xfrm>
            <a:off x="466529" y="160175"/>
            <a:ext cx="4214331" cy="4214331"/>
          </a:xfrm>
          <a:prstGeom prst="rect">
            <a:avLst/>
          </a:prstGeom>
        </p:spPr>
      </p:pic>
      <p:pic>
        <p:nvPicPr>
          <p:cNvPr id="4" name="Picture 3" descr="A picture containing device&#10;&#10;Description automatically generated">
            <a:extLst>
              <a:ext uri="{FF2B5EF4-FFF2-40B4-BE49-F238E27FC236}">
                <a16:creationId xmlns:a16="http://schemas.microsoft.com/office/drawing/2014/main" id="{1E991B65-6A5C-427F-89E2-A408172C0903}"/>
              </a:ext>
            </a:extLst>
          </p:cNvPr>
          <p:cNvPicPr>
            <a:picLocks noChangeAspect="1"/>
          </p:cNvPicPr>
          <p:nvPr/>
        </p:nvPicPr>
        <p:blipFill>
          <a:blip r:embed="rId4"/>
          <a:stretch>
            <a:fillRect/>
          </a:stretch>
        </p:blipFill>
        <p:spPr>
          <a:xfrm>
            <a:off x="6390888" y="2291477"/>
            <a:ext cx="5130395" cy="2941426"/>
          </a:xfrm>
          <a:prstGeom prst="rect">
            <a:avLst/>
          </a:prstGeom>
        </p:spPr>
      </p:pic>
    </p:spTree>
    <p:extLst>
      <p:ext uri="{BB962C8B-B14F-4D97-AF65-F5344CB8AC3E}">
        <p14:creationId xmlns:p14="http://schemas.microsoft.com/office/powerpoint/2010/main" val="400329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Power BI Administration</a:t>
            </a:r>
          </a:p>
        </p:txBody>
      </p:sp>
      <p:sp>
        <p:nvSpPr>
          <p:cNvPr id="6" name="Text Placeholder 5"/>
          <p:cNvSpPr>
            <a:spLocks noGrp="1"/>
          </p:cNvSpPr>
          <p:nvPr>
            <p:ph type="body" sz="quarter" idx="10"/>
          </p:nvPr>
        </p:nvSpPr>
        <p:spPr>
          <a:xfrm>
            <a:off x="592992" y="1444289"/>
            <a:ext cx="11018520" cy="4468916"/>
          </a:xfrm>
        </p:spPr>
        <p:txBody>
          <a:bodyPr/>
          <a:lstStyle/>
          <a:p>
            <a:pPr>
              <a:buFont typeface="Arial" panose="020B0604020202020204" pitchFamily="34" charset="0"/>
              <a:buChar char="•"/>
            </a:pPr>
            <a:r>
              <a:rPr lang="en-US" sz="1800" dirty="0"/>
              <a:t>Global admins and Power BI service admins can access the following Power BI-related information in the Power BI portal:</a:t>
            </a:r>
          </a:p>
          <a:p>
            <a:pPr lvl="1">
              <a:buFont typeface="Arial" panose="020B0604020202020204" pitchFamily="34" charset="0"/>
              <a:buChar char="•"/>
            </a:pPr>
            <a:endParaRPr lang="en-US" sz="800" dirty="0"/>
          </a:p>
          <a:p>
            <a:pPr lvl="1">
              <a:buFont typeface="Arial" panose="020B0604020202020204" pitchFamily="34" charset="0"/>
              <a:buChar char="•"/>
            </a:pPr>
            <a:endParaRPr lang="en-US" sz="800" dirty="0"/>
          </a:p>
          <a:p>
            <a:pPr lvl="1">
              <a:buFont typeface="Arial" panose="020B0604020202020204" pitchFamily="34" charset="0"/>
              <a:buChar char="•"/>
            </a:pPr>
            <a:endParaRPr lang="en-US" sz="800" dirty="0"/>
          </a:p>
          <a:p>
            <a:pPr lvl="1">
              <a:buFont typeface="Arial" panose="020B0604020202020204" pitchFamily="34" charset="0"/>
              <a:buChar char="•"/>
            </a:pPr>
            <a:endParaRPr lang="en-US" sz="800" dirty="0"/>
          </a:p>
          <a:p>
            <a:pPr lvl="1">
              <a:buFont typeface="Arial" panose="020B0604020202020204" pitchFamily="34" charset="0"/>
              <a:buChar char="•"/>
            </a:pPr>
            <a:endParaRPr lang="en-US" sz="800" dirty="0"/>
          </a:p>
          <a:p>
            <a:pPr lvl="1">
              <a:buFont typeface="Arial" panose="020B0604020202020204" pitchFamily="34" charset="0"/>
              <a:buChar char="•"/>
            </a:pPr>
            <a:endParaRPr lang="en-US" sz="800" dirty="0"/>
          </a:p>
          <a:p>
            <a:pPr lvl="1">
              <a:buFont typeface="Arial" panose="020B0604020202020204" pitchFamily="34" charset="0"/>
              <a:buChar char="•"/>
            </a:pPr>
            <a:endParaRPr lang="en-US" sz="800" dirty="0"/>
          </a:p>
          <a:p>
            <a:pPr lvl="1">
              <a:buFont typeface="Arial" panose="020B0604020202020204" pitchFamily="34" charset="0"/>
              <a:buChar char="•"/>
            </a:pPr>
            <a:endParaRPr lang="en-US" sz="800" dirty="0"/>
          </a:p>
          <a:p>
            <a:pPr lvl="1">
              <a:buFont typeface="Arial" panose="020B0604020202020204" pitchFamily="34" charset="0"/>
              <a:buChar char="•"/>
            </a:pPr>
            <a:endParaRPr lang="en-US" sz="800" dirty="0"/>
          </a:p>
          <a:p>
            <a:pPr lvl="1">
              <a:buFont typeface="Arial" panose="020B0604020202020204" pitchFamily="34" charset="0"/>
              <a:buChar char="•"/>
            </a:pPr>
            <a:endParaRPr lang="en-US" sz="800" dirty="0"/>
          </a:p>
          <a:p>
            <a:pPr lvl="1">
              <a:buFont typeface="Arial" panose="020B0604020202020204" pitchFamily="34" charset="0"/>
              <a:buChar char="•"/>
            </a:pPr>
            <a:endParaRPr lang="en-US" sz="800" dirty="0"/>
          </a:p>
          <a:p>
            <a:pPr>
              <a:buFont typeface="Arial" panose="020B0604020202020204" pitchFamily="34" charset="0"/>
              <a:buChar char="•"/>
            </a:pPr>
            <a:r>
              <a:rPr lang="en-US" sz="1800" dirty="0"/>
              <a:t>Power BI licensing is on a per-user basis; the following options are available:</a:t>
            </a:r>
            <a:br>
              <a:rPr lang="en-US" sz="1800" dirty="0"/>
            </a:br>
            <a:endParaRPr lang="en-US" sz="800" dirty="0"/>
          </a:p>
          <a:p>
            <a:pPr lvl="1">
              <a:buFont typeface="Arial" panose="020B0604020202020204" pitchFamily="34" charset="0"/>
              <a:buChar char="•"/>
            </a:pPr>
            <a:r>
              <a:rPr lang="en-US" sz="1600" b="1" dirty="0"/>
              <a:t>Per-user – Power BI Pro and Power BI free licenses. </a:t>
            </a:r>
            <a:r>
              <a:rPr lang="en-US" sz="1600" dirty="0"/>
              <a:t>A free license enables a user to consume content in a workspace assigned to a Power BI Premium license and access to some of the features of the Power BI service for their own personal content in their My Workspace. </a:t>
            </a:r>
            <a:br>
              <a:rPr lang="en-US" sz="1600" dirty="0"/>
            </a:br>
            <a:endParaRPr lang="en-US" sz="800" dirty="0"/>
          </a:p>
          <a:p>
            <a:pPr lvl="1">
              <a:buFont typeface="Arial" panose="020B0604020202020204" pitchFamily="34" charset="0"/>
              <a:buChar char="•"/>
            </a:pPr>
            <a:r>
              <a:rPr lang="en-US" sz="1600" b="1" dirty="0"/>
              <a:t>Power BI Premium licensing. </a:t>
            </a:r>
            <a:r>
              <a:rPr lang="en-US" sz="1600" dirty="0"/>
              <a:t>Provides dedicated capacity to deliver more consistent performance and support larger data volumes in Power BI. Enables widespread distribution of content by Power BI Pro users without requiring users who view the content to have Power BI Pro licenses.</a:t>
            </a:r>
            <a:endParaRPr lang="en-US" sz="1600" b="1" dirty="0"/>
          </a:p>
        </p:txBody>
      </p:sp>
      <p:sp>
        <p:nvSpPr>
          <p:cNvPr id="2" name="TextBox 1">
            <a:extLst>
              <a:ext uri="{FF2B5EF4-FFF2-40B4-BE49-F238E27FC236}">
                <a16:creationId xmlns:a16="http://schemas.microsoft.com/office/drawing/2014/main" id="{DBEF24CD-3532-441A-A239-AED0AA5AF5C7}"/>
              </a:ext>
            </a:extLst>
          </p:cNvPr>
          <p:cNvSpPr txBox="1"/>
          <p:nvPr/>
        </p:nvSpPr>
        <p:spPr>
          <a:xfrm>
            <a:off x="4354696" y="2046078"/>
            <a:ext cx="4843603" cy="1538883"/>
          </a:xfrm>
          <a:prstGeom prst="rect">
            <a:avLst/>
          </a:prstGeom>
          <a:noFill/>
        </p:spPr>
        <p:txBody>
          <a:bodyPr wrap="square" lIns="0" tIns="0" rIns="0" bIns="0" rtlCol="0">
            <a:spAutoFit/>
          </a:bodyPr>
          <a:lstStyle/>
          <a:p>
            <a:pPr marL="742933" lvl="1" indent="-285750">
              <a:buFont typeface="Arial" panose="020B0604020202020204" pitchFamily="34" charset="0"/>
              <a:buChar char="•"/>
            </a:pPr>
            <a:r>
              <a:rPr lang="en-US" sz="1600" dirty="0"/>
              <a:t>Embed codes</a:t>
            </a:r>
          </a:p>
          <a:p>
            <a:pPr marL="742933" lvl="1" indent="-285750">
              <a:buFont typeface="Arial" panose="020B0604020202020204" pitchFamily="34" charset="0"/>
              <a:buChar char="•"/>
            </a:pPr>
            <a:r>
              <a:rPr lang="en-US" sz="1600" dirty="0"/>
              <a:t>Organization visuals</a:t>
            </a:r>
          </a:p>
          <a:p>
            <a:pPr marL="742933" lvl="1" indent="-285750">
              <a:buFont typeface="Arial" panose="020B0604020202020204" pitchFamily="34" charset="0"/>
              <a:buChar char="•"/>
            </a:pPr>
            <a:r>
              <a:rPr lang="en-US" sz="1600" dirty="0"/>
              <a:t>Dataflow settings</a:t>
            </a:r>
          </a:p>
          <a:p>
            <a:pPr marL="742933" lvl="1" indent="-285750">
              <a:buFont typeface="Arial" panose="020B0604020202020204" pitchFamily="34" charset="0"/>
              <a:buChar char="•"/>
            </a:pPr>
            <a:r>
              <a:rPr lang="en-US" sz="1600" dirty="0"/>
              <a:t>Workspaces</a:t>
            </a:r>
          </a:p>
          <a:p>
            <a:pPr marL="742933" lvl="1" indent="-285750">
              <a:buFont typeface="Arial" panose="020B0604020202020204" pitchFamily="34" charset="0"/>
              <a:buChar char="•"/>
            </a:pPr>
            <a:r>
              <a:rPr lang="en-US" sz="1600" dirty="0"/>
              <a:t>Custom branding</a:t>
            </a:r>
          </a:p>
          <a:p>
            <a:pPr algn="l"/>
            <a:endParaRPr lang="en-US" sz="2000" dirty="0" err="1">
              <a:gradFill>
                <a:gsLst>
                  <a:gs pos="2917">
                    <a:schemeClr val="tx1"/>
                  </a:gs>
                  <a:gs pos="30000">
                    <a:schemeClr val="tx1"/>
                  </a:gs>
                </a:gsLst>
                <a:lin ang="5400000" scaled="0"/>
              </a:gradFill>
            </a:endParaRPr>
          </a:p>
        </p:txBody>
      </p:sp>
      <p:sp>
        <p:nvSpPr>
          <p:cNvPr id="7" name="TextBox 6">
            <a:extLst>
              <a:ext uri="{FF2B5EF4-FFF2-40B4-BE49-F238E27FC236}">
                <a16:creationId xmlns:a16="http://schemas.microsoft.com/office/drawing/2014/main" id="{32757D83-055D-43BC-BE16-72E410B18AE0}"/>
              </a:ext>
            </a:extLst>
          </p:cNvPr>
          <p:cNvSpPr txBox="1"/>
          <p:nvPr/>
        </p:nvSpPr>
        <p:spPr>
          <a:xfrm>
            <a:off x="360629" y="2044563"/>
            <a:ext cx="4843603" cy="1231106"/>
          </a:xfrm>
          <a:prstGeom prst="rect">
            <a:avLst/>
          </a:prstGeom>
          <a:noFill/>
        </p:spPr>
        <p:txBody>
          <a:bodyPr wrap="square" lIns="0" tIns="0" rIns="0" bIns="0" rtlCol="0">
            <a:spAutoFit/>
          </a:bodyPr>
          <a:lstStyle/>
          <a:p>
            <a:pPr marL="742933" lvl="1" indent="-285750">
              <a:buFont typeface="Arial" panose="020B0604020202020204" pitchFamily="34" charset="0"/>
              <a:buChar char="•"/>
            </a:pPr>
            <a:r>
              <a:rPr lang="en-US" sz="1600" dirty="0"/>
              <a:t>Usage metrics</a:t>
            </a:r>
          </a:p>
          <a:p>
            <a:pPr marL="742933" lvl="1" indent="-285750">
              <a:buFont typeface="Arial" panose="020B0604020202020204" pitchFamily="34" charset="0"/>
              <a:buChar char="•"/>
            </a:pPr>
            <a:r>
              <a:rPr lang="en-US" sz="1600" dirty="0"/>
              <a:t>Power BI users, groups, and admins</a:t>
            </a:r>
          </a:p>
          <a:p>
            <a:pPr marL="742933" lvl="1" indent="-285750">
              <a:buFont typeface="Arial" panose="020B0604020202020204" pitchFamily="34" charset="0"/>
              <a:buChar char="•"/>
            </a:pPr>
            <a:r>
              <a:rPr lang="en-US" sz="1600" dirty="0"/>
              <a:t>Audit logs</a:t>
            </a:r>
          </a:p>
          <a:p>
            <a:pPr marL="742933" lvl="1" indent="-285750">
              <a:buFont typeface="Arial" panose="020B0604020202020204" pitchFamily="34" charset="0"/>
              <a:buChar char="•"/>
            </a:pPr>
            <a:r>
              <a:rPr lang="en-US" sz="1600" dirty="0"/>
              <a:t>Tenant settings</a:t>
            </a:r>
          </a:p>
          <a:p>
            <a:pPr marL="742933" lvl="1" indent="-285750">
              <a:buFont typeface="Arial" panose="020B0604020202020204" pitchFamily="34" charset="0"/>
              <a:buChar char="•"/>
            </a:pPr>
            <a:r>
              <a:rPr lang="en-US" sz="1600" dirty="0"/>
              <a:t>Capacity settings</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7090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Connecting Power BI to Data</a:t>
            </a:r>
          </a:p>
        </p:txBody>
      </p:sp>
      <p:sp>
        <p:nvSpPr>
          <p:cNvPr id="6" name="Text Placeholder 5"/>
          <p:cNvSpPr>
            <a:spLocks noGrp="1"/>
          </p:cNvSpPr>
          <p:nvPr>
            <p:ph type="body" sz="quarter" idx="10"/>
          </p:nvPr>
        </p:nvSpPr>
        <p:spPr>
          <a:xfrm>
            <a:off x="592992" y="1444289"/>
            <a:ext cx="11018520" cy="5539978"/>
          </a:xfrm>
        </p:spPr>
        <p:txBody>
          <a:bodyPr/>
          <a:lstStyle/>
          <a:p>
            <a:pPr marL="0" indent="0">
              <a:buNone/>
            </a:pPr>
            <a:r>
              <a:rPr lang="en-US" sz="2400" dirty="0"/>
              <a:t>Power BI Desktop supports three methods for connecting to data:</a:t>
            </a:r>
            <a:br>
              <a:rPr lang="en-US" sz="2400" dirty="0"/>
            </a:br>
            <a:endParaRPr lang="en-US" sz="800" dirty="0"/>
          </a:p>
          <a:p>
            <a:pPr lvl="1"/>
            <a:r>
              <a:rPr lang="en-US" b="1" dirty="0"/>
              <a:t>Import - </a:t>
            </a:r>
            <a:r>
              <a:rPr lang="en-US" dirty="0"/>
              <a:t>With this method, the selected tables and columns from the data source are imported into Power BI Desktop. </a:t>
            </a:r>
          </a:p>
          <a:p>
            <a:pPr lvl="2"/>
            <a:r>
              <a:rPr lang="en-US" sz="1800" dirty="0"/>
              <a:t>As a user creates or interacts with a visualization, Power BI Desktop uses the imported data. </a:t>
            </a:r>
          </a:p>
          <a:p>
            <a:pPr lvl="2"/>
            <a:r>
              <a:rPr lang="en-US" sz="1800" dirty="0"/>
              <a:t>To see underlying data changes since the initial import, the user must refresh the data by re-importing the full dataset.</a:t>
            </a:r>
            <a:endParaRPr lang="en-US" sz="2000" dirty="0"/>
          </a:p>
          <a:p>
            <a:endParaRPr lang="en-US" sz="800" dirty="0"/>
          </a:p>
          <a:p>
            <a:pPr lvl="1"/>
            <a:r>
              <a:rPr lang="en-US" b="1" dirty="0" err="1"/>
              <a:t>DirectQuery</a:t>
            </a:r>
            <a:r>
              <a:rPr lang="en-US" b="1" dirty="0"/>
              <a:t> - </a:t>
            </a:r>
            <a:r>
              <a:rPr lang="en-US" dirty="0"/>
              <a:t>No data is imported or copied into Power BI Desktop when using </a:t>
            </a:r>
            <a:r>
              <a:rPr lang="en-US" dirty="0" err="1"/>
              <a:t>DirectQuery</a:t>
            </a:r>
            <a:r>
              <a:rPr lang="en-US" dirty="0"/>
              <a:t>. </a:t>
            </a:r>
          </a:p>
          <a:p>
            <a:pPr lvl="2"/>
            <a:r>
              <a:rPr lang="en-US" sz="1800" dirty="0"/>
              <a:t>As the user creates or interacts with a visualization, Power BI Desktop queries the underlying data source, so the data being viewed is always current.</a:t>
            </a:r>
          </a:p>
          <a:p>
            <a:pPr lvl="1"/>
            <a:endParaRPr lang="en-US" sz="800" dirty="0"/>
          </a:p>
          <a:p>
            <a:pPr lvl="1"/>
            <a:r>
              <a:rPr lang="en-US" b="1" dirty="0">
                <a:latin typeface="+mn-lt"/>
              </a:rPr>
              <a:t>Live Connection - </a:t>
            </a:r>
            <a:r>
              <a:rPr lang="en-US" dirty="0">
                <a:latin typeface="+mn-lt"/>
              </a:rPr>
              <a:t>A live connection can be used in the following scenarios:</a:t>
            </a:r>
          </a:p>
          <a:p>
            <a:pPr lvl="2"/>
            <a:r>
              <a:rPr lang="en-US" sz="1800" dirty="0"/>
              <a:t>A user connects to a dataset that has been shared/published to the Power BI service for the purpose of creating new reports.</a:t>
            </a:r>
          </a:p>
          <a:p>
            <a:pPr lvl="2"/>
            <a:r>
              <a:rPr lang="en-US" sz="1800" dirty="0"/>
              <a:t>A user connects to Common Data Services and SQL Server Analysis Services (which also supports import).</a:t>
            </a:r>
          </a:p>
          <a:p>
            <a:pPr lvl="1"/>
            <a:endParaRPr lang="en-US" dirty="0"/>
          </a:p>
        </p:txBody>
      </p:sp>
    </p:spTree>
    <p:extLst>
      <p:ext uri="{BB962C8B-B14F-4D97-AF65-F5344CB8AC3E}">
        <p14:creationId xmlns:p14="http://schemas.microsoft.com/office/powerpoint/2010/main" val="370935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Creating a Power BI Report</a:t>
            </a:r>
          </a:p>
        </p:txBody>
      </p:sp>
      <p:sp>
        <p:nvSpPr>
          <p:cNvPr id="6" name="Text Placeholder 5"/>
          <p:cNvSpPr>
            <a:spLocks noGrp="1"/>
          </p:cNvSpPr>
          <p:nvPr>
            <p:ph type="body" sz="quarter" idx="10"/>
          </p:nvPr>
        </p:nvSpPr>
        <p:spPr>
          <a:xfrm>
            <a:off x="592992" y="1444289"/>
            <a:ext cx="11018520" cy="5256824"/>
          </a:xfrm>
        </p:spPr>
        <p:txBody>
          <a:bodyPr/>
          <a:lstStyle/>
          <a:p>
            <a:r>
              <a:rPr lang="en-US" sz="2000" dirty="0">
                <a:latin typeface="+mn-lt"/>
              </a:rPr>
              <a:t>While Power BI reports can be created in either Power BI Desktop or the Power BI service, creating a report in Power BI desktop is the more common workflow. </a:t>
            </a:r>
          </a:p>
          <a:p>
            <a:endParaRPr lang="en-US" sz="1000" dirty="0">
              <a:latin typeface="+mn-lt"/>
            </a:endParaRPr>
          </a:p>
          <a:p>
            <a:r>
              <a:rPr lang="en-US" sz="2000" dirty="0">
                <a:latin typeface="+mn-lt"/>
              </a:rPr>
              <a:t>When Power BI Desktop is opened, the user is presented with a blank canvas, which is where the user creates reports and visuals from his or her data.</a:t>
            </a:r>
          </a:p>
          <a:p>
            <a:endParaRPr lang="en-US" sz="1000" dirty="0">
              <a:latin typeface="+mn-lt"/>
            </a:endParaRPr>
          </a:p>
          <a:p>
            <a:r>
              <a:rPr lang="en-US" sz="2000" dirty="0">
                <a:latin typeface="+mn-lt"/>
              </a:rPr>
              <a:t>The steps to creating a Power BI report include:</a:t>
            </a:r>
          </a:p>
          <a:p>
            <a:pPr lvl="1"/>
            <a:r>
              <a:rPr lang="en-US" sz="1800" b="1" dirty="0"/>
              <a:t>Step 1 – Importing Data. </a:t>
            </a:r>
            <a:r>
              <a:rPr lang="en-US" sz="1800" dirty="0"/>
              <a:t>The user selects the data source to which Power BI Desktop can connect. The data is then displayed in the Fields pane.</a:t>
            </a:r>
          </a:p>
          <a:p>
            <a:pPr lvl="1"/>
            <a:endParaRPr lang="en-US" sz="1050" dirty="0"/>
          </a:p>
          <a:p>
            <a:pPr lvl="1"/>
            <a:r>
              <a:rPr lang="en-US" sz="1800" b="1" dirty="0"/>
              <a:t>Step 2 – Creating Visuals. </a:t>
            </a:r>
            <a:r>
              <a:rPr lang="en-US" sz="1800" dirty="0"/>
              <a:t>The user must select the type of visualization he or she desires. Dragging data fields onto the bottom portion of the Visualizations pane builds and organizes the visual. </a:t>
            </a:r>
          </a:p>
          <a:p>
            <a:pPr lvl="1"/>
            <a:endParaRPr lang="en-US" sz="1050" b="1" dirty="0"/>
          </a:p>
          <a:p>
            <a:pPr lvl="1"/>
            <a:r>
              <a:rPr lang="en-US" sz="1800" b="1" dirty="0"/>
              <a:t>Step 3 – Sharing a Report. </a:t>
            </a:r>
            <a:r>
              <a:rPr lang="en-US" sz="1800" dirty="0"/>
              <a:t>When publishing a report, the user must select the destination from the list of workspaces. </a:t>
            </a:r>
          </a:p>
          <a:p>
            <a:pPr lvl="1"/>
            <a:endParaRPr lang="en-US" sz="1800" dirty="0"/>
          </a:p>
          <a:p>
            <a:r>
              <a:rPr lang="en-US" sz="2000" dirty="0">
                <a:latin typeface="+mn-lt"/>
                <a:cs typeface="Segoe UI" panose="020B0502040204020203" pitchFamily="34" charset="0"/>
              </a:rPr>
              <a:t>Once the report is published, the report creator and the users with whom the report has been shared who possess edit privileges can create a Dashboard based on the report’s visuals.</a:t>
            </a:r>
            <a:endParaRPr lang="en-US" sz="2000" b="1" dirty="0">
              <a:latin typeface="+mn-lt"/>
              <a:cs typeface="Segoe UI" panose="020B0502040204020203" pitchFamily="34" charset="0"/>
            </a:endParaRPr>
          </a:p>
        </p:txBody>
      </p:sp>
    </p:spTree>
    <p:extLst>
      <p:ext uri="{BB962C8B-B14F-4D97-AF65-F5344CB8AC3E}">
        <p14:creationId xmlns:p14="http://schemas.microsoft.com/office/powerpoint/2010/main" val="145405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Creating a Power BI Dashboard</a:t>
            </a:r>
          </a:p>
        </p:txBody>
      </p:sp>
      <p:sp>
        <p:nvSpPr>
          <p:cNvPr id="6" name="Text Placeholder 5"/>
          <p:cNvSpPr>
            <a:spLocks noGrp="1"/>
          </p:cNvSpPr>
          <p:nvPr>
            <p:ph type="body" sz="quarter" idx="10"/>
          </p:nvPr>
        </p:nvSpPr>
        <p:spPr>
          <a:xfrm>
            <a:off x="592992" y="1444289"/>
            <a:ext cx="11018520" cy="5084469"/>
          </a:xfrm>
        </p:spPr>
        <p:txBody>
          <a:bodyPr/>
          <a:lstStyle/>
          <a:p>
            <a:r>
              <a:rPr lang="en-US" sz="2400" dirty="0">
                <a:latin typeface="+mn-lt"/>
              </a:rPr>
              <a:t>A Power BI Dashboard is a selected group of visuals within the Power BI service that originate from one or more reports to provide quick insight into the data being presented. </a:t>
            </a:r>
          </a:p>
          <a:p>
            <a:endParaRPr lang="en-US" sz="1000" dirty="0">
              <a:latin typeface="+mn-lt"/>
            </a:endParaRPr>
          </a:p>
          <a:p>
            <a:r>
              <a:rPr lang="en-US" sz="2400" dirty="0">
                <a:latin typeface="+mn-lt"/>
              </a:rPr>
              <a:t>A dashboard must fit on a single page, often called a canvas.</a:t>
            </a:r>
          </a:p>
          <a:p>
            <a:endParaRPr lang="en-US" sz="1000" dirty="0">
              <a:latin typeface="+mn-lt"/>
            </a:endParaRPr>
          </a:p>
          <a:p>
            <a:r>
              <a:rPr lang="en-US" sz="2400" dirty="0">
                <a:latin typeface="+mn-lt"/>
              </a:rPr>
              <a:t>To create a dashboard, the user must:</a:t>
            </a:r>
          </a:p>
          <a:p>
            <a:pPr lvl="1"/>
            <a:r>
              <a:rPr lang="en-US" dirty="0"/>
              <a:t>Access a report that he or she either owns or has been given edit privileges to.</a:t>
            </a:r>
            <a:br>
              <a:rPr lang="en-US" dirty="0"/>
            </a:br>
            <a:endParaRPr lang="en-US" sz="1000" dirty="0"/>
          </a:p>
          <a:p>
            <a:pPr lvl="1"/>
            <a:r>
              <a:rPr lang="en-US" dirty="0"/>
              <a:t>Open the report in edit mode and hover over a visual on the report to reveal the pin icon.</a:t>
            </a:r>
            <a:br>
              <a:rPr lang="en-US" dirty="0"/>
            </a:br>
            <a:endParaRPr lang="en-US" sz="1000" dirty="0"/>
          </a:p>
          <a:p>
            <a:pPr lvl="1"/>
            <a:r>
              <a:rPr lang="en-US" dirty="0"/>
              <a:t>Select the pin icon to open the </a:t>
            </a:r>
            <a:r>
              <a:rPr lang="en-US" b="1" dirty="0"/>
              <a:t>Pin to dashboard</a:t>
            </a:r>
            <a:r>
              <a:rPr lang="en-US" dirty="0"/>
              <a:t> dialog box, which asks the user if the visual is to be pinned to a new or existing dashboard.</a:t>
            </a:r>
          </a:p>
          <a:p>
            <a:pPr lvl="1"/>
            <a:endParaRPr lang="en-US" sz="1000" dirty="0"/>
          </a:p>
          <a:p>
            <a:r>
              <a:rPr lang="en-US" sz="2400" dirty="0">
                <a:latin typeface="+mn-lt"/>
              </a:rPr>
              <a:t>The user can continue to add visuals to the dashboard. Alternatively, the user can pin an entire report page to the dashboard.</a:t>
            </a:r>
            <a:endParaRPr lang="en-US" sz="2000" b="1" dirty="0">
              <a:latin typeface="+mn-lt"/>
              <a:cs typeface="Segoe UI" panose="020B0502040204020203" pitchFamily="34" charset="0"/>
            </a:endParaRPr>
          </a:p>
        </p:txBody>
      </p:sp>
    </p:spTree>
    <p:extLst>
      <p:ext uri="{BB962C8B-B14F-4D97-AF65-F5344CB8AC3E}">
        <p14:creationId xmlns:p14="http://schemas.microsoft.com/office/powerpoint/2010/main" val="180358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280830" cy="1107996"/>
          </a:xfrm>
        </p:spPr>
        <p:txBody>
          <a:bodyPr/>
          <a:lstStyle/>
          <a:p>
            <a:r>
              <a:rPr lang="en-US" dirty="0"/>
              <a:t>Sharing and Viewing a Power BI Report and Dashboard</a:t>
            </a:r>
          </a:p>
        </p:txBody>
      </p:sp>
      <p:sp>
        <p:nvSpPr>
          <p:cNvPr id="6" name="Text Placeholder 5"/>
          <p:cNvSpPr>
            <a:spLocks noGrp="1"/>
          </p:cNvSpPr>
          <p:nvPr>
            <p:ph type="body" sz="quarter" idx="10"/>
          </p:nvPr>
        </p:nvSpPr>
        <p:spPr>
          <a:xfrm>
            <a:off x="592991" y="1317547"/>
            <a:ext cx="11276101" cy="5466112"/>
          </a:xfrm>
        </p:spPr>
        <p:txBody>
          <a:bodyPr/>
          <a:lstStyle/>
          <a:p>
            <a:r>
              <a:rPr lang="en-US" sz="2000" dirty="0"/>
              <a:t>Sharing gives selected people access to dashboards and reports so they can view and interact with the shared content.</a:t>
            </a:r>
          </a:p>
          <a:p>
            <a:endParaRPr lang="en-US" sz="800" b="1" dirty="0">
              <a:latin typeface="+mn-lt"/>
              <a:cs typeface="Segoe UI" panose="020B0502040204020203" pitchFamily="34" charset="0"/>
            </a:endParaRPr>
          </a:p>
          <a:p>
            <a:r>
              <a:rPr lang="en-US" sz="2000" dirty="0"/>
              <a:t>A Power BI Pro license is required to share content. Recipients also need Power BI Pro licenses, unless the content is in a Premium capacity.</a:t>
            </a:r>
          </a:p>
          <a:p>
            <a:endParaRPr lang="en-US" sz="800" b="1" dirty="0">
              <a:latin typeface="+mn-lt"/>
              <a:cs typeface="Segoe UI" panose="020B0502040204020203" pitchFamily="34" charset="0"/>
            </a:endParaRPr>
          </a:p>
          <a:p>
            <a:r>
              <a:rPr lang="en-US" sz="2000" dirty="0"/>
              <a:t>When a user shares a dashboard or report, the people with whom it is shared can view it and interact with it, but they cannot edit it.</a:t>
            </a:r>
          </a:p>
          <a:p>
            <a:pPr lvl="1"/>
            <a:r>
              <a:rPr lang="en-US" sz="1800" dirty="0"/>
              <a:t>They see the same data as the owner or person who shared the content, unless row-level security (RLS) is applied. </a:t>
            </a:r>
          </a:p>
          <a:p>
            <a:pPr lvl="1"/>
            <a:r>
              <a:rPr lang="en-US" sz="1800" dirty="0"/>
              <a:t>Users within the organization with whom the content is shared can also reshare it if that option is configured. </a:t>
            </a:r>
          </a:p>
          <a:p>
            <a:pPr lvl="1"/>
            <a:r>
              <a:rPr lang="en-US" sz="1800" dirty="0"/>
              <a:t>Resharing is not allowed when content is shared externally.</a:t>
            </a:r>
          </a:p>
          <a:p>
            <a:pPr lvl="1"/>
            <a:endParaRPr lang="en-US" sz="800" b="1" dirty="0">
              <a:latin typeface="+mn-lt"/>
              <a:cs typeface="Segoe UI" panose="020B0502040204020203" pitchFamily="34" charset="0"/>
            </a:endParaRPr>
          </a:p>
          <a:p>
            <a:r>
              <a:rPr lang="en-US" sz="2000" dirty="0"/>
              <a:t>Reports and dashboards can also be added as tabs to Teams channels, and they can be embedded as a report web part with SharePoint Online. </a:t>
            </a:r>
          </a:p>
          <a:p>
            <a:endParaRPr lang="en-US" sz="800" b="1" dirty="0">
              <a:latin typeface="+mn-lt"/>
              <a:cs typeface="Segoe UI" panose="020B0502040204020203" pitchFamily="34" charset="0"/>
            </a:endParaRPr>
          </a:p>
          <a:p>
            <a:r>
              <a:rPr lang="en-US" sz="2000" dirty="0"/>
              <a:t>Once a report or dashboard is shared, the recipient can view and interact with the content using the Power BI service.</a:t>
            </a:r>
            <a:endParaRPr lang="en-US" sz="2000" b="1" dirty="0">
              <a:latin typeface="+mn-lt"/>
              <a:cs typeface="Segoe UI" panose="020B0502040204020203" pitchFamily="34" charset="0"/>
            </a:endParaRPr>
          </a:p>
        </p:txBody>
      </p:sp>
    </p:spTree>
    <p:extLst>
      <p:ext uri="{BB962C8B-B14F-4D97-AF65-F5344CB8AC3E}">
        <p14:creationId xmlns:p14="http://schemas.microsoft.com/office/powerpoint/2010/main" val="298642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621865" cy="498598"/>
          </a:xfrm>
        </p:spPr>
        <p:txBody>
          <a:bodyPr/>
          <a:lstStyle/>
          <a:p>
            <a:r>
              <a:rPr lang="en-US" dirty="0"/>
              <a:t>Power Virtual Agents </a:t>
            </a:r>
            <a:r>
              <a:rPr lang="bs-Latn-BA" dirty="0"/>
              <a:t>Overview</a:t>
            </a:r>
            <a:endParaRPr lang="en-US" dirty="0"/>
          </a:p>
        </p:txBody>
      </p:sp>
    </p:spTree>
    <p:extLst>
      <p:ext uri="{BB962C8B-B14F-4D97-AF65-F5344CB8AC3E}">
        <p14:creationId xmlns:p14="http://schemas.microsoft.com/office/powerpoint/2010/main" val="69995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2829-B487-421A-857F-31A7B28CEF31}"/>
              </a:ext>
            </a:extLst>
          </p:cNvPr>
          <p:cNvSpPr>
            <a:spLocks noGrp="1"/>
          </p:cNvSpPr>
          <p:nvPr>
            <p:ph type="title"/>
          </p:nvPr>
        </p:nvSpPr>
        <p:spPr/>
        <p:txBody>
          <a:bodyPr/>
          <a:lstStyle/>
          <a:p>
            <a:r>
              <a:rPr lang="en-US" dirty="0"/>
              <a:t>SharePoint Hub Sites</a:t>
            </a:r>
          </a:p>
        </p:txBody>
      </p:sp>
      <p:sp>
        <p:nvSpPr>
          <p:cNvPr id="3" name="Text Placeholder 2">
            <a:extLst>
              <a:ext uri="{FF2B5EF4-FFF2-40B4-BE49-F238E27FC236}">
                <a16:creationId xmlns:a16="http://schemas.microsoft.com/office/drawing/2014/main" id="{43D6D63B-4AEA-4D79-975E-EA6DCFBCF38F}"/>
              </a:ext>
            </a:extLst>
          </p:cNvPr>
          <p:cNvSpPr>
            <a:spLocks noGrp="1"/>
          </p:cNvSpPr>
          <p:nvPr>
            <p:ph type="body" sz="quarter" idx="10"/>
          </p:nvPr>
        </p:nvSpPr>
        <p:spPr>
          <a:xfrm>
            <a:off x="586390" y="1185793"/>
            <a:ext cx="11416220" cy="5321457"/>
          </a:xfrm>
        </p:spPr>
        <p:txBody>
          <a:bodyPr/>
          <a:lstStyle/>
          <a:p>
            <a:pPr marL="230188" indent="-230188">
              <a:buFont typeface="Arial" panose="020B0604020202020204" pitchFamily="34" charset="0"/>
              <a:buChar char="•"/>
            </a:pPr>
            <a:r>
              <a:rPr lang="en-US" sz="2000" dirty="0"/>
              <a:t>SharePoint hub sites connect and organize sites based on organizational attributes such as project, department, division, or region. This makes it easier to:</a:t>
            </a:r>
            <a:br>
              <a:rPr lang="en-US" sz="2000" dirty="0"/>
            </a:br>
            <a:endParaRPr lang="en-US" sz="900" dirty="0"/>
          </a:p>
          <a:p>
            <a:pPr marL="461963" lvl="1" indent="-231775">
              <a:buFont typeface="Arial" panose="020B0604020202020204" pitchFamily="34" charset="0"/>
              <a:buChar char="•"/>
            </a:pPr>
            <a:r>
              <a:rPr lang="en-US" sz="1600" dirty="0"/>
              <a:t>Discover related content such as news and other site activities</a:t>
            </a:r>
          </a:p>
          <a:p>
            <a:pPr marL="461963" lvl="1" indent="-231775">
              <a:buFont typeface="Arial" panose="020B0604020202020204" pitchFamily="34" charset="0"/>
              <a:buChar char="•"/>
            </a:pPr>
            <a:r>
              <a:rPr lang="en-US" sz="1600" dirty="0"/>
              <a:t>Apply common navigation, branding, and site structure across associated sites</a:t>
            </a:r>
          </a:p>
          <a:p>
            <a:pPr marL="461963" lvl="1" indent="-231775">
              <a:buFont typeface="Arial" panose="020B0604020202020204" pitchFamily="34" charset="0"/>
              <a:buChar char="•"/>
            </a:pPr>
            <a:r>
              <a:rPr lang="en-US" sz="1600" dirty="0"/>
              <a:t>Search across all associated sites</a:t>
            </a:r>
          </a:p>
          <a:p>
            <a:pPr marL="1144588" lvl="1" indent="-457200">
              <a:buFont typeface="Arial" panose="020B0604020202020204" pitchFamily="34" charset="0"/>
              <a:buChar char="•"/>
            </a:pPr>
            <a:endParaRPr lang="en-US" dirty="0"/>
          </a:p>
          <a:p>
            <a:pPr marL="230188" indent="-225425">
              <a:buFont typeface="Arial" panose="020B0604020202020204" pitchFamily="34" charset="0"/>
              <a:buChar char="•"/>
            </a:pPr>
            <a:r>
              <a:rPr lang="en-US" sz="2000" dirty="0"/>
              <a:t>SharePoint administrators determine:</a:t>
            </a:r>
            <a:br>
              <a:rPr lang="en-US" sz="2000" dirty="0"/>
            </a:br>
            <a:endParaRPr lang="en-US" sz="1000" dirty="0"/>
          </a:p>
          <a:p>
            <a:pPr marL="461963" lvl="1" indent="-227013" defTabSz="1144588">
              <a:buFont typeface="Arial" panose="020B0604020202020204" pitchFamily="34" charset="0"/>
              <a:buChar char="•"/>
            </a:pPr>
            <a:r>
              <a:rPr lang="en-US" sz="1600" dirty="0"/>
              <a:t>How many hub sites can be created in your organization</a:t>
            </a:r>
          </a:p>
          <a:p>
            <a:pPr marL="461963" lvl="1" indent="-227013" defTabSz="1144588">
              <a:buFont typeface="Arial" panose="020B0604020202020204" pitchFamily="34" charset="0"/>
              <a:buChar char="•"/>
            </a:pPr>
            <a:r>
              <a:rPr lang="en-US" sz="1600" dirty="0"/>
              <a:t>Who can associate sites with each hub site</a:t>
            </a:r>
          </a:p>
          <a:p>
            <a:pPr marL="461963" lvl="1" indent="-227013" defTabSz="1144588">
              <a:buFont typeface="Arial" panose="020B0604020202020204" pitchFamily="34" charset="0"/>
              <a:buChar char="•"/>
            </a:pPr>
            <a:r>
              <a:rPr lang="en-US" sz="1600" dirty="0"/>
              <a:t>Whether associating a site to a hub requires approval</a:t>
            </a:r>
          </a:p>
          <a:p>
            <a:pPr marL="461963" lvl="1" indent="-227013" defTabSz="1144588">
              <a:buFont typeface="Arial" panose="020B0604020202020204" pitchFamily="34" charset="0"/>
              <a:buChar char="•"/>
            </a:pPr>
            <a:endParaRPr lang="en-US" sz="1600" dirty="0"/>
          </a:p>
          <a:p>
            <a:pPr marL="230188" indent="-230188">
              <a:buFont typeface="Arial" panose="020B0604020202020204" pitchFamily="34" charset="0"/>
              <a:buChar char="•"/>
            </a:pPr>
            <a:r>
              <a:rPr lang="en-US" sz="2000" dirty="0"/>
              <a:t>You can add sites to a hub site using either of the following methods:</a:t>
            </a:r>
            <a:br>
              <a:rPr lang="en-US" sz="2000" dirty="0"/>
            </a:br>
            <a:endParaRPr lang="en-US" sz="1000" dirty="0"/>
          </a:p>
          <a:p>
            <a:pPr marL="461963" indent="-230188">
              <a:buFont typeface="Arial" panose="020B0604020202020204" pitchFamily="34" charset="0"/>
              <a:buChar char="•"/>
            </a:pPr>
            <a:r>
              <a:rPr lang="en-US" sz="1600" dirty="0">
                <a:latin typeface="+mn-lt"/>
              </a:rPr>
              <a:t>You can create a new site that is automatically associated with your hub site by selecting </a:t>
            </a:r>
            <a:r>
              <a:rPr lang="en-US" sz="1600" b="1" dirty="0">
                <a:latin typeface="+mn-lt"/>
              </a:rPr>
              <a:t>Create site </a:t>
            </a:r>
            <a:r>
              <a:rPr lang="en-US" sz="1600" dirty="0">
                <a:latin typeface="+mn-lt"/>
              </a:rPr>
              <a:t>in the top right corner of the hub site.</a:t>
            </a:r>
          </a:p>
          <a:p>
            <a:pPr marL="461963" indent="-230188">
              <a:buFont typeface="Arial" panose="020B0604020202020204" pitchFamily="34" charset="0"/>
              <a:buChar char="•"/>
            </a:pPr>
            <a:r>
              <a:rPr lang="en-US" sz="1600" dirty="0">
                <a:latin typeface="+mn-lt"/>
              </a:rPr>
              <a:t>Existing sites can be linked to a hub site through an approved association flow. Hub site owners can set up your SharePoint hub site to automatically evaluate requests for sites before the association takes place.</a:t>
            </a:r>
            <a:endParaRPr lang="en-US" dirty="0"/>
          </a:p>
        </p:txBody>
      </p:sp>
    </p:spTree>
    <p:extLst>
      <p:ext uri="{BB962C8B-B14F-4D97-AF65-F5344CB8AC3E}">
        <p14:creationId xmlns:p14="http://schemas.microsoft.com/office/powerpoint/2010/main" val="131043971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3102388"/>
          </a:xfrm>
        </p:spPr>
        <p:txBody>
          <a:bodyPr/>
          <a:lstStyle/>
          <a:p>
            <a:r>
              <a:rPr lang="en-US" dirty="0"/>
              <a:t>Power Virtual Agents empowers teams to easily create powerful bots using a guided, no-code graphical interface without the need for data scientists or developers.</a:t>
            </a:r>
            <a:br>
              <a:rPr lang="en-US" dirty="0"/>
            </a:br>
            <a:endParaRPr lang="bs-Latn-BA" dirty="0"/>
          </a:p>
          <a:p>
            <a:r>
              <a:rPr lang="en-US" dirty="0"/>
              <a:t>This is the latest pillar in the Power Platform. This lesson simply introduces you to the product functionality and walks you through the steps on how to create a bot.</a:t>
            </a:r>
          </a:p>
        </p:txBody>
      </p:sp>
    </p:spTree>
    <p:extLst>
      <p:ext uri="{BB962C8B-B14F-4D97-AF65-F5344CB8AC3E}">
        <p14:creationId xmlns:p14="http://schemas.microsoft.com/office/powerpoint/2010/main" val="296486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Introduction</a:t>
            </a:r>
            <a:r>
              <a:rPr lang="en-US" dirty="0"/>
              <a:t> to Power Virtual Agents</a:t>
            </a:r>
          </a:p>
        </p:txBody>
      </p:sp>
      <p:sp>
        <p:nvSpPr>
          <p:cNvPr id="6" name="Text Placeholder 5"/>
          <p:cNvSpPr>
            <a:spLocks noGrp="1"/>
          </p:cNvSpPr>
          <p:nvPr>
            <p:ph type="body" sz="quarter" idx="10"/>
          </p:nvPr>
        </p:nvSpPr>
        <p:spPr>
          <a:xfrm>
            <a:off x="592992" y="1444289"/>
            <a:ext cx="11018520" cy="4567404"/>
          </a:xfrm>
        </p:spPr>
        <p:txBody>
          <a:bodyPr/>
          <a:lstStyle/>
          <a:p>
            <a:r>
              <a:rPr lang="en-US" sz="2000" dirty="0">
                <a:latin typeface="+mn-lt"/>
              </a:rPr>
              <a:t>Power Virtual Agents addresses many of the major issues with bot building in the industry today:</a:t>
            </a:r>
          </a:p>
          <a:p>
            <a:pPr lvl="1"/>
            <a:r>
              <a:rPr lang="en-US" sz="1800" dirty="0"/>
              <a:t>It eliminates the gap between the subject matter experts and the development teams building the bots, and the long latency between teams recognizing an issue and updating the bot to address it.</a:t>
            </a:r>
          </a:p>
          <a:p>
            <a:pPr lvl="1"/>
            <a:r>
              <a:rPr lang="en-US" sz="1800" dirty="0"/>
              <a:t>It removes the complexity of exposing teams to the nuances of conversational AI and the need to write complex code.</a:t>
            </a:r>
          </a:p>
          <a:p>
            <a:pPr lvl="1"/>
            <a:r>
              <a:rPr lang="en-US" sz="1800" dirty="0"/>
              <a:t>It minimizes the IT effort required to deploy and maintain a custom conversational solution.</a:t>
            </a:r>
          </a:p>
          <a:p>
            <a:pPr lvl="1"/>
            <a:endParaRPr lang="en-US" dirty="0"/>
          </a:p>
          <a:p>
            <a:r>
              <a:rPr lang="en-US" sz="2000" dirty="0">
                <a:latin typeface="+mn-lt"/>
              </a:rPr>
              <a:t>Key features of Power Virtual Agents include:</a:t>
            </a:r>
          </a:p>
          <a:p>
            <a:pPr lvl="1"/>
            <a:r>
              <a:rPr lang="en-US" sz="1800" dirty="0"/>
              <a:t>Get started in seconds</a:t>
            </a:r>
          </a:p>
          <a:p>
            <a:pPr lvl="1"/>
            <a:r>
              <a:rPr lang="en-US" sz="1800" dirty="0"/>
              <a:t>Empower your subject matter experts</a:t>
            </a:r>
          </a:p>
          <a:p>
            <a:pPr lvl="1"/>
            <a:r>
              <a:rPr lang="en-US" sz="1800" dirty="0"/>
              <a:t>Enable rich, natural conversations</a:t>
            </a:r>
          </a:p>
          <a:p>
            <a:pPr lvl="1"/>
            <a:r>
              <a:rPr lang="en-US" sz="1800" dirty="0"/>
              <a:t>Enable bots to take action</a:t>
            </a:r>
          </a:p>
          <a:p>
            <a:pPr lvl="1"/>
            <a:r>
              <a:rPr lang="en-US" sz="1800" dirty="0"/>
              <a:t>Monitor and improve bot performance</a:t>
            </a:r>
          </a:p>
        </p:txBody>
      </p:sp>
    </p:spTree>
    <p:extLst>
      <p:ext uri="{BB962C8B-B14F-4D97-AF65-F5344CB8AC3E}">
        <p14:creationId xmlns:p14="http://schemas.microsoft.com/office/powerpoint/2010/main" val="3438421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Creating a Bot using Power Virtual Agents</a:t>
            </a:r>
          </a:p>
        </p:txBody>
      </p:sp>
      <p:sp>
        <p:nvSpPr>
          <p:cNvPr id="6" name="Text Placeholder 5"/>
          <p:cNvSpPr>
            <a:spLocks noGrp="1"/>
          </p:cNvSpPr>
          <p:nvPr>
            <p:ph type="body" sz="quarter" idx="10"/>
          </p:nvPr>
        </p:nvSpPr>
        <p:spPr>
          <a:xfrm>
            <a:off x="592992" y="1444289"/>
            <a:ext cx="11018520" cy="4764381"/>
          </a:xfrm>
        </p:spPr>
        <p:txBody>
          <a:bodyPr/>
          <a:lstStyle/>
          <a:p>
            <a:pPr marL="0" indent="0">
              <a:buNone/>
            </a:pPr>
            <a:r>
              <a:rPr lang="en-US" sz="1800" dirty="0">
                <a:latin typeface="+mn-lt"/>
              </a:rPr>
              <a:t>Creating a bot from start to finish is a five-step process:</a:t>
            </a:r>
            <a:br>
              <a:rPr lang="en-US" sz="1800" dirty="0">
                <a:latin typeface="+mn-lt"/>
              </a:rPr>
            </a:br>
            <a:endParaRPr lang="en-US" sz="1800" dirty="0">
              <a:latin typeface="+mn-lt"/>
            </a:endParaRPr>
          </a:p>
          <a:p>
            <a:pPr marL="742950" lvl="1" indent="-514350">
              <a:buFont typeface="+mj-lt"/>
              <a:buAutoNum type="arabicPeriod"/>
            </a:pPr>
            <a:r>
              <a:rPr lang="en-US" b="1" dirty="0"/>
              <a:t>Create the bot.</a:t>
            </a:r>
            <a:r>
              <a:rPr lang="en-US" dirty="0"/>
              <a:t> This is the overlying structure that you will assign your conversation to.</a:t>
            </a:r>
            <a:br>
              <a:rPr lang="en-US" dirty="0"/>
            </a:br>
            <a:endParaRPr lang="en-US" sz="800" dirty="0"/>
          </a:p>
          <a:p>
            <a:pPr marL="742950" lvl="1" indent="-514350">
              <a:buFont typeface="+mj-lt"/>
              <a:buAutoNum type="arabicPeriod"/>
            </a:pPr>
            <a:r>
              <a:rPr lang="en-US" b="1" dirty="0"/>
              <a:t>Create a topic for the bot.</a:t>
            </a:r>
            <a:r>
              <a:rPr lang="en-US" dirty="0"/>
              <a:t> A topic is basically a conversation. Once you create the bot, you will create the topic, which is the dialog tree that specifies how your bot responds to a user's question.</a:t>
            </a:r>
            <a:br>
              <a:rPr lang="en-US" dirty="0"/>
            </a:br>
            <a:endParaRPr lang="en-US" sz="800" dirty="0"/>
          </a:p>
          <a:p>
            <a:pPr marL="742950" lvl="1" indent="-514350">
              <a:buFont typeface="+mj-lt"/>
              <a:buAutoNum type="arabicPeriod"/>
            </a:pPr>
            <a:r>
              <a:rPr lang="en-US" b="1" dirty="0"/>
              <a:t>Test the bot.</a:t>
            </a:r>
            <a:r>
              <a:rPr lang="en-US" dirty="0"/>
              <a:t> Once you have your conversation authored into a topic, you can test it out in real time to see if it’s working as you expected.</a:t>
            </a:r>
            <a:br>
              <a:rPr lang="en-US" dirty="0"/>
            </a:br>
            <a:endParaRPr lang="en-US" sz="800" dirty="0"/>
          </a:p>
          <a:p>
            <a:pPr marL="742950" lvl="1" indent="-514350">
              <a:buFont typeface="+mj-lt"/>
              <a:buAutoNum type="arabicPeriod"/>
            </a:pPr>
            <a:r>
              <a:rPr lang="en-US" b="1" dirty="0"/>
              <a:t>Publish the bot.</a:t>
            </a:r>
            <a:r>
              <a:rPr lang="en-US" dirty="0"/>
              <a:t> Once you are satisfied with the content authored in your bot, you can publish your bot to a website.</a:t>
            </a:r>
            <a:br>
              <a:rPr lang="en-US" dirty="0"/>
            </a:br>
            <a:endParaRPr lang="en-US" sz="800" dirty="0"/>
          </a:p>
          <a:p>
            <a:pPr marL="742950" lvl="1" indent="-514350">
              <a:buFont typeface="+mj-lt"/>
              <a:buAutoNum type="arabicPeriod"/>
            </a:pPr>
            <a:r>
              <a:rPr lang="en-US" b="1" dirty="0"/>
              <a:t>Analyze the performance of your bot.</a:t>
            </a:r>
            <a:r>
              <a:rPr lang="en-US" dirty="0"/>
              <a:t> Once your bot has completed interactions with users, statistics are available that you can review to analyze how well the bot performed. </a:t>
            </a:r>
            <a:endParaRPr lang="en-US" sz="1600" dirty="0"/>
          </a:p>
          <a:p>
            <a:pPr lvl="1"/>
            <a:endParaRPr lang="en-US" sz="1800" dirty="0"/>
          </a:p>
        </p:txBody>
      </p:sp>
    </p:spTree>
    <p:extLst>
      <p:ext uri="{BB962C8B-B14F-4D97-AF65-F5344CB8AC3E}">
        <p14:creationId xmlns:p14="http://schemas.microsoft.com/office/powerpoint/2010/main" val="342809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10873792" cy="498598"/>
          </a:xfrm>
        </p:spPr>
        <p:txBody>
          <a:bodyPr/>
          <a:lstStyle/>
          <a:p>
            <a:r>
              <a:rPr lang="bs-Latn-BA" dirty="0"/>
              <a:t>Additional Resources Overview</a:t>
            </a:r>
            <a:endParaRPr lang="en-US" dirty="0"/>
          </a:p>
        </p:txBody>
      </p:sp>
    </p:spTree>
    <p:extLst>
      <p:ext uri="{BB962C8B-B14F-4D97-AF65-F5344CB8AC3E}">
        <p14:creationId xmlns:p14="http://schemas.microsoft.com/office/powerpoint/2010/main" val="259057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1686616"/>
          </a:xfrm>
        </p:spPr>
        <p:txBody>
          <a:bodyPr/>
          <a:lstStyle/>
          <a:p>
            <a:r>
              <a:rPr lang="bs-Latn-BA" dirty="0"/>
              <a:t>Additional services in Office 365 include:</a:t>
            </a:r>
          </a:p>
          <a:p>
            <a:pPr lvl="1"/>
            <a:r>
              <a:rPr lang="en-US" sz="2400" dirty="0"/>
              <a:t>Sway</a:t>
            </a:r>
          </a:p>
          <a:p>
            <a:pPr lvl="1"/>
            <a:r>
              <a:rPr lang="en-US" sz="2400" dirty="0"/>
              <a:t>Planner</a:t>
            </a:r>
          </a:p>
          <a:p>
            <a:pPr lvl="1"/>
            <a:endParaRPr lang="en-US" dirty="0"/>
          </a:p>
        </p:txBody>
      </p:sp>
    </p:spTree>
    <p:extLst>
      <p:ext uri="{BB962C8B-B14F-4D97-AF65-F5344CB8AC3E}">
        <p14:creationId xmlns:p14="http://schemas.microsoft.com/office/powerpoint/2010/main" val="104329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Introduction to Sway</a:t>
            </a:r>
            <a:endParaRPr lang="en-US" dirty="0"/>
          </a:p>
        </p:txBody>
      </p:sp>
      <p:sp>
        <p:nvSpPr>
          <p:cNvPr id="6" name="Text Placeholder 5"/>
          <p:cNvSpPr>
            <a:spLocks noGrp="1"/>
          </p:cNvSpPr>
          <p:nvPr>
            <p:ph type="body" sz="quarter" idx="10"/>
          </p:nvPr>
        </p:nvSpPr>
        <p:spPr>
          <a:xfrm>
            <a:off x="592991" y="3506357"/>
            <a:ext cx="10790355" cy="738664"/>
          </a:xfrm>
        </p:spPr>
        <p:txBody>
          <a:bodyPr/>
          <a:lstStyle/>
          <a:p>
            <a:pPr marL="0" indent="0">
              <a:buNone/>
            </a:pPr>
            <a:r>
              <a:rPr lang="en-US" sz="2400" dirty="0"/>
              <a:t>Sway allows users who have a Microsoft account to combine text and media to create a presentable website</a:t>
            </a:r>
          </a:p>
        </p:txBody>
      </p:sp>
      <p:pic>
        <p:nvPicPr>
          <p:cNvPr id="4" name="Picture 3" descr="A screenshot of a computer&#10;&#10;Description generated with very high confidence">
            <a:extLst>
              <a:ext uri="{FF2B5EF4-FFF2-40B4-BE49-F238E27FC236}">
                <a16:creationId xmlns:a16="http://schemas.microsoft.com/office/drawing/2014/main" id="{E2883FE4-0761-4516-8BBA-F11FB293D831}"/>
              </a:ext>
            </a:extLst>
          </p:cNvPr>
          <p:cNvPicPr/>
          <p:nvPr/>
        </p:nvPicPr>
        <p:blipFill>
          <a:blip r:embed="rId3">
            <a:extLst>
              <a:ext uri="{28A0092B-C50C-407E-A947-70E740481C1C}">
                <a14:useLocalDpi xmlns:a14="http://schemas.microsoft.com/office/drawing/2010/main" val="0"/>
              </a:ext>
            </a:extLst>
          </a:blip>
          <a:stretch>
            <a:fillRect/>
          </a:stretch>
        </p:blipFill>
        <p:spPr>
          <a:xfrm>
            <a:off x="1669002" y="4438278"/>
            <a:ext cx="7542393" cy="2433762"/>
          </a:xfrm>
          <a:prstGeom prst="rect">
            <a:avLst/>
          </a:prstGeom>
        </p:spPr>
      </p:pic>
      <p:pic>
        <p:nvPicPr>
          <p:cNvPr id="7" name="Picture 6" descr="A close up of a sign&#10;&#10;Description automatically generated">
            <a:extLst>
              <a:ext uri="{FF2B5EF4-FFF2-40B4-BE49-F238E27FC236}">
                <a16:creationId xmlns:a16="http://schemas.microsoft.com/office/drawing/2014/main" id="{6030D221-0AA3-4F38-8218-D61697EEB96C}"/>
              </a:ext>
            </a:extLst>
          </p:cNvPr>
          <p:cNvPicPr>
            <a:picLocks noChangeAspect="1"/>
          </p:cNvPicPr>
          <p:nvPr/>
        </p:nvPicPr>
        <p:blipFill>
          <a:blip r:embed="rId4"/>
          <a:stretch>
            <a:fillRect/>
          </a:stretch>
        </p:blipFill>
        <p:spPr>
          <a:xfrm>
            <a:off x="192636" y="1174490"/>
            <a:ext cx="3996809" cy="2238213"/>
          </a:xfrm>
          <a:prstGeom prst="rect">
            <a:avLst/>
          </a:prstGeom>
        </p:spPr>
      </p:pic>
      <p:sp>
        <p:nvSpPr>
          <p:cNvPr id="2" name="TextBox 1">
            <a:extLst>
              <a:ext uri="{FF2B5EF4-FFF2-40B4-BE49-F238E27FC236}">
                <a16:creationId xmlns:a16="http://schemas.microsoft.com/office/drawing/2014/main" id="{4D8AE957-5845-409B-B3D8-C15EA738F4B3}"/>
              </a:ext>
            </a:extLst>
          </p:cNvPr>
          <p:cNvSpPr txBox="1"/>
          <p:nvPr/>
        </p:nvSpPr>
        <p:spPr>
          <a:xfrm>
            <a:off x="3909527" y="1464906"/>
            <a:ext cx="7324530" cy="1477328"/>
          </a:xfrm>
          <a:prstGeom prst="rect">
            <a:avLst/>
          </a:prstGeom>
          <a:noFill/>
        </p:spPr>
        <p:txBody>
          <a:bodyPr wrap="square" lIns="0" tIns="0" rIns="0" bIns="0" rtlCol="0">
            <a:spAutoFit/>
          </a:bodyPr>
          <a:lstStyle/>
          <a:p>
            <a:r>
              <a:rPr lang="en-US" sz="2400" dirty="0">
                <a:latin typeface="Segoe UI Semilight" panose="020B0402040204020203" pitchFamily="34" charset="0"/>
                <a:cs typeface="Segoe UI Semilight" panose="020B0402040204020203" pitchFamily="34" charset="0"/>
              </a:rPr>
              <a:t>Microsoft Sway is a free app </a:t>
            </a:r>
            <a:r>
              <a:rPr lang="bs-Latn-BA" sz="2400" dirty="0">
                <a:latin typeface="Segoe UI Semilight" panose="020B0402040204020203" pitchFamily="34" charset="0"/>
                <a:cs typeface="Segoe UI Semilight" panose="020B0402040204020203" pitchFamily="34" charset="0"/>
              </a:rPr>
              <a:t>that </a:t>
            </a:r>
            <a:r>
              <a:rPr lang="en-US" sz="2400" dirty="0">
                <a:latin typeface="Segoe UI Semilight" panose="020B0402040204020203" pitchFamily="34" charset="0"/>
                <a:cs typeface="Segoe UI Semilight" panose="020B0402040204020203" pitchFamily="34" charset="0"/>
              </a:rPr>
              <a:t>lets you create and share interactive reports, presentations, personal stories, newsletters, vacation memories, school and work projects, and more</a:t>
            </a: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2132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Introduction to Planner</a:t>
            </a:r>
            <a:endParaRPr lang="en-US" dirty="0"/>
          </a:p>
        </p:txBody>
      </p:sp>
      <p:sp>
        <p:nvSpPr>
          <p:cNvPr id="6" name="Text Placeholder 5"/>
          <p:cNvSpPr>
            <a:spLocks noGrp="1"/>
          </p:cNvSpPr>
          <p:nvPr>
            <p:ph type="body" sz="quarter" idx="10"/>
          </p:nvPr>
        </p:nvSpPr>
        <p:spPr>
          <a:xfrm>
            <a:off x="592992" y="3581005"/>
            <a:ext cx="11018520" cy="3065455"/>
          </a:xfrm>
        </p:spPr>
        <p:txBody>
          <a:bodyPr/>
          <a:lstStyle/>
          <a:p>
            <a:r>
              <a:rPr lang="en-US" dirty="0"/>
              <a:t>With Microsoft Planner, you can create a plan, build a team, assign tasks, and update status</a:t>
            </a:r>
            <a:br>
              <a:rPr lang="en-US" dirty="0"/>
            </a:br>
            <a:endParaRPr lang="bs-Latn-BA" sz="1000" dirty="0"/>
          </a:p>
          <a:p>
            <a:r>
              <a:rPr lang="en-US" dirty="0"/>
              <a:t>With Microsoft Planner, everyone can see who is working on what projects at all times</a:t>
            </a:r>
            <a:br>
              <a:rPr lang="en-US" dirty="0"/>
            </a:br>
            <a:endParaRPr lang="en-US" sz="1000" dirty="0"/>
          </a:p>
          <a:p>
            <a:r>
              <a:rPr lang="bs-Latn-BA" dirty="0"/>
              <a:t>Y</a:t>
            </a:r>
            <a:r>
              <a:rPr lang="en-US" dirty="0"/>
              <a:t>ou can organize your tasks by adding one or more Planner tabs to a team channel</a:t>
            </a:r>
            <a:r>
              <a:rPr lang="bs-Latn-BA" dirty="0"/>
              <a:t> in Teams</a:t>
            </a:r>
            <a:endParaRPr lang="en-US" dirty="0"/>
          </a:p>
        </p:txBody>
      </p:sp>
      <p:sp>
        <p:nvSpPr>
          <p:cNvPr id="2" name="TextBox 1">
            <a:extLst>
              <a:ext uri="{FF2B5EF4-FFF2-40B4-BE49-F238E27FC236}">
                <a16:creationId xmlns:a16="http://schemas.microsoft.com/office/drawing/2014/main" id="{80148411-FE63-440D-8A69-687A6F5399F7}"/>
              </a:ext>
            </a:extLst>
          </p:cNvPr>
          <p:cNvSpPr txBox="1"/>
          <p:nvPr/>
        </p:nvSpPr>
        <p:spPr>
          <a:xfrm>
            <a:off x="4133460" y="1399592"/>
            <a:ext cx="7361854" cy="2031325"/>
          </a:xfrm>
          <a:prstGeom prst="rect">
            <a:avLst/>
          </a:prstGeom>
          <a:noFill/>
        </p:spPr>
        <p:txBody>
          <a:bodyPr wrap="square" lIns="0" tIns="0" rIns="0" bIns="0" rtlCol="0">
            <a:spAutoFit/>
          </a:bodyPr>
          <a:lstStyle/>
          <a:p>
            <a:r>
              <a:rPr lang="en-US" sz="2800" dirty="0">
                <a:latin typeface="Segoe UI Semilight" panose="020B0402040204020203" pitchFamily="34" charset="0"/>
                <a:cs typeface="Segoe UI Semilight" panose="020B0402040204020203" pitchFamily="34" charset="0"/>
              </a:rPr>
              <a:t>Microsoft Planner is a planning application in Office 365 that enables you to organize your work, manage and assign tasks, and collaborate with your teams</a:t>
            </a:r>
          </a:p>
          <a:p>
            <a:pPr algn="l"/>
            <a:endParaRPr lang="en-US" sz="2000" dirty="0" err="1">
              <a:gradFill>
                <a:gsLst>
                  <a:gs pos="2917">
                    <a:schemeClr val="tx1"/>
                  </a:gs>
                  <a:gs pos="30000">
                    <a:schemeClr val="tx1"/>
                  </a:gs>
                </a:gsLst>
                <a:lin ang="5400000" scaled="0"/>
              </a:gradFill>
            </a:endParaRPr>
          </a:p>
        </p:txBody>
      </p:sp>
      <p:pic>
        <p:nvPicPr>
          <p:cNvPr id="4" name="Picture 3" descr="A close up of a logo&#10;&#10;Description automatically generated">
            <a:extLst>
              <a:ext uri="{FF2B5EF4-FFF2-40B4-BE49-F238E27FC236}">
                <a16:creationId xmlns:a16="http://schemas.microsoft.com/office/drawing/2014/main" id="{C7AE365E-DF9C-4B44-A7A6-8FE36B45AABF}"/>
              </a:ext>
            </a:extLst>
          </p:cNvPr>
          <p:cNvPicPr>
            <a:picLocks noChangeAspect="1"/>
          </p:cNvPicPr>
          <p:nvPr/>
        </p:nvPicPr>
        <p:blipFill>
          <a:blip r:embed="rId3"/>
          <a:stretch>
            <a:fillRect/>
          </a:stretch>
        </p:blipFill>
        <p:spPr>
          <a:xfrm>
            <a:off x="531846" y="580044"/>
            <a:ext cx="3225286" cy="3225286"/>
          </a:xfrm>
          <a:prstGeom prst="rect">
            <a:avLst/>
          </a:prstGeom>
        </p:spPr>
      </p:pic>
    </p:spTree>
    <p:extLst>
      <p:ext uri="{BB962C8B-B14F-4D97-AF65-F5344CB8AC3E}">
        <p14:creationId xmlns:p14="http://schemas.microsoft.com/office/powerpoint/2010/main" val="384427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621865" cy="498598"/>
          </a:xfrm>
        </p:spPr>
        <p:txBody>
          <a:bodyPr/>
          <a:lstStyle/>
          <a:p>
            <a:r>
              <a:rPr lang="en-US" dirty="0"/>
              <a:t>Device Management </a:t>
            </a:r>
            <a:r>
              <a:rPr lang="bs-Latn-BA" dirty="0"/>
              <a:t>Overview</a:t>
            </a:r>
            <a:endParaRPr lang="en-US" dirty="0"/>
          </a:p>
        </p:txBody>
      </p:sp>
    </p:spTree>
    <p:extLst>
      <p:ext uri="{BB962C8B-B14F-4D97-AF65-F5344CB8AC3E}">
        <p14:creationId xmlns:p14="http://schemas.microsoft.com/office/powerpoint/2010/main" val="64602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4961358"/>
          </a:xfrm>
        </p:spPr>
        <p:txBody>
          <a:bodyPr/>
          <a:lstStyle/>
          <a:p>
            <a:r>
              <a:rPr lang="en-US" dirty="0"/>
              <a:t>In Microsoft 365, device management is administered through Microsoft Intune, which manages mobile devices and apps</a:t>
            </a:r>
          </a:p>
          <a:p>
            <a:endParaRPr lang="en-US" dirty="0"/>
          </a:p>
          <a:p>
            <a:r>
              <a:rPr lang="en-US" dirty="0"/>
              <a:t>Intune offers both mobile device management (MDM) and mobile application management (MAM) capabilities</a:t>
            </a:r>
            <a:br>
              <a:rPr lang="en-US" dirty="0"/>
            </a:br>
            <a:endParaRPr lang="en-US" dirty="0"/>
          </a:p>
          <a:p>
            <a:r>
              <a:rPr lang="en-US" dirty="0"/>
              <a:t>This lesson introduces you to device management and specifically to Microsoft Intune, as well as the following supporting features:</a:t>
            </a:r>
          </a:p>
          <a:p>
            <a:pPr lvl="1"/>
            <a:r>
              <a:rPr lang="en-US" dirty="0"/>
              <a:t>Security baselines</a:t>
            </a:r>
          </a:p>
          <a:p>
            <a:pPr lvl="1"/>
            <a:r>
              <a:rPr lang="en-US" dirty="0"/>
              <a:t>Conditional access</a:t>
            </a:r>
          </a:p>
          <a:p>
            <a:endParaRPr lang="en-US" dirty="0"/>
          </a:p>
        </p:txBody>
      </p:sp>
    </p:spTree>
    <p:extLst>
      <p:ext uri="{BB962C8B-B14F-4D97-AF65-F5344CB8AC3E}">
        <p14:creationId xmlns:p14="http://schemas.microsoft.com/office/powerpoint/2010/main" val="1650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Introduction to Device Management</a:t>
            </a:r>
          </a:p>
        </p:txBody>
      </p:sp>
      <p:pic>
        <p:nvPicPr>
          <p:cNvPr id="3" name="Picture 2" descr="A screenshot of a cell phone&#10;&#10;Description automatically generated">
            <a:extLst>
              <a:ext uri="{FF2B5EF4-FFF2-40B4-BE49-F238E27FC236}">
                <a16:creationId xmlns:a16="http://schemas.microsoft.com/office/drawing/2014/main" id="{9C63E911-8C38-4DA0-987E-D581FFC8026A}"/>
              </a:ext>
            </a:extLst>
          </p:cNvPr>
          <p:cNvPicPr>
            <a:picLocks noChangeAspect="1"/>
          </p:cNvPicPr>
          <p:nvPr/>
        </p:nvPicPr>
        <p:blipFill>
          <a:blip r:embed="rId3"/>
          <a:stretch>
            <a:fillRect/>
          </a:stretch>
        </p:blipFill>
        <p:spPr>
          <a:xfrm>
            <a:off x="4237707" y="934398"/>
            <a:ext cx="9222660" cy="5183135"/>
          </a:xfrm>
          <a:prstGeom prst="rect">
            <a:avLst/>
          </a:prstGeom>
        </p:spPr>
      </p:pic>
      <p:sp>
        <p:nvSpPr>
          <p:cNvPr id="6" name="Text Placeholder 5"/>
          <p:cNvSpPr>
            <a:spLocks noGrp="1"/>
          </p:cNvSpPr>
          <p:nvPr>
            <p:ph type="body" sz="quarter" idx="10"/>
          </p:nvPr>
        </p:nvSpPr>
        <p:spPr>
          <a:xfrm>
            <a:off x="327520" y="1444289"/>
            <a:ext cx="5099885" cy="5072158"/>
          </a:xfrm>
        </p:spPr>
        <p:txBody>
          <a:bodyPr/>
          <a:lstStyle/>
          <a:p>
            <a:r>
              <a:rPr lang="en-US" sz="2000" dirty="0"/>
              <a:t>Microsoft Intune is the Microsoft 365 component designed to protect and secure your organization’s resources and data by:</a:t>
            </a:r>
          </a:p>
          <a:p>
            <a:pPr lvl="1"/>
            <a:r>
              <a:rPr lang="en-US" sz="1800" dirty="0">
                <a:latin typeface="Segoe UI Semilight" panose="020B0402040204020203" pitchFamily="34" charset="0"/>
                <a:cs typeface="Segoe UI Semilight" panose="020B0402040204020203" pitchFamily="34" charset="0"/>
              </a:rPr>
              <a:t>Managing the mobile devices and PCs your workforce uses to access company data</a:t>
            </a:r>
          </a:p>
          <a:p>
            <a:pPr lvl="1"/>
            <a:r>
              <a:rPr lang="en-US" sz="1800" dirty="0">
                <a:latin typeface="Segoe UI Semilight" panose="020B0402040204020203" pitchFamily="34" charset="0"/>
                <a:cs typeface="Segoe UI Semilight" panose="020B0402040204020203" pitchFamily="34" charset="0"/>
              </a:rPr>
              <a:t>Managing the mobile apps your workforce uses</a:t>
            </a:r>
          </a:p>
          <a:p>
            <a:pPr lvl="1"/>
            <a:r>
              <a:rPr lang="en-US" sz="1800" dirty="0">
                <a:latin typeface="Segoe UI Semilight" panose="020B0402040204020203" pitchFamily="34" charset="0"/>
                <a:cs typeface="Segoe UI Semilight" panose="020B0402040204020203" pitchFamily="34" charset="0"/>
              </a:rPr>
              <a:t>Protecting your company information by helping to control the way your workforce accesses and shares it</a:t>
            </a:r>
          </a:p>
          <a:p>
            <a:pPr lvl="1"/>
            <a:r>
              <a:rPr lang="en-US" sz="1800" dirty="0">
                <a:latin typeface="Segoe UI Semilight" panose="020B0402040204020203" pitchFamily="34" charset="0"/>
                <a:cs typeface="Segoe UI Semilight" panose="020B0402040204020203" pitchFamily="34" charset="0"/>
              </a:rPr>
              <a:t>Ensuring devices and apps are compliant with company security requirements</a:t>
            </a:r>
          </a:p>
          <a:p>
            <a:pPr lvl="1"/>
            <a:endParaRPr lang="en-US" dirty="0">
              <a:latin typeface="Segoe UI Semilight" panose="020B0402040204020203" pitchFamily="34" charset="0"/>
              <a:cs typeface="Segoe UI Semilight" panose="020B0402040204020203" pitchFamily="34" charset="0"/>
            </a:endParaRPr>
          </a:p>
          <a:p>
            <a:r>
              <a:rPr lang="en-US" sz="2000" dirty="0"/>
              <a:t>Device management solutions provided through Intune include:</a:t>
            </a:r>
          </a:p>
          <a:p>
            <a:pPr lvl="1"/>
            <a:r>
              <a:rPr lang="en-US" sz="1800" dirty="0">
                <a:latin typeface="Segoe UI Semilight" panose="020B0402040204020203" pitchFamily="34" charset="0"/>
                <a:cs typeface="Segoe UI Semilight" panose="020B0402040204020203" pitchFamily="34" charset="0"/>
              </a:rPr>
              <a:t>Mobile device management (MDM)</a:t>
            </a:r>
          </a:p>
          <a:p>
            <a:pPr lvl="1"/>
            <a:r>
              <a:rPr lang="en-US" sz="1800" dirty="0">
                <a:latin typeface="Segoe UI Semilight" panose="020B0402040204020203" pitchFamily="34" charset="0"/>
                <a:cs typeface="Segoe UI Semilight" panose="020B0402040204020203" pitchFamily="34" charset="0"/>
              </a:rPr>
              <a:t>Mobile application management (MAM)</a:t>
            </a:r>
            <a:endParaRPr lang="en-US" dirty="0"/>
          </a:p>
        </p:txBody>
      </p:sp>
      <p:sp>
        <p:nvSpPr>
          <p:cNvPr id="4" name="TextBox 3">
            <a:extLst>
              <a:ext uri="{FF2B5EF4-FFF2-40B4-BE49-F238E27FC236}">
                <a16:creationId xmlns:a16="http://schemas.microsoft.com/office/drawing/2014/main" id="{9CA42DF4-196B-4EDC-8A26-647F1A119F3A}"/>
              </a:ext>
            </a:extLst>
          </p:cNvPr>
          <p:cNvSpPr txBox="1"/>
          <p:nvPr/>
        </p:nvSpPr>
        <p:spPr>
          <a:xfrm>
            <a:off x="6794092" y="6164828"/>
            <a:ext cx="5240594" cy="553998"/>
          </a:xfrm>
          <a:prstGeom prst="rect">
            <a:avLst/>
          </a:prstGeom>
          <a:noFill/>
        </p:spPr>
        <p:txBody>
          <a:bodyPr wrap="square" lIns="0" tIns="0" rIns="0" bIns="0" rtlCol="0">
            <a:spAutoFit/>
          </a:bodyPr>
          <a:lstStyle/>
          <a:p>
            <a:pPr algn="l"/>
            <a:r>
              <a:rPr lang="en-US" sz="1800" b="0" i="0" u="none" strike="noStrike">
                <a:effectLst/>
                <a:latin typeface="Segoe UI VSS (Regular)"/>
              </a:rPr>
              <a:t>Diagram showing </a:t>
            </a:r>
            <a:r>
              <a:rPr lang="en-US" sz="1800" b="0" i="0" u="none" strike="noStrike" dirty="0">
                <a:effectLst/>
                <a:latin typeface="Segoe UI VSS (Regular)"/>
              </a:rPr>
              <a:t>the layers of protection that MDM and MAM protection policies </a:t>
            </a:r>
            <a:r>
              <a:rPr lang="en-US" sz="1800" b="0" i="0" u="none" strike="noStrike">
                <a:effectLst/>
                <a:latin typeface="Segoe UI VSS (Regular)"/>
              </a:rPr>
              <a:t>offer together</a:t>
            </a:r>
            <a:endParaRPr lang="en-US" sz="1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901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Encryption Services</a:t>
            </a:r>
            <a:endParaRPr lang="en-US" dirty="0"/>
          </a:p>
        </p:txBody>
      </p:sp>
      <p:pic>
        <p:nvPicPr>
          <p:cNvPr id="3" name="Picture 2">
            <a:extLst>
              <a:ext uri="{FF2B5EF4-FFF2-40B4-BE49-F238E27FC236}">
                <a16:creationId xmlns:a16="http://schemas.microsoft.com/office/drawing/2014/main" id="{C817671B-724A-4673-B748-FBA888085528}"/>
              </a:ext>
            </a:extLst>
          </p:cNvPr>
          <p:cNvPicPr>
            <a:picLocks noChangeAspect="1"/>
          </p:cNvPicPr>
          <p:nvPr/>
        </p:nvPicPr>
        <p:blipFill>
          <a:blip r:embed="rId3"/>
          <a:stretch>
            <a:fillRect/>
          </a:stretch>
        </p:blipFill>
        <p:spPr>
          <a:xfrm>
            <a:off x="3651058" y="1445340"/>
            <a:ext cx="8540941" cy="4800009"/>
          </a:xfrm>
          <a:prstGeom prst="rect">
            <a:avLst/>
          </a:prstGeom>
        </p:spPr>
      </p:pic>
      <p:sp>
        <p:nvSpPr>
          <p:cNvPr id="6" name="Text Placeholder 5"/>
          <p:cNvSpPr>
            <a:spLocks noGrp="1"/>
          </p:cNvSpPr>
          <p:nvPr>
            <p:ph type="body" sz="quarter" idx="10"/>
          </p:nvPr>
        </p:nvSpPr>
        <p:spPr>
          <a:xfrm>
            <a:off x="592992" y="1444289"/>
            <a:ext cx="11018520" cy="3576364"/>
          </a:xfrm>
        </p:spPr>
        <p:txBody>
          <a:bodyPr/>
          <a:lstStyle/>
          <a:p>
            <a:r>
              <a:rPr lang="en-US" sz="2000" dirty="0"/>
              <a:t>SharePoint </a:t>
            </a:r>
            <a:r>
              <a:rPr lang="bs-Latn-BA" sz="2000" dirty="0"/>
              <a:t>provides encryption for </a:t>
            </a:r>
            <a:r>
              <a:rPr lang="en-US" sz="2000" dirty="0"/>
              <a:t>customer data at rest or in-transit </a:t>
            </a:r>
            <a:r>
              <a:rPr lang="bs-Latn-BA" sz="2000" dirty="0"/>
              <a:t>based on</a:t>
            </a:r>
            <a:r>
              <a:rPr lang="en-US" sz="2000" dirty="0"/>
              <a:t> Rights Management Services</a:t>
            </a:r>
            <a:br>
              <a:rPr lang="en-US" sz="2000" dirty="0"/>
            </a:br>
            <a:endParaRPr lang="en-US" sz="2000" dirty="0"/>
          </a:p>
          <a:p>
            <a:r>
              <a:rPr lang="en-US" sz="2000" dirty="0"/>
              <a:t>Encryption at rest</a:t>
            </a:r>
          </a:p>
          <a:p>
            <a:pPr lvl="1"/>
            <a:r>
              <a:rPr lang="en-US" sz="1800" dirty="0">
                <a:latin typeface="Segoe UI Semilight" panose="020B0402040204020203" pitchFamily="34" charset="0"/>
                <a:cs typeface="Segoe UI Semilight" panose="020B0402040204020203" pitchFamily="34" charset="0"/>
              </a:rPr>
              <a:t>Encryption at rest provides </a:t>
            </a:r>
            <a:br>
              <a:rPr lang="en-US" sz="1800" dirty="0">
                <a:latin typeface="Segoe UI Semilight" panose="020B0402040204020203" pitchFamily="34" charset="0"/>
                <a:cs typeface="Segoe UI Semilight" panose="020B0402040204020203" pitchFamily="34" charset="0"/>
              </a:rPr>
            </a:br>
            <a:r>
              <a:rPr lang="en-US" sz="1800" dirty="0">
                <a:latin typeface="Segoe UI Semilight" panose="020B0402040204020203" pitchFamily="34" charset="0"/>
                <a:cs typeface="Segoe UI Semilight" panose="020B0402040204020203" pitchFamily="34" charset="0"/>
              </a:rPr>
              <a:t>BitLocker encryption by default</a:t>
            </a:r>
          </a:p>
          <a:p>
            <a:pPr lvl="1"/>
            <a:r>
              <a:rPr lang="en-US" sz="1800" dirty="0">
                <a:latin typeface="Segoe UI Semilight" panose="020B0402040204020203" pitchFamily="34" charset="0"/>
                <a:cs typeface="Segoe UI Semilight" panose="020B0402040204020203" pitchFamily="34" charset="0"/>
              </a:rPr>
              <a:t>Per-file encryption</a:t>
            </a:r>
            <a:br>
              <a:rPr lang="en-US" dirty="0">
                <a:latin typeface="Segoe UI Semilight" panose="020B0402040204020203" pitchFamily="34" charset="0"/>
                <a:cs typeface="Segoe UI Semilight" panose="020B0402040204020203" pitchFamily="34" charset="0"/>
              </a:rPr>
            </a:br>
            <a:endParaRPr lang="en-US" dirty="0">
              <a:latin typeface="Segoe UI Semilight" panose="020B0402040204020203" pitchFamily="34" charset="0"/>
              <a:cs typeface="Segoe UI Semilight" panose="020B0402040204020203" pitchFamily="34" charset="0"/>
            </a:endParaRPr>
          </a:p>
          <a:p>
            <a:r>
              <a:rPr lang="en-US" sz="2000" dirty="0"/>
              <a:t>Encryption of data in-transit</a:t>
            </a:r>
          </a:p>
          <a:p>
            <a:pPr lvl="1"/>
            <a:r>
              <a:rPr lang="en-US" sz="1800" dirty="0">
                <a:latin typeface="Segoe UI Semilight" panose="020B0402040204020203" pitchFamily="34" charset="0"/>
                <a:cs typeface="Segoe UI Semilight" panose="020B0402040204020203" pitchFamily="34" charset="0"/>
              </a:rPr>
              <a:t>Client communication with the server</a:t>
            </a:r>
          </a:p>
          <a:p>
            <a:pPr lvl="1"/>
            <a:r>
              <a:rPr lang="en-US" sz="1800" dirty="0">
                <a:latin typeface="Segoe UI Semilight" panose="020B0402040204020203" pitchFamily="34" charset="0"/>
                <a:cs typeface="Segoe UI Semilight" panose="020B0402040204020203" pitchFamily="34" charset="0"/>
              </a:rPr>
              <a:t>Data movement between datacenters</a:t>
            </a:r>
          </a:p>
        </p:txBody>
      </p:sp>
      <p:sp>
        <p:nvSpPr>
          <p:cNvPr id="4" name="TextBox 3">
            <a:extLst>
              <a:ext uri="{FF2B5EF4-FFF2-40B4-BE49-F238E27FC236}">
                <a16:creationId xmlns:a16="http://schemas.microsoft.com/office/drawing/2014/main" id="{C4BDD814-935D-42F1-BA71-59FBC5B025C2}"/>
              </a:ext>
            </a:extLst>
          </p:cNvPr>
          <p:cNvSpPr txBox="1"/>
          <p:nvPr/>
        </p:nvSpPr>
        <p:spPr>
          <a:xfrm>
            <a:off x="5604386" y="5899355"/>
            <a:ext cx="6282813" cy="830997"/>
          </a:xfrm>
          <a:prstGeom prst="rect">
            <a:avLst/>
          </a:prstGeom>
          <a:noFill/>
        </p:spPr>
        <p:txBody>
          <a:bodyPr wrap="square" lIns="0" tIns="0" rIns="0" bIns="0" rtlCol="0">
            <a:spAutoFit/>
          </a:bodyPr>
          <a:lstStyle/>
          <a:p>
            <a:pPr algn="l"/>
            <a:r>
              <a:rPr lang="en-US" sz="1800" dirty="0">
                <a:latin typeface="Segoe UI Semilight" panose="020B0402040204020203" pitchFamily="34" charset="0"/>
                <a:cs typeface="Segoe UI Semilight" panose="020B0402040204020203" pitchFamily="34" charset="0"/>
              </a:rPr>
              <a:t>T</a:t>
            </a:r>
            <a:r>
              <a:rPr lang="en-US" sz="1800" b="0" i="0" u="none" strike="noStrike" dirty="0">
                <a:effectLst/>
                <a:latin typeface="Segoe UI Semilight" panose="020B0402040204020203" pitchFamily="34" charset="0"/>
                <a:cs typeface="Segoe UI Semilight" panose="020B0402040204020203" pitchFamily="34" charset="0"/>
              </a:rPr>
              <a:t>he data in the Office 365 datacenter is encrypted at rest, then it's encrypted in transit when downloaded or sent to a client, and it remains encrypted at rest on the external devices</a:t>
            </a:r>
            <a:endParaRPr lang="en-US" sz="1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77279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Using Security Baselines to Secure Devices</a:t>
            </a:r>
          </a:p>
        </p:txBody>
      </p:sp>
      <p:sp>
        <p:nvSpPr>
          <p:cNvPr id="6" name="Text Placeholder 5"/>
          <p:cNvSpPr>
            <a:spLocks noGrp="1"/>
          </p:cNvSpPr>
          <p:nvPr>
            <p:ph type="body" sz="quarter" idx="10"/>
          </p:nvPr>
        </p:nvSpPr>
        <p:spPr>
          <a:xfrm>
            <a:off x="592992" y="1267000"/>
            <a:ext cx="11018520" cy="5479033"/>
          </a:xfrm>
        </p:spPr>
        <p:txBody>
          <a:bodyPr/>
          <a:lstStyle/>
          <a:p>
            <a:r>
              <a:rPr lang="en-US" sz="2000" dirty="0"/>
              <a:t>A security baseline is a default set of Microsoft-recommended configuration settings within Intune that will help you secure and protect your users and devices</a:t>
            </a:r>
          </a:p>
          <a:p>
            <a:endParaRPr lang="en-US" sz="1050" dirty="0"/>
          </a:p>
          <a:p>
            <a:r>
              <a:rPr lang="en-US" sz="2000" dirty="0"/>
              <a:t>These settings are based on feedback from Microsoft security engineering teams, product groups, partners, and customers</a:t>
            </a:r>
          </a:p>
          <a:p>
            <a:endParaRPr lang="en-US" sz="1050" dirty="0"/>
          </a:p>
          <a:p>
            <a:r>
              <a:rPr lang="en-US" sz="2000" dirty="0"/>
              <a:t>You deploy security baselines to groups of users or devices in Intune, and the settings apply to devices that run Windows 10 or later</a:t>
            </a:r>
          </a:p>
          <a:p>
            <a:endParaRPr lang="en-US" sz="1050" dirty="0"/>
          </a:p>
          <a:p>
            <a:r>
              <a:rPr lang="en-US" sz="2000" dirty="0"/>
              <a:t>Benefits of using security baselines include:</a:t>
            </a:r>
          </a:p>
          <a:p>
            <a:pPr lvl="1"/>
            <a:r>
              <a:rPr lang="en-US" sz="1800" dirty="0"/>
              <a:t>Implementing best practices and recommendations designed by industry-leading security experts</a:t>
            </a:r>
          </a:p>
          <a:p>
            <a:pPr lvl="1"/>
            <a:r>
              <a:rPr lang="en-US" sz="1800" dirty="0"/>
              <a:t>If you're new to Intune and not sure where to start, then security baselines enable you to quickly create and deploy a secure profile</a:t>
            </a:r>
          </a:p>
          <a:p>
            <a:pPr lvl="1"/>
            <a:r>
              <a:rPr lang="en-US" sz="1800" dirty="0"/>
              <a:t>If you currently use group policy, migrating to Intune for device management is much easier with these baselines, which are natively built in to Intune and include a modern management experience</a:t>
            </a:r>
            <a:br>
              <a:rPr lang="en-US" sz="1800" dirty="0"/>
            </a:br>
            <a:endParaRPr lang="en-US" sz="1000" dirty="0"/>
          </a:p>
          <a:p>
            <a:r>
              <a:rPr lang="en-US" sz="2000" dirty="0"/>
              <a:t>When a default value doesn’t work for your environment, you can customize the baseline to apply the settings you need</a:t>
            </a:r>
            <a:endParaRPr lang="en-US" sz="1200" dirty="0"/>
          </a:p>
          <a:p>
            <a:endParaRPr lang="en-US" dirty="0"/>
          </a:p>
        </p:txBody>
      </p:sp>
    </p:spTree>
    <p:extLst>
      <p:ext uri="{BB962C8B-B14F-4D97-AF65-F5344CB8AC3E}">
        <p14:creationId xmlns:p14="http://schemas.microsoft.com/office/powerpoint/2010/main" val="371842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2" y="465992"/>
            <a:ext cx="11336259" cy="1107996"/>
          </a:xfrm>
        </p:spPr>
        <p:txBody>
          <a:bodyPr/>
          <a:lstStyle/>
          <a:p>
            <a:r>
              <a:rPr lang="en-US" dirty="0"/>
              <a:t>Using Conditional Access to Manage Devices and Apps</a:t>
            </a:r>
          </a:p>
        </p:txBody>
      </p:sp>
      <p:sp>
        <p:nvSpPr>
          <p:cNvPr id="6" name="Text Placeholder 5"/>
          <p:cNvSpPr>
            <a:spLocks noGrp="1"/>
          </p:cNvSpPr>
          <p:nvPr>
            <p:ph type="body" sz="quarter" idx="10"/>
          </p:nvPr>
        </p:nvSpPr>
        <p:spPr>
          <a:xfrm>
            <a:off x="592991" y="1444289"/>
            <a:ext cx="11434167" cy="5312223"/>
          </a:xfrm>
        </p:spPr>
        <p:txBody>
          <a:bodyPr/>
          <a:lstStyle/>
          <a:p>
            <a:r>
              <a:rPr lang="en-US" sz="2000" dirty="0"/>
              <a:t>Conditional Access is an Azure AD feature that works with Intune to enable you to control the devices and apps that are allowed to connect to your email and company resources based on location, device, user state, and application sensitivity</a:t>
            </a:r>
          </a:p>
          <a:p>
            <a:endParaRPr lang="en-US" sz="1000" dirty="0"/>
          </a:p>
          <a:p>
            <a:r>
              <a:rPr lang="en-US" sz="2000" dirty="0"/>
              <a:t>Conditional Access provides granular access control while giving users an experience that allows them to do their best work from any device, and from any location</a:t>
            </a:r>
          </a:p>
          <a:p>
            <a:endParaRPr lang="en-US" sz="1000" dirty="0"/>
          </a:p>
          <a:p>
            <a:r>
              <a:rPr lang="en-US" sz="2000" dirty="0"/>
              <a:t>There are two types of Conditional Access with Azure AD and Intune: </a:t>
            </a:r>
            <a:br>
              <a:rPr lang="en-US" sz="2000" dirty="0"/>
            </a:br>
            <a:endParaRPr lang="en-US" sz="1000" dirty="0"/>
          </a:p>
          <a:p>
            <a:pPr lvl="1"/>
            <a:r>
              <a:rPr lang="en-US" sz="1800" b="1" dirty="0"/>
              <a:t>Device-based Conditional Access. </a:t>
            </a:r>
            <a:r>
              <a:rPr lang="en-US" sz="1800" dirty="0"/>
              <a:t>Ensures that only managed and compliant devices can access company resources. </a:t>
            </a:r>
            <a:br>
              <a:rPr lang="en-US" sz="1800" dirty="0"/>
            </a:br>
            <a:br>
              <a:rPr lang="en-US" sz="1000" dirty="0"/>
            </a:br>
            <a:r>
              <a:rPr lang="en-US" sz="1800" dirty="0"/>
              <a:t>You can optionally set a policy in Azure AD to only enable computers that are domain-joined, or mobile devices that are enrolled in Intune to access Office 365 services.</a:t>
            </a:r>
            <a:br>
              <a:rPr lang="en-US" sz="1800" dirty="0"/>
            </a:br>
            <a:endParaRPr lang="en-US" sz="1000" dirty="0"/>
          </a:p>
          <a:p>
            <a:pPr lvl="1"/>
            <a:r>
              <a:rPr lang="en-US" sz="1800" b="1" dirty="0"/>
              <a:t>App-based Conditional Access. </a:t>
            </a:r>
            <a:r>
              <a:rPr lang="en-US" sz="1800" dirty="0"/>
              <a:t>Intune app protection policies help protect your company data on devices that are enrolled into Intune. </a:t>
            </a:r>
            <a:br>
              <a:rPr lang="en-US" sz="1800" dirty="0"/>
            </a:br>
            <a:br>
              <a:rPr lang="en-US" sz="1000" dirty="0"/>
            </a:br>
            <a:r>
              <a:rPr lang="en-US" sz="1800" dirty="0"/>
              <a:t>You can also use app protection policies on employee-owned devices that are not enrolled for management in Intune.</a:t>
            </a:r>
            <a:r>
              <a:rPr lang="en-US" dirty="0"/>
              <a:t> </a:t>
            </a:r>
          </a:p>
        </p:txBody>
      </p:sp>
    </p:spTree>
    <p:extLst>
      <p:ext uri="{BB962C8B-B14F-4D97-AF65-F5344CB8AC3E}">
        <p14:creationId xmlns:p14="http://schemas.microsoft.com/office/powerpoint/2010/main" val="304435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Discussion –</a:t>
            </a:r>
            <a:r>
              <a:rPr lang="en-US" dirty="0"/>
              <a:t> Office 365 Collaboration</a:t>
            </a:r>
          </a:p>
        </p:txBody>
      </p:sp>
      <p:sp>
        <p:nvSpPr>
          <p:cNvPr id="6" name="Text Placeholder 5"/>
          <p:cNvSpPr>
            <a:spLocks noGrp="1"/>
          </p:cNvSpPr>
          <p:nvPr>
            <p:ph type="body" sz="quarter" idx="10"/>
          </p:nvPr>
        </p:nvSpPr>
        <p:spPr>
          <a:xfrm>
            <a:off x="3187082" y="1444289"/>
            <a:ext cx="8762261" cy="4253408"/>
          </a:xfrm>
        </p:spPr>
        <p:txBody>
          <a:bodyPr/>
          <a:lstStyle/>
          <a:p>
            <a:pPr marL="0" marR="0" indent="0">
              <a:lnSpc>
                <a:spcPct val="107000"/>
              </a:lnSpc>
              <a:spcBef>
                <a:spcPts val="0"/>
              </a:spcBef>
              <a:spcAft>
                <a:spcPts val="800"/>
              </a:spcAft>
              <a:buNone/>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Your team is supporting a political campaign, whose campaign manager has decided to use Microsoft 365 to support the campaign. </a:t>
            </a:r>
          </a:p>
          <a:p>
            <a:pPr marL="0" marR="0" indent="0">
              <a:lnSpc>
                <a:spcPct val="107000"/>
              </a:lnSpc>
              <a:spcBef>
                <a:spcPts val="0"/>
              </a:spcBef>
              <a:spcAft>
                <a:spcPts val="800"/>
              </a:spcAft>
              <a:buNone/>
            </a:pPr>
            <a:endPar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0"/>
              </a:spcBef>
              <a:spcAft>
                <a:spcPts val="800"/>
              </a:spcAft>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 wants your team to come up with a strategy for collaboration so that he can maximize the use of his Microsoft 365 E5 subscriptions. </a:t>
            </a:r>
          </a:p>
          <a:p>
            <a:pPr>
              <a:lnSpc>
                <a:spcPct val="107000"/>
              </a:lnSpc>
              <a:spcBef>
                <a:spcPts val="0"/>
              </a:spcBef>
              <a:spcAft>
                <a:spcPts val="800"/>
              </a:spcAft>
            </a:pPr>
            <a:endPar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0"/>
              </a:spcBef>
              <a:spcAft>
                <a:spcPts val="800"/>
              </a:spcAft>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Your team consists of an Exchange Administrator, Security and Compliance Administrator, and Teams Administrator. </a:t>
            </a:r>
          </a:p>
          <a:p>
            <a:pPr marL="0" marR="0" indent="0">
              <a:lnSpc>
                <a:spcPct val="107000"/>
              </a:lnSpc>
              <a:spcBef>
                <a:spcPts val="0"/>
              </a:spcBef>
              <a:spcAft>
                <a:spcPts val="800"/>
              </a:spcAft>
              <a:buNone/>
            </a:pPr>
            <a:endPar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Devise a strategy for each administrator that uses all </a:t>
            </a:r>
            <a:r>
              <a:rPr lang="en-US" sz="2400">
                <a:solidFill>
                  <a:srgbClr val="000000"/>
                </a:solidFill>
                <a:effectLst/>
                <a:latin typeface="Calibri" panose="020F0502020204030204" pitchFamily="34" charset="0"/>
                <a:ea typeface="Calibri" panose="020F0502020204030204" pitchFamily="34" charset="0"/>
                <a:cs typeface="Calibri" panose="020F0502020204030204" pitchFamily="34" charset="0"/>
              </a:rPr>
              <a:t>the Office 365 services </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that will get the most out the Microsoft 365 tenant.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1347234"/>
            <a:ext cx="2601896" cy="2154436"/>
          </a:xfrm>
          <a:prstGeom prst="rect">
            <a:avLst/>
          </a:prstGeom>
        </p:spPr>
      </p:pic>
    </p:spTree>
    <p:extLst>
      <p:ext uri="{BB962C8B-B14F-4D97-AF65-F5344CB8AC3E}">
        <p14:creationId xmlns:p14="http://schemas.microsoft.com/office/powerpoint/2010/main" val="264840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Discussion –</a:t>
            </a:r>
            <a:r>
              <a:rPr lang="en-US" dirty="0"/>
              <a:t> Module Review</a:t>
            </a:r>
          </a:p>
        </p:txBody>
      </p:sp>
      <p:sp>
        <p:nvSpPr>
          <p:cNvPr id="6" name="Text Placeholder 5"/>
          <p:cNvSpPr>
            <a:spLocks noGrp="1"/>
          </p:cNvSpPr>
          <p:nvPr>
            <p:ph type="body" sz="quarter" idx="10"/>
          </p:nvPr>
        </p:nvSpPr>
        <p:spPr>
          <a:xfrm>
            <a:off x="3187082" y="1444289"/>
            <a:ext cx="8762261" cy="2326791"/>
          </a:xfrm>
        </p:spPr>
        <p:txBody>
          <a:bodyPr/>
          <a:lstStyle/>
          <a:p>
            <a:r>
              <a:rPr lang="en-US" dirty="0"/>
              <a:t>What are your key takeaways from this module, and why?</a:t>
            </a:r>
          </a:p>
          <a:p>
            <a:endParaRPr lang="en-US" dirty="0"/>
          </a:p>
          <a:p>
            <a:r>
              <a:rPr lang="en-US" dirty="0"/>
              <a:t>What are the key features discussed in this module that you foresee implementing at your organization?</a:t>
            </a:r>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1347234"/>
            <a:ext cx="2601896" cy="2154436"/>
          </a:xfrm>
          <a:prstGeom prst="rect">
            <a:avLst/>
          </a:prstGeom>
        </p:spPr>
      </p:pic>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Recovering Deleted Content</a:t>
            </a:r>
          </a:p>
        </p:txBody>
      </p:sp>
      <p:sp>
        <p:nvSpPr>
          <p:cNvPr id="6" name="Text Placeholder 5"/>
          <p:cNvSpPr>
            <a:spLocks noGrp="1"/>
          </p:cNvSpPr>
          <p:nvPr>
            <p:ph type="body" sz="quarter" idx="10"/>
          </p:nvPr>
        </p:nvSpPr>
        <p:spPr>
          <a:xfrm>
            <a:off x="592992" y="1444289"/>
            <a:ext cx="4028169" cy="5013680"/>
          </a:xfrm>
        </p:spPr>
        <p:txBody>
          <a:bodyPr/>
          <a:lstStyle/>
          <a:p>
            <a:r>
              <a:rPr lang="en-US" sz="1800" dirty="0"/>
              <a:t>SharePoint Online has several options to maintain and recover content that has been deleted or misplaced </a:t>
            </a:r>
            <a:br>
              <a:rPr lang="en-US" sz="1800" dirty="0"/>
            </a:br>
            <a:endParaRPr lang="bs-Latn-BA" sz="700" dirty="0"/>
          </a:p>
          <a:p>
            <a:r>
              <a:rPr lang="en-US" sz="1800" dirty="0"/>
              <a:t>A c</a:t>
            </a:r>
            <a:r>
              <a:rPr lang="bs-Latn-BA" sz="1800" dirty="0"/>
              <a:t>ommon </a:t>
            </a:r>
            <a:r>
              <a:rPr lang="en-US" sz="1800" dirty="0"/>
              <a:t>way to recover deleted content is through the Recycle Bin. There are two types of Recycle Bins</a:t>
            </a:r>
            <a:r>
              <a:rPr lang="bs-Latn-BA" sz="1800" dirty="0"/>
              <a:t> in Sharepoint</a:t>
            </a:r>
            <a:r>
              <a:rPr lang="en-US" sz="1800" dirty="0"/>
              <a:t>:</a:t>
            </a:r>
          </a:p>
          <a:p>
            <a:pPr lvl="1"/>
            <a:r>
              <a:rPr lang="en-US" sz="1600" dirty="0">
                <a:latin typeface="Segoe UI Semilight" panose="020B0402040204020203" pitchFamily="34" charset="0"/>
                <a:cs typeface="Segoe UI Semilight" panose="020B0402040204020203" pitchFamily="34" charset="0"/>
              </a:rPr>
              <a:t>Local Recycle Bin</a:t>
            </a:r>
          </a:p>
          <a:p>
            <a:pPr lvl="1"/>
            <a:r>
              <a:rPr lang="en-US" sz="1600" dirty="0">
                <a:latin typeface="Segoe UI Semilight" panose="020B0402040204020203" pitchFamily="34" charset="0"/>
                <a:cs typeface="Segoe UI Semilight" panose="020B0402040204020203" pitchFamily="34" charset="0"/>
              </a:rPr>
              <a:t>Site Collection Recycle Bin</a:t>
            </a:r>
            <a:br>
              <a:rPr lang="en-US" sz="1600" dirty="0">
                <a:latin typeface="Segoe UI Semilight" panose="020B0402040204020203" pitchFamily="34" charset="0"/>
                <a:cs typeface="Segoe UI Semilight" panose="020B0402040204020203" pitchFamily="34" charset="0"/>
              </a:rPr>
            </a:br>
            <a:endParaRPr lang="en-US" sz="700" dirty="0">
              <a:latin typeface="Segoe UI Semilight" panose="020B0402040204020203" pitchFamily="34" charset="0"/>
              <a:cs typeface="Segoe UI Semilight" panose="020B0402040204020203" pitchFamily="34" charset="0"/>
            </a:endParaRPr>
          </a:p>
          <a:p>
            <a:r>
              <a:rPr lang="en-US" sz="1800" dirty="0"/>
              <a:t>You can also use versioning to recover content:</a:t>
            </a:r>
          </a:p>
          <a:p>
            <a:pPr lvl="1"/>
            <a:r>
              <a:rPr lang="en-US" sz="1600" dirty="0">
                <a:latin typeface="Segoe UI Semilight" panose="020B0402040204020203" pitchFamily="34" charset="0"/>
                <a:cs typeface="Segoe UI Semilight" panose="020B0402040204020203" pitchFamily="34" charset="0"/>
              </a:rPr>
              <a:t>Track history of a version</a:t>
            </a:r>
          </a:p>
          <a:p>
            <a:pPr lvl="1"/>
            <a:r>
              <a:rPr lang="en-US" sz="1600" dirty="0">
                <a:latin typeface="Segoe UI Semilight" panose="020B0402040204020203" pitchFamily="34" charset="0"/>
                <a:cs typeface="Segoe UI Semilight" panose="020B0402040204020203" pitchFamily="34" charset="0"/>
              </a:rPr>
              <a:t>Restore a previous version</a:t>
            </a:r>
          </a:p>
          <a:p>
            <a:pPr lvl="1"/>
            <a:r>
              <a:rPr lang="en-US" sz="1600" dirty="0">
                <a:latin typeface="Segoe UI Semilight" panose="020B0402040204020203" pitchFamily="34" charset="0"/>
                <a:cs typeface="Segoe UI Semilight" panose="020B0402040204020203" pitchFamily="34" charset="0"/>
              </a:rPr>
              <a:t>View a previous version</a:t>
            </a:r>
            <a:br>
              <a:rPr lang="en-US" sz="1800" dirty="0">
                <a:latin typeface="Segoe UI Semilight" panose="020B0402040204020203" pitchFamily="34" charset="0"/>
                <a:cs typeface="Segoe UI Semilight" panose="020B0402040204020203" pitchFamily="34" charset="0"/>
              </a:rPr>
            </a:br>
            <a:endParaRPr lang="en-US" sz="700" dirty="0">
              <a:latin typeface="Segoe UI Semilight" panose="020B0402040204020203" pitchFamily="34" charset="0"/>
              <a:cs typeface="Segoe UI Semilight" panose="020B0402040204020203" pitchFamily="34" charset="0"/>
            </a:endParaRPr>
          </a:p>
          <a:p>
            <a:r>
              <a:rPr lang="en-US" sz="1800" dirty="0"/>
              <a:t>Point-in-time recovery is a last resort when trying to restore an item</a:t>
            </a:r>
          </a:p>
        </p:txBody>
      </p:sp>
      <p:pic>
        <p:nvPicPr>
          <p:cNvPr id="3" name="Picture 2" descr="A screenshot of a social media post&#10;&#10;Description automatically generated">
            <a:extLst>
              <a:ext uri="{FF2B5EF4-FFF2-40B4-BE49-F238E27FC236}">
                <a16:creationId xmlns:a16="http://schemas.microsoft.com/office/drawing/2014/main" id="{3954B3C3-6BDB-44C5-AD61-677CDCAF1054}"/>
              </a:ext>
            </a:extLst>
          </p:cNvPr>
          <p:cNvPicPr>
            <a:picLocks noChangeAspect="1"/>
          </p:cNvPicPr>
          <p:nvPr/>
        </p:nvPicPr>
        <p:blipFill>
          <a:blip r:embed="rId3"/>
          <a:stretch>
            <a:fillRect/>
          </a:stretch>
        </p:blipFill>
        <p:spPr>
          <a:xfrm>
            <a:off x="4768645" y="1941299"/>
            <a:ext cx="7413521" cy="4166399"/>
          </a:xfrm>
          <a:prstGeom prst="rect">
            <a:avLst/>
          </a:prstGeom>
        </p:spPr>
      </p:pic>
    </p:spTree>
    <p:extLst>
      <p:ext uri="{BB962C8B-B14F-4D97-AF65-F5344CB8AC3E}">
        <p14:creationId xmlns:p14="http://schemas.microsoft.com/office/powerpoint/2010/main" val="167658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Anti-Malware Protection</a:t>
            </a:r>
            <a:endParaRPr lang="en-US" dirty="0"/>
          </a:p>
        </p:txBody>
      </p:sp>
      <p:sp>
        <p:nvSpPr>
          <p:cNvPr id="6" name="Text Placeholder 5"/>
          <p:cNvSpPr>
            <a:spLocks noGrp="1"/>
          </p:cNvSpPr>
          <p:nvPr>
            <p:ph type="body" sz="quarter" idx="10"/>
          </p:nvPr>
        </p:nvSpPr>
        <p:spPr>
          <a:xfrm>
            <a:off x="592992" y="1444289"/>
            <a:ext cx="10793046" cy="2917722"/>
          </a:xfrm>
        </p:spPr>
        <p:txBody>
          <a:bodyPr/>
          <a:lstStyle/>
          <a:p>
            <a:r>
              <a:rPr lang="en-US" dirty="0"/>
              <a:t>SharePoint Online provides anti-malware protection for files uploaded and saved to document libraries </a:t>
            </a:r>
            <a:br>
              <a:rPr lang="en-US" dirty="0"/>
            </a:br>
            <a:endParaRPr lang="en-US" dirty="0"/>
          </a:p>
          <a:p>
            <a:r>
              <a:rPr lang="en-US" dirty="0"/>
              <a:t>The following options help provide anti-malware protection:</a:t>
            </a:r>
          </a:p>
          <a:p>
            <a:pPr lvl="1"/>
            <a:r>
              <a:rPr lang="en-US" dirty="0"/>
              <a:t>Layered Defenses Against Malware</a:t>
            </a:r>
          </a:p>
          <a:p>
            <a:pPr lvl="1"/>
            <a:r>
              <a:rPr lang="en-US" dirty="0"/>
              <a:t>Real-time Threat Response</a:t>
            </a:r>
          </a:p>
          <a:p>
            <a:pPr lvl="1"/>
            <a:r>
              <a:rPr lang="en-US" dirty="0"/>
              <a:t>Fast Anti-Malware Definition Deployment</a:t>
            </a:r>
          </a:p>
        </p:txBody>
      </p:sp>
    </p:spTree>
    <p:extLst>
      <p:ext uri="{BB962C8B-B14F-4D97-AF65-F5344CB8AC3E}">
        <p14:creationId xmlns:p14="http://schemas.microsoft.com/office/powerpoint/2010/main" val="141797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External Sharing</a:t>
            </a:r>
          </a:p>
        </p:txBody>
      </p:sp>
      <p:sp>
        <p:nvSpPr>
          <p:cNvPr id="6" name="Text Placeholder 5"/>
          <p:cNvSpPr>
            <a:spLocks noGrp="1"/>
          </p:cNvSpPr>
          <p:nvPr>
            <p:ph type="body" sz="quarter" idx="10"/>
          </p:nvPr>
        </p:nvSpPr>
        <p:spPr>
          <a:xfrm>
            <a:off x="592991" y="1293368"/>
            <a:ext cx="11214309" cy="5318379"/>
          </a:xfrm>
        </p:spPr>
        <p:txBody>
          <a:bodyPr/>
          <a:lstStyle/>
          <a:p>
            <a:r>
              <a:rPr lang="en-US" sz="1800" dirty="0">
                <a:latin typeface="+mn-lt"/>
              </a:rPr>
              <a:t>The external sharing features of SharePoint Online lets users in your organization share content:</a:t>
            </a:r>
          </a:p>
          <a:p>
            <a:pPr lvl="1"/>
            <a:r>
              <a:rPr lang="en-US" sz="1600" dirty="0">
                <a:latin typeface="+mn-lt"/>
              </a:rPr>
              <a:t>with people outside the organization (such as partners, vendors, clients, or customers). </a:t>
            </a:r>
          </a:p>
          <a:p>
            <a:pPr lvl="1"/>
            <a:r>
              <a:rPr lang="en-US" sz="1600" dirty="0">
                <a:latin typeface="+mn-lt"/>
              </a:rPr>
              <a:t>between licensed users on multiple Office 365 subscriptions if your organization has more than one subscription.</a:t>
            </a:r>
          </a:p>
          <a:p>
            <a:endParaRPr lang="en-US" sz="1800" dirty="0">
              <a:latin typeface="+mn-lt"/>
            </a:endParaRPr>
          </a:p>
          <a:p>
            <a:r>
              <a:rPr lang="en-US" sz="1800" dirty="0">
                <a:latin typeface="+mn-lt"/>
              </a:rPr>
              <a:t>When users share files and folders, recipients will be prompted to sign in if they have a Microsoft account.</a:t>
            </a:r>
          </a:p>
          <a:p>
            <a:pPr lvl="1"/>
            <a:r>
              <a:rPr lang="en-US" sz="1600" dirty="0">
                <a:latin typeface="+mn-lt"/>
              </a:rPr>
              <a:t>These recipients will typically be added to your directory as guests, and then permissions and groups work the same for these guests as they do for internal users.</a:t>
            </a:r>
          </a:p>
          <a:p>
            <a:endParaRPr lang="en-US" sz="1800" dirty="0">
              <a:latin typeface="+mn-lt"/>
            </a:endParaRPr>
          </a:p>
          <a:p>
            <a:r>
              <a:rPr lang="en-US" sz="1800" dirty="0">
                <a:latin typeface="+mn-lt"/>
              </a:rPr>
              <a:t>External sharing is turned on by default for your entire SharePoint Online environment and the sites in it. You may want to turn it off globally before people start using sites or until you know exactly how you want to use the feature.</a:t>
            </a:r>
          </a:p>
          <a:p>
            <a:endParaRPr lang="en-US" sz="1800" dirty="0">
              <a:latin typeface="+mn-lt"/>
            </a:endParaRPr>
          </a:p>
          <a:p>
            <a:r>
              <a:rPr lang="en-US" sz="1800" dirty="0">
                <a:latin typeface="+mn-lt"/>
              </a:rPr>
              <a:t>SharePoint Online has external sharing settings at both the organization level and the site level (previously called the "site collection" level). </a:t>
            </a:r>
          </a:p>
          <a:p>
            <a:pPr lvl="1"/>
            <a:r>
              <a:rPr lang="en-US" sz="1600" dirty="0">
                <a:latin typeface="+mn-lt"/>
              </a:rPr>
              <a:t>To allow external sharing on any site, you must allow it at the organization level. You can then restrict external sharing for other sites. </a:t>
            </a:r>
          </a:p>
          <a:p>
            <a:pPr lvl="1"/>
            <a:r>
              <a:rPr lang="en-US" sz="1600" dirty="0">
                <a:latin typeface="+mn-lt"/>
              </a:rPr>
              <a:t>If a site's external sharing option and the organization-level sharing option do not match, the most restrictive value will always be applied.</a:t>
            </a:r>
          </a:p>
        </p:txBody>
      </p:sp>
    </p:spTree>
    <p:extLst>
      <p:ext uri="{BB962C8B-B14F-4D97-AF65-F5344CB8AC3E}">
        <p14:creationId xmlns:p14="http://schemas.microsoft.com/office/powerpoint/2010/main" val="358173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F7172073BA7E54EAAA667A5349509A2" ma:contentTypeVersion="2" ma:contentTypeDescription="Create a new document." ma:contentTypeScope="" ma:versionID="cb688cedb9a5131eb37376e5d067ca7a">
  <xsd:schema xmlns:xsd="http://www.w3.org/2001/XMLSchema" xmlns:xs="http://www.w3.org/2001/XMLSchema" xmlns:p="http://schemas.microsoft.com/office/2006/metadata/properties" xmlns:ns2="12416225-1957-458a-9a8a-9e86497ceaa0" targetNamespace="http://schemas.microsoft.com/office/2006/metadata/properties" ma:root="true" ma:fieldsID="efedb88ba1c3b100664bc0c99e3c2e14" ns2:_="">
    <xsd:import namespace="12416225-1957-458a-9a8a-9e86497ceaa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416225-1957-458a-9a8a-9e86497ce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B1E8771-DA0D-43D6-AFBE-0A5DE32AF7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416225-1957-458a-9a8a-9e86497cea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4479</TotalTime>
  <Words>7585</Words>
  <Application>Microsoft Office PowerPoint</Application>
  <PresentationFormat>Widescreen</PresentationFormat>
  <Paragraphs>689</Paragraphs>
  <Slides>64</Slides>
  <Notes>63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64</vt:i4>
      </vt:variant>
    </vt:vector>
  </HeadingPairs>
  <TitlesOfParts>
    <vt:vector size="75" baseType="lpstr">
      <vt:lpstr>Arial</vt:lpstr>
      <vt:lpstr>Calibri</vt:lpstr>
      <vt:lpstr>Consolas</vt:lpstr>
      <vt:lpstr>Segoe UI</vt:lpstr>
      <vt:lpstr>Segoe UI Light</vt:lpstr>
      <vt:lpstr>Segoe UI Semibold</vt:lpstr>
      <vt:lpstr>Segoe UI Semilight</vt:lpstr>
      <vt:lpstr>Segoe UI VSS (Regular)</vt:lpstr>
      <vt:lpstr>Wingdings</vt:lpstr>
      <vt:lpstr>WHITE TEMPLATE</vt:lpstr>
      <vt:lpstr>SOFT BLACK TEMPLATE</vt:lpstr>
      <vt:lpstr>Module 4 : Office 365 Overview</vt:lpstr>
      <vt:lpstr>SharePoint Online Overview</vt:lpstr>
      <vt:lpstr>Lesson Introduction</vt:lpstr>
      <vt:lpstr>Local Site Management</vt:lpstr>
      <vt:lpstr>SharePoint Hub Sites</vt:lpstr>
      <vt:lpstr>Encryption Services</vt:lpstr>
      <vt:lpstr>Recovering Deleted Content</vt:lpstr>
      <vt:lpstr>Anti-Malware Protection</vt:lpstr>
      <vt:lpstr>External Sharing</vt:lpstr>
      <vt:lpstr>Microsoft Teams Overview</vt:lpstr>
      <vt:lpstr>Lesson Introduction</vt:lpstr>
      <vt:lpstr>Teams Infrastructure</vt:lpstr>
      <vt:lpstr>Using Collaboration Apps in Office 365</vt:lpstr>
      <vt:lpstr>Authentication and Access</vt:lpstr>
      <vt:lpstr>User Authentication</vt:lpstr>
      <vt:lpstr>Guest Access</vt:lpstr>
      <vt:lpstr>Audio Conferencing</vt:lpstr>
      <vt:lpstr>Managing Audio Conferencing</vt:lpstr>
      <vt:lpstr>Managing User Settings for Audio Conferencing</vt:lpstr>
      <vt:lpstr>Implementing Phone System in Teams</vt:lpstr>
      <vt:lpstr>Discussion – Office 365 Adoption Strategies</vt:lpstr>
      <vt:lpstr>Power Platform Overview</vt:lpstr>
      <vt:lpstr>Lesson Introduction</vt:lpstr>
      <vt:lpstr>Introduction to Power Platform</vt:lpstr>
      <vt:lpstr>Power Platform Administration</vt:lpstr>
      <vt:lpstr>Power Platform Security Overview</vt:lpstr>
      <vt:lpstr>Power Apps Overview</vt:lpstr>
      <vt:lpstr>Lesson Introduction</vt:lpstr>
      <vt:lpstr>Introduction to Power Apps</vt:lpstr>
      <vt:lpstr>Power Apps Administration</vt:lpstr>
      <vt:lpstr>Connecting Power Apps to Data</vt:lpstr>
      <vt:lpstr>Creating a Canvas Power App</vt:lpstr>
      <vt:lpstr>Running a Power App</vt:lpstr>
      <vt:lpstr>Power Automate Overview</vt:lpstr>
      <vt:lpstr>Lesson Introduction</vt:lpstr>
      <vt:lpstr>Introduction to Power Automate</vt:lpstr>
      <vt:lpstr>Power Automate Administration</vt:lpstr>
      <vt:lpstr>Connecting Flows to Data</vt:lpstr>
      <vt:lpstr>Creating a Flow</vt:lpstr>
      <vt:lpstr>Running a Flow</vt:lpstr>
      <vt:lpstr>Power BI Overview</vt:lpstr>
      <vt:lpstr>Lesson Introduction</vt:lpstr>
      <vt:lpstr>Introduction to Power BI</vt:lpstr>
      <vt:lpstr>Power BI Administration</vt:lpstr>
      <vt:lpstr>Connecting Power BI to Data</vt:lpstr>
      <vt:lpstr>Creating a Power BI Report</vt:lpstr>
      <vt:lpstr>Creating a Power BI Dashboard</vt:lpstr>
      <vt:lpstr>Sharing and Viewing a Power BI Report and Dashboard</vt:lpstr>
      <vt:lpstr>Power Virtual Agents Overview</vt:lpstr>
      <vt:lpstr>Lesson Introduction</vt:lpstr>
      <vt:lpstr>Introduction to Power Virtual Agents</vt:lpstr>
      <vt:lpstr>Creating a Bot using Power Virtual Agents</vt:lpstr>
      <vt:lpstr>Additional Resources Overview</vt:lpstr>
      <vt:lpstr>Lesson Introduction</vt:lpstr>
      <vt:lpstr>Introduction to Sway</vt:lpstr>
      <vt:lpstr>Introduction to Planner</vt:lpstr>
      <vt:lpstr>Device Management Overview</vt:lpstr>
      <vt:lpstr>Lesson Introduction</vt:lpstr>
      <vt:lpstr>Introduction to Device Management</vt:lpstr>
      <vt:lpstr>Using Security Baselines to Secure Devices</vt:lpstr>
      <vt:lpstr>Using Conditional Access to Manage Devices and Apps</vt:lpstr>
      <vt:lpstr>Discussion – Office 365 Collaboration</vt:lpstr>
      <vt:lpstr>Discussion – Module Review</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Jenkins</cp:lastModifiedBy>
  <cp:revision>127</cp:revision>
  <dcterms:created xsi:type="dcterms:W3CDTF">2018-07-31T14:16:34Z</dcterms:created>
  <dcterms:modified xsi:type="dcterms:W3CDTF">2020-08-27T18:12:11Z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0x0101004F7172073BA7E54EAAA667A5349509A2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