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9.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0"/>
  </p:notesMasterIdLst>
  <p:handoutMasterIdLst>
    <p:handoutMasterId r:id="rId51"/>
  </p:handoutMasterIdLst>
  <p:sldIdLst>
    <p:sldId id="1721" r:id="rId6"/>
    <p:sldId id="1670" r:id="rId7"/>
    <p:sldId id="1722" r:id="rId8"/>
    <p:sldId id="1731" r:id="rId9"/>
    <p:sldId id="1720" r:id="rId10"/>
    <p:sldId id="1744" r:id="rId11"/>
    <p:sldId id="1736" r:id="rId12"/>
    <p:sldId id="1737" r:id="rId13"/>
    <p:sldId id="1738" r:id="rId14"/>
    <p:sldId id="1739" r:id="rId15"/>
    <p:sldId id="1740" r:id="rId16"/>
    <p:sldId id="1741" r:id="rId17"/>
    <p:sldId id="1762" r:id="rId18"/>
    <p:sldId id="1763" r:id="rId19"/>
    <p:sldId id="1747" r:id="rId20"/>
    <p:sldId id="1748" r:id="rId21"/>
    <p:sldId id="1723" r:id="rId22"/>
    <p:sldId id="1732" r:id="rId23"/>
    <p:sldId id="1724" r:id="rId24"/>
    <p:sldId id="1742" r:id="rId25"/>
    <p:sldId id="1743" r:id="rId26"/>
    <p:sldId id="1745" r:id="rId27"/>
    <p:sldId id="1746" r:id="rId28"/>
    <p:sldId id="1749" r:id="rId29"/>
    <p:sldId id="1725" r:id="rId30"/>
    <p:sldId id="1726" r:id="rId31"/>
    <p:sldId id="1727" r:id="rId32"/>
    <p:sldId id="1750" r:id="rId33"/>
    <p:sldId id="1751" r:id="rId34"/>
    <p:sldId id="1752" r:id="rId35"/>
    <p:sldId id="1753" r:id="rId36"/>
    <p:sldId id="1754" r:id="rId37"/>
    <p:sldId id="1730" r:id="rId38"/>
    <p:sldId id="1728" r:id="rId39"/>
    <p:sldId id="1729" r:id="rId40"/>
    <p:sldId id="1755" r:id="rId41"/>
    <p:sldId id="1756" r:id="rId42"/>
    <p:sldId id="1757" r:id="rId43"/>
    <p:sldId id="1764" r:id="rId44"/>
    <p:sldId id="1758" r:id="rId45"/>
    <p:sldId id="1759" r:id="rId46"/>
    <p:sldId id="1761" r:id="rId47"/>
    <p:sldId id="1760" r:id="rId48"/>
    <p:sldId id="1532" r:id="rId4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1"/>
            <p14:sldId id="1670"/>
            <p14:sldId id="1722"/>
            <p14:sldId id="1731"/>
            <p14:sldId id="1720"/>
            <p14:sldId id="1744"/>
            <p14:sldId id="1736"/>
            <p14:sldId id="1737"/>
            <p14:sldId id="1738"/>
            <p14:sldId id="1739"/>
            <p14:sldId id="1740"/>
            <p14:sldId id="1741"/>
            <p14:sldId id="1762"/>
            <p14:sldId id="1763"/>
            <p14:sldId id="1747"/>
            <p14:sldId id="1748"/>
            <p14:sldId id="1723"/>
            <p14:sldId id="1732"/>
            <p14:sldId id="1724"/>
            <p14:sldId id="1742"/>
            <p14:sldId id="1743"/>
            <p14:sldId id="1745"/>
            <p14:sldId id="1746"/>
            <p14:sldId id="1749"/>
            <p14:sldId id="1725"/>
            <p14:sldId id="1726"/>
            <p14:sldId id="1727"/>
            <p14:sldId id="1750"/>
            <p14:sldId id="1751"/>
            <p14:sldId id="1752"/>
            <p14:sldId id="1753"/>
            <p14:sldId id="1754"/>
            <p14:sldId id="1730"/>
            <p14:sldId id="1728"/>
            <p14:sldId id="1729"/>
            <p14:sldId id="1755"/>
            <p14:sldId id="1756"/>
            <p14:sldId id="1757"/>
            <p14:sldId id="1764"/>
            <p14:sldId id="1758"/>
            <p14:sldId id="1759"/>
            <p14:sldId id="1761"/>
            <p14:sldId id="1760"/>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7" autoAdjust="0"/>
    <p:restoredTop sz="92109" autoAdjust="0"/>
  </p:normalViewPr>
  <p:slideViewPr>
    <p:cSldViewPr snapToGrid="0">
      <p:cViewPr varScale="1">
        <p:scale>
          <a:sx n="75" d="100"/>
          <a:sy n="75" d="100"/>
        </p:scale>
        <p:origin x="638" y="5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p:scale>
          <a:sx n="100" d="100"/>
          <a:sy n="100" d="100"/>
        </p:scale>
        <p:origin x="2323" y="-95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6/11/relationships/changesInfo" Target="changesInfos/changesInfo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izdarevic" userId="974b99a72053636c" providerId="LiveId" clId="{953D03E1-A74F-456D-A4DC-A484D443C39E}"/>
    <pc:docChg chg="addSld delSld modSld modSection">
      <pc:chgData name="Damir Dizdarevic" userId="974b99a72053636c" providerId="LiveId" clId="{953D03E1-A74F-456D-A4DC-A484D443C39E}" dt="2018-08-25T14:59:34.959" v="466" actId="20577"/>
      <pc:docMkLst>
        <pc:docMk/>
      </pc:docMkLst>
      <pc:sldChg chg="modSp">
        <pc:chgData name="Damir Dizdarevic" userId="974b99a72053636c" providerId="LiveId" clId="{953D03E1-A74F-456D-A4DC-A484D443C39E}" dt="2018-08-25T14:56:40.465" v="112" actId="20577"/>
        <pc:sldMkLst>
          <pc:docMk/>
          <pc:sldMk cId="1793706927" sldId="1670"/>
        </pc:sldMkLst>
        <pc:spChg chg="mod">
          <ac:chgData name="Damir Dizdarevic" userId="974b99a72053636c" providerId="LiveId" clId="{953D03E1-A74F-456D-A4DC-A484D443C39E}" dt="2018-08-25T14:56:40.465" v="112" actId="20577"/>
          <ac:spMkLst>
            <pc:docMk/>
            <pc:sldMk cId="1793706927" sldId="1670"/>
            <ac:spMk id="6" creationId="{00000000-0000-0000-0000-000000000000}"/>
          </ac:spMkLst>
        </pc:spChg>
      </pc:sldChg>
      <pc:sldChg chg="modSp">
        <pc:chgData name="Damir Dizdarevic" userId="974b99a72053636c" providerId="LiveId" clId="{953D03E1-A74F-456D-A4DC-A484D443C39E}" dt="2018-08-25T14:57:58.221" v="178" actId="20577"/>
        <pc:sldMkLst>
          <pc:docMk/>
          <pc:sldMk cId="224013511" sldId="1720"/>
        </pc:sldMkLst>
        <pc:spChg chg="mod">
          <ac:chgData name="Damir Dizdarevic" userId="974b99a72053636c" providerId="LiveId" clId="{953D03E1-A74F-456D-A4DC-A484D443C39E}" dt="2018-08-25T14:57:58.221" v="178" actId="20577"/>
          <ac:spMkLst>
            <pc:docMk/>
            <pc:sldMk cId="224013511" sldId="1720"/>
            <ac:spMk id="17" creationId="{00000000-0000-0000-0000-000000000000}"/>
          </ac:spMkLst>
        </pc:spChg>
      </pc:sldChg>
      <pc:sldChg chg="modSp">
        <pc:chgData name="Damir Dizdarevic" userId="974b99a72053636c" providerId="LiveId" clId="{953D03E1-A74F-456D-A4DC-A484D443C39E}" dt="2018-08-25T14:56:17.302" v="36" actId="20577"/>
        <pc:sldMkLst>
          <pc:docMk/>
          <pc:sldMk cId="2754656475" sldId="1721"/>
        </pc:sldMkLst>
        <pc:spChg chg="mod">
          <ac:chgData name="Damir Dizdarevic" userId="974b99a72053636c" providerId="LiveId" clId="{953D03E1-A74F-456D-A4DC-A484D443C39E}" dt="2018-08-25T14:56:17.302" v="36" actId="20577"/>
          <ac:spMkLst>
            <pc:docMk/>
            <pc:sldMk cId="2754656475" sldId="1721"/>
            <ac:spMk id="2" creationId="{00000000-0000-0000-0000-000000000000}"/>
          </ac:spMkLst>
        </pc:spChg>
      </pc:sldChg>
      <pc:sldChg chg="modSp">
        <pc:chgData name="Damir Dizdarevic" userId="974b99a72053636c" providerId="LiveId" clId="{953D03E1-A74F-456D-A4DC-A484D443C39E}" dt="2018-08-25T14:56:50.565" v="115" actId="20577"/>
        <pc:sldMkLst>
          <pc:docMk/>
          <pc:sldMk cId="2164016885" sldId="1722"/>
        </pc:sldMkLst>
        <pc:spChg chg="mod">
          <ac:chgData name="Damir Dizdarevic" userId="974b99a72053636c" providerId="LiveId" clId="{953D03E1-A74F-456D-A4DC-A484D443C39E}" dt="2018-08-25T14:56:50.565" v="115" actId="20577"/>
          <ac:spMkLst>
            <pc:docMk/>
            <pc:sldMk cId="2164016885" sldId="1722"/>
            <ac:spMk id="2" creationId="{00000000-0000-0000-0000-000000000000}"/>
          </ac:spMkLst>
        </pc:spChg>
      </pc:sldChg>
      <pc:sldChg chg="modSp">
        <pc:chgData name="Damir Dizdarevic" userId="974b99a72053636c" providerId="LiveId" clId="{953D03E1-A74F-456D-A4DC-A484D443C39E}" dt="2018-08-25T14:57:25.042" v="124" actId="20577"/>
        <pc:sldMkLst>
          <pc:docMk/>
          <pc:sldMk cId="973494851" sldId="1723"/>
        </pc:sldMkLst>
        <pc:spChg chg="mod">
          <ac:chgData name="Damir Dizdarevic" userId="974b99a72053636c" providerId="LiveId" clId="{953D03E1-A74F-456D-A4DC-A484D443C39E}" dt="2018-08-25T14:57:25.042" v="124" actId="20577"/>
          <ac:spMkLst>
            <pc:docMk/>
            <pc:sldMk cId="973494851" sldId="1723"/>
            <ac:spMk id="2" creationId="{00000000-0000-0000-0000-000000000000}"/>
          </ac:spMkLst>
        </pc:spChg>
      </pc:sldChg>
      <pc:sldChg chg="modSp">
        <pc:chgData name="Damir Dizdarevic" userId="974b99a72053636c" providerId="LiveId" clId="{953D03E1-A74F-456D-A4DC-A484D443C39E}" dt="2018-08-25T14:59:10.464" v="388" actId="20577"/>
        <pc:sldMkLst>
          <pc:docMk/>
          <pc:sldMk cId="1748985861" sldId="1724"/>
        </pc:sldMkLst>
        <pc:spChg chg="mod">
          <ac:chgData name="Damir Dizdarevic" userId="974b99a72053636c" providerId="LiveId" clId="{953D03E1-A74F-456D-A4DC-A484D443C39E}" dt="2018-08-25T14:59:10.464" v="388" actId="20577"/>
          <ac:spMkLst>
            <pc:docMk/>
            <pc:sldMk cId="1748985861" sldId="1724"/>
            <ac:spMk id="17" creationId="{00000000-0000-0000-0000-000000000000}"/>
          </ac:spMkLst>
        </pc:spChg>
      </pc:sldChg>
      <pc:sldChg chg="del">
        <pc:chgData name="Damir Dizdarevic" userId="974b99a72053636c" providerId="LiveId" clId="{953D03E1-A74F-456D-A4DC-A484D443C39E}" dt="2018-08-25T14:57:38.638" v="127" actId="2696"/>
        <pc:sldMkLst>
          <pc:docMk/>
          <pc:sldMk cId="1633891919" sldId="1725"/>
        </pc:sldMkLst>
      </pc:sldChg>
      <pc:sldChg chg="del">
        <pc:chgData name="Damir Dizdarevic" userId="974b99a72053636c" providerId="LiveId" clId="{953D03E1-A74F-456D-A4DC-A484D443C39E}" dt="2018-08-25T14:57:38.664" v="129" actId="2696"/>
        <pc:sldMkLst>
          <pc:docMk/>
          <pc:sldMk cId="3221091382" sldId="1726"/>
        </pc:sldMkLst>
      </pc:sldChg>
      <pc:sldChg chg="del">
        <pc:chgData name="Damir Dizdarevic" userId="974b99a72053636c" providerId="LiveId" clId="{953D03E1-A74F-456D-A4DC-A484D443C39E}" dt="2018-08-25T14:57:38.688" v="130" actId="2696"/>
        <pc:sldMkLst>
          <pc:docMk/>
          <pc:sldMk cId="3272564355" sldId="1727"/>
        </pc:sldMkLst>
      </pc:sldChg>
      <pc:sldChg chg="del">
        <pc:chgData name="Damir Dizdarevic" userId="974b99a72053636c" providerId="LiveId" clId="{953D03E1-A74F-456D-A4DC-A484D443C39E}" dt="2018-08-25T14:57:38.721" v="132" actId="2696"/>
        <pc:sldMkLst>
          <pc:docMk/>
          <pc:sldMk cId="948761037" sldId="1728"/>
        </pc:sldMkLst>
      </pc:sldChg>
      <pc:sldChg chg="del">
        <pc:chgData name="Damir Dizdarevic" userId="974b99a72053636c" providerId="LiveId" clId="{953D03E1-A74F-456D-A4DC-A484D443C39E}" dt="2018-08-25T14:57:38.743" v="133" actId="2696"/>
        <pc:sldMkLst>
          <pc:docMk/>
          <pc:sldMk cId="2770652065" sldId="1729"/>
        </pc:sldMkLst>
      </pc:sldChg>
      <pc:sldChg chg="del">
        <pc:chgData name="Damir Dizdarevic" userId="974b99a72053636c" providerId="LiveId" clId="{953D03E1-A74F-456D-A4DC-A484D443C39E}" dt="2018-08-25T14:57:38.779" v="135" actId="2696"/>
        <pc:sldMkLst>
          <pc:docMk/>
          <pc:sldMk cId="3262485396" sldId="1730"/>
        </pc:sldMkLst>
      </pc:sldChg>
      <pc:sldChg chg="del">
        <pc:chgData name="Damir Dizdarevic" userId="974b99a72053636c" providerId="LiveId" clId="{953D03E1-A74F-456D-A4DC-A484D443C39E}" dt="2018-08-25T14:57:38.657" v="128" actId="2696"/>
        <pc:sldMkLst>
          <pc:docMk/>
          <pc:sldMk cId="3360045161" sldId="1733"/>
        </pc:sldMkLst>
      </pc:sldChg>
      <pc:sldChg chg="del">
        <pc:chgData name="Damir Dizdarevic" userId="974b99a72053636c" providerId="LiveId" clId="{953D03E1-A74F-456D-A4DC-A484D443C39E}" dt="2018-08-25T14:57:38.712" v="131" actId="2696"/>
        <pc:sldMkLst>
          <pc:docMk/>
          <pc:sldMk cId="2095653383" sldId="1734"/>
        </pc:sldMkLst>
      </pc:sldChg>
      <pc:sldChg chg="del">
        <pc:chgData name="Damir Dizdarevic" userId="974b99a72053636c" providerId="LiveId" clId="{953D03E1-A74F-456D-A4DC-A484D443C39E}" dt="2018-08-25T14:57:38.765" v="134" actId="2696"/>
        <pc:sldMkLst>
          <pc:docMk/>
          <pc:sldMk cId="3818480927" sldId="1735"/>
        </pc:sldMkLst>
      </pc:sldChg>
      <pc:sldChg chg="modSp add">
        <pc:chgData name="Damir Dizdarevic" userId="974b99a72053636c" providerId="LiveId" clId="{953D03E1-A74F-456D-A4DC-A484D443C39E}" dt="2018-08-25T14:58:06.852" v="206" actId="20577"/>
        <pc:sldMkLst>
          <pc:docMk/>
          <pc:sldMk cId="1050546031" sldId="1736"/>
        </pc:sldMkLst>
        <pc:spChg chg="mod">
          <ac:chgData name="Damir Dizdarevic" userId="974b99a72053636c" providerId="LiveId" clId="{953D03E1-A74F-456D-A4DC-A484D443C39E}" dt="2018-08-25T14:58:06.852" v="206" actId="20577"/>
          <ac:spMkLst>
            <pc:docMk/>
            <pc:sldMk cId="1050546031" sldId="1736"/>
            <ac:spMk id="17" creationId="{00000000-0000-0000-0000-000000000000}"/>
          </ac:spMkLst>
        </pc:spChg>
      </pc:sldChg>
      <pc:sldChg chg="modSp add">
        <pc:chgData name="Damir Dizdarevic" userId="974b99a72053636c" providerId="LiveId" clId="{953D03E1-A74F-456D-A4DC-A484D443C39E}" dt="2018-08-25T14:58:14.061" v="230" actId="20577"/>
        <pc:sldMkLst>
          <pc:docMk/>
          <pc:sldMk cId="1838172552" sldId="1737"/>
        </pc:sldMkLst>
        <pc:spChg chg="mod">
          <ac:chgData name="Damir Dizdarevic" userId="974b99a72053636c" providerId="LiveId" clId="{953D03E1-A74F-456D-A4DC-A484D443C39E}" dt="2018-08-25T14:58:14.061" v="230" actId="20577"/>
          <ac:spMkLst>
            <pc:docMk/>
            <pc:sldMk cId="1838172552" sldId="1737"/>
            <ac:spMk id="17" creationId="{00000000-0000-0000-0000-000000000000}"/>
          </ac:spMkLst>
        </pc:spChg>
      </pc:sldChg>
      <pc:sldChg chg="modSp add">
        <pc:chgData name="Damir Dizdarevic" userId="974b99a72053636c" providerId="LiveId" clId="{953D03E1-A74F-456D-A4DC-A484D443C39E}" dt="2018-08-25T14:58:25.201" v="266" actId="20577"/>
        <pc:sldMkLst>
          <pc:docMk/>
          <pc:sldMk cId="916779987" sldId="1738"/>
        </pc:sldMkLst>
        <pc:spChg chg="mod">
          <ac:chgData name="Damir Dizdarevic" userId="974b99a72053636c" providerId="LiveId" clId="{953D03E1-A74F-456D-A4DC-A484D443C39E}" dt="2018-08-25T14:58:25.201" v="266" actId="20577"/>
          <ac:spMkLst>
            <pc:docMk/>
            <pc:sldMk cId="916779987" sldId="1738"/>
            <ac:spMk id="17" creationId="{00000000-0000-0000-0000-000000000000}"/>
          </ac:spMkLst>
        </pc:spChg>
      </pc:sldChg>
      <pc:sldChg chg="modSp add">
        <pc:chgData name="Damir Dizdarevic" userId="974b99a72053636c" providerId="LiveId" clId="{953D03E1-A74F-456D-A4DC-A484D443C39E}" dt="2018-08-25T14:58:36.333" v="303" actId="20577"/>
        <pc:sldMkLst>
          <pc:docMk/>
          <pc:sldMk cId="861419175" sldId="1739"/>
        </pc:sldMkLst>
        <pc:spChg chg="mod">
          <ac:chgData name="Damir Dizdarevic" userId="974b99a72053636c" providerId="LiveId" clId="{953D03E1-A74F-456D-A4DC-A484D443C39E}" dt="2018-08-25T14:58:36.333" v="303" actId="20577"/>
          <ac:spMkLst>
            <pc:docMk/>
            <pc:sldMk cId="861419175" sldId="1739"/>
            <ac:spMk id="17" creationId="{00000000-0000-0000-0000-000000000000}"/>
          </ac:spMkLst>
        </pc:spChg>
      </pc:sldChg>
      <pc:sldChg chg="modSp add">
        <pc:chgData name="Damir Dizdarevic" userId="974b99a72053636c" providerId="LiveId" clId="{953D03E1-A74F-456D-A4DC-A484D443C39E}" dt="2018-08-25T14:58:49.595" v="339" actId="20577"/>
        <pc:sldMkLst>
          <pc:docMk/>
          <pc:sldMk cId="2004669396" sldId="1740"/>
        </pc:sldMkLst>
        <pc:spChg chg="mod">
          <ac:chgData name="Damir Dizdarevic" userId="974b99a72053636c" providerId="LiveId" clId="{953D03E1-A74F-456D-A4DC-A484D443C39E}" dt="2018-08-25T14:58:49.595" v="339" actId="20577"/>
          <ac:spMkLst>
            <pc:docMk/>
            <pc:sldMk cId="2004669396" sldId="1740"/>
            <ac:spMk id="17" creationId="{00000000-0000-0000-0000-000000000000}"/>
          </ac:spMkLst>
        </pc:spChg>
      </pc:sldChg>
      <pc:sldChg chg="modSp add">
        <pc:chgData name="Damir Dizdarevic" userId="974b99a72053636c" providerId="LiveId" clId="{953D03E1-A74F-456D-A4DC-A484D443C39E}" dt="2018-08-25T14:58:57.513" v="363" actId="20577"/>
        <pc:sldMkLst>
          <pc:docMk/>
          <pc:sldMk cId="3949949160" sldId="1741"/>
        </pc:sldMkLst>
        <pc:spChg chg="mod">
          <ac:chgData name="Damir Dizdarevic" userId="974b99a72053636c" providerId="LiveId" clId="{953D03E1-A74F-456D-A4DC-A484D443C39E}" dt="2018-08-25T14:58:57.513" v="363" actId="20577"/>
          <ac:spMkLst>
            <pc:docMk/>
            <pc:sldMk cId="3949949160" sldId="1741"/>
            <ac:spMk id="17" creationId="{00000000-0000-0000-0000-000000000000}"/>
          </ac:spMkLst>
        </pc:spChg>
      </pc:sldChg>
      <pc:sldChg chg="modSp add">
        <pc:chgData name="Damir Dizdarevic" userId="974b99a72053636c" providerId="LiveId" clId="{953D03E1-A74F-456D-A4DC-A484D443C39E}" dt="2018-08-25T14:59:24.477" v="430" actId="20577"/>
        <pc:sldMkLst>
          <pc:docMk/>
          <pc:sldMk cId="2133769219" sldId="1742"/>
        </pc:sldMkLst>
        <pc:spChg chg="mod">
          <ac:chgData name="Damir Dizdarevic" userId="974b99a72053636c" providerId="LiveId" clId="{953D03E1-A74F-456D-A4DC-A484D443C39E}" dt="2018-08-25T14:59:24.477" v="430" actId="20577"/>
          <ac:spMkLst>
            <pc:docMk/>
            <pc:sldMk cId="2133769219" sldId="1742"/>
            <ac:spMk id="17" creationId="{00000000-0000-0000-0000-000000000000}"/>
          </ac:spMkLst>
        </pc:spChg>
      </pc:sldChg>
      <pc:sldChg chg="modSp add">
        <pc:chgData name="Damir Dizdarevic" userId="974b99a72053636c" providerId="LiveId" clId="{953D03E1-A74F-456D-A4DC-A484D443C39E}" dt="2018-08-25T14:59:34.959" v="466" actId="20577"/>
        <pc:sldMkLst>
          <pc:docMk/>
          <pc:sldMk cId="1094784543" sldId="1743"/>
        </pc:sldMkLst>
        <pc:spChg chg="mod">
          <ac:chgData name="Damir Dizdarevic" userId="974b99a72053636c" providerId="LiveId" clId="{953D03E1-A74F-456D-A4DC-A484D443C39E}" dt="2018-08-25T14:59:34.959" v="466" actId="20577"/>
          <ac:spMkLst>
            <pc:docMk/>
            <pc:sldMk cId="1094784543" sldId="1743"/>
            <ac:spMk id="17" creationId="{00000000-0000-0000-0000-000000000000}"/>
          </ac:spMkLst>
        </pc:spChg>
      </pc:sldChg>
    </pc:docChg>
  </pc:docChgLst>
  <pc:docChgLst>
    <pc:chgData name="Damir Dizdarevic" userId="974b99a72053636c" providerId="LiveId" clId="{7915E38A-4D75-4AAF-94D9-C52BDB9AA437}"/>
    <pc:docChg chg="modSld">
      <pc:chgData name="Damir Dizdarevic" userId="974b99a72053636c" providerId="LiveId" clId="{7915E38A-4D75-4AAF-94D9-C52BDB9AA437}" dt="2018-08-25T19:52:29.127" v="441" actId="20577"/>
      <pc:docMkLst>
        <pc:docMk/>
      </pc:docMkLst>
      <pc:sldChg chg="modSp">
        <pc:chgData name="Damir Dizdarevic" userId="974b99a72053636c" providerId="LiveId" clId="{7915E38A-4D75-4AAF-94D9-C52BDB9AA437}" dt="2018-08-25T19:38:10.381" v="242" actId="20577"/>
        <pc:sldMkLst>
          <pc:docMk/>
          <pc:sldMk cId="224013511" sldId="1720"/>
        </pc:sldMkLst>
        <pc:spChg chg="mod">
          <ac:chgData name="Damir Dizdarevic" userId="974b99a72053636c" providerId="LiveId" clId="{7915E38A-4D75-4AAF-94D9-C52BDB9AA437}" dt="2018-08-25T19:38:10.381" v="242" actId="20577"/>
          <ac:spMkLst>
            <pc:docMk/>
            <pc:sldMk cId="224013511" sldId="1720"/>
            <ac:spMk id="6" creationId="{00000000-0000-0000-0000-000000000000}"/>
          </ac:spMkLst>
        </pc:spChg>
      </pc:sldChg>
      <pc:sldChg chg="modSp">
        <pc:chgData name="Damir Dizdarevic" userId="974b99a72053636c" providerId="LiveId" clId="{7915E38A-4D75-4AAF-94D9-C52BDB9AA437}" dt="2018-08-25T19:49:18.346" v="424" actId="15"/>
        <pc:sldMkLst>
          <pc:docMk/>
          <pc:sldMk cId="1748985861" sldId="1724"/>
        </pc:sldMkLst>
        <pc:spChg chg="mod">
          <ac:chgData name="Damir Dizdarevic" userId="974b99a72053636c" providerId="LiveId" clId="{7915E38A-4D75-4AAF-94D9-C52BDB9AA437}" dt="2018-08-25T19:49:18.346" v="424" actId="15"/>
          <ac:spMkLst>
            <pc:docMk/>
            <pc:sldMk cId="1748985861" sldId="1724"/>
            <ac:spMk id="6" creationId="{00000000-0000-0000-0000-000000000000}"/>
          </ac:spMkLst>
        </pc:spChg>
      </pc:sldChg>
      <pc:sldChg chg="modSp">
        <pc:chgData name="Damir Dizdarevic" userId="974b99a72053636c" providerId="LiveId" clId="{7915E38A-4D75-4AAF-94D9-C52BDB9AA437}" dt="2018-08-25T19:37:01.843" v="206" actId="20577"/>
        <pc:sldMkLst>
          <pc:docMk/>
          <pc:sldMk cId="2906060374" sldId="1731"/>
        </pc:sldMkLst>
        <pc:spChg chg="mod">
          <ac:chgData name="Damir Dizdarevic" userId="974b99a72053636c" providerId="LiveId" clId="{7915E38A-4D75-4AAF-94D9-C52BDB9AA437}" dt="2018-08-25T19:37:01.843" v="206" actId="20577"/>
          <ac:spMkLst>
            <pc:docMk/>
            <pc:sldMk cId="2906060374" sldId="1731"/>
            <ac:spMk id="6" creationId="{00000000-0000-0000-0000-000000000000}"/>
          </ac:spMkLst>
        </pc:spChg>
      </pc:sldChg>
      <pc:sldChg chg="modSp">
        <pc:chgData name="Damir Dizdarevic" userId="974b99a72053636c" providerId="LiveId" clId="{7915E38A-4D75-4AAF-94D9-C52BDB9AA437}" dt="2018-08-25T19:47:40.379" v="348" actId="20577"/>
        <pc:sldMkLst>
          <pc:docMk/>
          <pc:sldMk cId="2936289883" sldId="1732"/>
        </pc:sldMkLst>
        <pc:spChg chg="mod">
          <ac:chgData name="Damir Dizdarevic" userId="974b99a72053636c" providerId="LiveId" clId="{7915E38A-4D75-4AAF-94D9-C52BDB9AA437}" dt="2018-08-25T19:47:40.379" v="348" actId="20577"/>
          <ac:spMkLst>
            <pc:docMk/>
            <pc:sldMk cId="2936289883" sldId="1732"/>
            <ac:spMk id="6" creationId="{00000000-0000-0000-0000-000000000000}"/>
          </ac:spMkLst>
        </pc:spChg>
      </pc:sldChg>
      <pc:sldChg chg="modSp">
        <pc:chgData name="Damir Dizdarevic" userId="974b99a72053636c" providerId="LiveId" clId="{7915E38A-4D75-4AAF-94D9-C52BDB9AA437}" dt="2018-08-25T19:40:19.303" v="250" actId="20577"/>
        <pc:sldMkLst>
          <pc:docMk/>
          <pc:sldMk cId="1050546031" sldId="1736"/>
        </pc:sldMkLst>
        <pc:spChg chg="mod">
          <ac:chgData name="Damir Dizdarevic" userId="974b99a72053636c" providerId="LiveId" clId="{7915E38A-4D75-4AAF-94D9-C52BDB9AA437}" dt="2018-08-25T19:40:19.303" v="250" actId="20577"/>
          <ac:spMkLst>
            <pc:docMk/>
            <pc:sldMk cId="1050546031" sldId="1736"/>
            <ac:spMk id="6" creationId="{00000000-0000-0000-0000-000000000000}"/>
          </ac:spMkLst>
        </pc:spChg>
      </pc:sldChg>
      <pc:sldChg chg="modSp">
        <pc:chgData name="Damir Dizdarevic" userId="974b99a72053636c" providerId="LiveId" clId="{7915E38A-4D75-4AAF-94D9-C52BDB9AA437}" dt="2018-08-25T19:41:36.272" v="255" actId="404"/>
        <pc:sldMkLst>
          <pc:docMk/>
          <pc:sldMk cId="1838172552" sldId="1737"/>
        </pc:sldMkLst>
        <pc:spChg chg="mod">
          <ac:chgData name="Damir Dizdarevic" userId="974b99a72053636c" providerId="LiveId" clId="{7915E38A-4D75-4AAF-94D9-C52BDB9AA437}" dt="2018-08-25T19:41:36.272" v="255" actId="404"/>
          <ac:spMkLst>
            <pc:docMk/>
            <pc:sldMk cId="1838172552" sldId="1737"/>
            <ac:spMk id="6" creationId="{00000000-0000-0000-0000-000000000000}"/>
          </ac:spMkLst>
        </pc:spChg>
      </pc:sldChg>
      <pc:sldChg chg="modSp">
        <pc:chgData name="Damir Dizdarevic" userId="974b99a72053636c" providerId="LiveId" clId="{7915E38A-4D75-4AAF-94D9-C52BDB9AA437}" dt="2018-08-25T19:42:18.133" v="258" actId="15"/>
        <pc:sldMkLst>
          <pc:docMk/>
          <pc:sldMk cId="916779987" sldId="1738"/>
        </pc:sldMkLst>
        <pc:spChg chg="mod">
          <ac:chgData name="Damir Dizdarevic" userId="974b99a72053636c" providerId="LiveId" clId="{7915E38A-4D75-4AAF-94D9-C52BDB9AA437}" dt="2018-08-25T19:42:18.133" v="258" actId="15"/>
          <ac:spMkLst>
            <pc:docMk/>
            <pc:sldMk cId="916779987" sldId="1738"/>
            <ac:spMk id="6" creationId="{00000000-0000-0000-0000-000000000000}"/>
          </ac:spMkLst>
        </pc:spChg>
      </pc:sldChg>
      <pc:sldChg chg="modSp">
        <pc:chgData name="Damir Dizdarevic" userId="974b99a72053636c" providerId="LiveId" clId="{7915E38A-4D75-4AAF-94D9-C52BDB9AA437}" dt="2018-08-25T19:44:01.249" v="294" actId="20577"/>
        <pc:sldMkLst>
          <pc:docMk/>
          <pc:sldMk cId="861419175" sldId="1739"/>
        </pc:sldMkLst>
        <pc:spChg chg="mod">
          <ac:chgData name="Damir Dizdarevic" userId="974b99a72053636c" providerId="LiveId" clId="{7915E38A-4D75-4AAF-94D9-C52BDB9AA437}" dt="2018-08-25T19:44:01.249" v="294" actId="20577"/>
          <ac:spMkLst>
            <pc:docMk/>
            <pc:sldMk cId="861419175" sldId="1739"/>
            <ac:spMk id="6" creationId="{00000000-0000-0000-0000-000000000000}"/>
          </ac:spMkLst>
        </pc:spChg>
      </pc:sldChg>
      <pc:sldChg chg="modSp">
        <pc:chgData name="Damir Dizdarevic" userId="974b99a72053636c" providerId="LiveId" clId="{7915E38A-4D75-4AAF-94D9-C52BDB9AA437}" dt="2018-08-25T19:44:41.610" v="300" actId="20577"/>
        <pc:sldMkLst>
          <pc:docMk/>
          <pc:sldMk cId="2004669396" sldId="1740"/>
        </pc:sldMkLst>
        <pc:spChg chg="mod">
          <ac:chgData name="Damir Dizdarevic" userId="974b99a72053636c" providerId="LiveId" clId="{7915E38A-4D75-4AAF-94D9-C52BDB9AA437}" dt="2018-08-25T19:44:41.610" v="300" actId="20577"/>
          <ac:spMkLst>
            <pc:docMk/>
            <pc:sldMk cId="2004669396" sldId="1740"/>
            <ac:spMk id="6" creationId="{00000000-0000-0000-0000-000000000000}"/>
          </ac:spMkLst>
        </pc:spChg>
      </pc:sldChg>
      <pc:sldChg chg="modSp">
        <pc:chgData name="Damir Dizdarevic" userId="974b99a72053636c" providerId="LiveId" clId="{7915E38A-4D75-4AAF-94D9-C52BDB9AA437}" dt="2018-08-25T19:46:11.973" v="324" actId="15"/>
        <pc:sldMkLst>
          <pc:docMk/>
          <pc:sldMk cId="3949949160" sldId="1741"/>
        </pc:sldMkLst>
        <pc:spChg chg="mod">
          <ac:chgData name="Damir Dizdarevic" userId="974b99a72053636c" providerId="LiveId" clId="{7915E38A-4D75-4AAF-94D9-C52BDB9AA437}" dt="2018-08-25T19:46:11.973" v="324" actId="15"/>
          <ac:spMkLst>
            <pc:docMk/>
            <pc:sldMk cId="3949949160" sldId="1741"/>
            <ac:spMk id="6" creationId="{00000000-0000-0000-0000-000000000000}"/>
          </ac:spMkLst>
        </pc:spChg>
      </pc:sldChg>
      <pc:sldChg chg="modSp">
        <pc:chgData name="Damir Dizdarevic" userId="974b99a72053636c" providerId="LiveId" clId="{7915E38A-4D75-4AAF-94D9-C52BDB9AA437}" dt="2018-08-25T19:50:12.785" v="431" actId="20577"/>
        <pc:sldMkLst>
          <pc:docMk/>
          <pc:sldMk cId="2133769219" sldId="1742"/>
        </pc:sldMkLst>
        <pc:spChg chg="mod">
          <ac:chgData name="Damir Dizdarevic" userId="974b99a72053636c" providerId="LiveId" clId="{7915E38A-4D75-4AAF-94D9-C52BDB9AA437}" dt="2018-08-25T19:50:12.785" v="431" actId="20577"/>
          <ac:spMkLst>
            <pc:docMk/>
            <pc:sldMk cId="2133769219" sldId="1742"/>
            <ac:spMk id="6" creationId="{00000000-0000-0000-0000-000000000000}"/>
          </ac:spMkLst>
        </pc:spChg>
      </pc:sldChg>
      <pc:sldChg chg="modSp">
        <pc:chgData name="Damir Dizdarevic" userId="974b99a72053636c" providerId="LiveId" clId="{7915E38A-4D75-4AAF-94D9-C52BDB9AA437}" dt="2018-08-25T19:52:29.127" v="441" actId="20577"/>
        <pc:sldMkLst>
          <pc:docMk/>
          <pc:sldMk cId="1094784543" sldId="1743"/>
        </pc:sldMkLst>
        <pc:spChg chg="mod">
          <ac:chgData name="Damir Dizdarevic" userId="974b99a72053636c" providerId="LiveId" clId="{7915E38A-4D75-4AAF-94D9-C52BDB9AA437}" dt="2018-08-25T19:52:29.127" v="441" actId="20577"/>
          <ac:spMkLst>
            <pc:docMk/>
            <pc:sldMk cId="1094784543" sldId="1743"/>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5/18/2020 5:52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5/18/2020 5:51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79849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78739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7036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12594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Suggested actions - </a:t>
            </a:r>
            <a:r>
              <a:rPr lang="en-US" sz="1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Set up a security group to break up administrative actions among more than one user. Also set up an additional Microsoft 365 Global administrator account to be used for emergency operations, and then change the “Password change” policy to every 60 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8358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24188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6881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31139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9647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41642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34207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892196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08241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5410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83585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57173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783649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573507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996556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 ODT supports the following command-line switches:</a:t>
            </a:r>
          </a:p>
          <a:p>
            <a:pPr lvl="1"/>
            <a:r>
              <a:rPr lang="en-US" dirty="0"/>
              <a:t>/</a:t>
            </a:r>
            <a:r>
              <a:rPr lang="en-US" b="1" dirty="0"/>
              <a:t>download &lt;path to configuration.xml&gt;</a:t>
            </a:r>
            <a:r>
              <a:rPr lang="en-US" dirty="0"/>
              <a:t> to specify the download</a:t>
            </a:r>
          </a:p>
          <a:p>
            <a:pPr lvl="1"/>
            <a:r>
              <a:rPr lang="en-US" b="1" dirty="0"/>
              <a:t>/configure &lt;path to configuration.xml&gt;</a:t>
            </a:r>
            <a:r>
              <a:rPr lang="en-US" dirty="0"/>
              <a:t> to specify the Office source file location</a:t>
            </a:r>
          </a:p>
          <a:p>
            <a:pPr lvl="1"/>
            <a:r>
              <a:rPr lang="en-US" b="1" dirty="0"/>
              <a:t>/packager </a:t>
            </a:r>
            <a:r>
              <a:rPr lang="en-US" dirty="0"/>
              <a:t>to prepare Office source files so that you can use Click-to-Run in an App-V infrastructure</a:t>
            </a:r>
            <a:br>
              <a:rPr lang="en-US" dirty="0"/>
            </a:br>
            <a:endParaRPr lang="en-US" sz="10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360611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862622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208775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619772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t>Suggested actions - </a:t>
            </a:r>
            <a:r>
              <a:rPr lang="en-US" sz="1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Set up Microsoft 365 to manage all devices with the use of Intune, then push an image to the synced devices that update them to Windows 10. </a:t>
            </a:r>
            <a:r>
              <a:rPr lang="en-US" sz="1800">
                <a:solidFill>
                  <a:srgbClr val="2F5496"/>
                </a:solidFill>
                <a:effectLst/>
                <a:latin typeface="Calibri" panose="020F0502020204030204" pitchFamily="34" charset="0"/>
                <a:ea typeface="Calibri" panose="020F0502020204030204" pitchFamily="34" charset="0"/>
                <a:cs typeface="Calibri" panose="020F0502020204030204" pitchFamily="34" charset="0"/>
              </a:rPr>
              <a:t>From there, you can update the devices with Office 2010 to Office Apps through policy update.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78358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401292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703294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940808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5/18/2020 5:51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how the diagram </a:t>
            </a:r>
            <a:r>
              <a:rPr lang="en-US" b="0" i="0" u="none" strike="noStrike" dirty="0">
                <a:effectLst/>
                <a:latin typeface="Segoe UI VSS (Regular)"/>
              </a:rPr>
              <a:t>illustrates the relationship between the service admin roles and the Global admin role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70232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4935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5/18/2020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24088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086759" cy="498598"/>
          </a:xfrm>
        </p:spPr>
        <p:txBody>
          <a:bodyPr/>
          <a:lstStyle/>
          <a:p>
            <a:r>
              <a:rPr lang="bs-Latn-BA" dirty="0"/>
              <a:t>Module </a:t>
            </a:r>
            <a:r>
              <a:rPr lang="en-US" dirty="0"/>
              <a:t>3</a:t>
            </a:r>
            <a:r>
              <a:rPr lang="bs-Latn-BA" dirty="0"/>
              <a:t>: Managing Your Microsoft 365 Tenant</a:t>
            </a:r>
            <a:endParaRPr lang="en-US"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Security and Compliance Administrator</a:t>
            </a:r>
            <a:endParaRPr lang="en-US" dirty="0"/>
          </a:p>
        </p:txBody>
      </p:sp>
      <p:sp>
        <p:nvSpPr>
          <p:cNvPr id="6" name="Text Placeholder 5"/>
          <p:cNvSpPr>
            <a:spLocks noGrp="1"/>
          </p:cNvSpPr>
          <p:nvPr>
            <p:ph type="body" sz="quarter" idx="10"/>
          </p:nvPr>
        </p:nvSpPr>
        <p:spPr>
          <a:xfrm>
            <a:off x="592991" y="1444289"/>
            <a:ext cx="5503009" cy="4739759"/>
          </a:xfrm>
        </p:spPr>
        <p:txBody>
          <a:bodyPr/>
          <a:lstStyle/>
          <a:p>
            <a:r>
              <a:rPr lang="en-US" sz="2000" dirty="0"/>
              <a:t>The Microsoft 365 Security Admin and Compliance Admin roles contain permissions for managing all aspects of security and compliance </a:t>
            </a:r>
            <a:r>
              <a:rPr lang="bs-Latn-BA" sz="2000" dirty="0"/>
              <a:t>in your tenant</a:t>
            </a:r>
            <a:br>
              <a:rPr lang="en-US" sz="2000" dirty="0"/>
            </a:br>
            <a:endParaRPr lang="en-US" sz="2000" dirty="0"/>
          </a:p>
          <a:p>
            <a:r>
              <a:rPr lang="en-US" sz="2000" dirty="0"/>
              <a:t>Key responsibilities assigned to these roles include:</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Archiving</a:t>
            </a:r>
          </a:p>
          <a:p>
            <a:pPr lvl="1"/>
            <a:r>
              <a:rPr lang="en-US" dirty="0">
                <a:latin typeface="Segoe UI Semilight" panose="020B0402040204020203" pitchFamily="34" charset="0"/>
                <a:cs typeface="Segoe UI Semilight" panose="020B0402040204020203" pitchFamily="34" charset="0"/>
              </a:rPr>
              <a:t>Data loss prevention</a:t>
            </a:r>
          </a:p>
          <a:p>
            <a:pPr lvl="1"/>
            <a:r>
              <a:rPr lang="en-US" dirty="0">
                <a:latin typeface="Segoe UI Semilight" panose="020B0402040204020203" pitchFamily="34" charset="0"/>
                <a:cs typeface="Segoe UI Semilight" panose="020B0402040204020203" pitchFamily="34" charset="0"/>
              </a:rPr>
              <a:t>Device Management</a:t>
            </a:r>
          </a:p>
          <a:p>
            <a:pPr lvl="1"/>
            <a:r>
              <a:rPr lang="en-US" dirty="0">
                <a:latin typeface="Segoe UI Semilight" panose="020B0402040204020203" pitchFamily="34" charset="0"/>
                <a:cs typeface="Segoe UI Semilight" panose="020B0402040204020203" pitchFamily="34" charset="0"/>
              </a:rPr>
              <a:t>Permissions</a:t>
            </a:r>
          </a:p>
          <a:p>
            <a:pPr lvl="1"/>
            <a:r>
              <a:rPr lang="en-US" dirty="0">
                <a:latin typeface="Segoe UI Semilight" panose="020B0402040204020203" pitchFamily="34" charset="0"/>
                <a:cs typeface="Segoe UI Semilight" panose="020B0402040204020203" pitchFamily="34" charset="0"/>
              </a:rPr>
              <a:t>Retention</a:t>
            </a:r>
          </a:p>
          <a:p>
            <a:pPr lvl="1"/>
            <a:r>
              <a:rPr lang="en-US" dirty="0">
                <a:latin typeface="Segoe UI Semilight" panose="020B0402040204020203" pitchFamily="34" charset="0"/>
                <a:cs typeface="Segoe UI Semilight" panose="020B0402040204020203" pitchFamily="34" charset="0"/>
              </a:rPr>
              <a:t>Auditing and investigation</a:t>
            </a:r>
          </a:p>
        </p:txBody>
      </p:sp>
      <p:pic>
        <p:nvPicPr>
          <p:cNvPr id="3" name="Picture 2">
            <a:extLst>
              <a:ext uri="{FF2B5EF4-FFF2-40B4-BE49-F238E27FC236}">
                <a16:creationId xmlns:a16="http://schemas.microsoft.com/office/drawing/2014/main" id="{6E8D4163-4440-43AB-A923-3922D990AF92}"/>
              </a:ext>
            </a:extLst>
          </p:cNvPr>
          <p:cNvPicPr>
            <a:picLocks noChangeAspect="1"/>
          </p:cNvPicPr>
          <p:nvPr/>
        </p:nvPicPr>
        <p:blipFill>
          <a:blip r:embed="rId3"/>
          <a:stretch>
            <a:fillRect/>
          </a:stretch>
        </p:blipFill>
        <p:spPr>
          <a:xfrm>
            <a:off x="6132265" y="1119672"/>
            <a:ext cx="4842352" cy="5737577"/>
          </a:xfrm>
          <a:prstGeom prst="rect">
            <a:avLst/>
          </a:prstGeom>
        </p:spPr>
      </p:pic>
    </p:spTree>
    <p:extLst>
      <p:ext uri="{BB962C8B-B14F-4D97-AF65-F5344CB8AC3E}">
        <p14:creationId xmlns:p14="http://schemas.microsoft.com/office/powerpoint/2010/main" val="86141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Teams </a:t>
            </a:r>
            <a:r>
              <a:rPr lang="bs-Latn-BA" dirty="0"/>
              <a:t>Administrator</a:t>
            </a:r>
            <a:endParaRPr lang="en-US" dirty="0"/>
          </a:p>
        </p:txBody>
      </p:sp>
      <p:sp>
        <p:nvSpPr>
          <p:cNvPr id="6" name="Text Placeholder 5"/>
          <p:cNvSpPr>
            <a:spLocks noGrp="1"/>
          </p:cNvSpPr>
          <p:nvPr>
            <p:ph type="body" sz="quarter" idx="10"/>
          </p:nvPr>
        </p:nvSpPr>
        <p:spPr>
          <a:xfrm>
            <a:off x="592992" y="1444289"/>
            <a:ext cx="11018520" cy="4179606"/>
          </a:xfrm>
        </p:spPr>
        <p:txBody>
          <a:bodyPr/>
          <a:lstStyle/>
          <a:p>
            <a:r>
              <a:rPr lang="en-US" dirty="0"/>
              <a:t>The Microsoft 365 Teams Administrator role contains permissions for managing all aspects of the Microsoft Teams product</a:t>
            </a:r>
            <a:br>
              <a:rPr lang="en-US" dirty="0"/>
            </a:br>
            <a:endParaRPr lang="en-US" dirty="0"/>
          </a:p>
          <a:p>
            <a:r>
              <a:rPr lang="en-US" dirty="0"/>
              <a:t>Some of the key responsibilities assigned to the Microsoft 365 Teams Administrator role are</a:t>
            </a:r>
            <a:r>
              <a:rPr lang="bs-Latn-BA" dirty="0"/>
              <a:t>:</a:t>
            </a:r>
            <a:br>
              <a:rPr lang="en-US" dirty="0"/>
            </a:br>
            <a:endParaRPr lang="en-US" sz="1000" dirty="0"/>
          </a:p>
          <a:p>
            <a:pPr lvl="1"/>
            <a:r>
              <a:rPr lang="en-US" dirty="0"/>
              <a:t>Managing Teams services</a:t>
            </a:r>
          </a:p>
          <a:p>
            <a:pPr lvl="1"/>
            <a:r>
              <a:rPr lang="en-US" dirty="0"/>
              <a:t>Creating Microsoft 365 groups</a:t>
            </a:r>
          </a:p>
          <a:p>
            <a:pPr lvl="1"/>
            <a:r>
              <a:rPr lang="en-US" dirty="0"/>
              <a:t>Managing the Calls and Meetings feature within the Teams service</a:t>
            </a:r>
          </a:p>
          <a:p>
            <a:pPr lvl="1"/>
            <a:r>
              <a:rPr lang="en-US" dirty="0"/>
              <a:t>Troubleshooting communication issues within Teams using basic and advanced troubleshooting toolsets</a:t>
            </a:r>
          </a:p>
        </p:txBody>
      </p:sp>
    </p:spTree>
    <p:extLst>
      <p:ext uri="{BB962C8B-B14F-4D97-AF65-F5344CB8AC3E}">
        <p14:creationId xmlns:p14="http://schemas.microsoft.com/office/powerpoint/2010/main" val="200466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Configuring Tenant Roles</a:t>
            </a:r>
            <a:endParaRPr lang="en-US" dirty="0"/>
          </a:p>
        </p:txBody>
      </p:sp>
      <p:sp>
        <p:nvSpPr>
          <p:cNvPr id="6" name="Text Placeholder 5"/>
          <p:cNvSpPr>
            <a:spLocks noGrp="1"/>
          </p:cNvSpPr>
          <p:nvPr>
            <p:ph type="body" sz="quarter" idx="10"/>
          </p:nvPr>
        </p:nvSpPr>
        <p:spPr>
          <a:xfrm>
            <a:off x="592992" y="1444289"/>
            <a:ext cx="10740293" cy="4905958"/>
          </a:xfrm>
        </p:spPr>
        <p:txBody>
          <a:bodyPr/>
          <a:lstStyle/>
          <a:p>
            <a:r>
              <a:rPr lang="en-US" dirty="0"/>
              <a:t>To assign an administrator role </a:t>
            </a:r>
            <a:r>
              <a:rPr lang="bs-Latn-BA" dirty="0"/>
              <a:t>you can use </a:t>
            </a:r>
            <a:r>
              <a:rPr lang="en-US" dirty="0"/>
              <a:t>Microsoft 365 Admin Center</a:t>
            </a:r>
            <a:r>
              <a:rPr lang="bs-Latn-BA" dirty="0"/>
              <a:t> or </a:t>
            </a:r>
            <a:r>
              <a:rPr lang="en-US" dirty="0"/>
              <a:t>Windows PowerShell</a:t>
            </a:r>
            <a:br>
              <a:rPr lang="en-US" dirty="0"/>
            </a:br>
            <a:endParaRPr lang="en-US" sz="1000" dirty="0"/>
          </a:p>
          <a:p>
            <a:r>
              <a:rPr lang="en-US" dirty="0"/>
              <a:t>If you do not have in-house administrators, you can delegate your administration to a Microsoft partner</a:t>
            </a:r>
            <a:br>
              <a:rPr lang="en-US" dirty="0"/>
            </a:br>
            <a:endParaRPr lang="en-US" sz="1000" dirty="0"/>
          </a:p>
          <a:p>
            <a:r>
              <a:rPr lang="en-US" dirty="0"/>
              <a:t>When you delegate administration to a partner, they receive the ability to specify administration roles for your organization when they create users on your behalf</a:t>
            </a:r>
            <a:br>
              <a:rPr lang="en-US" dirty="0"/>
            </a:br>
            <a:endParaRPr lang="en-US" sz="1000" dirty="0"/>
          </a:p>
          <a:p>
            <a:r>
              <a:rPr lang="bs-Latn-BA" dirty="0"/>
              <a:t>D</a:t>
            </a:r>
            <a:r>
              <a:rPr lang="en-US" dirty="0"/>
              <a:t>elegated administrators are restricted to the following two roles:</a:t>
            </a:r>
          </a:p>
          <a:p>
            <a:pPr lvl="1"/>
            <a:r>
              <a:rPr lang="en-US" dirty="0"/>
              <a:t>Full administration</a:t>
            </a:r>
          </a:p>
          <a:p>
            <a:pPr lvl="1"/>
            <a:r>
              <a:rPr lang="en-US" dirty="0"/>
              <a:t>Limited administration</a:t>
            </a:r>
          </a:p>
        </p:txBody>
      </p:sp>
    </p:spTree>
    <p:extLst>
      <p:ext uri="{BB962C8B-B14F-4D97-AF65-F5344CB8AC3E}">
        <p14:creationId xmlns:p14="http://schemas.microsoft.com/office/powerpoint/2010/main" val="394994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01F5420-750F-4B21-8131-644DDF1E28FF}"/>
              </a:ext>
            </a:extLst>
          </p:cNvPr>
          <p:cNvPicPr>
            <a:picLocks noChangeAspect="1"/>
          </p:cNvPicPr>
          <p:nvPr/>
        </p:nvPicPr>
        <p:blipFill>
          <a:blip r:embed="rId3"/>
          <a:stretch>
            <a:fillRect/>
          </a:stretch>
        </p:blipFill>
        <p:spPr>
          <a:xfrm>
            <a:off x="5740464" y="1460040"/>
            <a:ext cx="8619934" cy="4844403"/>
          </a:xfrm>
          <a:prstGeom prst="rect">
            <a:avLst/>
          </a:prstGeom>
        </p:spPr>
      </p:pic>
      <p:sp>
        <p:nvSpPr>
          <p:cNvPr id="17" name="Title 16"/>
          <p:cNvSpPr>
            <a:spLocks noGrp="1"/>
          </p:cNvSpPr>
          <p:nvPr>
            <p:ph type="title"/>
          </p:nvPr>
        </p:nvSpPr>
        <p:spPr/>
        <p:txBody>
          <a:bodyPr/>
          <a:lstStyle/>
          <a:p>
            <a:r>
              <a:rPr lang="en-US" dirty="0"/>
              <a:t>Azure AD Pr</a:t>
            </a:r>
            <a:r>
              <a:rPr lang="bs-Latn-BA" dirty="0"/>
              <a:t>i</a:t>
            </a:r>
            <a:r>
              <a:rPr lang="en-US" dirty="0"/>
              <a:t>vileged Identity Management</a:t>
            </a:r>
          </a:p>
        </p:txBody>
      </p:sp>
      <p:sp>
        <p:nvSpPr>
          <p:cNvPr id="6" name="Text Placeholder 5"/>
          <p:cNvSpPr>
            <a:spLocks noGrp="1"/>
          </p:cNvSpPr>
          <p:nvPr>
            <p:ph type="body" sz="quarter" idx="10"/>
          </p:nvPr>
        </p:nvSpPr>
        <p:spPr>
          <a:xfrm>
            <a:off x="584199" y="1435497"/>
            <a:ext cx="7731125" cy="4764381"/>
          </a:xfrm>
        </p:spPr>
        <p:txBody>
          <a:bodyPr/>
          <a:lstStyle/>
          <a:p>
            <a:r>
              <a:rPr lang="en-US" sz="2000" dirty="0"/>
              <a:t>Azure AD Privileged Identity Management enables you to manage, control, and monitor access within your organization</a:t>
            </a:r>
            <a:br>
              <a:rPr lang="en-US" sz="2000" dirty="0"/>
            </a:br>
            <a:endParaRPr lang="en-US" sz="2000" dirty="0"/>
          </a:p>
          <a:p>
            <a:r>
              <a:rPr lang="en-US" sz="2000" dirty="0"/>
              <a:t>Azure AD Privileged Identity Management helps your organization</a:t>
            </a:r>
            <a:r>
              <a:rPr lang="bs-Latn-BA" sz="2000" dirty="0"/>
              <a:t>:</a:t>
            </a:r>
            <a:br>
              <a:rPr lang="en-US" sz="2000" dirty="0"/>
            </a:br>
            <a:endParaRPr lang="bs-Latn-BA" sz="1000" dirty="0"/>
          </a:p>
          <a:p>
            <a:pPr lvl="1"/>
            <a:r>
              <a:rPr lang="en-US" sz="1800" dirty="0">
                <a:latin typeface="Segoe UI Semilight" panose="020B0402040204020203" pitchFamily="34" charset="0"/>
                <a:cs typeface="Segoe UI Semilight" panose="020B0402040204020203" pitchFamily="34" charset="0"/>
              </a:rPr>
              <a:t>See which users are assigned privileged roles to manage Azure resources, as well as which users are assigned administrative roles in Azure AD</a:t>
            </a:r>
            <a:br>
              <a:rPr lang="en-US" sz="1800" dirty="0">
                <a:latin typeface="Segoe UI Semilight" panose="020B0402040204020203" pitchFamily="34" charset="0"/>
                <a:cs typeface="Segoe UI Semilight" panose="020B0402040204020203" pitchFamily="34" charset="0"/>
              </a:rPr>
            </a:br>
            <a:endParaRPr lang="en-US" sz="1000" dirty="0">
              <a:latin typeface="Segoe UI Semilight" panose="020B0402040204020203" pitchFamily="34" charset="0"/>
              <a:cs typeface="Segoe UI Semilight" panose="020B0402040204020203" pitchFamily="34" charset="0"/>
            </a:endParaRPr>
          </a:p>
          <a:p>
            <a:pPr lvl="1"/>
            <a:r>
              <a:rPr lang="en-US" sz="1800" dirty="0">
                <a:latin typeface="Segoe UI Semilight" panose="020B0402040204020203" pitchFamily="34" charset="0"/>
                <a:cs typeface="Segoe UI Semilight" panose="020B0402040204020203" pitchFamily="34" charset="0"/>
              </a:rPr>
              <a:t>Enable on-demand, "just in time" administrative access to Microsoft Online Services</a:t>
            </a:r>
            <a:br>
              <a:rPr lang="en-US" sz="1800" dirty="0">
                <a:latin typeface="Segoe UI Semilight" panose="020B0402040204020203" pitchFamily="34" charset="0"/>
                <a:cs typeface="Segoe UI Semilight" panose="020B0402040204020203" pitchFamily="34" charset="0"/>
              </a:rPr>
            </a:br>
            <a:endParaRPr lang="en-US" sz="1000" dirty="0">
              <a:latin typeface="Segoe UI Semilight" panose="020B0402040204020203" pitchFamily="34" charset="0"/>
              <a:cs typeface="Segoe UI Semilight" panose="020B0402040204020203" pitchFamily="34" charset="0"/>
            </a:endParaRPr>
          </a:p>
          <a:p>
            <a:pPr lvl="1"/>
            <a:r>
              <a:rPr lang="en-US" sz="1800" dirty="0">
                <a:latin typeface="Segoe UI Semilight" panose="020B0402040204020203" pitchFamily="34" charset="0"/>
                <a:cs typeface="Segoe UI Semilight" panose="020B0402040204020203" pitchFamily="34" charset="0"/>
              </a:rPr>
              <a:t>See a history of administrator activation, including </a:t>
            </a:r>
            <a:r>
              <a:rPr lang="bs-Latn-BA" sz="1800" dirty="0">
                <a:latin typeface="Segoe UI Semilight" panose="020B0402040204020203" pitchFamily="34" charset="0"/>
                <a:cs typeface="Segoe UI Semilight" panose="020B0402040204020203" pitchFamily="34" charset="0"/>
              </a:rPr>
              <a:t>changes made</a:t>
            </a:r>
            <a:br>
              <a:rPr lang="en-US" sz="1800" dirty="0">
                <a:latin typeface="Segoe UI Semilight" panose="020B0402040204020203" pitchFamily="34" charset="0"/>
                <a:cs typeface="Segoe UI Semilight" panose="020B0402040204020203" pitchFamily="34" charset="0"/>
              </a:rPr>
            </a:br>
            <a:endParaRPr lang="en-US" sz="1000" dirty="0">
              <a:latin typeface="Segoe UI Semilight" panose="020B0402040204020203" pitchFamily="34" charset="0"/>
              <a:cs typeface="Segoe UI Semilight" panose="020B0402040204020203" pitchFamily="34" charset="0"/>
            </a:endParaRPr>
          </a:p>
          <a:p>
            <a:pPr lvl="1"/>
            <a:r>
              <a:rPr lang="en-US" sz="1800" dirty="0">
                <a:latin typeface="Segoe UI Semilight" panose="020B0402040204020203" pitchFamily="34" charset="0"/>
                <a:cs typeface="Segoe UI Semilight" panose="020B0402040204020203" pitchFamily="34" charset="0"/>
              </a:rPr>
              <a:t>Get alerts about changes in administrator assignments</a:t>
            </a:r>
            <a:br>
              <a:rPr lang="en-US" sz="1800" dirty="0">
                <a:latin typeface="Segoe UI Semilight" panose="020B0402040204020203" pitchFamily="34" charset="0"/>
                <a:cs typeface="Segoe UI Semilight" panose="020B0402040204020203" pitchFamily="34" charset="0"/>
              </a:rPr>
            </a:br>
            <a:endParaRPr lang="en-US" sz="1000" dirty="0">
              <a:latin typeface="Segoe UI Semilight" panose="020B0402040204020203" pitchFamily="34" charset="0"/>
              <a:cs typeface="Segoe UI Semilight" panose="020B0402040204020203" pitchFamily="34" charset="0"/>
            </a:endParaRPr>
          </a:p>
          <a:p>
            <a:pPr lvl="1"/>
            <a:r>
              <a:rPr lang="en-US" sz="1800" dirty="0">
                <a:latin typeface="Segoe UI Semilight" panose="020B0402040204020203" pitchFamily="34" charset="0"/>
                <a:cs typeface="Segoe UI Semilight" panose="020B0402040204020203" pitchFamily="34" charset="0"/>
              </a:rPr>
              <a:t>Require approval to activate Azure AD privileged admin roles  </a:t>
            </a:r>
            <a:br>
              <a:rPr lang="en-US" sz="1800" dirty="0">
                <a:latin typeface="Segoe UI Semilight" panose="020B0402040204020203" pitchFamily="34" charset="0"/>
                <a:cs typeface="Segoe UI Semilight" panose="020B0402040204020203" pitchFamily="34" charset="0"/>
              </a:rPr>
            </a:br>
            <a:endParaRPr lang="en-US" sz="1000" dirty="0">
              <a:latin typeface="Segoe UI Semilight" panose="020B0402040204020203" pitchFamily="34" charset="0"/>
              <a:cs typeface="Segoe UI Semilight" panose="020B0402040204020203" pitchFamily="34" charset="0"/>
            </a:endParaRPr>
          </a:p>
          <a:p>
            <a:pPr lvl="1"/>
            <a:r>
              <a:rPr lang="en-US" sz="1800" dirty="0">
                <a:latin typeface="Segoe UI Semilight" panose="020B0402040204020203" pitchFamily="34" charset="0"/>
                <a:cs typeface="Segoe UI Semilight" panose="020B0402040204020203" pitchFamily="34" charset="0"/>
              </a:rPr>
              <a:t>Review membership of administrative roles </a:t>
            </a:r>
          </a:p>
        </p:txBody>
      </p:sp>
      <p:sp>
        <p:nvSpPr>
          <p:cNvPr id="4" name="TextBox 3">
            <a:extLst>
              <a:ext uri="{FF2B5EF4-FFF2-40B4-BE49-F238E27FC236}">
                <a16:creationId xmlns:a16="http://schemas.microsoft.com/office/drawing/2014/main" id="{20C0FCBA-EC5C-4007-B90A-22433CFB47D2}"/>
              </a:ext>
            </a:extLst>
          </p:cNvPr>
          <p:cNvSpPr txBox="1"/>
          <p:nvPr/>
        </p:nvSpPr>
        <p:spPr>
          <a:xfrm>
            <a:off x="7343776" y="6218718"/>
            <a:ext cx="4552950" cy="861774"/>
          </a:xfrm>
          <a:prstGeom prst="rect">
            <a:avLst/>
          </a:prstGeom>
          <a:noFill/>
        </p:spPr>
        <p:txBody>
          <a:bodyPr wrap="square" lIns="0" tIns="0" rIns="0" bIns="0" rtlCol="0">
            <a:spAutoFit/>
          </a:bodyPr>
          <a:lstStyle/>
          <a:p>
            <a:r>
              <a:rPr lang="en-US" sz="1800" b="0" dirty="0">
                <a:solidFill>
                  <a:srgbClr val="000000"/>
                </a:solidFill>
                <a:effectLst/>
                <a:latin typeface="Segoe UI Semilight" panose="020B0402040204020203" pitchFamily="34" charset="0"/>
                <a:cs typeface="Segoe UI Semilight" panose="020B0402040204020203" pitchFamily="34" charset="0"/>
              </a:rPr>
              <a:t>Regular user can use PIM to elevate privileges and access the admin centers</a:t>
            </a:r>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9350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Implementation scenario</a:t>
            </a:r>
          </a:p>
        </p:txBody>
      </p:sp>
      <p:sp>
        <p:nvSpPr>
          <p:cNvPr id="6" name="Text Placeholder 5"/>
          <p:cNvSpPr>
            <a:spLocks noGrp="1"/>
          </p:cNvSpPr>
          <p:nvPr>
            <p:ph type="body" sz="quarter" idx="10"/>
          </p:nvPr>
        </p:nvSpPr>
        <p:spPr>
          <a:xfrm>
            <a:off x="3187082" y="1548879"/>
            <a:ext cx="8762261" cy="4879093"/>
          </a:xfrm>
        </p:spPr>
        <p:txBody>
          <a:bodyPr/>
          <a:lstStyle/>
          <a:p>
            <a:pPr marL="0" marR="0" indent="0">
              <a:lnSpc>
                <a:spcPct val="107000"/>
              </a:lnSpc>
              <a:spcBef>
                <a:spcPts val="0"/>
              </a:spcBef>
              <a:spcAft>
                <a:spcPts val="800"/>
              </a:spcAft>
              <a:buNone/>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 have been hired as an Enterprise Administrator at a marketing company, which works with several enterprise-class organizations. </a:t>
            </a:r>
          </a:p>
          <a:p>
            <a:pPr marL="0" marR="0" indent="0">
              <a:lnSpc>
                <a:spcPct val="107000"/>
              </a:lnSpc>
              <a:spcBef>
                <a:spcPts val="0"/>
              </a:spcBef>
              <a:spcAft>
                <a:spcPts val="800"/>
              </a:spcAft>
              <a:buNone/>
            </a:pP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After reviewing the company’s current identity landscape, you noticed that there is only one user who controls all functional security parameters for the business.  </a:t>
            </a:r>
          </a:p>
          <a:p>
            <a:pPr>
              <a:lnSpc>
                <a:spcPct val="107000"/>
              </a:lnSpc>
              <a:spcBef>
                <a:spcPts val="0"/>
              </a:spcBef>
              <a:spcAft>
                <a:spcPts val="800"/>
              </a:spcAft>
            </a:pPr>
            <a:endPar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 also discovered that users are not required to ever change their passwords. </a:t>
            </a:r>
          </a:p>
          <a:p>
            <a:pPr>
              <a:lnSpc>
                <a:spcPct val="107000"/>
              </a:lnSpc>
              <a:spcBef>
                <a:spcPts val="0"/>
              </a:spcBef>
              <a:spcAft>
                <a:spcPts val="800"/>
              </a:spcAft>
            </a:pP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800"/>
              </a:spcAft>
              <a:buNone/>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Enterprise Admin, what should you do to protect the company and create redundancy?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888410"/>
            <a:ext cx="2601896" cy="2154436"/>
          </a:xfrm>
          <a:prstGeom prst="rect">
            <a:avLst/>
          </a:prstGeom>
        </p:spPr>
      </p:pic>
    </p:spTree>
    <p:extLst>
      <p:ext uri="{BB962C8B-B14F-4D97-AF65-F5344CB8AC3E}">
        <p14:creationId xmlns:p14="http://schemas.microsoft.com/office/powerpoint/2010/main" val="1177839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832483" cy="498598"/>
          </a:xfrm>
        </p:spPr>
        <p:txBody>
          <a:bodyPr/>
          <a:lstStyle/>
          <a:p>
            <a:r>
              <a:rPr lang="en-US" dirty="0"/>
              <a:t>Lesson 2</a:t>
            </a:r>
            <a:r>
              <a:rPr lang="bs-Latn-BA" dirty="0"/>
              <a:t>: </a:t>
            </a:r>
            <a:r>
              <a:rPr lang="en-US" dirty="0"/>
              <a:t>Lab 2 – Exercise 1</a:t>
            </a:r>
          </a:p>
        </p:txBody>
      </p:sp>
    </p:spTree>
    <p:extLst>
      <p:ext uri="{BB962C8B-B14F-4D97-AF65-F5344CB8AC3E}">
        <p14:creationId xmlns:p14="http://schemas.microsoft.com/office/powerpoint/2010/main" val="358251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Lab Exercises</a:t>
            </a:r>
          </a:p>
        </p:txBody>
      </p:sp>
      <p:sp>
        <p:nvSpPr>
          <p:cNvPr id="6" name="Text Placeholder 5"/>
          <p:cNvSpPr>
            <a:spLocks noGrp="1"/>
          </p:cNvSpPr>
          <p:nvPr>
            <p:ph type="body" sz="quarter" idx="10"/>
          </p:nvPr>
        </p:nvSpPr>
        <p:spPr>
          <a:xfrm>
            <a:off x="2871988" y="1444289"/>
            <a:ext cx="8739523" cy="3139321"/>
          </a:xfrm>
        </p:spPr>
        <p:txBody>
          <a:bodyPr/>
          <a:lstStyle/>
          <a:p>
            <a:pPr lvl="0" fontAlgn="base"/>
            <a:r>
              <a:rPr lang="en-US" dirty="0"/>
              <a:t>Exercise 1: Manage Administration Delegation</a:t>
            </a:r>
            <a:br>
              <a:rPr lang="en-US" dirty="0"/>
            </a:br>
            <a:endParaRPr lang="en-US" sz="800" dirty="0"/>
          </a:p>
          <a:p>
            <a:pPr lvl="1" fontAlgn="base"/>
            <a:r>
              <a:rPr lang="en-US" dirty="0"/>
              <a:t>Task 1 - Assign Delegated Administrators in the Microsoft 365 Admin Center </a:t>
            </a:r>
          </a:p>
          <a:p>
            <a:pPr lvl="1" fontAlgn="base"/>
            <a:r>
              <a:rPr lang="en-US" dirty="0"/>
              <a:t>Task 2 - Manage Delegated Administrators with Windows PowerShell </a:t>
            </a:r>
          </a:p>
          <a:p>
            <a:pPr lvl="1" fontAlgn="base"/>
            <a:r>
              <a:rPr lang="en-US" dirty="0"/>
              <a:t>Task 3 - Verify Delegated Administration </a:t>
            </a:r>
          </a:p>
          <a:p>
            <a:pPr lvl="1" fontAlgn="base"/>
            <a:endParaRPr lang="en-US" dirty="0"/>
          </a:p>
          <a:p>
            <a:pPr marL="228600" lvl="1" indent="0" fontAlgn="base">
              <a:buNone/>
            </a:pPr>
            <a:endParaRPr lang="en-US" dirty="0"/>
          </a:p>
          <a:p>
            <a:pPr lvl="1" fontAlgn="base"/>
            <a:endParaRPr lang="en-US" dirty="0"/>
          </a:p>
          <a:p>
            <a:pPr lvl="1" fontAlgn="base"/>
            <a:endParaRPr lang="en-US" dirty="0"/>
          </a:p>
        </p:txBody>
      </p:sp>
      <p:pic>
        <p:nvPicPr>
          <p:cNvPr id="4" name="Picture 3" descr="A picture containing drawing&#10;&#10;Description automatically generated">
            <a:extLst>
              <a:ext uri="{FF2B5EF4-FFF2-40B4-BE49-F238E27FC236}">
                <a16:creationId xmlns:a16="http://schemas.microsoft.com/office/drawing/2014/main" id="{0366FFA9-1F87-4872-B751-2BD44BCF284C}"/>
              </a:ext>
            </a:extLst>
          </p:cNvPr>
          <p:cNvPicPr>
            <a:picLocks noChangeAspect="1"/>
          </p:cNvPicPr>
          <p:nvPr/>
        </p:nvPicPr>
        <p:blipFill>
          <a:blip r:embed="rId3"/>
          <a:stretch>
            <a:fillRect/>
          </a:stretch>
        </p:blipFill>
        <p:spPr>
          <a:xfrm>
            <a:off x="193744" y="1508446"/>
            <a:ext cx="2454439" cy="2115339"/>
          </a:xfrm>
          <a:prstGeom prst="rect">
            <a:avLst/>
          </a:prstGeom>
        </p:spPr>
      </p:pic>
    </p:spTree>
    <p:extLst>
      <p:ext uri="{BB962C8B-B14F-4D97-AF65-F5344CB8AC3E}">
        <p14:creationId xmlns:p14="http://schemas.microsoft.com/office/powerpoint/2010/main" val="423282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3</a:t>
            </a:r>
            <a:r>
              <a:rPr lang="bs-Latn-BA" dirty="0"/>
              <a:t>: </a:t>
            </a:r>
            <a:r>
              <a:rPr lang="en-US" dirty="0"/>
              <a:t>Managing Tenant Health and Services</a:t>
            </a:r>
          </a:p>
        </p:txBody>
      </p:sp>
    </p:spTree>
    <p:extLst>
      <p:ext uri="{BB962C8B-B14F-4D97-AF65-F5344CB8AC3E}">
        <p14:creationId xmlns:p14="http://schemas.microsoft.com/office/powerpoint/2010/main" val="97349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713915" cy="3619452"/>
          </a:xfrm>
        </p:spPr>
        <p:txBody>
          <a:bodyPr/>
          <a:lstStyle/>
          <a:p>
            <a:r>
              <a:rPr lang="en-US" dirty="0"/>
              <a:t>For many companies, Microsoft 365 is their first major public cloud endeavor </a:t>
            </a:r>
            <a:br>
              <a:rPr lang="en-US" dirty="0"/>
            </a:br>
            <a:endParaRPr lang="bs-Latn-BA" dirty="0"/>
          </a:p>
          <a:p>
            <a:r>
              <a:rPr lang="en-US" dirty="0"/>
              <a:t>One of the challenges of this endeavor is learning how the IT team monitors Microsoft 365</a:t>
            </a:r>
            <a:br>
              <a:rPr lang="en-US" dirty="0"/>
            </a:br>
            <a:endParaRPr lang="en-US" dirty="0"/>
          </a:p>
          <a:p>
            <a:r>
              <a:rPr lang="bs-Latn-BA" dirty="0"/>
              <a:t>Y</a:t>
            </a:r>
            <a:r>
              <a:rPr lang="en-US" dirty="0"/>
              <a:t>ou need to learn how to monitor </a:t>
            </a:r>
            <a:r>
              <a:rPr lang="bs-Latn-BA" dirty="0"/>
              <a:t>your infrastructure</a:t>
            </a:r>
            <a:r>
              <a:rPr lang="en-US" dirty="0"/>
              <a:t> using Microsoft 365 tools</a:t>
            </a:r>
          </a:p>
        </p:txBody>
      </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1C96F252-36A1-4446-880A-028705F142FB}"/>
              </a:ext>
            </a:extLst>
          </p:cNvPr>
          <p:cNvPicPr>
            <a:picLocks noChangeAspect="1"/>
          </p:cNvPicPr>
          <p:nvPr/>
        </p:nvPicPr>
        <p:blipFill>
          <a:blip r:embed="rId3"/>
          <a:stretch>
            <a:fillRect/>
          </a:stretch>
        </p:blipFill>
        <p:spPr>
          <a:xfrm>
            <a:off x="3265714" y="2062314"/>
            <a:ext cx="8926286" cy="5016573"/>
          </a:xfrm>
          <a:prstGeom prst="rect">
            <a:avLst/>
          </a:prstGeom>
        </p:spPr>
      </p:pic>
      <p:sp>
        <p:nvSpPr>
          <p:cNvPr id="17" name="Title 16"/>
          <p:cNvSpPr>
            <a:spLocks noGrp="1"/>
          </p:cNvSpPr>
          <p:nvPr>
            <p:ph type="title"/>
          </p:nvPr>
        </p:nvSpPr>
        <p:spPr>
          <a:xfrm>
            <a:off x="588263" y="465992"/>
            <a:ext cx="11018520" cy="553998"/>
          </a:xfrm>
        </p:spPr>
        <p:txBody>
          <a:bodyPr/>
          <a:lstStyle/>
          <a:p>
            <a:r>
              <a:rPr lang="bs-Latn-BA" dirty="0"/>
              <a:t>Monitoring Service Health</a:t>
            </a:r>
            <a:endParaRPr lang="en-US" dirty="0"/>
          </a:p>
        </p:txBody>
      </p:sp>
      <p:sp>
        <p:nvSpPr>
          <p:cNvPr id="6" name="Text Placeholder 5"/>
          <p:cNvSpPr>
            <a:spLocks noGrp="1"/>
          </p:cNvSpPr>
          <p:nvPr>
            <p:ph type="body" sz="quarter" idx="10"/>
          </p:nvPr>
        </p:nvSpPr>
        <p:spPr>
          <a:xfrm>
            <a:off x="592992" y="1444289"/>
            <a:ext cx="11018520" cy="5133713"/>
          </a:xfrm>
        </p:spPr>
        <p:txBody>
          <a:bodyPr/>
          <a:lstStyle/>
          <a:p>
            <a:r>
              <a:rPr lang="bs-Latn-BA" sz="2000" dirty="0"/>
              <a:t>You can access </a:t>
            </a:r>
            <a:r>
              <a:rPr lang="en-US" sz="2000" dirty="0"/>
              <a:t>the S</a:t>
            </a:r>
            <a:r>
              <a:rPr lang="bs-Latn-BA" sz="2000" dirty="0"/>
              <a:t>ervice </a:t>
            </a:r>
            <a:r>
              <a:rPr lang="en-US" sz="2000" dirty="0"/>
              <a:t>H</a:t>
            </a:r>
            <a:r>
              <a:rPr lang="bs-Latn-BA" sz="2000" dirty="0"/>
              <a:t>ealth page in </a:t>
            </a:r>
            <a:r>
              <a:rPr lang="en-US" sz="2000" dirty="0"/>
              <a:t>the </a:t>
            </a:r>
            <a:r>
              <a:rPr lang="bs-Latn-BA" sz="2000" dirty="0"/>
              <a:t>Microsoft 365 Admin Center</a:t>
            </a:r>
            <a:br>
              <a:rPr lang="en-US" sz="2000" dirty="0"/>
            </a:br>
            <a:endParaRPr lang="bs-Latn-BA" sz="2000" dirty="0"/>
          </a:p>
          <a:p>
            <a:r>
              <a:rPr lang="en-US" sz="2000" dirty="0"/>
              <a:t>Each online service’s health will display one of the following statuses:</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Normal service</a:t>
            </a:r>
          </a:p>
          <a:p>
            <a:pPr lvl="1"/>
            <a:r>
              <a:rPr lang="en-US" dirty="0">
                <a:latin typeface="Segoe UI Semilight" panose="020B0402040204020203" pitchFamily="34" charset="0"/>
                <a:cs typeface="Segoe UI Semilight" panose="020B0402040204020203" pitchFamily="34" charset="0"/>
              </a:rPr>
              <a:t>Extended recovery</a:t>
            </a:r>
          </a:p>
          <a:p>
            <a:pPr lvl="1"/>
            <a:r>
              <a:rPr lang="en-US" dirty="0">
                <a:latin typeface="Segoe UI Semilight" panose="020B0402040204020203" pitchFamily="34" charset="0"/>
                <a:cs typeface="Segoe UI Semilight" panose="020B0402040204020203" pitchFamily="34" charset="0"/>
              </a:rPr>
              <a:t>Investigating</a:t>
            </a:r>
          </a:p>
          <a:p>
            <a:pPr lvl="1"/>
            <a:r>
              <a:rPr lang="en-US" dirty="0">
                <a:latin typeface="Segoe UI Semilight" panose="020B0402040204020203" pitchFamily="34" charset="0"/>
                <a:cs typeface="Segoe UI Semilight" panose="020B0402040204020203" pitchFamily="34" charset="0"/>
              </a:rPr>
              <a:t>Service restored</a:t>
            </a:r>
          </a:p>
          <a:p>
            <a:pPr lvl="1"/>
            <a:r>
              <a:rPr lang="en-US" dirty="0">
                <a:latin typeface="Segoe UI Semilight" panose="020B0402040204020203" pitchFamily="34" charset="0"/>
                <a:cs typeface="Segoe UI Semilight" panose="020B0402040204020203" pitchFamily="34" charset="0"/>
              </a:rPr>
              <a:t>Service interruption</a:t>
            </a:r>
          </a:p>
          <a:p>
            <a:pPr lvl="1"/>
            <a:r>
              <a:rPr lang="en-US" dirty="0">
                <a:latin typeface="Segoe UI Semilight" panose="020B0402040204020203" pitchFamily="34" charset="0"/>
                <a:cs typeface="Segoe UI Semilight" panose="020B0402040204020203" pitchFamily="34" charset="0"/>
              </a:rPr>
              <a:t>Additional information</a:t>
            </a:r>
          </a:p>
          <a:p>
            <a:pPr lvl="1"/>
            <a:r>
              <a:rPr lang="en-US" dirty="0">
                <a:latin typeface="Segoe UI Semilight" panose="020B0402040204020203" pitchFamily="34" charset="0"/>
                <a:cs typeface="Segoe UI Semilight" panose="020B0402040204020203" pitchFamily="34" charset="0"/>
              </a:rPr>
              <a:t>Service degradation</a:t>
            </a:r>
          </a:p>
          <a:p>
            <a:pPr lvl="1"/>
            <a:r>
              <a:rPr lang="en-US" dirty="0">
                <a:latin typeface="Segoe UI Semilight" panose="020B0402040204020203" pitchFamily="34" charset="0"/>
                <a:cs typeface="Segoe UI Semilight" panose="020B0402040204020203" pitchFamily="34" charset="0"/>
              </a:rPr>
              <a:t>PIR published</a:t>
            </a:r>
          </a:p>
          <a:p>
            <a:pPr lvl="1"/>
            <a:r>
              <a:rPr lang="en-US" dirty="0">
                <a:latin typeface="Segoe UI Semilight" panose="020B0402040204020203" pitchFamily="34" charset="0"/>
                <a:cs typeface="Segoe UI Semilight" panose="020B0402040204020203" pitchFamily="34" charset="0"/>
              </a:rPr>
              <a:t>Restoring service</a:t>
            </a:r>
          </a:p>
          <a:p>
            <a:endParaRPr lang="en-US" dirty="0"/>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772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592992" y="1444289"/>
            <a:ext cx="11018520" cy="4481227"/>
          </a:xfrm>
        </p:spPr>
        <p:txBody>
          <a:bodyPr/>
          <a:lstStyle/>
          <a:p>
            <a:pPr marL="228600" lvl="1"/>
            <a:r>
              <a:rPr lang="bs-Latn-BA" sz="2800" dirty="0"/>
              <a:t>Configuring </a:t>
            </a:r>
            <a:r>
              <a:rPr lang="en-US" sz="2800" dirty="0"/>
              <a:t>Microsoft 365 Admin</a:t>
            </a:r>
            <a:r>
              <a:rPr lang="bs-Latn-BA" sz="2800" dirty="0"/>
              <a:t> Roles</a:t>
            </a:r>
          </a:p>
          <a:p>
            <a:pPr marL="228600" lvl="1"/>
            <a:r>
              <a:rPr lang="en-US" sz="2800" dirty="0"/>
              <a:t>Lab 2-Exercise 1 – Manage Administration Delegation</a:t>
            </a:r>
          </a:p>
          <a:p>
            <a:pPr marL="228600" lvl="1"/>
            <a:r>
              <a:rPr lang="bs-Latn-BA" sz="2800" dirty="0"/>
              <a:t>Managing Tenant Health and Services</a:t>
            </a:r>
            <a:endParaRPr lang="en-US" sz="2800" dirty="0"/>
          </a:p>
          <a:p>
            <a:pPr marL="228600" lvl="1"/>
            <a:r>
              <a:rPr lang="en-US" sz="2800" dirty="0"/>
              <a:t>Lab 2-Exercise 2 – Monitor and Troubleshoot Microsoft 365</a:t>
            </a:r>
          </a:p>
          <a:p>
            <a:pPr marL="230188" lvl="1"/>
            <a:r>
              <a:rPr lang="en-US" sz="2800" dirty="0"/>
              <a:t>Managing User-Driven Client Installations</a:t>
            </a:r>
          </a:p>
          <a:p>
            <a:pPr marL="230188" lvl="1"/>
            <a:r>
              <a:rPr lang="en-US" sz="2800" dirty="0"/>
              <a:t>Managing Centralized Microsoft 365 Apps for enterprise Deployments</a:t>
            </a:r>
          </a:p>
          <a:p>
            <a:pPr marL="230188" lvl="1"/>
            <a:r>
              <a:rPr lang="en-US" sz="2800" dirty="0"/>
              <a:t>Lab 2-Exercise 3 – Install Microsoft 365 Apps for enterprise</a:t>
            </a:r>
          </a:p>
          <a:p>
            <a:pPr marL="228600" lvl="1"/>
            <a:endParaRPr lang="en-US" sz="2800"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987796B-234E-476F-B838-6334FA6E235B}"/>
              </a:ext>
            </a:extLst>
          </p:cNvPr>
          <p:cNvPicPr>
            <a:picLocks noChangeAspect="1"/>
          </p:cNvPicPr>
          <p:nvPr/>
        </p:nvPicPr>
        <p:blipFill>
          <a:blip r:embed="rId3"/>
          <a:stretch>
            <a:fillRect/>
          </a:stretch>
        </p:blipFill>
        <p:spPr>
          <a:xfrm>
            <a:off x="793101" y="2356515"/>
            <a:ext cx="9498562" cy="5338192"/>
          </a:xfrm>
          <a:prstGeom prst="rect">
            <a:avLst/>
          </a:prstGeom>
        </p:spPr>
      </p:pic>
      <p:sp>
        <p:nvSpPr>
          <p:cNvPr id="17" name="Title 16"/>
          <p:cNvSpPr>
            <a:spLocks noGrp="1"/>
          </p:cNvSpPr>
          <p:nvPr>
            <p:ph type="title"/>
          </p:nvPr>
        </p:nvSpPr>
        <p:spPr>
          <a:xfrm>
            <a:off x="588263" y="465992"/>
            <a:ext cx="11018520" cy="553998"/>
          </a:xfrm>
        </p:spPr>
        <p:txBody>
          <a:bodyPr/>
          <a:lstStyle/>
          <a:p>
            <a:r>
              <a:rPr lang="bs-Latn-BA" dirty="0"/>
              <a:t>Developing an Incident Response Plan</a:t>
            </a:r>
            <a:endParaRPr lang="en-US" dirty="0"/>
          </a:p>
        </p:txBody>
      </p:sp>
      <p:sp>
        <p:nvSpPr>
          <p:cNvPr id="6" name="Text Placeholder 5"/>
          <p:cNvSpPr>
            <a:spLocks noGrp="1"/>
          </p:cNvSpPr>
          <p:nvPr>
            <p:ph type="body" sz="quarter" idx="10"/>
          </p:nvPr>
        </p:nvSpPr>
        <p:spPr>
          <a:xfrm>
            <a:off x="592992" y="1350982"/>
            <a:ext cx="11322199" cy="1760482"/>
          </a:xfrm>
        </p:spPr>
        <p:txBody>
          <a:bodyPr/>
          <a:lstStyle/>
          <a:p>
            <a:pPr marL="0" indent="0">
              <a:buNone/>
            </a:pPr>
            <a:r>
              <a:rPr lang="bs-Latn-BA" sz="2000" dirty="0"/>
              <a:t>You </a:t>
            </a:r>
            <a:r>
              <a:rPr lang="en-US" sz="2000" dirty="0"/>
              <a:t>should perform the following steps to develop an incident response plan</a:t>
            </a:r>
            <a:r>
              <a:rPr lang="bs-Latn-BA" sz="2000" dirty="0"/>
              <a:t>:</a:t>
            </a:r>
            <a:br>
              <a:rPr lang="en-US" sz="2000" dirty="0"/>
            </a:br>
            <a:endParaRPr lang="en-US" sz="800" dirty="0"/>
          </a:p>
          <a:p>
            <a:r>
              <a:rPr lang="en-US" sz="1800" dirty="0"/>
              <a:t>Validate the incident and confirm that your environment is affected</a:t>
            </a:r>
          </a:p>
          <a:p>
            <a:r>
              <a:rPr lang="en-US" sz="1800" dirty="0"/>
              <a:t>Determine whether the incident is relevant to your company</a:t>
            </a:r>
          </a:p>
          <a:p>
            <a:r>
              <a:rPr lang="en-US" sz="1800" dirty="0"/>
              <a:t>Review for timeline checks once relevancy and degradation have been established</a:t>
            </a:r>
          </a:p>
          <a:p>
            <a:r>
              <a:rPr lang="en-US" sz="1800" dirty="0"/>
              <a:t>Develop a backup solution in case the service is degraded for longer than an acceptable timeframe</a:t>
            </a:r>
            <a:endParaRPr lang="en-US" sz="2000" dirty="0"/>
          </a:p>
        </p:txBody>
      </p:sp>
    </p:spTree>
    <p:extLst>
      <p:ext uri="{BB962C8B-B14F-4D97-AF65-F5344CB8AC3E}">
        <p14:creationId xmlns:p14="http://schemas.microsoft.com/office/powerpoint/2010/main" val="213376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Requesting Assistance from Microsoft</a:t>
            </a:r>
            <a:endParaRPr lang="en-US" dirty="0"/>
          </a:p>
        </p:txBody>
      </p:sp>
      <p:sp>
        <p:nvSpPr>
          <p:cNvPr id="6" name="Text Placeholder 5"/>
          <p:cNvSpPr>
            <a:spLocks noGrp="1"/>
          </p:cNvSpPr>
          <p:nvPr>
            <p:ph type="body" sz="quarter" idx="10"/>
          </p:nvPr>
        </p:nvSpPr>
        <p:spPr>
          <a:xfrm>
            <a:off x="586740" y="1445632"/>
            <a:ext cx="11018520" cy="5275290"/>
          </a:xfrm>
        </p:spPr>
        <p:txBody>
          <a:bodyPr/>
          <a:lstStyle/>
          <a:p>
            <a:r>
              <a:rPr lang="en-US" dirty="0"/>
              <a:t>Microsoft Support provides global technical, pre-sales, billing, and subscription support with every Microsoft 365</a:t>
            </a:r>
            <a:r>
              <a:rPr lang="bs-Latn-BA" dirty="0"/>
              <a:t> </a:t>
            </a:r>
            <a:r>
              <a:rPr lang="en-US" dirty="0"/>
              <a:t>subscription</a:t>
            </a:r>
            <a:br>
              <a:rPr lang="en-US" dirty="0"/>
            </a:br>
            <a:endParaRPr lang="en-US" sz="1000" dirty="0"/>
          </a:p>
          <a:p>
            <a:r>
              <a:rPr lang="en-US" dirty="0"/>
              <a:t>Support is available online through the Microsoft 365 portal and by telephone for both paid and trial subscriptions</a:t>
            </a:r>
            <a:br>
              <a:rPr lang="en-US" dirty="0"/>
            </a:br>
            <a:endParaRPr lang="en-US" sz="1000" dirty="0"/>
          </a:p>
          <a:p>
            <a:r>
              <a:rPr lang="en-US" dirty="0"/>
              <a:t>Technical support for Microsoft 365 subscriptions aids with basic installation, setup, and general technical usage</a:t>
            </a:r>
            <a:br>
              <a:rPr lang="en-US" dirty="0"/>
            </a:br>
            <a:endParaRPr lang="en-US" sz="1000" dirty="0"/>
          </a:p>
          <a:p>
            <a:r>
              <a:rPr lang="en-US" dirty="0"/>
              <a:t>Microsoft assigns a severity level to a case when it’s opened. It’s based on an assessment of the issue type and customer impac</a:t>
            </a:r>
            <a:r>
              <a:rPr lang="bs-Latn-BA" dirty="0"/>
              <a:t>t</a:t>
            </a:r>
            <a:r>
              <a:rPr lang="en-US" dirty="0"/>
              <a:t>. For example</a:t>
            </a:r>
            <a:r>
              <a:rPr lang="bs-Latn-BA" dirty="0"/>
              <a:t>:</a:t>
            </a:r>
            <a:endParaRPr lang="en-US" dirty="0"/>
          </a:p>
          <a:p>
            <a:pPr lvl="1"/>
            <a:r>
              <a:rPr lang="en-US" dirty="0"/>
              <a:t>Sev A (Critical)</a:t>
            </a:r>
          </a:p>
          <a:p>
            <a:pPr lvl="1"/>
            <a:r>
              <a:rPr lang="en-US" dirty="0"/>
              <a:t>Sev B (High)</a:t>
            </a:r>
          </a:p>
          <a:p>
            <a:pPr lvl="1"/>
            <a:r>
              <a:rPr lang="en-US" dirty="0"/>
              <a:t>Sev C (Non-critical)</a:t>
            </a:r>
          </a:p>
        </p:txBody>
      </p:sp>
    </p:spTree>
    <p:extLst>
      <p:ext uri="{BB962C8B-B14F-4D97-AF65-F5344CB8AC3E}">
        <p14:creationId xmlns:p14="http://schemas.microsoft.com/office/powerpoint/2010/main" val="109478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832483" cy="498598"/>
          </a:xfrm>
        </p:spPr>
        <p:txBody>
          <a:bodyPr/>
          <a:lstStyle/>
          <a:p>
            <a:r>
              <a:rPr lang="en-US" dirty="0"/>
              <a:t>Lesson 4</a:t>
            </a:r>
            <a:r>
              <a:rPr lang="bs-Latn-BA" dirty="0"/>
              <a:t>: </a:t>
            </a:r>
            <a:r>
              <a:rPr lang="en-US" dirty="0"/>
              <a:t>Lab 2 – Exercise 2</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Lab Exercises (continued)</a:t>
            </a:r>
          </a:p>
        </p:txBody>
      </p:sp>
      <p:sp>
        <p:nvSpPr>
          <p:cNvPr id="6" name="Text Placeholder 5"/>
          <p:cNvSpPr>
            <a:spLocks noGrp="1"/>
          </p:cNvSpPr>
          <p:nvPr>
            <p:ph type="body" sz="quarter" idx="10"/>
          </p:nvPr>
        </p:nvSpPr>
        <p:spPr>
          <a:xfrm>
            <a:off x="2884868" y="1444289"/>
            <a:ext cx="8726644" cy="2769989"/>
          </a:xfrm>
        </p:spPr>
        <p:txBody>
          <a:bodyPr/>
          <a:lstStyle/>
          <a:p>
            <a:pPr lvl="0" fontAlgn="base"/>
            <a:r>
              <a:rPr lang="en-US" dirty="0"/>
              <a:t>Exercise 2: Monitor and Troubleshoot Microsoft 365 </a:t>
            </a:r>
            <a:br>
              <a:rPr lang="en-US" dirty="0"/>
            </a:br>
            <a:endParaRPr lang="en-US" sz="800" dirty="0"/>
          </a:p>
          <a:p>
            <a:pPr lvl="1" fontAlgn="base"/>
            <a:r>
              <a:rPr lang="en-US" dirty="0"/>
              <a:t>Task 1 - Troubleshoot Mail Flow in Microsoft 365 </a:t>
            </a:r>
          </a:p>
          <a:p>
            <a:pPr lvl="1" fontAlgn="base"/>
            <a:r>
              <a:rPr lang="en-US" dirty="0"/>
              <a:t>Task 2 - Monitor Service Health and Analyze Reports </a:t>
            </a:r>
          </a:p>
          <a:p>
            <a:pPr lvl="1" fontAlgn="base"/>
            <a:r>
              <a:rPr lang="en-US" dirty="0"/>
              <a:t>Task 3 - Submit a Help Request to Microsoft Support </a:t>
            </a:r>
          </a:p>
          <a:p>
            <a:pPr marL="228600" lvl="1" indent="0" fontAlgn="base">
              <a:buNone/>
            </a:pPr>
            <a:endParaRPr lang="en-US" dirty="0"/>
          </a:p>
          <a:p>
            <a:pPr lvl="1" fontAlgn="base"/>
            <a:endParaRPr lang="en-US" dirty="0"/>
          </a:p>
          <a:p>
            <a:pPr lvl="1" fontAlgn="base"/>
            <a:endParaRPr lang="en-US" dirty="0"/>
          </a:p>
        </p:txBody>
      </p:sp>
      <p:pic>
        <p:nvPicPr>
          <p:cNvPr id="4" name="Picture 3" descr="A picture containing drawing&#10;&#10;Description automatically generated">
            <a:extLst>
              <a:ext uri="{FF2B5EF4-FFF2-40B4-BE49-F238E27FC236}">
                <a16:creationId xmlns:a16="http://schemas.microsoft.com/office/drawing/2014/main" id="{0366FFA9-1F87-4872-B751-2BD44BCF284C}"/>
              </a:ext>
            </a:extLst>
          </p:cNvPr>
          <p:cNvPicPr>
            <a:picLocks noChangeAspect="1"/>
          </p:cNvPicPr>
          <p:nvPr/>
        </p:nvPicPr>
        <p:blipFill>
          <a:blip r:embed="rId3"/>
          <a:stretch>
            <a:fillRect/>
          </a:stretch>
        </p:blipFill>
        <p:spPr>
          <a:xfrm>
            <a:off x="283896" y="1469809"/>
            <a:ext cx="2454439" cy="2115339"/>
          </a:xfrm>
          <a:prstGeom prst="rect">
            <a:avLst/>
          </a:prstGeom>
        </p:spPr>
      </p:pic>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5</a:t>
            </a:r>
            <a:r>
              <a:rPr lang="bs-Latn-BA" dirty="0"/>
              <a:t>: Managing User-Driven Client Installations</a:t>
            </a:r>
            <a:endParaRPr lang="en-US" dirty="0"/>
          </a:p>
        </p:txBody>
      </p:sp>
    </p:spTree>
    <p:extLst>
      <p:ext uri="{BB962C8B-B14F-4D97-AF65-F5344CB8AC3E}">
        <p14:creationId xmlns:p14="http://schemas.microsoft.com/office/powerpoint/2010/main" val="26985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599616" cy="4050340"/>
          </a:xfrm>
        </p:spPr>
        <p:txBody>
          <a:bodyPr/>
          <a:lstStyle/>
          <a:p>
            <a:r>
              <a:rPr lang="en-US" dirty="0"/>
              <a:t>Microsoft 365 Apps for enterprise is intended to provide users with the most </a:t>
            </a:r>
            <a:br>
              <a:rPr lang="en-US" dirty="0"/>
            </a:br>
            <a:r>
              <a:rPr lang="en-US" dirty="0"/>
              <a:t>up-to-date tools to allow them to maximize their productivity</a:t>
            </a:r>
            <a:br>
              <a:rPr lang="en-US" dirty="0"/>
            </a:br>
            <a:endParaRPr lang="en-US" dirty="0"/>
          </a:p>
          <a:p>
            <a:r>
              <a:rPr lang="bs-Latn-BA" dirty="0"/>
              <a:t>W</a:t>
            </a:r>
            <a:r>
              <a:rPr lang="en-US" dirty="0"/>
              <a:t>ith an Microsoft 365 Apps for enterprise installation, users can be provided with current versions of each of the Office products</a:t>
            </a:r>
            <a:br>
              <a:rPr lang="en-US" dirty="0"/>
            </a:br>
            <a:endParaRPr lang="en-US" dirty="0"/>
          </a:p>
          <a:p>
            <a:r>
              <a:rPr lang="en-US" dirty="0"/>
              <a:t>The Microsoft 365 Apps for enterprise installation is automatically activated for a user if he or she possesses an appropriate license</a:t>
            </a:r>
          </a:p>
        </p:txBody>
      </p:sp>
    </p:spTree>
    <p:extLst>
      <p:ext uri="{BB962C8B-B14F-4D97-AF65-F5344CB8AC3E}">
        <p14:creationId xmlns:p14="http://schemas.microsoft.com/office/powerpoint/2010/main" val="311132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Apps for enterprise Overview</a:t>
            </a:r>
            <a:endParaRPr lang="en-US" dirty="0"/>
          </a:p>
        </p:txBody>
      </p:sp>
      <p:sp>
        <p:nvSpPr>
          <p:cNvPr id="6" name="Text Placeholder 5"/>
          <p:cNvSpPr>
            <a:spLocks noGrp="1"/>
          </p:cNvSpPr>
          <p:nvPr>
            <p:ph type="body" sz="quarter" idx="10"/>
          </p:nvPr>
        </p:nvSpPr>
        <p:spPr>
          <a:xfrm>
            <a:off x="261258" y="1248346"/>
            <a:ext cx="5523722" cy="5727722"/>
          </a:xfrm>
        </p:spPr>
        <p:txBody>
          <a:bodyPr/>
          <a:lstStyle/>
          <a:p>
            <a:r>
              <a:rPr lang="bs-Latn-BA" sz="2000" dirty="0"/>
              <a:t>Microsoft 365 Apps for enterprise is a downloadable version of the Microsoft productivity suite and includes: </a:t>
            </a:r>
          </a:p>
          <a:p>
            <a:pPr lvl="1"/>
            <a:r>
              <a:rPr lang="bs-Latn-BA" sz="1600" dirty="0">
                <a:latin typeface="Segoe UI Semilight" panose="020B0402040204020203" pitchFamily="34" charset="0"/>
                <a:cs typeface="Segoe UI Semilight" panose="020B0402040204020203" pitchFamily="34" charset="0"/>
              </a:rPr>
              <a:t>Microsoft Word</a:t>
            </a:r>
            <a:r>
              <a:rPr lang="en-US" sz="1600" dirty="0">
                <a:latin typeface="Segoe UI Semilight" panose="020B0402040204020203" pitchFamily="34" charset="0"/>
                <a:cs typeface="Segoe UI Semilight" panose="020B0402040204020203" pitchFamily="34" charset="0"/>
              </a:rPr>
              <a:t> 2016</a:t>
            </a:r>
            <a:r>
              <a:rPr lang="bs-Latn-BA" sz="1600" dirty="0">
                <a:latin typeface="Segoe UI Semilight" panose="020B0402040204020203" pitchFamily="34" charset="0"/>
                <a:cs typeface="Segoe UI Semilight" panose="020B0402040204020203" pitchFamily="34" charset="0"/>
              </a:rPr>
              <a:t>, Excel</a:t>
            </a:r>
            <a:r>
              <a:rPr lang="en-US" sz="1600" dirty="0">
                <a:latin typeface="Segoe UI Semilight" panose="020B0402040204020203" pitchFamily="34" charset="0"/>
                <a:cs typeface="Segoe UI Semilight" panose="020B0402040204020203" pitchFamily="34" charset="0"/>
              </a:rPr>
              <a:t> 2016</a:t>
            </a:r>
            <a:r>
              <a:rPr lang="bs-Latn-BA" sz="1600" dirty="0">
                <a:latin typeface="Segoe UI Semilight" panose="020B0402040204020203" pitchFamily="34" charset="0"/>
                <a:cs typeface="Segoe UI Semilight" panose="020B0402040204020203" pitchFamily="34" charset="0"/>
              </a:rPr>
              <a:t>, PowerPoint</a:t>
            </a:r>
            <a:r>
              <a:rPr lang="en-US" sz="1600" dirty="0">
                <a:latin typeface="Segoe UI Semilight" panose="020B0402040204020203" pitchFamily="34" charset="0"/>
                <a:cs typeface="Segoe UI Semilight" panose="020B0402040204020203" pitchFamily="34" charset="0"/>
              </a:rPr>
              <a:t> 2016</a:t>
            </a:r>
            <a:r>
              <a:rPr lang="bs-Latn-BA" sz="1600" dirty="0">
                <a:latin typeface="Segoe UI Semilight" panose="020B0402040204020203" pitchFamily="34" charset="0"/>
                <a:cs typeface="Segoe UI Semilight" panose="020B0402040204020203" pitchFamily="34" charset="0"/>
              </a:rPr>
              <a:t>, Outlook</a:t>
            </a:r>
            <a:r>
              <a:rPr lang="en-US" sz="1600" dirty="0">
                <a:latin typeface="Segoe UI Semilight" panose="020B0402040204020203" pitchFamily="34" charset="0"/>
                <a:cs typeface="Segoe UI Semilight" panose="020B0402040204020203" pitchFamily="34" charset="0"/>
              </a:rPr>
              <a:t> 2016</a:t>
            </a:r>
            <a:r>
              <a:rPr lang="bs-Latn-BA" sz="1600" dirty="0">
                <a:latin typeface="Segoe UI Semilight" panose="020B0402040204020203" pitchFamily="34" charset="0"/>
                <a:cs typeface="Segoe UI Semilight" panose="020B0402040204020203" pitchFamily="34" charset="0"/>
              </a:rPr>
              <a:t>, Access</a:t>
            </a:r>
            <a:r>
              <a:rPr lang="en-US" sz="1600" dirty="0">
                <a:latin typeface="Segoe UI Semilight" panose="020B0402040204020203" pitchFamily="34" charset="0"/>
                <a:cs typeface="Segoe UI Semilight" panose="020B0402040204020203" pitchFamily="34" charset="0"/>
              </a:rPr>
              <a:t> 2016</a:t>
            </a:r>
            <a:r>
              <a:rPr lang="bs-Latn-BA" sz="1600" dirty="0">
                <a:latin typeface="Segoe UI Semilight" panose="020B0402040204020203" pitchFamily="34" charset="0"/>
                <a:cs typeface="Segoe UI Semilight" panose="020B0402040204020203" pitchFamily="34" charset="0"/>
              </a:rPr>
              <a:t>, Publisher</a:t>
            </a:r>
            <a:r>
              <a:rPr lang="en-US" sz="1600" dirty="0">
                <a:latin typeface="Segoe UI Semilight" panose="020B0402040204020203" pitchFamily="34" charset="0"/>
                <a:cs typeface="Segoe UI Semilight" panose="020B0402040204020203" pitchFamily="34" charset="0"/>
              </a:rPr>
              <a:t> 2016</a:t>
            </a:r>
            <a:r>
              <a:rPr lang="bs-Latn-BA" sz="1600" dirty="0">
                <a:latin typeface="Segoe UI Semilight" panose="020B0402040204020203" pitchFamily="34" charset="0"/>
                <a:cs typeface="Segoe UI Semilight" panose="020B0402040204020203" pitchFamily="34" charset="0"/>
              </a:rPr>
              <a:t>, </a:t>
            </a:r>
            <a:r>
              <a:rPr lang="en-US" sz="1600" dirty="0">
                <a:latin typeface="Segoe UI Semilight" panose="020B0402040204020203" pitchFamily="34" charset="0"/>
                <a:cs typeface="Segoe UI Semilight" panose="020B0402040204020203" pitchFamily="34" charset="0"/>
              </a:rPr>
              <a:t>and </a:t>
            </a:r>
            <a:r>
              <a:rPr lang="bs-Latn-BA" sz="1600" dirty="0">
                <a:latin typeface="Segoe UI Semilight" panose="020B0402040204020203" pitchFamily="34" charset="0"/>
                <a:cs typeface="Segoe UI Semilight" panose="020B0402040204020203" pitchFamily="34" charset="0"/>
              </a:rPr>
              <a:t>OneNote</a:t>
            </a:r>
            <a:r>
              <a:rPr lang="en-US" sz="1600" dirty="0">
                <a:latin typeface="Segoe UI Semilight" panose="020B0402040204020203" pitchFamily="34" charset="0"/>
                <a:cs typeface="Segoe UI Semilight" panose="020B0402040204020203" pitchFamily="34" charset="0"/>
              </a:rPr>
              <a:t> 2016</a:t>
            </a:r>
            <a:br>
              <a:rPr lang="en-US" sz="1800" dirty="0">
                <a:latin typeface="Segoe UI Semilight" panose="020B0402040204020203" pitchFamily="34" charset="0"/>
                <a:cs typeface="Segoe UI Semilight" panose="020B0402040204020203" pitchFamily="34" charset="0"/>
              </a:rPr>
            </a:br>
            <a:endParaRPr lang="bs-Latn-BA" sz="1800" dirty="0">
              <a:latin typeface="Segoe UI Semilight" panose="020B0402040204020203" pitchFamily="34" charset="0"/>
              <a:cs typeface="Segoe UI Semilight" panose="020B0402040204020203" pitchFamily="34" charset="0"/>
            </a:endParaRPr>
          </a:p>
          <a:p>
            <a:r>
              <a:rPr lang="en-US" sz="2000" dirty="0"/>
              <a:t>Microsoft 365 Apps for enterprise is included in several </a:t>
            </a:r>
            <a:r>
              <a:rPr lang="bs-Latn-BA" sz="2000" dirty="0"/>
              <a:t>Microsoft 365 </a:t>
            </a:r>
            <a:r>
              <a:rPr lang="en-US" sz="2000" dirty="0"/>
              <a:t>subscriptions</a:t>
            </a:r>
            <a:br>
              <a:rPr lang="en-US" sz="2000" dirty="0"/>
            </a:br>
            <a:endParaRPr lang="bs-Latn-BA" sz="900" dirty="0"/>
          </a:p>
          <a:p>
            <a:r>
              <a:rPr lang="en-US" sz="2000" dirty="0"/>
              <a:t>The license assigned to a user determines what is available for download and use</a:t>
            </a:r>
            <a:br>
              <a:rPr lang="en-US" sz="2000" dirty="0"/>
            </a:br>
            <a:endParaRPr lang="bs-Latn-BA" sz="900" dirty="0"/>
          </a:p>
          <a:p>
            <a:r>
              <a:rPr lang="en-US" sz="2000" dirty="0"/>
              <a:t>Microsoft 365 Apps for enterprise uses streaming deployment by using Click-to-Run technology</a:t>
            </a:r>
            <a:br>
              <a:rPr lang="en-US" sz="2000" dirty="0"/>
            </a:br>
            <a:endParaRPr lang="bs-Latn-BA" sz="900" dirty="0"/>
          </a:p>
          <a:p>
            <a:r>
              <a:rPr lang="en-US" sz="2000" dirty="0"/>
              <a:t>Some Microsoft 365 plans can add subscriptions of Microsoft Visio and Microsoft Project</a:t>
            </a:r>
            <a:endParaRPr lang="bs-Latn-BA" sz="2000" dirty="0"/>
          </a:p>
        </p:txBody>
      </p:sp>
      <p:pic>
        <p:nvPicPr>
          <p:cNvPr id="3" name="Picture 2" descr="A screenshot of a cell phone&#10;&#10;Description automatically generated">
            <a:extLst>
              <a:ext uri="{FF2B5EF4-FFF2-40B4-BE49-F238E27FC236}">
                <a16:creationId xmlns:a16="http://schemas.microsoft.com/office/drawing/2014/main" id="{62F5F056-F9F4-4767-9481-4D0C8C2A4EC4}"/>
              </a:ext>
            </a:extLst>
          </p:cNvPr>
          <p:cNvPicPr>
            <a:picLocks noChangeAspect="1"/>
          </p:cNvPicPr>
          <p:nvPr/>
        </p:nvPicPr>
        <p:blipFill>
          <a:blip r:embed="rId3"/>
          <a:stretch>
            <a:fillRect/>
          </a:stretch>
        </p:blipFill>
        <p:spPr>
          <a:xfrm>
            <a:off x="5980929" y="1589816"/>
            <a:ext cx="6051096" cy="3941681"/>
          </a:xfrm>
          <a:prstGeom prst="rect">
            <a:avLst/>
          </a:prstGeom>
        </p:spPr>
      </p:pic>
    </p:spTree>
    <p:extLst>
      <p:ext uri="{BB962C8B-B14F-4D97-AF65-F5344CB8AC3E}">
        <p14:creationId xmlns:p14="http://schemas.microsoft.com/office/powerpoint/2010/main" val="260949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3BF3057F-D41C-48A6-A334-929E6EB4F117}"/>
              </a:ext>
            </a:extLst>
          </p:cNvPr>
          <p:cNvPicPr>
            <a:picLocks noChangeAspect="1"/>
          </p:cNvPicPr>
          <p:nvPr/>
        </p:nvPicPr>
        <p:blipFill>
          <a:blip r:embed="rId3"/>
          <a:stretch>
            <a:fillRect/>
          </a:stretch>
        </p:blipFill>
        <p:spPr>
          <a:xfrm>
            <a:off x="2155371" y="3347364"/>
            <a:ext cx="7337030" cy="4123411"/>
          </a:xfrm>
          <a:prstGeom prst="rect">
            <a:avLst/>
          </a:prstGeom>
        </p:spPr>
      </p:pic>
      <p:sp>
        <p:nvSpPr>
          <p:cNvPr id="17" name="Title 16"/>
          <p:cNvSpPr>
            <a:spLocks noGrp="1"/>
          </p:cNvSpPr>
          <p:nvPr>
            <p:ph type="title"/>
          </p:nvPr>
        </p:nvSpPr>
        <p:spPr>
          <a:xfrm>
            <a:off x="223934" y="465992"/>
            <a:ext cx="11849877" cy="1107996"/>
          </a:xfrm>
        </p:spPr>
        <p:txBody>
          <a:bodyPr/>
          <a:lstStyle/>
          <a:p>
            <a:r>
              <a:rPr lang="bs-Latn-BA" dirty="0"/>
              <a:t>Microsoft 365 Apps for enterprise Licensing and Activation</a:t>
            </a:r>
            <a:endParaRPr lang="en-US" dirty="0"/>
          </a:p>
        </p:txBody>
      </p:sp>
      <p:sp>
        <p:nvSpPr>
          <p:cNvPr id="6" name="Text Placeholder 5"/>
          <p:cNvSpPr>
            <a:spLocks noGrp="1"/>
          </p:cNvSpPr>
          <p:nvPr>
            <p:ph type="body" sz="quarter" idx="10"/>
          </p:nvPr>
        </p:nvSpPr>
        <p:spPr>
          <a:xfrm>
            <a:off x="592992" y="1294998"/>
            <a:ext cx="11275547" cy="3016210"/>
          </a:xfrm>
        </p:spPr>
        <p:txBody>
          <a:bodyPr/>
          <a:lstStyle/>
          <a:p>
            <a:r>
              <a:rPr lang="en-US" sz="2000" dirty="0"/>
              <a:t>A single Microsoft 365 Apps for enterprise license enables a user to deploy Microsoft 365 Apps for enterprise on up to five different devices</a:t>
            </a:r>
            <a:br>
              <a:rPr lang="en-US" sz="2000" dirty="0"/>
            </a:br>
            <a:endParaRPr lang="en-US" sz="800" dirty="0"/>
          </a:p>
          <a:p>
            <a:r>
              <a:rPr lang="en-US" sz="2000" dirty="0"/>
              <a:t>Microsoft 365 Apps for enterprise communicates with the Office Licensing Service and the Activation and Validation Service to obtain and activate a product key</a:t>
            </a:r>
            <a:br>
              <a:rPr lang="en-US" sz="2000" dirty="0"/>
            </a:br>
            <a:endParaRPr lang="en-US" sz="800" dirty="0"/>
          </a:p>
          <a:p>
            <a:r>
              <a:rPr lang="en-US" sz="2000" dirty="0"/>
              <a:t>As long as the device connects to the Internet at least once every 30 days, Office remains fully functional</a:t>
            </a:r>
            <a:br>
              <a:rPr lang="en-US" sz="2000" dirty="0"/>
            </a:br>
            <a:endParaRPr lang="en-US" sz="800" dirty="0"/>
          </a:p>
          <a:p>
            <a:r>
              <a:rPr lang="en-US" sz="2000" dirty="0"/>
              <a:t>If the device goes offline for more than 30 days, Office enters reduced functionality mode until the next time a user makes a connection</a:t>
            </a:r>
          </a:p>
        </p:txBody>
      </p:sp>
      <p:sp>
        <p:nvSpPr>
          <p:cNvPr id="4" name="TextBox 3">
            <a:extLst>
              <a:ext uri="{FF2B5EF4-FFF2-40B4-BE49-F238E27FC236}">
                <a16:creationId xmlns:a16="http://schemas.microsoft.com/office/drawing/2014/main" id="{4BB78A95-5A1B-4F8D-AA40-DDD369734633}"/>
              </a:ext>
            </a:extLst>
          </p:cNvPr>
          <p:cNvSpPr txBox="1"/>
          <p:nvPr/>
        </p:nvSpPr>
        <p:spPr>
          <a:xfrm>
            <a:off x="2715215" y="6378648"/>
            <a:ext cx="7903028" cy="246221"/>
          </a:xfrm>
          <a:prstGeom prst="rect">
            <a:avLst/>
          </a:prstGeom>
          <a:noFill/>
        </p:spPr>
        <p:txBody>
          <a:bodyPr wrap="square" lIns="0" tIns="0" rIns="0" bIns="0" rtlCol="0">
            <a:spAutoFit/>
          </a:bodyPr>
          <a:lstStyle/>
          <a:p>
            <a:pPr algn="l"/>
            <a:r>
              <a:rPr lang="en-US" sz="1600" b="0" i="0" u="none" strike="noStrike" dirty="0">
                <a:effectLst/>
                <a:latin typeface="Segoe UI Semilight" panose="020B0402040204020203" pitchFamily="34" charset="0"/>
                <a:cs typeface="Segoe UI Semilight" panose="020B0402040204020203" pitchFamily="34" charset="0"/>
              </a:rPr>
              <a:t>As soon as a device is activated, it is added to the user’s active devices.</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06619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7258E091-B341-4A89-9D7F-1B5B9E0D7E01}"/>
              </a:ext>
            </a:extLst>
          </p:cNvPr>
          <p:cNvPicPr>
            <a:picLocks noChangeAspect="1"/>
          </p:cNvPicPr>
          <p:nvPr/>
        </p:nvPicPr>
        <p:blipFill>
          <a:blip r:embed="rId3"/>
          <a:stretch>
            <a:fillRect/>
          </a:stretch>
        </p:blipFill>
        <p:spPr>
          <a:xfrm>
            <a:off x="3881536" y="3350754"/>
            <a:ext cx="8210938" cy="4614548"/>
          </a:xfrm>
          <a:prstGeom prst="rect">
            <a:avLst/>
          </a:prstGeom>
        </p:spPr>
      </p:pic>
      <p:sp>
        <p:nvSpPr>
          <p:cNvPr id="17" name="Title 16"/>
          <p:cNvSpPr>
            <a:spLocks noGrp="1"/>
          </p:cNvSpPr>
          <p:nvPr>
            <p:ph type="title"/>
          </p:nvPr>
        </p:nvSpPr>
        <p:spPr>
          <a:xfrm>
            <a:off x="588263" y="465992"/>
            <a:ext cx="11018520" cy="553998"/>
          </a:xfrm>
        </p:spPr>
        <p:txBody>
          <a:bodyPr/>
          <a:lstStyle/>
          <a:p>
            <a:r>
              <a:rPr lang="bs-Latn-BA" dirty="0"/>
              <a:t>Microsoft 365 Apps for enterprise Update Options</a:t>
            </a:r>
            <a:endParaRPr lang="en-US" dirty="0"/>
          </a:p>
        </p:txBody>
      </p:sp>
      <p:sp>
        <p:nvSpPr>
          <p:cNvPr id="6" name="Text Placeholder 5"/>
          <p:cNvSpPr>
            <a:spLocks noGrp="1"/>
          </p:cNvSpPr>
          <p:nvPr>
            <p:ph type="body" sz="quarter" idx="10"/>
          </p:nvPr>
        </p:nvSpPr>
        <p:spPr>
          <a:xfrm>
            <a:off x="592992" y="1444289"/>
            <a:ext cx="11018520" cy="3724096"/>
          </a:xfrm>
        </p:spPr>
        <p:txBody>
          <a:bodyPr/>
          <a:lstStyle/>
          <a:p>
            <a:r>
              <a:rPr lang="en-US" sz="1800" dirty="0"/>
              <a:t>Microsoft 365 Apps for enterprise applications are automatically updated when newer versions become available</a:t>
            </a:r>
            <a:br>
              <a:rPr lang="en-US" sz="1800" dirty="0"/>
            </a:br>
            <a:endParaRPr lang="en-US" sz="700" dirty="0"/>
          </a:p>
          <a:p>
            <a:r>
              <a:rPr lang="en-US" sz="1800" dirty="0"/>
              <a:t>There are three update branches</a:t>
            </a:r>
            <a:r>
              <a:rPr lang="bs-Latn-BA" sz="1800" dirty="0"/>
              <a:t>:</a:t>
            </a:r>
            <a:endParaRPr lang="en-US" sz="1800" dirty="0"/>
          </a:p>
          <a:p>
            <a:pPr lvl="1"/>
            <a:r>
              <a:rPr lang="en-US" sz="1600" dirty="0">
                <a:latin typeface="Segoe UI Semilight" panose="020B0402040204020203" pitchFamily="34" charset="0"/>
                <a:cs typeface="Segoe UI Semilight" panose="020B0402040204020203" pitchFamily="34" charset="0"/>
              </a:rPr>
              <a:t>Current Channel</a:t>
            </a:r>
          </a:p>
          <a:p>
            <a:pPr lvl="1"/>
            <a:r>
              <a:rPr lang="en-US" sz="1600" dirty="0">
                <a:latin typeface="Segoe UI Semilight" panose="020B0402040204020203" pitchFamily="34" charset="0"/>
                <a:cs typeface="Segoe UI Semilight" panose="020B0402040204020203" pitchFamily="34" charset="0"/>
              </a:rPr>
              <a:t>Deferred Channel</a:t>
            </a:r>
          </a:p>
          <a:p>
            <a:pPr lvl="1"/>
            <a:r>
              <a:rPr lang="en-US" sz="1600" dirty="0">
                <a:latin typeface="Segoe UI Semilight" panose="020B0402040204020203" pitchFamily="34" charset="0"/>
                <a:cs typeface="Segoe UI Semilight" panose="020B0402040204020203" pitchFamily="34" charset="0"/>
              </a:rPr>
              <a:t>First Release for Deferred Channel</a:t>
            </a:r>
            <a:br>
              <a:rPr lang="en-US" sz="1800" dirty="0">
                <a:latin typeface="Segoe UI Semilight" panose="020B0402040204020203" pitchFamily="34" charset="0"/>
                <a:cs typeface="Segoe UI Semilight" panose="020B0402040204020203" pitchFamily="34" charset="0"/>
              </a:rPr>
            </a:br>
            <a:endParaRPr lang="bs-Latn-BA" sz="700" dirty="0">
              <a:latin typeface="Segoe UI Semilight" panose="020B0402040204020203" pitchFamily="34" charset="0"/>
              <a:cs typeface="Segoe UI Semilight" panose="020B0402040204020203" pitchFamily="34" charset="0"/>
            </a:endParaRPr>
          </a:p>
          <a:p>
            <a:r>
              <a:rPr lang="bs-Latn-BA" sz="1800" dirty="0"/>
              <a:t>You can use </a:t>
            </a:r>
            <a:r>
              <a:rPr lang="en-US" sz="1800" dirty="0"/>
              <a:t>three methods for applying update branches to users</a:t>
            </a:r>
            <a:r>
              <a:rPr lang="bs-Latn-BA" sz="1800" dirty="0"/>
              <a:t>:</a:t>
            </a:r>
            <a:endParaRPr lang="en-US" sz="1800" dirty="0"/>
          </a:p>
          <a:p>
            <a:pPr lvl="1"/>
            <a:r>
              <a:rPr lang="en-US" sz="1600" dirty="0">
                <a:latin typeface="Segoe UI Semilight" panose="020B0402040204020203" pitchFamily="34" charset="0"/>
                <a:cs typeface="Segoe UI Semilight" panose="020B0402040204020203" pitchFamily="34" charset="0"/>
              </a:rPr>
              <a:t>Using the Microsoft 365 admin center</a:t>
            </a:r>
          </a:p>
          <a:p>
            <a:pPr lvl="1"/>
            <a:r>
              <a:rPr lang="en-US" sz="1600" dirty="0">
                <a:latin typeface="Segoe UI Semilight" panose="020B0402040204020203" pitchFamily="34" charset="0"/>
                <a:cs typeface="Segoe UI Semilight" panose="020B0402040204020203" pitchFamily="34" charset="0"/>
              </a:rPr>
              <a:t>Using the Office Deployment Tool (Office 2016 version)</a:t>
            </a:r>
          </a:p>
          <a:p>
            <a:pPr lvl="1"/>
            <a:r>
              <a:rPr lang="en-US" sz="1600" dirty="0">
                <a:latin typeface="Segoe UI Semilight" panose="020B0402040204020203" pitchFamily="34" charset="0"/>
                <a:cs typeface="Segoe UI Semilight" panose="020B0402040204020203" pitchFamily="34" charset="0"/>
              </a:rPr>
              <a:t>Using Group Policy</a:t>
            </a:r>
          </a:p>
          <a:p>
            <a:endParaRPr lang="en-US" dirty="0"/>
          </a:p>
        </p:txBody>
      </p:sp>
    </p:spTree>
    <p:extLst>
      <p:ext uri="{BB962C8B-B14F-4D97-AF65-F5344CB8AC3E}">
        <p14:creationId xmlns:p14="http://schemas.microsoft.com/office/powerpoint/2010/main" val="267407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bs-Latn-BA" dirty="0"/>
              <a:t>Discussion –</a:t>
            </a:r>
            <a:r>
              <a:rPr lang="en-US" dirty="0"/>
              <a:t> </a:t>
            </a:r>
            <a:r>
              <a:rPr lang="bs-Latn-BA" dirty="0"/>
              <a:t>Microsoft 365 Apps for enterprise</a:t>
            </a:r>
            <a:r>
              <a:rPr lang="en-US" dirty="0"/>
              <a:t> Update Branches</a:t>
            </a:r>
          </a:p>
        </p:txBody>
      </p:sp>
      <p:sp>
        <p:nvSpPr>
          <p:cNvPr id="6" name="Text Placeholder 5"/>
          <p:cNvSpPr>
            <a:spLocks noGrp="1"/>
          </p:cNvSpPr>
          <p:nvPr>
            <p:ph type="body" sz="quarter" idx="10"/>
          </p:nvPr>
        </p:nvSpPr>
        <p:spPr>
          <a:xfrm>
            <a:off x="3187082" y="2069439"/>
            <a:ext cx="8762261" cy="3102388"/>
          </a:xfrm>
        </p:spPr>
        <p:txBody>
          <a:bodyPr/>
          <a:lstStyle/>
          <a:p>
            <a:r>
              <a:rPr lang="en-US" dirty="0"/>
              <a:t>Which Microsoft 365 Apps for enterprise update branch do you think your organization will use, and why? </a:t>
            </a:r>
            <a:br>
              <a:rPr lang="en-US" dirty="0"/>
            </a:br>
            <a:endParaRPr lang="en-US" dirty="0"/>
          </a:p>
          <a:p>
            <a:r>
              <a:rPr lang="en-US" dirty="0"/>
              <a:t>Similarly, which of the three methods of applying update branches to users do you think your organization will use, and why?</a:t>
            </a:r>
            <a:br>
              <a:rPr lang="en-US" dirty="0"/>
            </a:br>
            <a:endParaRPr lang="en-US" dirty="0"/>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888410"/>
            <a:ext cx="2601896" cy="2154436"/>
          </a:xfrm>
          <a:prstGeom prst="rect">
            <a:avLst/>
          </a:prstGeom>
        </p:spPr>
      </p:pic>
    </p:spTree>
    <p:extLst>
      <p:ext uri="{BB962C8B-B14F-4D97-AF65-F5344CB8AC3E}">
        <p14:creationId xmlns:p14="http://schemas.microsoft.com/office/powerpoint/2010/main" val="113799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1: Configuring Tenant Roles</a:t>
            </a:r>
            <a:endParaRPr lang="en-US" dirty="0"/>
          </a:p>
        </p:txBody>
      </p:sp>
    </p:spTree>
    <p:extLst>
      <p:ext uri="{BB962C8B-B14F-4D97-AF65-F5344CB8AC3E}">
        <p14:creationId xmlns:p14="http://schemas.microsoft.com/office/powerpoint/2010/main" val="216401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Obstacles to a Successful Installation</a:t>
            </a:r>
            <a:endParaRPr lang="en-US" dirty="0"/>
          </a:p>
        </p:txBody>
      </p:sp>
      <p:sp>
        <p:nvSpPr>
          <p:cNvPr id="6" name="Text Placeholder 5"/>
          <p:cNvSpPr>
            <a:spLocks noGrp="1"/>
          </p:cNvSpPr>
          <p:nvPr>
            <p:ph type="body" sz="quarter" idx="10"/>
          </p:nvPr>
        </p:nvSpPr>
        <p:spPr>
          <a:xfrm>
            <a:off x="584200" y="1435497"/>
            <a:ext cx="11018520" cy="4222694"/>
          </a:xfrm>
        </p:spPr>
        <p:txBody>
          <a:bodyPr/>
          <a:lstStyle/>
          <a:p>
            <a:r>
              <a:rPr lang="en-US" dirty="0"/>
              <a:t>Lack of information technology (IT) expertise</a:t>
            </a:r>
            <a:br>
              <a:rPr lang="en-US" dirty="0"/>
            </a:br>
            <a:endParaRPr lang="en-US" dirty="0"/>
          </a:p>
          <a:p>
            <a:r>
              <a:rPr lang="en-US" dirty="0"/>
              <a:t>End of support for Windows XP</a:t>
            </a:r>
            <a:br>
              <a:rPr lang="en-US" dirty="0"/>
            </a:br>
            <a:endParaRPr lang="en-US" dirty="0"/>
          </a:p>
          <a:p>
            <a:r>
              <a:rPr lang="en-US" dirty="0"/>
              <a:t>Incorrect licenses</a:t>
            </a:r>
            <a:br>
              <a:rPr lang="en-US" dirty="0"/>
            </a:br>
            <a:endParaRPr lang="en-US" dirty="0"/>
          </a:p>
          <a:p>
            <a:r>
              <a:rPr lang="en-US" dirty="0"/>
              <a:t>Bandwidth limitations</a:t>
            </a:r>
            <a:br>
              <a:rPr lang="en-US" dirty="0"/>
            </a:br>
            <a:endParaRPr lang="en-US" dirty="0"/>
          </a:p>
          <a:p>
            <a:r>
              <a:rPr lang="en-US" dirty="0"/>
              <a:t>Users without administrator rights</a:t>
            </a:r>
          </a:p>
        </p:txBody>
      </p:sp>
    </p:spTree>
    <p:extLst>
      <p:ext uri="{BB962C8B-B14F-4D97-AF65-F5344CB8AC3E}">
        <p14:creationId xmlns:p14="http://schemas.microsoft.com/office/powerpoint/2010/main" val="4608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bs-Latn-BA" dirty="0"/>
              <a:t>Restricting User Access to Microsoft 365 Apps for enterprise</a:t>
            </a:r>
            <a:endParaRPr lang="en-US" dirty="0"/>
          </a:p>
        </p:txBody>
      </p:sp>
      <p:sp>
        <p:nvSpPr>
          <p:cNvPr id="6" name="Text Placeholder 5"/>
          <p:cNvSpPr>
            <a:spLocks noGrp="1"/>
          </p:cNvSpPr>
          <p:nvPr>
            <p:ph type="body" sz="quarter" idx="10"/>
          </p:nvPr>
        </p:nvSpPr>
        <p:spPr>
          <a:xfrm>
            <a:off x="592992" y="2172077"/>
            <a:ext cx="10781024" cy="2240613"/>
          </a:xfrm>
        </p:spPr>
        <p:txBody>
          <a:bodyPr/>
          <a:lstStyle/>
          <a:p>
            <a:r>
              <a:rPr lang="en-US" dirty="0"/>
              <a:t>Some organizations do not want users to have the ability to install application software on their laptop and desktop computers</a:t>
            </a:r>
            <a:br>
              <a:rPr lang="en-US" dirty="0"/>
            </a:br>
            <a:endParaRPr lang="bs-Latn-BA" dirty="0"/>
          </a:p>
          <a:p>
            <a:r>
              <a:rPr lang="bs-Latn-BA" dirty="0"/>
              <a:t>You can configure available software options in the Microsoft 365 admin center</a:t>
            </a:r>
            <a:endParaRPr lang="en-US" dirty="0"/>
          </a:p>
        </p:txBody>
      </p:sp>
    </p:spTree>
    <p:extLst>
      <p:ext uri="{BB962C8B-B14F-4D97-AF65-F5344CB8AC3E}">
        <p14:creationId xmlns:p14="http://schemas.microsoft.com/office/powerpoint/2010/main" val="34514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6</a:t>
            </a:r>
            <a:r>
              <a:rPr lang="bs-Latn-BA" dirty="0"/>
              <a:t>: Managing Centralized Microsoft 365 Apps for enterprise Deployments</a:t>
            </a:r>
            <a:endParaRPr lang="en-US" dirty="0"/>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4111895"/>
          </a:xfrm>
        </p:spPr>
        <p:txBody>
          <a:bodyPr/>
          <a:lstStyle/>
          <a:p>
            <a:r>
              <a:rPr lang="bs-Latn-BA" dirty="0"/>
              <a:t>To manage centralized Microsoft 365 Apps for enterprise deployments you should:</a:t>
            </a:r>
          </a:p>
          <a:p>
            <a:pPr lvl="1"/>
            <a:r>
              <a:rPr lang="bs-Latn-BA" sz="2400" dirty="0"/>
              <a:t>Understand deployment process</a:t>
            </a:r>
          </a:p>
          <a:p>
            <a:pPr lvl="1"/>
            <a:r>
              <a:rPr lang="bs-Latn-BA" sz="2400" dirty="0"/>
              <a:t>Know how to use ODT to configure Microsoft 365 Apps for enterprise deployment</a:t>
            </a:r>
          </a:p>
          <a:p>
            <a:pPr lvl="1"/>
            <a:r>
              <a:rPr lang="bs-Latn-BA" sz="2400" dirty="0"/>
              <a:t>Know how to use Group Policy to configure Microsoft 365 Apps for enterprise deployment</a:t>
            </a:r>
          </a:p>
          <a:p>
            <a:pPr lvl="1"/>
            <a:r>
              <a:rPr lang="bs-Latn-BA" sz="2400" dirty="0"/>
              <a:t>Understand how to manage update to Microsoft 365 Apps for enterprise</a:t>
            </a:r>
          </a:p>
          <a:p>
            <a:pPr lvl="1"/>
            <a:endParaRPr lang="bs-Latn-BA" dirty="0"/>
          </a:p>
          <a:p>
            <a:pPr lvl="1"/>
            <a:endParaRPr lang="en-US" dirty="0"/>
          </a:p>
        </p:txBody>
      </p:sp>
    </p:spTree>
    <p:extLst>
      <p:ext uri="{BB962C8B-B14F-4D97-AF65-F5344CB8AC3E}">
        <p14:creationId xmlns:p14="http://schemas.microsoft.com/office/powerpoint/2010/main" val="6171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65992"/>
            <a:ext cx="11392243" cy="1107996"/>
          </a:xfrm>
        </p:spPr>
        <p:txBody>
          <a:bodyPr/>
          <a:lstStyle/>
          <a:p>
            <a:r>
              <a:rPr lang="en-US" dirty="0"/>
              <a:t>Microsoft 365 Apps for enterprise</a:t>
            </a:r>
            <a:r>
              <a:rPr lang="bs-Latn-BA" dirty="0"/>
              <a:t>Deployment Overview</a:t>
            </a:r>
            <a:endParaRPr lang="en-US" dirty="0"/>
          </a:p>
        </p:txBody>
      </p:sp>
      <p:sp>
        <p:nvSpPr>
          <p:cNvPr id="6" name="Text Placeholder 5"/>
          <p:cNvSpPr>
            <a:spLocks noGrp="1"/>
          </p:cNvSpPr>
          <p:nvPr>
            <p:ph type="body" sz="quarter" idx="10"/>
          </p:nvPr>
        </p:nvSpPr>
        <p:spPr>
          <a:xfrm>
            <a:off x="592992" y="1400329"/>
            <a:ext cx="11018520" cy="5219891"/>
          </a:xfrm>
        </p:spPr>
        <p:txBody>
          <a:bodyPr/>
          <a:lstStyle/>
          <a:p>
            <a:r>
              <a:rPr lang="en-US" dirty="0"/>
              <a:t>The following software distribution tools are examples of mechanisms that can be used to manage </a:t>
            </a:r>
            <a:r>
              <a:rPr lang="bs-Latn-BA" dirty="0"/>
              <a:t>Office</a:t>
            </a:r>
            <a:r>
              <a:rPr lang="en-US" dirty="0"/>
              <a:t> installations</a:t>
            </a:r>
            <a:r>
              <a:rPr lang="bs-Latn-BA" dirty="0"/>
              <a:t>:</a:t>
            </a:r>
            <a:endParaRPr lang="en-US" dirty="0"/>
          </a:p>
          <a:p>
            <a:pPr lvl="1"/>
            <a:r>
              <a:rPr lang="en-US" dirty="0"/>
              <a:t>Configuration Manager</a:t>
            </a:r>
          </a:p>
          <a:p>
            <a:pPr lvl="1"/>
            <a:r>
              <a:rPr lang="en-US" dirty="0"/>
              <a:t>Intune</a:t>
            </a:r>
          </a:p>
          <a:p>
            <a:pPr lvl="1"/>
            <a:r>
              <a:rPr lang="en-US" dirty="0"/>
              <a:t>Non-Microsoft software distribution</a:t>
            </a:r>
          </a:p>
          <a:p>
            <a:pPr lvl="1"/>
            <a:r>
              <a:rPr lang="en-US" dirty="0"/>
              <a:t>Group Policy login scripts</a:t>
            </a:r>
          </a:p>
          <a:p>
            <a:pPr lvl="1"/>
            <a:r>
              <a:rPr lang="en-US" dirty="0"/>
              <a:t>Scripted installation</a:t>
            </a:r>
            <a:br>
              <a:rPr lang="en-US" dirty="0"/>
            </a:br>
            <a:endParaRPr lang="en-US" sz="1000" dirty="0"/>
          </a:p>
          <a:p>
            <a:r>
              <a:rPr lang="en-US" dirty="0"/>
              <a:t>For Click-to-Run, you must configure the Office client through Group Policy and the Office Deployment Tool</a:t>
            </a:r>
            <a:br>
              <a:rPr lang="en-US" dirty="0"/>
            </a:br>
            <a:endParaRPr lang="en-US" sz="1000" dirty="0"/>
          </a:p>
          <a:p>
            <a:r>
              <a:rPr lang="en-US" dirty="0"/>
              <a:t>You can use the following tools to complement each other:</a:t>
            </a:r>
          </a:p>
          <a:p>
            <a:pPr lvl="1"/>
            <a:r>
              <a:rPr lang="en-US" dirty="0"/>
              <a:t>Office Deployment Tool</a:t>
            </a:r>
            <a:r>
              <a:rPr lang="bs-Latn-BA" dirty="0"/>
              <a:t> (ODT)</a:t>
            </a:r>
            <a:endParaRPr lang="en-US" dirty="0"/>
          </a:p>
          <a:p>
            <a:pPr lvl="1"/>
            <a:r>
              <a:rPr lang="en-US" dirty="0"/>
              <a:t>Group Policy</a:t>
            </a:r>
          </a:p>
        </p:txBody>
      </p:sp>
    </p:spTree>
    <p:extLst>
      <p:ext uri="{BB962C8B-B14F-4D97-AF65-F5344CB8AC3E}">
        <p14:creationId xmlns:p14="http://schemas.microsoft.com/office/powerpoint/2010/main" val="27538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5309" y="465992"/>
            <a:ext cx="12260425" cy="1107996"/>
          </a:xfrm>
        </p:spPr>
        <p:txBody>
          <a:bodyPr/>
          <a:lstStyle/>
          <a:p>
            <a:r>
              <a:rPr lang="bs-Latn-BA" dirty="0"/>
              <a:t>Configuring Microsoft 365 Apps for enterprise with the ODT</a:t>
            </a:r>
            <a:endParaRPr lang="en-US" dirty="0"/>
          </a:p>
        </p:txBody>
      </p:sp>
      <p:pic>
        <p:nvPicPr>
          <p:cNvPr id="3" name="Picture 2" descr="A screenshot of a cell phone&#10;&#10;Description automatically generated">
            <a:extLst>
              <a:ext uri="{FF2B5EF4-FFF2-40B4-BE49-F238E27FC236}">
                <a16:creationId xmlns:a16="http://schemas.microsoft.com/office/drawing/2014/main" id="{FA8CB432-694F-4B7F-AE44-23175E885440}"/>
              </a:ext>
            </a:extLst>
          </p:cNvPr>
          <p:cNvPicPr>
            <a:picLocks noChangeAspect="1"/>
          </p:cNvPicPr>
          <p:nvPr/>
        </p:nvPicPr>
        <p:blipFill>
          <a:blip r:embed="rId3"/>
          <a:stretch>
            <a:fillRect/>
          </a:stretch>
        </p:blipFill>
        <p:spPr>
          <a:xfrm>
            <a:off x="1539549" y="2617765"/>
            <a:ext cx="8319795" cy="4675725"/>
          </a:xfrm>
          <a:prstGeom prst="rect">
            <a:avLst/>
          </a:prstGeom>
        </p:spPr>
      </p:pic>
      <p:sp>
        <p:nvSpPr>
          <p:cNvPr id="6" name="Text Placeholder 5"/>
          <p:cNvSpPr>
            <a:spLocks noGrp="1"/>
          </p:cNvSpPr>
          <p:nvPr>
            <p:ph type="body" sz="quarter" idx="10"/>
          </p:nvPr>
        </p:nvSpPr>
        <p:spPr>
          <a:xfrm>
            <a:off x="592992" y="1444289"/>
            <a:ext cx="11018520" cy="2086725"/>
          </a:xfrm>
        </p:spPr>
        <p:txBody>
          <a:bodyPr/>
          <a:lstStyle/>
          <a:p>
            <a:r>
              <a:rPr lang="en-US" sz="1800" dirty="0"/>
              <a:t>The Office Deployment Tool (ODT) is used to perform the following tasks:</a:t>
            </a:r>
          </a:p>
          <a:p>
            <a:pPr lvl="1"/>
            <a:r>
              <a:rPr lang="en-US" sz="1600" dirty="0">
                <a:latin typeface="Segoe UI Semilight" panose="020B0402040204020203" pitchFamily="34" charset="0"/>
                <a:cs typeface="Segoe UI Semilight" panose="020B0402040204020203" pitchFamily="34" charset="0"/>
              </a:rPr>
              <a:t>Download Office source files </a:t>
            </a:r>
            <a:endParaRPr lang="bs-Latn-BA" sz="1600" dirty="0">
              <a:latin typeface="Segoe UI Semilight" panose="020B0402040204020203" pitchFamily="34" charset="0"/>
              <a:cs typeface="Segoe UI Semilight" panose="020B0402040204020203" pitchFamily="34" charset="0"/>
            </a:endParaRPr>
          </a:p>
          <a:p>
            <a:pPr lvl="1"/>
            <a:r>
              <a:rPr lang="en-US" sz="1600" dirty="0">
                <a:latin typeface="Segoe UI Semilight" panose="020B0402040204020203" pitchFamily="34" charset="0"/>
                <a:cs typeface="Segoe UI Semilight" panose="020B0402040204020203" pitchFamily="34" charset="0"/>
              </a:rPr>
              <a:t>Install or remove Click-to-Run or customize installations</a:t>
            </a:r>
          </a:p>
          <a:p>
            <a:pPr lvl="1"/>
            <a:r>
              <a:rPr lang="en-US" sz="1600" dirty="0">
                <a:latin typeface="Segoe UI Semilight" panose="020B0402040204020203" pitchFamily="34" charset="0"/>
                <a:cs typeface="Segoe UI Semilight" panose="020B0402040204020203" pitchFamily="34" charset="0"/>
              </a:rPr>
              <a:t>Apply software update policies</a:t>
            </a:r>
            <a:br>
              <a:rPr lang="en-US" sz="1600" dirty="0">
                <a:latin typeface="Segoe UI Semilight" panose="020B0402040204020203" pitchFamily="34" charset="0"/>
                <a:cs typeface="Segoe UI Semilight" panose="020B0402040204020203" pitchFamily="34" charset="0"/>
              </a:rPr>
            </a:br>
            <a:endParaRPr lang="en-US" sz="1600" dirty="0">
              <a:latin typeface="Segoe UI Semilight" panose="020B0402040204020203" pitchFamily="34" charset="0"/>
              <a:cs typeface="Segoe UI Semilight" panose="020B0402040204020203" pitchFamily="34" charset="0"/>
            </a:endParaRPr>
          </a:p>
          <a:p>
            <a:r>
              <a:rPr lang="en-US" sz="1800" dirty="0"/>
              <a:t>To customize the Microsoft 365 Apps for enterprise deployment, you can use the Office Customization Tool to modify the configuration.xml file to specify various settings</a:t>
            </a:r>
          </a:p>
        </p:txBody>
      </p:sp>
      <p:sp>
        <p:nvSpPr>
          <p:cNvPr id="4" name="TextBox 3">
            <a:extLst>
              <a:ext uri="{FF2B5EF4-FFF2-40B4-BE49-F238E27FC236}">
                <a16:creationId xmlns:a16="http://schemas.microsoft.com/office/drawing/2014/main" id="{FFDE39D9-42E7-4569-A552-28E2A78043D6}"/>
              </a:ext>
            </a:extLst>
          </p:cNvPr>
          <p:cNvSpPr txBox="1"/>
          <p:nvPr/>
        </p:nvSpPr>
        <p:spPr>
          <a:xfrm>
            <a:off x="1688841" y="6223518"/>
            <a:ext cx="8170504" cy="492443"/>
          </a:xfrm>
          <a:prstGeom prst="rect">
            <a:avLst/>
          </a:prstGeom>
          <a:noFill/>
        </p:spPr>
        <p:txBody>
          <a:bodyPr wrap="square" lIns="0" tIns="0" rIns="0" bIns="0" rtlCol="0">
            <a:spAutoFit/>
          </a:bodyPr>
          <a:lstStyle/>
          <a:p>
            <a:pPr algn="l"/>
            <a:r>
              <a:rPr lang="en-US" sz="1600" b="0" i="0" u="none" strike="noStrike" dirty="0">
                <a:effectLst/>
                <a:latin typeface="Segoe UI VSS (Regular)"/>
              </a:rPr>
              <a:t>The Office Customization Tool can run in any browser to create a custom installation package, which can then be deployed to workstations.</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6444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bs-Latn-BA" dirty="0"/>
              <a:t>Deploying Microsoft 365 Apps for enterprise using Group Policy</a:t>
            </a:r>
            <a:endParaRPr lang="en-US" dirty="0"/>
          </a:p>
        </p:txBody>
      </p:sp>
      <p:sp>
        <p:nvSpPr>
          <p:cNvPr id="6" name="Text Placeholder 5"/>
          <p:cNvSpPr>
            <a:spLocks noGrp="1"/>
          </p:cNvSpPr>
          <p:nvPr>
            <p:ph type="body" sz="quarter" idx="10"/>
          </p:nvPr>
        </p:nvSpPr>
        <p:spPr>
          <a:xfrm>
            <a:off x="592992" y="2041449"/>
            <a:ext cx="11018520" cy="3705630"/>
          </a:xfrm>
        </p:spPr>
        <p:txBody>
          <a:bodyPr/>
          <a:lstStyle/>
          <a:p>
            <a:r>
              <a:rPr lang="bs-Latn-BA" dirty="0"/>
              <a:t>You can use Group Policy tools to manage Microsoft 365 Apps for enterprise installations</a:t>
            </a:r>
            <a:br>
              <a:rPr lang="en-US" dirty="0"/>
            </a:br>
            <a:endParaRPr lang="bs-Latn-BA" dirty="0"/>
          </a:p>
          <a:p>
            <a:r>
              <a:rPr lang="en-US" dirty="0"/>
              <a:t>You can use Group Policy to manage general Office settings and application-specific settings, such as managed add-ins</a:t>
            </a:r>
            <a:br>
              <a:rPr lang="en-US" dirty="0"/>
            </a:br>
            <a:endParaRPr lang="en-US" dirty="0"/>
          </a:p>
          <a:p>
            <a:r>
              <a:rPr lang="bs-Latn-BA" dirty="0"/>
              <a:t>Y</a:t>
            </a:r>
            <a:r>
              <a:rPr lang="en-US" dirty="0"/>
              <a:t>ou </a:t>
            </a:r>
            <a:r>
              <a:rPr lang="bs-Latn-BA" dirty="0"/>
              <a:t>can </a:t>
            </a:r>
            <a:r>
              <a:rPr lang="en-US" dirty="0"/>
              <a:t>use Group Policy to control each user's first-run experience</a:t>
            </a:r>
          </a:p>
          <a:p>
            <a:endParaRPr lang="en-US" dirty="0"/>
          </a:p>
        </p:txBody>
      </p:sp>
    </p:spTree>
    <p:extLst>
      <p:ext uri="{BB962C8B-B14F-4D97-AF65-F5344CB8AC3E}">
        <p14:creationId xmlns:p14="http://schemas.microsoft.com/office/powerpoint/2010/main" val="302348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bs-Latn-BA" dirty="0"/>
              <a:t>Discussion – Configuring Microsoft 365 Apps for enterprise</a:t>
            </a:r>
            <a:endParaRPr lang="en-US" dirty="0"/>
          </a:p>
        </p:txBody>
      </p:sp>
      <p:sp>
        <p:nvSpPr>
          <p:cNvPr id="6" name="Text Placeholder 5"/>
          <p:cNvSpPr>
            <a:spLocks noGrp="1"/>
          </p:cNvSpPr>
          <p:nvPr>
            <p:ph type="body" sz="quarter" idx="10"/>
          </p:nvPr>
        </p:nvSpPr>
        <p:spPr>
          <a:xfrm>
            <a:off x="3187082" y="2106763"/>
            <a:ext cx="8762261" cy="2585323"/>
          </a:xfrm>
        </p:spPr>
        <p:txBody>
          <a:bodyPr/>
          <a:lstStyle/>
          <a:p>
            <a:r>
              <a:rPr lang="en-US" dirty="0"/>
              <a:t>Microsoft 365 Apps for enterprise can be configured using the Office Deployment Tool and Group Policy. </a:t>
            </a:r>
            <a:br>
              <a:rPr lang="en-US" dirty="0"/>
            </a:br>
            <a:br>
              <a:rPr lang="en-US" dirty="0"/>
            </a:br>
            <a:r>
              <a:rPr lang="en-US" dirty="0"/>
              <a:t>Do you plan to use these tools to configure your Microsoft 365 Apps for enterprise deployment, and if so, how?</a:t>
            </a: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2009708"/>
            <a:ext cx="2601896" cy="2154436"/>
          </a:xfrm>
          <a:prstGeom prst="rect">
            <a:avLst/>
          </a:prstGeom>
        </p:spPr>
      </p:pic>
    </p:spTree>
    <p:extLst>
      <p:ext uri="{BB962C8B-B14F-4D97-AF65-F5344CB8AC3E}">
        <p14:creationId xmlns:p14="http://schemas.microsoft.com/office/powerpoint/2010/main" val="213431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9CAA1FA1-2561-43ED-8F0E-92E8B24194CE}"/>
              </a:ext>
            </a:extLst>
          </p:cNvPr>
          <p:cNvPicPr>
            <a:picLocks noChangeAspect="1"/>
          </p:cNvPicPr>
          <p:nvPr/>
        </p:nvPicPr>
        <p:blipFill>
          <a:blip r:embed="rId3"/>
          <a:stretch>
            <a:fillRect/>
          </a:stretch>
        </p:blipFill>
        <p:spPr>
          <a:xfrm>
            <a:off x="7765681" y="717028"/>
            <a:ext cx="3304032" cy="5498592"/>
          </a:xfrm>
          <a:prstGeom prst="rect">
            <a:avLst/>
          </a:prstGeom>
        </p:spPr>
      </p:pic>
      <p:sp>
        <p:nvSpPr>
          <p:cNvPr id="17" name="Title 16"/>
          <p:cNvSpPr>
            <a:spLocks noGrp="1"/>
          </p:cNvSpPr>
          <p:nvPr>
            <p:ph type="title"/>
          </p:nvPr>
        </p:nvSpPr>
        <p:spPr>
          <a:xfrm>
            <a:off x="588263" y="465992"/>
            <a:ext cx="11018520" cy="553998"/>
          </a:xfrm>
        </p:spPr>
        <p:txBody>
          <a:bodyPr/>
          <a:lstStyle/>
          <a:p>
            <a:r>
              <a:rPr lang="bs-Latn-BA" dirty="0"/>
              <a:t>Managing Microsoft 365 Apps for enterprise Updates</a:t>
            </a:r>
            <a:endParaRPr lang="en-US" dirty="0"/>
          </a:p>
        </p:txBody>
      </p:sp>
      <p:sp>
        <p:nvSpPr>
          <p:cNvPr id="6" name="Text Placeholder 5"/>
          <p:cNvSpPr>
            <a:spLocks noGrp="1"/>
          </p:cNvSpPr>
          <p:nvPr>
            <p:ph type="body" sz="quarter" idx="10"/>
          </p:nvPr>
        </p:nvSpPr>
        <p:spPr>
          <a:xfrm>
            <a:off x="592992" y="1444289"/>
            <a:ext cx="5761155" cy="5256824"/>
          </a:xfrm>
        </p:spPr>
        <p:txBody>
          <a:bodyPr/>
          <a:lstStyle/>
          <a:p>
            <a:r>
              <a:rPr lang="en-US" sz="2000" dirty="0"/>
              <a:t>Click-to-Run uses an optimized software-update model that provides unobtrusive background updates</a:t>
            </a:r>
            <a:br>
              <a:rPr lang="en-US" sz="2000" dirty="0"/>
            </a:br>
            <a:endParaRPr lang="en-US" sz="2000" dirty="0"/>
          </a:p>
          <a:p>
            <a:r>
              <a:rPr lang="en-US" sz="2000" dirty="0"/>
              <a:t>Updating options include: </a:t>
            </a:r>
          </a:p>
          <a:p>
            <a:pPr lvl="1"/>
            <a:r>
              <a:rPr lang="en-US" sz="1800" dirty="0">
                <a:latin typeface="Segoe UI Semilight" panose="020B0402040204020203" pitchFamily="34" charset="0"/>
                <a:cs typeface="Segoe UI Semilight" panose="020B0402040204020203" pitchFamily="34" charset="0"/>
              </a:rPr>
              <a:t>Automatic from cloud</a:t>
            </a:r>
          </a:p>
          <a:p>
            <a:pPr lvl="1"/>
            <a:r>
              <a:rPr lang="en-US" sz="1800" dirty="0">
                <a:latin typeface="Segoe UI Semilight" panose="020B0402040204020203" pitchFamily="34" charset="0"/>
                <a:cs typeface="Segoe UI Semilight" panose="020B0402040204020203" pitchFamily="34" charset="0"/>
              </a:rPr>
              <a:t>Automatic from network</a:t>
            </a:r>
          </a:p>
          <a:p>
            <a:pPr lvl="1"/>
            <a:r>
              <a:rPr lang="en-US" sz="1800" dirty="0">
                <a:latin typeface="Segoe UI Semilight" panose="020B0402040204020203" pitchFamily="34" charset="0"/>
                <a:cs typeface="Segoe UI Semilight" panose="020B0402040204020203" pitchFamily="34" charset="0"/>
              </a:rPr>
              <a:t>Rerun setup.exe by using Electronic Software Delivery (ESD)</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r>
              <a:rPr lang="bs-Latn-BA" sz="2000" dirty="0"/>
              <a:t>Office c</a:t>
            </a:r>
            <a:r>
              <a:rPr lang="en-US" sz="2000" dirty="0"/>
              <a:t>lients can be on an outdated build for only 12 months</a:t>
            </a:r>
            <a:br>
              <a:rPr lang="en-US" sz="2000" dirty="0"/>
            </a:br>
            <a:endParaRPr lang="en-US" sz="2000" dirty="0"/>
          </a:p>
          <a:p>
            <a:r>
              <a:rPr lang="en-US" sz="2000" dirty="0"/>
              <a:t>Administrators can configure update behavior by using the Office Deployment Tool configuration.xml </a:t>
            </a:r>
          </a:p>
        </p:txBody>
      </p:sp>
      <p:sp>
        <p:nvSpPr>
          <p:cNvPr id="4" name="TextBox 3">
            <a:extLst>
              <a:ext uri="{FF2B5EF4-FFF2-40B4-BE49-F238E27FC236}">
                <a16:creationId xmlns:a16="http://schemas.microsoft.com/office/drawing/2014/main" id="{593496CE-6ED5-448D-81BF-9A2E6C2BAD82}"/>
              </a:ext>
            </a:extLst>
          </p:cNvPr>
          <p:cNvSpPr txBox="1"/>
          <p:nvPr/>
        </p:nvSpPr>
        <p:spPr>
          <a:xfrm>
            <a:off x="7156580" y="6120882"/>
            <a:ext cx="4821874" cy="738664"/>
          </a:xfrm>
          <a:prstGeom prst="rect">
            <a:avLst/>
          </a:prstGeom>
          <a:noFill/>
        </p:spPr>
        <p:txBody>
          <a:bodyPr wrap="square" lIns="0" tIns="0" rIns="0" bIns="0" rtlCol="0">
            <a:spAutoFit/>
          </a:bodyPr>
          <a:lstStyle/>
          <a:p>
            <a:pPr algn="l"/>
            <a:r>
              <a:rPr lang="en-US" sz="1600" b="0" i="0" u="none" strike="noStrike" dirty="0">
                <a:effectLst/>
                <a:latin typeface="Segoe UI Semilight" panose="020B0402040204020203" pitchFamily="34" charset="0"/>
                <a:cs typeface="Segoe UI Semilight" panose="020B0402040204020203" pitchFamily="34" charset="0"/>
              </a:rPr>
              <a:t>Microsoft 365 Apps for enterprise clients can be updated through GPO, or from a file share, or directly from Microsoft 365</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79311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Implementation scenario</a:t>
            </a:r>
          </a:p>
        </p:txBody>
      </p:sp>
      <p:sp>
        <p:nvSpPr>
          <p:cNvPr id="6" name="Text Placeholder 5"/>
          <p:cNvSpPr>
            <a:spLocks noGrp="1"/>
          </p:cNvSpPr>
          <p:nvPr>
            <p:ph type="body" sz="quarter" idx="10"/>
          </p:nvPr>
        </p:nvSpPr>
        <p:spPr>
          <a:xfrm>
            <a:off x="3187082" y="1548879"/>
            <a:ext cx="8882998" cy="5208414"/>
          </a:xfrm>
        </p:spPr>
        <p:txBody>
          <a:bodyPr/>
          <a:lstStyle/>
          <a:p>
            <a:pPr marL="0" marR="0" indent="0">
              <a:lnSpc>
                <a:spcPct val="107000"/>
              </a:lnSpc>
              <a:spcBef>
                <a:spcPts val="0"/>
              </a:spcBef>
              <a:spcAft>
                <a:spcPts val="800"/>
              </a:spcAft>
              <a:buNone/>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 work for </a:t>
            </a:r>
            <a:r>
              <a:rPr lang="en-US"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Fabrikam</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Inc., who has just acquired a small competitor.</a:t>
            </a:r>
            <a:b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newly acquired company uses legacy operating systems (Windows 7 Home edition) and has been using a volume license for Office 2010. </a:t>
            </a:r>
          </a:p>
          <a:p>
            <a:pPr>
              <a:lnSpc>
                <a:spcPct val="107000"/>
              </a:lnSpc>
              <a:spcBef>
                <a:spcPts val="0"/>
              </a:spcBef>
              <a:spcAft>
                <a:spcPts val="800"/>
              </a:spcAft>
            </a:pPr>
            <a:endPar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also uses workgroups to manage its work environment.</a:t>
            </a:r>
            <a:b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spcAft>
                <a:spcPts val="800"/>
              </a:spcAft>
            </a:pPr>
            <a:r>
              <a:rPr lang="en-US"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Fabrikam</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employs Microsoft 365, which it uses to manage all corporate-owned devices, as well as all personal devices that are used for company-related work. </a:t>
            </a:r>
          </a:p>
          <a:p>
            <a:pPr marL="0" marR="0" indent="0">
              <a:lnSpc>
                <a:spcPct val="107000"/>
              </a:lnSpc>
              <a:spcBef>
                <a:spcPts val="0"/>
              </a:spcBef>
              <a:spcAft>
                <a:spcPts val="800"/>
              </a:spcAft>
              <a:buNone/>
            </a:pPr>
            <a:endPar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Given this information, what strategy would you recommend to update the newly acquired company to meet </a:t>
            </a:r>
            <a:r>
              <a:rPr lang="en-US"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Fabrikam’s</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standards.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888410"/>
            <a:ext cx="2601896" cy="2154436"/>
          </a:xfrm>
          <a:prstGeom prst="rect">
            <a:avLst/>
          </a:prstGeom>
        </p:spPr>
      </p:pic>
    </p:spTree>
    <p:extLst>
      <p:ext uri="{BB962C8B-B14F-4D97-AF65-F5344CB8AC3E}">
        <p14:creationId xmlns:p14="http://schemas.microsoft.com/office/powerpoint/2010/main" val="308633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4918269"/>
          </a:xfrm>
        </p:spPr>
        <p:txBody>
          <a:bodyPr/>
          <a:lstStyle/>
          <a:p>
            <a:r>
              <a:rPr lang="bs-Latn-BA" dirty="0"/>
              <a:t>T</a:t>
            </a:r>
            <a:r>
              <a:rPr lang="en-US" dirty="0"/>
              <a:t>his lesson examines the following topics that provide the required prerequisite knowledge t</a:t>
            </a:r>
            <a:r>
              <a:rPr lang="bs-Latn-BA" dirty="0"/>
              <a:t>o </a:t>
            </a:r>
            <a:r>
              <a:rPr lang="en-US" dirty="0"/>
              <a:t>effectively </a:t>
            </a:r>
            <a:r>
              <a:rPr lang="bs-Latn-BA" dirty="0"/>
              <a:t>configure Microsoft 365 tenant roles:</a:t>
            </a:r>
            <a:br>
              <a:rPr lang="en-US" dirty="0"/>
            </a:br>
            <a:endParaRPr lang="bs-Latn-BA" sz="1000" dirty="0"/>
          </a:p>
          <a:p>
            <a:pPr lvl="1"/>
            <a:r>
              <a:rPr lang="bs-Latn-BA" dirty="0"/>
              <a:t>Microsoft 365 Permission model</a:t>
            </a:r>
            <a:endParaRPr lang="en-US" dirty="0"/>
          </a:p>
          <a:p>
            <a:pPr lvl="1"/>
            <a:r>
              <a:rPr lang="en-US" dirty="0"/>
              <a:t>Exchange Admin</a:t>
            </a:r>
            <a:r>
              <a:rPr lang="bs-Latn-BA" dirty="0"/>
              <a:t> role</a:t>
            </a:r>
            <a:endParaRPr lang="en-US" dirty="0"/>
          </a:p>
          <a:p>
            <a:pPr lvl="1"/>
            <a:r>
              <a:rPr lang="en-US" dirty="0"/>
              <a:t>SharePoint Admin</a:t>
            </a:r>
            <a:r>
              <a:rPr lang="bs-Latn-BA" dirty="0"/>
              <a:t> role</a:t>
            </a:r>
            <a:endParaRPr lang="en-US" dirty="0"/>
          </a:p>
          <a:p>
            <a:pPr lvl="1"/>
            <a:r>
              <a:rPr lang="en-US" dirty="0"/>
              <a:t>Modern Desktop Admin</a:t>
            </a:r>
            <a:r>
              <a:rPr lang="bs-Latn-BA" dirty="0"/>
              <a:t> role</a:t>
            </a:r>
            <a:endParaRPr lang="en-US" dirty="0"/>
          </a:p>
          <a:p>
            <a:pPr lvl="1"/>
            <a:r>
              <a:rPr lang="en-US" dirty="0"/>
              <a:t>Security and Compliance Admin</a:t>
            </a:r>
            <a:r>
              <a:rPr lang="bs-Latn-BA" dirty="0"/>
              <a:t> role</a:t>
            </a:r>
            <a:r>
              <a:rPr lang="en-US" dirty="0"/>
              <a:t>s</a:t>
            </a:r>
          </a:p>
          <a:p>
            <a:pPr lvl="1"/>
            <a:r>
              <a:rPr lang="en-US" dirty="0"/>
              <a:t>Teams Admin</a:t>
            </a:r>
            <a:r>
              <a:rPr lang="bs-Latn-BA" dirty="0"/>
              <a:t> role</a:t>
            </a:r>
            <a:endParaRPr lang="en-US" dirty="0"/>
          </a:p>
          <a:p>
            <a:pPr lvl="1"/>
            <a:r>
              <a:rPr lang="en-US" dirty="0"/>
              <a:t>Configuring Tenant Roles</a:t>
            </a:r>
          </a:p>
          <a:p>
            <a:pPr lvl="1"/>
            <a:r>
              <a:rPr lang="en-US" dirty="0"/>
              <a:t>Azure AD Privileged Identity Management</a:t>
            </a:r>
          </a:p>
          <a:p>
            <a:endParaRPr lang="en-US" dirty="0"/>
          </a:p>
        </p:txBody>
      </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589610" cy="498598"/>
          </a:xfrm>
        </p:spPr>
        <p:txBody>
          <a:bodyPr/>
          <a:lstStyle/>
          <a:p>
            <a:r>
              <a:rPr lang="en-US" dirty="0"/>
              <a:t>Lesson 7: Lab 2 – Exercise 3</a:t>
            </a:r>
          </a:p>
        </p:txBody>
      </p:sp>
    </p:spTree>
    <p:extLst>
      <p:ext uri="{BB962C8B-B14F-4D97-AF65-F5344CB8AC3E}">
        <p14:creationId xmlns:p14="http://schemas.microsoft.com/office/powerpoint/2010/main" val="184822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Lab Exercises (continued)</a:t>
            </a:r>
          </a:p>
        </p:txBody>
      </p:sp>
      <p:sp>
        <p:nvSpPr>
          <p:cNvPr id="6" name="Text Placeholder 5"/>
          <p:cNvSpPr>
            <a:spLocks noGrp="1"/>
          </p:cNvSpPr>
          <p:nvPr>
            <p:ph type="body" sz="quarter" idx="10"/>
          </p:nvPr>
        </p:nvSpPr>
        <p:spPr>
          <a:xfrm>
            <a:off x="2884868" y="1444289"/>
            <a:ext cx="8726644" cy="3471720"/>
          </a:xfrm>
        </p:spPr>
        <p:txBody>
          <a:bodyPr/>
          <a:lstStyle/>
          <a:p>
            <a:pPr lvl="0" fontAlgn="base"/>
            <a:r>
              <a:rPr lang="en-US" dirty="0"/>
              <a:t>Exercise 3: Install Microsoft 365 Apps for enterprise</a:t>
            </a:r>
            <a:br>
              <a:rPr lang="en-US" dirty="0"/>
            </a:br>
            <a:endParaRPr lang="en-US" sz="800" dirty="0"/>
          </a:p>
          <a:p>
            <a:pPr lvl="1" fontAlgn="base"/>
            <a:r>
              <a:rPr lang="en-US" dirty="0"/>
              <a:t>Task 1 – Verify how licensing affects installing Microsoft 365 Apps for enterprise</a:t>
            </a:r>
          </a:p>
          <a:p>
            <a:pPr lvl="1" fontAlgn="base"/>
            <a:r>
              <a:rPr lang="en-US" dirty="0"/>
              <a:t>Task 2 – Verify how the global Office download setting affects installing Microsoft 365 Apps for enterprise</a:t>
            </a:r>
          </a:p>
          <a:p>
            <a:pPr lvl="1" fontAlgn="base"/>
            <a:r>
              <a:rPr lang="en-US" dirty="0"/>
              <a:t>Task 3 – Perform a User-Driven Installation of Microsoft 365 Apps for enterprise </a:t>
            </a:r>
          </a:p>
          <a:p>
            <a:pPr lvl="1" fontAlgn="base"/>
            <a:endParaRPr lang="en-US" dirty="0"/>
          </a:p>
          <a:p>
            <a:pPr lvl="0" fontAlgn="base"/>
            <a:endParaRPr lang="en-US" dirty="0"/>
          </a:p>
        </p:txBody>
      </p:sp>
      <p:pic>
        <p:nvPicPr>
          <p:cNvPr id="4" name="Picture 3" descr="A picture containing drawing&#10;&#10;Description automatically generated">
            <a:extLst>
              <a:ext uri="{FF2B5EF4-FFF2-40B4-BE49-F238E27FC236}">
                <a16:creationId xmlns:a16="http://schemas.microsoft.com/office/drawing/2014/main" id="{168CA896-B87F-434F-B245-2308153D3348}"/>
              </a:ext>
            </a:extLst>
          </p:cNvPr>
          <p:cNvPicPr>
            <a:picLocks noChangeAspect="1"/>
          </p:cNvPicPr>
          <p:nvPr/>
        </p:nvPicPr>
        <p:blipFill>
          <a:blip r:embed="rId3"/>
          <a:stretch>
            <a:fillRect/>
          </a:stretch>
        </p:blipFill>
        <p:spPr>
          <a:xfrm>
            <a:off x="283896" y="1469809"/>
            <a:ext cx="2454439" cy="2115339"/>
          </a:xfrm>
          <a:prstGeom prst="rect">
            <a:avLst/>
          </a:prstGeom>
        </p:spPr>
      </p:pic>
    </p:spTree>
    <p:extLst>
      <p:ext uri="{BB962C8B-B14F-4D97-AF65-F5344CB8AC3E}">
        <p14:creationId xmlns:p14="http://schemas.microsoft.com/office/powerpoint/2010/main" val="418379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589610" cy="498598"/>
          </a:xfrm>
        </p:spPr>
        <p:txBody>
          <a:bodyPr/>
          <a:lstStyle/>
          <a:p>
            <a:r>
              <a:rPr lang="en-US" dirty="0"/>
              <a:t>Lesson 8: Module Review</a:t>
            </a:r>
          </a:p>
        </p:txBody>
      </p:sp>
    </p:spTree>
    <p:extLst>
      <p:ext uri="{BB962C8B-B14F-4D97-AF65-F5344CB8AC3E}">
        <p14:creationId xmlns:p14="http://schemas.microsoft.com/office/powerpoint/2010/main" val="308800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Module Review</a:t>
            </a:r>
          </a:p>
        </p:txBody>
      </p:sp>
      <p:sp>
        <p:nvSpPr>
          <p:cNvPr id="6" name="Text Placeholder 5"/>
          <p:cNvSpPr>
            <a:spLocks noGrp="1"/>
          </p:cNvSpPr>
          <p:nvPr>
            <p:ph type="body" sz="quarter" idx="10"/>
          </p:nvPr>
        </p:nvSpPr>
        <p:spPr>
          <a:xfrm>
            <a:off x="3187082" y="1444289"/>
            <a:ext cx="8762261" cy="2326791"/>
          </a:xfrm>
        </p:spPr>
        <p:txBody>
          <a:bodyPr/>
          <a:lstStyle/>
          <a:p>
            <a:r>
              <a:rPr lang="en-US" dirty="0"/>
              <a:t>What are your key takeaways from this module, and why?</a:t>
            </a:r>
          </a:p>
          <a:p>
            <a:endParaRPr lang="en-US" dirty="0"/>
          </a:p>
          <a:p>
            <a:r>
              <a:rPr lang="en-US" dirty="0"/>
              <a:t>What are the key features discussed in this module that you foresee implementing at your organization?</a:t>
            </a: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Permission Model Overview</a:t>
            </a:r>
            <a:endParaRPr lang="en-US" dirty="0"/>
          </a:p>
        </p:txBody>
      </p:sp>
      <p:sp>
        <p:nvSpPr>
          <p:cNvPr id="6" name="Text Placeholder 5"/>
          <p:cNvSpPr>
            <a:spLocks noGrp="1"/>
          </p:cNvSpPr>
          <p:nvPr>
            <p:ph type="body" sz="quarter" idx="10"/>
          </p:nvPr>
        </p:nvSpPr>
        <p:spPr>
          <a:xfrm>
            <a:off x="592992" y="1444289"/>
            <a:ext cx="11285330" cy="4598182"/>
          </a:xfrm>
        </p:spPr>
        <p:txBody>
          <a:bodyPr/>
          <a:lstStyle/>
          <a:p>
            <a:r>
              <a:rPr lang="en-US" dirty="0"/>
              <a:t>Microsoft 365 provides several predefined administrator roles that you can assign to users in your organization to ease administrative burdens</a:t>
            </a:r>
            <a:br>
              <a:rPr lang="en-US" dirty="0"/>
            </a:br>
            <a:endParaRPr lang="en-US" sz="1000" dirty="0"/>
          </a:p>
          <a:p>
            <a:r>
              <a:rPr lang="en-US" dirty="0"/>
              <a:t>The permission model in Microsoft 365 on which administrator roles are based is referred to as Role-Based Access Control (RBAC )</a:t>
            </a:r>
            <a:br>
              <a:rPr lang="en-US" dirty="0"/>
            </a:br>
            <a:endParaRPr lang="en-US" sz="1000" dirty="0"/>
          </a:p>
          <a:p>
            <a:r>
              <a:rPr lang="bs-Latn-BA" dirty="0"/>
              <a:t>O</a:t>
            </a:r>
            <a:r>
              <a:rPr lang="en-US" dirty="0"/>
              <a:t>nline services</a:t>
            </a:r>
            <a:r>
              <a:rPr lang="bs-Latn-BA" dirty="0"/>
              <a:t>, such as Exchange </a:t>
            </a:r>
            <a:r>
              <a:rPr lang="en-US" dirty="0"/>
              <a:t>Online and</a:t>
            </a:r>
            <a:r>
              <a:rPr lang="bs-Latn-BA" dirty="0"/>
              <a:t> Share</a:t>
            </a:r>
            <a:r>
              <a:rPr lang="en-US" dirty="0"/>
              <a:t>P</a:t>
            </a:r>
            <a:r>
              <a:rPr lang="bs-Latn-BA" dirty="0"/>
              <a:t>oint</a:t>
            </a:r>
            <a:r>
              <a:rPr lang="en-US" dirty="0"/>
              <a:t> Online, have their own permission models</a:t>
            </a:r>
            <a:br>
              <a:rPr lang="en-US" dirty="0"/>
            </a:br>
            <a:endParaRPr lang="en-US" sz="1000" dirty="0"/>
          </a:p>
          <a:p>
            <a:r>
              <a:rPr lang="en-US" dirty="0"/>
              <a:t>There are other administrator roles available in the RBAC model (such as Global Administrator, Billing Administrator, and Password Administrator, among others)</a:t>
            </a: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Using Admin Roles In Microsoft 365</a:t>
            </a:r>
          </a:p>
        </p:txBody>
      </p:sp>
      <p:pic>
        <p:nvPicPr>
          <p:cNvPr id="3" name="Picture 2" descr="A picture containing screenshot&#10;&#10;Description automatically generated">
            <a:extLst>
              <a:ext uri="{FF2B5EF4-FFF2-40B4-BE49-F238E27FC236}">
                <a16:creationId xmlns:a16="http://schemas.microsoft.com/office/drawing/2014/main" id="{0775B28B-E002-4B04-95F4-748E58533DB7}"/>
              </a:ext>
            </a:extLst>
          </p:cNvPr>
          <p:cNvPicPr>
            <a:picLocks noChangeAspect="1"/>
          </p:cNvPicPr>
          <p:nvPr/>
        </p:nvPicPr>
        <p:blipFill>
          <a:blip r:embed="rId3"/>
          <a:stretch>
            <a:fillRect/>
          </a:stretch>
        </p:blipFill>
        <p:spPr>
          <a:xfrm>
            <a:off x="4422710" y="2572587"/>
            <a:ext cx="7769290" cy="4366341"/>
          </a:xfrm>
          <a:prstGeom prst="rect">
            <a:avLst/>
          </a:prstGeom>
        </p:spPr>
      </p:pic>
      <p:sp>
        <p:nvSpPr>
          <p:cNvPr id="6" name="Text Placeholder 5"/>
          <p:cNvSpPr>
            <a:spLocks noGrp="1"/>
          </p:cNvSpPr>
          <p:nvPr>
            <p:ph type="body" sz="quarter" idx="10"/>
          </p:nvPr>
        </p:nvSpPr>
        <p:spPr>
          <a:xfrm>
            <a:off x="360263" y="1220892"/>
            <a:ext cx="11018520" cy="5601533"/>
          </a:xfrm>
        </p:spPr>
        <p:txBody>
          <a:bodyPr/>
          <a:lstStyle/>
          <a:p>
            <a:r>
              <a:rPr lang="en-US" sz="2000" dirty="0"/>
              <a:t>In Microsoft 365 you use administrator roles to assign specific administrative functions to users</a:t>
            </a:r>
            <a:br>
              <a:rPr lang="en-US" sz="2000" dirty="0"/>
            </a:br>
            <a:endParaRPr lang="en-US" sz="1000" dirty="0"/>
          </a:p>
          <a:p>
            <a:r>
              <a:rPr lang="en-US" sz="2000" dirty="0"/>
              <a:t>Each admin role maps to common business functions and gives permissions to do specific tasks in the Microsoft 365 admin center</a:t>
            </a:r>
            <a:br>
              <a:rPr lang="en-US" sz="2000" dirty="0"/>
            </a:br>
            <a:endParaRPr lang="en-US" sz="1000" dirty="0"/>
          </a:p>
          <a:p>
            <a:r>
              <a:rPr lang="en-US" sz="2000" dirty="0"/>
              <a:t>You can manage admin roles in Microsoft 365 using the Microsoft 365 admin center or Windows PowerShell.</a:t>
            </a:r>
            <a:r>
              <a:rPr lang="bs-Latn-BA" sz="2000" dirty="0"/>
              <a:t> </a:t>
            </a:r>
            <a:r>
              <a:rPr lang="en-US" sz="2000" dirty="0"/>
              <a:t>Key r</a:t>
            </a:r>
            <a:r>
              <a:rPr lang="bs-Latn-BA" sz="2000" dirty="0"/>
              <a:t>oles include: </a:t>
            </a:r>
            <a:br>
              <a:rPr lang="en-US" sz="2000" dirty="0"/>
            </a:br>
            <a:endParaRPr lang="en-US" sz="800" dirty="0"/>
          </a:p>
          <a:p>
            <a:pPr lvl="1"/>
            <a:r>
              <a:rPr lang="en-US" sz="1800" dirty="0">
                <a:latin typeface="Segoe UI Semilight" panose="020B0402040204020203" pitchFamily="34" charset="0"/>
                <a:cs typeface="Segoe UI Semilight" panose="020B0402040204020203" pitchFamily="34" charset="0"/>
              </a:rPr>
              <a:t>Global administrator</a:t>
            </a:r>
          </a:p>
          <a:p>
            <a:pPr lvl="1"/>
            <a:r>
              <a:rPr lang="en-US" sz="1800" dirty="0">
                <a:latin typeface="Segoe UI Semilight" panose="020B0402040204020203" pitchFamily="34" charset="0"/>
                <a:cs typeface="Segoe UI Semilight" panose="020B0402040204020203" pitchFamily="34" charset="0"/>
              </a:rPr>
              <a:t>Billing administrator</a:t>
            </a:r>
          </a:p>
          <a:p>
            <a:pPr lvl="1"/>
            <a:r>
              <a:rPr lang="en-US" sz="1800" dirty="0">
                <a:latin typeface="Segoe UI Semilight" panose="020B0402040204020203" pitchFamily="34" charset="0"/>
                <a:cs typeface="Segoe UI Semilight" panose="020B0402040204020203" pitchFamily="34" charset="0"/>
              </a:rPr>
              <a:t>Dynamics 365 Service administrator</a:t>
            </a:r>
          </a:p>
          <a:p>
            <a:pPr lvl="1"/>
            <a:r>
              <a:rPr lang="en-US" sz="1800" dirty="0">
                <a:latin typeface="Segoe UI Semilight" panose="020B0402040204020203" pitchFamily="34" charset="0"/>
                <a:cs typeface="Segoe UI Semilight" panose="020B0402040204020203" pitchFamily="34" charset="0"/>
              </a:rPr>
              <a:t>Exchange administrator</a:t>
            </a:r>
          </a:p>
          <a:p>
            <a:pPr lvl="1"/>
            <a:r>
              <a:rPr lang="en-US" sz="1800" dirty="0">
                <a:latin typeface="Segoe UI Semilight" panose="020B0402040204020203" pitchFamily="34" charset="0"/>
                <a:cs typeface="Segoe UI Semilight" panose="020B0402040204020203" pitchFamily="34" charset="0"/>
              </a:rPr>
              <a:t>Password administrator</a:t>
            </a:r>
          </a:p>
          <a:p>
            <a:pPr lvl="1"/>
            <a:r>
              <a:rPr lang="en-US" sz="1800" dirty="0">
                <a:latin typeface="Segoe UI Semilight" panose="020B0402040204020203" pitchFamily="34" charset="0"/>
                <a:cs typeface="Segoe UI Semilight" panose="020B0402040204020203" pitchFamily="34" charset="0"/>
              </a:rPr>
              <a:t>Skype for Business administrator</a:t>
            </a:r>
          </a:p>
          <a:p>
            <a:pPr lvl="1"/>
            <a:r>
              <a:rPr lang="en-US" sz="1800" dirty="0">
                <a:latin typeface="Segoe UI Semilight" panose="020B0402040204020203" pitchFamily="34" charset="0"/>
                <a:cs typeface="Segoe UI Semilight" panose="020B0402040204020203" pitchFamily="34" charset="0"/>
              </a:rPr>
              <a:t>Power BI administrator</a:t>
            </a:r>
          </a:p>
          <a:p>
            <a:pPr lvl="1"/>
            <a:r>
              <a:rPr lang="en-US" sz="1800" dirty="0">
                <a:latin typeface="Segoe UI Semilight" panose="020B0402040204020203" pitchFamily="34" charset="0"/>
                <a:cs typeface="Segoe UI Semilight" panose="020B0402040204020203" pitchFamily="34" charset="0"/>
              </a:rPr>
              <a:t>Service administrator</a:t>
            </a:r>
          </a:p>
          <a:p>
            <a:pPr lvl="1"/>
            <a:r>
              <a:rPr lang="en-US" sz="1800" dirty="0">
                <a:latin typeface="Segoe UI Semilight" panose="020B0402040204020203" pitchFamily="34" charset="0"/>
                <a:cs typeface="Segoe UI Semilight" panose="020B0402040204020203" pitchFamily="34" charset="0"/>
              </a:rPr>
              <a:t>SharePoint administrator</a:t>
            </a:r>
          </a:p>
          <a:p>
            <a:pPr lvl="1"/>
            <a:r>
              <a:rPr lang="en-US" sz="1800" dirty="0">
                <a:latin typeface="Segoe UI Semilight" panose="020B0402040204020203" pitchFamily="34" charset="0"/>
                <a:cs typeface="Segoe UI Semilight" panose="020B0402040204020203" pitchFamily="34" charset="0"/>
              </a:rPr>
              <a:t>User Management administrator</a:t>
            </a:r>
            <a:endParaRPr lang="en-US"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14060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Exchange Administrator</a:t>
            </a:r>
            <a:endParaRPr lang="en-US" dirty="0"/>
          </a:p>
        </p:txBody>
      </p:sp>
      <p:sp>
        <p:nvSpPr>
          <p:cNvPr id="6" name="Text Placeholder 5"/>
          <p:cNvSpPr>
            <a:spLocks noGrp="1"/>
          </p:cNvSpPr>
          <p:nvPr>
            <p:ph type="body" sz="quarter" idx="10"/>
          </p:nvPr>
        </p:nvSpPr>
        <p:spPr>
          <a:xfrm>
            <a:off x="592992" y="1444289"/>
            <a:ext cx="11018520" cy="4241161"/>
          </a:xfrm>
        </p:spPr>
        <p:txBody>
          <a:bodyPr/>
          <a:lstStyle/>
          <a:p>
            <a:r>
              <a:rPr lang="en-US" dirty="0"/>
              <a:t>The Microsoft 365 Exchange Administrator role contains permissions for managing all aspects of the Exchange product</a:t>
            </a:r>
            <a:br>
              <a:rPr lang="en-US" dirty="0"/>
            </a:br>
            <a:endParaRPr lang="en-US" dirty="0"/>
          </a:p>
          <a:p>
            <a:r>
              <a:rPr lang="en-US" dirty="0"/>
              <a:t>Some of the key responsibilities assigned to the Microsoft 365 Exchange Administrator role are: </a:t>
            </a:r>
            <a:br>
              <a:rPr lang="en-US" dirty="0"/>
            </a:br>
            <a:endParaRPr lang="en-US" sz="1000" dirty="0"/>
          </a:p>
          <a:p>
            <a:pPr lvl="1"/>
            <a:r>
              <a:rPr lang="en-US" dirty="0"/>
              <a:t>Planning and deployment</a:t>
            </a:r>
          </a:p>
          <a:p>
            <a:pPr lvl="1"/>
            <a:r>
              <a:rPr lang="en-US" dirty="0"/>
              <a:t>Message policy and compliance</a:t>
            </a:r>
          </a:p>
          <a:p>
            <a:pPr lvl="1"/>
            <a:r>
              <a:rPr lang="en-US" dirty="0"/>
              <a:t>Security Functions</a:t>
            </a:r>
          </a:p>
          <a:p>
            <a:pPr lvl="1"/>
            <a:r>
              <a:rPr lang="en-US" dirty="0"/>
              <a:t>Mail Flow Management</a:t>
            </a:r>
          </a:p>
          <a:p>
            <a:pPr lvl="1"/>
            <a:r>
              <a:rPr lang="en-US" dirty="0"/>
              <a:t>Reports and Troubleshooting</a:t>
            </a:r>
          </a:p>
        </p:txBody>
      </p:sp>
    </p:spTree>
    <p:extLst>
      <p:ext uri="{BB962C8B-B14F-4D97-AF65-F5344CB8AC3E}">
        <p14:creationId xmlns:p14="http://schemas.microsoft.com/office/powerpoint/2010/main" val="105054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SharePoint Administrator</a:t>
            </a:r>
            <a:endParaRPr lang="en-US" dirty="0"/>
          </a:p>
        </p:txBody>
      </p:sp>
      <p:sp>
        <p:nvSpPr>
          <p:cNvPr id="6" name="Text Placeholder 5"/>
          <p:cNvSpPr>
            <a:spLocks noGrp="1"/>
          </p:cNvSpPr>
          <p:nvPr>
            <p:ph type="body" sz="quarter" idx="10"/>
          </p:nvPr>
        </p:nvSpPr>
        <p:spPr>
          <a:xfrm>
            <a:off x="592992" y="1444289"/>
            <a:ext cx="11018520" cy="4610493"/>
          </a:xfrm>
        </p:spPr>
        <p:txBody>
          <a:bodyPr/>
          <a:lstStyle/>
          <a:p>
            <a:r>
              <a:rPr lang="en-US" dirty="0"/>
              <a:t>The Microsoft 365 SharePoint Administrator role contains permissions for managing all aspects of the SharePoint Online product</a:t>
            </a:r>
            <a:br>
              <a:rPr lang="en-US" dirty="0"/>
            </a:br>
            <a:endParaRPr lang="en-US" dirty="0"/>
          </a:p>
          <a:p>
            <a:r>
              <a:rPr lang="en-US" dirty="0"/>
              <a:t>Some of the key responsibilities assigned to the Microsoft 365 SharePoint Administrator role are</a:t>
            </a:r>
            <a:r>
              <a:rPr lang="bs-Latn-BA" dirty="0"/>
              <a:t>:</a:t>
            </a:r>
            <a:r>
              <a:rPr lang="en-US" dirty="0"/>
              <a:t> </a:t>
            </a:r>
            <a:br>
              <a:rPr lang="en-US" dirty="0"/>
            </a:br>
            <a:endParaRPr lang="en-US" sz="1000" dirty="0"/>
          </a:p>
          <a:p>
            <a:pPr lvl="1"/>
            <a:r>
              <a:rPr lang="en-US" dirty="0"/>
              <a:t>Site collections</a:t>
            </a:r>
          </a:p>
          <a:p>
            <a:pPr lvl="1"/>
            <a:r>
              <a:rPr lang="en-US" dirty="0"/>
              <a:t>InfoPath</a:t>
            </a:r>
          </a:p>
          <a:p>
            <a:pPr lvl="1"/>
            <a:r>
              <a:rPr lang="en-US" dirty="0"/>
              <a:t>User profiles</a:t>
            </a:r>
          </a:p>
          <a:p>
            <a:pPr lvl="1"/>
            <a:r>
              <a:rPr lang="en-US" dirty="0"/>
              <a:t>BCS</a:t>
            </a:r>
          </a:p>
          <a:p>
            <a:pPr lvl="1"/>
            <a:r>
              <a:rPr lang="en-US" dirty="0"/>
              <a:t>Term store</a:t>
            </a:r>
          </a:p>
          <a:p>
            <a:pPr lvl="1"/>
            <a:r>
              <a:rPr lang="en-US" dirty="0"/>
              <a:t>Records management</a:t>
            </a:r>
          </a:p>
        </p:txBody>
      </p:sp>
      <p:sp>
        <p:nvSpPr>
          <p:cNvPr id="4" name="Text Placeholder 5">
            <a:extLst>
              <a:ext uri="{FF2B5EF4-FFF2-40B4-BE49-F238E27FC236}">
                <a16:creationId xmlns:a16="http://schemas.microsoft.com/office/drawing/2014/main" id="{A5A63EBF-A60A-48C3-AD80-636124126EEF}"/>
              </a:ext>
            </a:extLst>
          </p:cNvPr>
          <p:cNvSpPr txBox="1">
            <a:spLocks/>
          </p:cNvSpPr>
          <p:nvPr/>
        </p:nvSpPr>
        <p:spPr>
          <a:xfrm>
            <a:off x="4413318" y="3888410"/>
            <a:ext cx="3105636" cy="17851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Search</a:t>
            </a:r>
          </a:p>
          <a:p>
            <a:pPr lvl="1"/>
            <a:r>
              <a:rPr lang="en-US" dirty="0"/>
              <a:t>Secure store</a:t>
            </a:r>
          </a:p>
          <a:p>
            <a:pPr lvl="1"/>
            <a:r>
              <a:rPr lang="en-US" dirty="0"/>
              <a:t>Apps</a:t>
            </a:r>
          </a:p>
          <a:p>
            <a:pPr lvl="1"/>
            <a:r>
              <a:rPr lang="en-US" dirty="0"/>
              <a:t>Settings</a:t>
            </a:r>
          </a:p>
          <a:p>
            <a:pPr lvl="1"/>
            <a:r>
              <a:rPr lang="en-US" dirty="0"/>
              <a:t>Configure hybrid</a:t>
            </a:r>
          </a:p>
        </p:txBody>
      </p:sp>
    </p:spTree>
    <p:extLst>
      <p:ext uri="{BB962C8B-B14F-4D97-AF65-F5344CB8AC3E}">
        <p14:creationId xmlns:p14="http://schemas.microsoft.com/office/powerpoint/2010/main" val="183817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Modern Desktop Administrator</a:t>
            </a:r>
            <a:endParaRPr lang="en-US" dirty="0"/>
          </a:p>
        </p:txBody>
      </p:sp>
      <p:sp>
        <p:nvSpPr>
          <p:cNvPr id="6" name="Text Placeholder 5"/>
          <p:cNvSpPr>
            <a:spLocks noGrp="1"/>
          </p:cNvSpPr>
          <p:nvPr>
            <p:ph type="body" sz="quarter" idx="10"/>
          </p:nvPr>
        </p:nvSpPr>
        <p:spPr>
          <a:xfrm>
            <a:off x="592992" y="1444289"/>
            <a:ext cx="10880970" cy="4302716"/>
          </a:xfrm>
        </p:spPr>
        <p:txBody>
          <a:bodyPr/>
          <a:lstStyle/>
          <a:p>
            <a:r>
              <a:rPr lang="en-US" dirty="0"/>
              <a:t>The Microsoft 365 Modern Desktop Administrator role contains permissions for managing all aspects of the Windows and device monitoring products</a:t>
            </a:r>
            <a:br>
              <a:rPr lang="en-US" dirty="0"/>
            </a:br>
            <a:endParaRPr lang="en-US" dirty="0"/>
          </a:p>
          <a:p>
            <a:r>
              <a:rPr lang="en-US" dirty="0"/>
              <a:t>Some of the key responsibilities assigned to the Microsoft 365 Modern Desktop Administrator role are</a:t>
            </a:r>
            <a:r>
              <a:rPr lang="bs-Latn-BA" dirty="0"/>
              <a:t>:</a:t>
            </a:r>
            <a:r>
              <a:rPr lang="en-US" dirty="0"/>
              <a:t> </a:t>
            </a:r>
            <a:br>
              <a:rPr lang="en-US" dirty="0"/>
            </a:br>
            <a:endParaRPr lang="en-US" sz="1000" dirty="0"/>
          </a:p>
          <a:p>
            <a:pPr lvl="1"/>
            <a:r>
              <a:rPr lang="en-US" dirty="0"/>
              <a:t>Planning and deployment of Devices</a:t>
            </a:r>
          </a:p>
          <a:p>
            <a:pPr lvl="1"/>
            <a:r>
              <a:rPr lang="en-US" dirty="0"/>
              <a:t>Device Compliance </a:t>
            </a:r>
          </a:p>
          <a:p>
            <a:pPr lvl="1"/>
            <a:r>
              <a:rPr lang="en-US" dirty="0"/>
              <a:t>Monitoring services</a:t>
            </a:r>
          </a:p>
          <a:p>
            <a:pPr lvl="1"/>
            <a:r>
              <a:rPr lang="en-US" dirty="0"/>
              <a:t>Update Management</a:t>
            </a:r>
          </a:p>
        </p:txBody>
      </p:sp>
    </p:spTree>
    <p:extLst>
      <p:ext uri="{BB962C8B-B14F-4D97-AF65-F5344CB8AC3E}">
        <p14:creationId xmlns:p14="http://schemas.microsoft.com/office/powerpoint/2010/main" val="91677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7172073BA7E54EAAA667A5349509A2" ma:contentTypeVersion="2" ma:contentTypeDescription="Create a new document." ma:contentTypeScope="" ma:versionID="cb688cedb9a5131eb37376e5d067ca7a">
  <xsd:schema xmlns:xsd="http://www.w3.org/2001/XMLSchema" xmlns:xs="http://www.w3.org/2001/XMLSchema" xmlns:p="http://schemas.microsoft.com/office/2006/metadata/properties" xmlns:ns2="12416225-1957-458a-9a8a-9e86497ceaa0" targetNamespace="http://schemas.microsoft.com/office/2006/metadata/properties" ma:root="true" ma:fieldsID="efedb88ba1c3b100664bc0c99e3c2e14" ns2:_="">
    <xsd:import namespace="12416225-1957-458a-9a8a-9e86497cea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416225-1957-458a-9a8a-9e86497ce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B1E8771-DA0D-43D6-AFBE-0A5DE32AF7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416225-1957-458a-9a8a-9e86497ce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256</TotalTime>
  <Words>3807</Words>
  <Application>Microsoft Office PowerPoint</Application>
  <PresentationFormat>Widescreen</PresentationFormat>
  <Paragraphs>393</Paragraphs>
  <Slides>44</Slides>
  <Notes>44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vt:lpstr>
      <vt:lpstr>Calibri</vt:lpstr>
      <vt:lpstr>Consolas</vt:lpstr>
      <vt:lpstr>Segoe UI</vt:lpstr>
      <vt:lpstr>Segoe UI Light</vt:lpstr>
      <vt:lpstr>Segoe UI Semibold</vt:lpstr>
      <vt:lpstr>Segoe UI Semilight</vt:lpstr>
      <vt:lpstr>Segoe UI VSS (Regular)</vt:lpstr>
      <vt:lpstr>Wingdings</vt:lpstr>
      <vt:lpstr>WHITE TEMPLATE</vt:lpstr>
      <vt:lpstr>SOFT BLACK TEMPLATE</vt:lpstr>
      <vt:lpstr>Module 3: Managing Your Microsoft 365 Tenant</vt:lpstr>
      <vt:lpstr>Module Agenda</vt:lpstr>
      <vt:lpstr>Lesson 1: Configuring Tenant Roles</vt:lpstr>
      <vt:lpstr>Lesson Introduction</vt:lpstr>
      <vt:lpstr>Microsoft 365 Permission Model Overview</vt:lpstr>
      <vt:lpstr>Using Admin Roles In Microsoft 365</vt:lpstr>
      <vt:lpstr>Exchange Administrator</vt:lpstr>
      <vt:lpstr>SharePoint Administrator</vt:lpstr>
      <vt:lpstr>Modern Desktop Administrator</vt:lpstr>
      <vt:lpstr>Security and Compliance Administrator</vt:lpstr>
      <vt:lpstr>Teams Administrator</vt:lpstr>
      <vt:lpstr>Configuring Tenant Roles</vt:lpstr>
      <vt:lpstr>Azure AD Privileged Identity Management</vt:lpstr>
      <vt:lpstr>Discussion – Implementation scenario</vt:lpstr>
      <vt:lpstr>Lesson 2: Lab 2 – Exercise 1</vt:lpstr>
      <vt:lpstr>Lab Exercises</vt:lpstr>
      <vt:lpstr>Lesson 3: Managing Tenant Health and Services</vt:lpstr>
      <vt:lpstr>Lesson Introduction</vt:lpstr>
      <vt:lpstr>Monitoring Service Health</vt:lpstr>
      <vt:lpstr>Developing an Incident Response Plan</vt:lpstr>
      <vt:lpstr>Requesting Assistance from Microsoft</vt:lpstr>
      <vt:lpstr>Lesson 4: Lab 2 – Exercise 2</vt:lpstr>
      <vt:lpstr>Lab Exercises (continued)</vt:lpstr>
      <vt:lpstr>Lesson 5: Managing User-Driven Client Installations</vt:lpstr>
      <vt:lpstr>Lesson Introduction</vt:lpstr>
      <vt:lpstr>Microsoft 365 Apps for enterprise Overview</vt:lpstr>
      <vt:lpstr>Microsoft 365 Apps for enterprise Licensing and Activation</vt:lpstr>
      <vt:lpstr>Microsoft 365 Apps for enterprise Update Options</vt:lpstr>
      <vt:lpstr>Discussion – Microsoft 365 Apps for enterprise Update Branches</vt:lpstr>
      <vt:lpstr>Obstacles to a Successful Installation</vt:lpstr>
      <vt:lpstr>Restricting User Access to Microsoft 365 Apps for enterprise</vt:lpstr>
      <vt:lpstr>Lesson 6: Managing Centralized Microsoft 365 Apps for enterprise Deployments</vt:lpstr>
      <vt:lpstr>Lesson Introduction</vt:lpstr>
      <vt:lpstr>Microsoft 365 Apps for enterpriseDeployment Overview</vt:lpstr>
      <vt:lpstr>Configuring Microsoft 365 Apps for enterprise with the ODT</vt:lpstr>
      <vt:lpstr>Deploying Microsoft 365 Apps for enterprise using Group Policy</vt:lpstr>
      <vt:lpstr>Discussion – Configuring Microsoft 365 Apps for enterprise</vt:lpstr>
      <vt:lpstr>Managing Microsoft 365 Apps for enterprise Updates</vt:lpstr>
      <vt:lpstr>Discussion – Implementation scenario</vt:lpstr>
      <vt:lpstr>Lesson 7: Lab 2 – Exercise 3</vt:lpstr>
      <vt:lpstr>Lab Exercises (continued)</vt:lpstr>
      <vt:lpstr>Lesson 8: Module Review</vt:lpstr>
      <vt:lpstr>Discussion – Module Review</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Tony Frink</cp:lastModifiedBy>
  <cp:revision>41</cp:revision>
  <dcterms:created xsi:type="dcterms:W3CDTF">2018-07-31T14:16:34Z</dcterms:created>
  <dcterms:modified xsi:type="dcterms:W3CDTF">2020-05-18T23:01:23Z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0x0101004F7172073BA7E54EAAA667A5349509A2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