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93" r:id="rId3"/>
  </p:sldMasterIdLst>
  <p:notesMasterIdLst>
    <p:notesMasterId r:id="rId11"/>
  </p:notesMasterIdLst>
  <p:sldIdLst>
    <p:sldId id="259" r:id="rId4"/>
    <p:sldId id="272" r:id="rId5"/>
    <p:sldId id="2076137762" r:id="rId6"/>
    <p:sldId id="2076136817" r:id="rId7"/>
    <p:sldId id="2076137531" r:id="rId8"/>
    <p:sldId id="264" r:id="rId9"/>
    <p:sldId id="207613777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0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7E297-09DF-4D8D-8050-12EDAE474E07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4C833-0F5E-4C1D-BB9E-8B62AF16AF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491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34A407-23FD-4204-83F7-7C93442C735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2847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34A407-23FD-4204-83F7-7C93442C735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798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C27843-218F-4FCD-A8AB-4A6D090F80C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5816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E490-DBD5-4184-929A-3677F43B2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2DB4A-6AD3-44D0-AFCA-A199A82846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E5E97-7371-433D-8B47-31C11165D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3FF3-2FA5-4DCA-A18C-795FC08000F9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1A7C8-D6F0-4C6E-BBAE-3CAA5DED3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64EF4-67EE-4A95-B413-1C4E08CCA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6284-7409-4E58-B78A-F1B9B3F30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233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B26AD-113E-4CB6-B27A-A50E5AF28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F4532-DEB9-4D51-A5F0-640656C22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4E8F0-69BD-49C4-8BE5-53D21DA7E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3FF3-2FA5-4DCA-A18C-795FC08000F9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0B78E-1CF1-4A3A-81DC-FC886EF27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B2382-80D8-4C40-B0B9-95BE256E7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6284-7409-4E58-B78A-F1B9B3F30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937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D6BE93-3E0A-4908-A8C8-F8A39F1DA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AAEF8B-86BA-446D-B24E-C16918A24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040BA-9005-4F1B-99B0-1A7A287BE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3FF3-2FA5-4DCA-A18C-795FC08000F9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1FAD7-A4C7-4968-B4D8-CDB7E8F2D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31AA4-CDDD-45D3-B40C-D1E4B3BE9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6284-7409-4E58-B78A-F1B9B3F30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809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97244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06867B-BFC8-43B9-8092-2080745A5F70}"/>
              </a:ext>
            </a:extLst>
          </p:cNvPr>
          <p:cNvSpPr/>
          <p:nvPr userDrawn="1"/>
        </p:nvSpPr>
        <p:spPr>
          <a:xfrm>
            <a:off x="303005" y="3429000"/>
            <a:ext cx="8574451" cy="1180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</a:pPr>
            <a:r>
              <a:rPr lang="en-US" sz="6600" b="1" dirty="0">
                <a:solidFill>
                  <a:srgbClr val="3C4252"/>
                </a:solidFill>
                <a:latin typeface="Proxima Nova Semibold" panose="02000506030000020004" pitchFamily="50" charset="0"/>
                <a:ea typeface="Proxima Nova" charset="0"/>
                <a:cs typeface="Proxima Nova" charset="0"/>
              </a:rPr>
              <a:t>Thank You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55CCC642-EC10-438F-957C-A763C0CA6E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870" y="296838"/>
            <a:ext cx="3722259" cy="372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2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97A382-A969-4CE6-B689-81394F67A8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675" y="6562725"/>
            <a:ext cx="1733550" cy="2667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65BF983-284E-4380-B6DD-BA4226AA2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8A4B12-15C3-448C-863B-9E0F956E1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2135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BFFF-679B-4BE9-9DC5-54D20F4DE911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A88D-E63B-41EB-88A6-C38024BF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22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BFFF-679B-4BE9-9DC5-54D20F4DE911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A88D-E63B-41EB-88A6-C38024BF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14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BFFF-679B-4BE9-9DC5-54D20F4DE911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A88D-E63B-41EB-88A6-C38024BF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1657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BFFF-679B-4BE9-9DC5-54D20F4DE911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A88D-E63B-41EB-88A6-C38024BF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6971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BFFF-679B-4BE9-9DC5-54D20F4DE911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A88D-E63B-41EB-88A6-C38024BF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1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3094C-9D87-46E0-A855-DF1F6BF7B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5AAFB-687A-495D-BABE-3BD3B3317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BE996-2297-4378-867B-88AADC1E4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3FF3-2FA5-4DCA-A18C-795FC08000F9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3BF15-D6E0-4046-8578-7F3A94B44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9F0FD-545E-4ADF-ADD3-26509BC6D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6284-7409-4E58-B78A-F1B9B3F30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9223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BFFF-679B-4BE9-9DC5-54D20F4DE911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A88D-E63B-41EB-88A6-C38024BF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3977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BFFF-679B-4BE9-9DC5-54D20F4DE911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A88D-E63B-41EB-88A6-C38024BF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5198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BFFF-679B-4BE9-9DC5-54D20F4DE911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A88D-E63B-41EB-88A6-C38024BF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3201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BFFF-679B-4BE9-9DC5-54D20F4DE911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A88D-E63B-41EB-88A6-C38024BF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5387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BFFF-679B-4BE9-9DC5-54D20F4DE911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A88D-E63B-41EB-88A6-C38024BF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8974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45D606A-F4E6-45CB-8266-4A9C4CAE0F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9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4F1DAD4-F9A3-44AE-8205-B5C9E90E8279}"/>
              </a:ext>
            </a:extLst>
          </p:cNvPr>
          <p:cNvSpPr/>
          <p:nvPr userDrawn="1"/>
        </p:nvSpPr>
        <p:spPr bwMode="auto">
          <a:xfrm flipH="1">
            <a:off x="2656572" y="-1"/>
            <a:ext cx="9535425" cy="693018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35000">
                <a:schemeClr val="bg2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" name="Picture 12" descr="A group of people sitting at a table using a computer&#10;&#10;Description generated with very high confidence">
            <a:extLst>
              <a:ext uri="{FF2B5EF4-FFF2-40B4-BE49-F238E27FC236}">
                <a16:creationId xmlns:a16="http://schemas.microsoft.com/office/drawing/2014/main" id="{9CC42919-8D21-4780-9F8C-C146256FB1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190271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3D9AE3D-3A60-40E9-B6B5-917B25C28020}"/>
              </a:ext>
            </a:extLst>
          </p:cNvPr>
          <p:cNvSpPr/>
          <p:nvPr userDrawn="1"/>
        </p:nvSpPr>
        <p:spPr bwMode="auto">
          <a:xfrm>
            <a:off x="0" y="0"/>
            <a:ext cx="9277997" cy="685800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9F4F060-0BAF-433D-817D-1D505BC4FA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994" y="2714560"/>
            <a:ext cx="5331792" cy="1793104"/>
          </a:xfrm>
          <a:noFill/>
        </p:spPr>
        <p:txBody>
          <a:bodyPr lIns="0" tIns="91440" rIns="146304" bIns="91440" anchor="b" anchorCtr="0"/>
          <a:lstStyle>
            <a:lvl1pPr marL="0" algn="l" defTabSz="8962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921" b="0" kern="1200" cap="none" spc="-147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Office 365 presentation title or event name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287F4E7-FA17-4EE9-95E9-086B8BAD16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2753" y="4736474"/>
            <a:ext cx="8359808" cy="715931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8622AF-F1F6-481F-B30C-296F144EA3D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716" y="6530139"/>
            <a:ext cx="173355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733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003B62-1A1E-4D35-BDB3-B4329D7726D7}"/>
              </a:ext>
            </a:extLst>
          </p:cNvPr>
          <p:cNvSpPr txBox="1"/>
          <p:nvPr userDrawn="1"/>
        </p:nvSpPr>
        <p:spPr>
          <a:xfrm>
            <a:off x="0" y="104140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E314EC-56EE-49F7-9492-06A674B62E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575" y="3295649"/>
            <a:ext cx="5334000" cy="78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793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11105322" y="6415893"/>
            <a:ext cx="1086678" cy="44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82464"/>
            <a:ext cx="11704902" cy="510934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25498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163573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6" y="620429"/>
            <a:ext cx="11306469" cy="410369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314301567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4F5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892807" y="1441702"/>
            <a:ext cx="10299191" cy="5416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2244" y="1797761"/>
            <a:ext cx="10827511" cy="2074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4714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83AA3-BB62-4852-99DB-6BE8722D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C5BE5-94B4-492E-B78F-3C481047A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E9B0B-17D9-4657-AB2A-DA46F8104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3FF3-2FA5-4DCA-A18C-795FC08000F9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25012-1568-4DE3-BC5E-8F24FF38A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27AE3-5A0C-4E58-9F27-D731A70FC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6284-7409-4E58-B78A-F1B9B3F30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8673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5619793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3_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011666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057591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6127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99310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5510784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85096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5ACBF0"/>
          </p15:clr>
        </p15:guide>
        <p15:guide id="3" orient="horz" pos="1911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79" y="228603"/>
            <a:ext cx="11296416" cy="664797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11018520" cy="2367828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218601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1" y="1435100"/>
            <a:ext cx="11018839" cy="26673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520361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717" y="1891029"/>
            <a:ext cx="1024889" cy="16927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11018520" cy="1384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56433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717" y="1891029"/>
            <a:ext cx="1024889" cy="16927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1" y="1435100"/>
            <a:ext cx="11018839" cy="1384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65671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6" y="620430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4400" strike="noStrike">
                <a:solidFill>
                  <a:srgbClr val="2F2F2F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3427661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8EC0D-A412-44CE-A81D-C3509F35F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115A4-4529-437F-9C14-AF9D52A48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7E058E-07E4-4AB9-942D-1E233BD49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ED8B1-F7A6-4EAE-AF09-C5F8A5D59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3FF3-2FA5-4DCA-A18C-795FC08000F9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9E151-03CD-4CA0-9C6E-7AFE37FD3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C5D26-6333-4683-B42F-274E7C4F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6284-7409-4E58-B78A-F1B9B3F30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18978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11018520" cy="22665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169172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341122"/>
            <a:ext cx="11582400" cy="1095685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pc="-93" baseline="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pc="-93" baseline="0">
                <a:solidFill>
                  <a:schemeClr val="tx1"/>
                </a:solidFill>
              </a:defRPr>
            </a:lvl3pPr>
            <a:lvl4pPr>
              <a:defRPr spc="-93" baseline="0">
                <a:solidFill>
                  <a:schemeClr val="tx2"/>
                </a:solidFill>
              </a:defRPr>
            </a:lvl4pPr>
            <a:lvl5pPr>
              <a:defRPr spc="-93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4800" y="228600"/>
            <a:ext cx="11582400" cy="97536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9029700" y="6492240"/>
            <a:ext cx="28448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59498-6F32-4518-B050-2445236CF51F}" type="slidenum">
              <a:rPr lang="en-US" smtClean="0">
                <a:solidFill>
                  <a:srgbClr val="292929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292929">
                  <a:tint val="75000"/>
                </a:srgbClr>
              </a:solidFill>
            </a:endParaRPr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92240"/>
            <a:ext cx="38608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rgbClr val="292929">
                    <a:tint val="75000"/>
                  </a:srgbClr>
                </a:solidFill>
              </a:rPr>
              <a:t>Microsoft Confidential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6464808"/>
            <a:ext cx="2844800" cy="256032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lang="en-US" sz="1067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469CA-BC42-4EEE-A9C1-09712B6765A2}" type="datetimeFigureOut">
              <a:rPr lang="en-US">
                <a:solidFill>
                  <a:srgbClr val="292929">
                    <a:tint val="75000"/>
                  </a:srgbClr>
                </a:solidFill>
              </a:rPr>
              <a:pPr/>
              <a:t>5/26/2020</a:t>
            </a:fld>
            <a:endParaRPr>
              <a:solidFill>
                <a:srgbClr val="29292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37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1" y="1434371"/>
            <a:ext cx="11018520" cy="2266583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594" indent="0">
              <a:buNone/>
              <a:defRPr/>
            </a:lvl2pPr>
            <a:lvl3pPr marL="457189" indent="0">
              <a:buNone/>
              <a:defRPr/>
            </a:lvl3pPr>
            <a:lvl4pPr marL="685783" indent="0">
              <a:buNone/>
              <a:defRPr/>
            </a:lvl4pPr>
            <a:lvl5pPr marL="914377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291504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E490-DBD5-4184-929A-3677F43B2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2DB4A-6AD3-44D0-AFCA-A199A82846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E5E97-7371-433D-8B47-31C11165D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3FF3-2FA5-4DCA-A18C-795FC08000F9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1A7C8-D6F0-4C6E-BBAE-3CAA5DED3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64EF4-67EE-4A95-B413-1C4E08CCA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6284-7409-4E58-B78A-F1B9B3F30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57543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3094C-9D87-46E0-A855-DF1F6BF7B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5AAFB-687A-495D-BABE-3BD3B3317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BE996-2297-4378-867B-88AADC1E4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3FF3-2FA5-4DCA-A18C-795FC08000F9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3BF15-D6E0-4046-8578-7F3A94B44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9F0FD-545E-4ADF-ADD3-26509BC6D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6284-7409-4E58-B78A-F1B9B3F30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46754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83AA3-BB62-4852-99DB-6BE8722D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C5BE5-94B4-492E-B78F-3C481047A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E9B0B-17D9-4657-AB2A-DA46F8104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3FF3-2FA5-4DCA-A18C-795FC08000F9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25012-1568-4DE3-BC5E-8F24FF38A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27AE3-5A0C-4E58-9F27-D731A70FC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6284-7409-4E58-B78A-F1B9B3F30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48194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8EC0D-A412-44CE-A81D-C3509F35F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115A4-4529-437F-9C14-AF9D52A48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7E058E-07E4-4AB9-942D-1E233BD49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ED8B1-F7A6-4EAE-AF09-C5F8A5D59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3FF3-2FA5-4DCA-A18C-795FC08000F9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9E151-03CD-4CA0-9C6E-7AFE37FD3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C5D26-6333-4683-B42F-274E7C4F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6284-7409-4E58-B78A-F1B9B3F30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01691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FBF71-0FD5-47F5-94AB-044F27D4E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624BB-E586-4AC5-B8DB-E375D5A6E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BC6049-3845-4513-97E4-222FA80B3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F04E49-E2EC-4732-BC81-30A128CE10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6AFE7C-DBBF-4FC9-8252-E8088392C9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1C8FBF-AD0F-4F94-95BE-8741EAF24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3FF3-2FA5-4DCA-A18C-795FC08000F9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D1D321-5E3F-4102-A34B-79D8988B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60492A-865B-41B9-A10F-77576CAFD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6284-7409-4E58-B78A-F1B9B3F30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7616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87877-3058-4B56-A2F8-542878C19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3B3F12-8BC6-4206-9748-F3FDE650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3FF3-2FA5-4DCA-A18C-795FC08000F9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7F44A2-69D3-4F4C-91C2-15345E596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325C65-BB12-4291-9029-45CF766D0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6284-7409-4E58-B78A-F1B9B3F30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31895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C96D74-C4B7-4C68-AF5E-A7798F0C4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3FF3-2FA5-4DCA-A18C-795FC08000F9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58FEB5-71A1-4811-AC6A-3B039D4D8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D4A95-2988-4539-A442-57F91FEF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6284-7409-4E58-B78A-F1B9B3F30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28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FBF71-0FD5-47F5-94AB-044F27D4E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624BB-E586-4AC5-B8DB-E375D5A6E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BC6049-3845-4513-97E4-222FA80B3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F04E49-E2EC-4732-BC81-30A128CE10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6AFE7C-DBBF-4FC9-8252-E8088392C9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1C8FBF-AD0F-4F94-95BE-8741EAF24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3FF3-2FA5-4DCA-A18C-795FC08000F9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D1D321-5E3F-4102-A34B-79D8988B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60492A-865B-41B9-A10F-77576CAFD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6284-7409-4E58-B78A-F1B9B3F30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66930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0B10E-CADD-48B3-B569-D4B092BC2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6B336-F7B1-4E8B-9DDF-30ED2299C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37523-BEF8-4BE8-8B6E-C9DBE61E8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5B627-CC88-4DDE-A3B0-593C77ADA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3FF3-2FA5-4DCA-A18C-795FC08000F9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6B93B-5D9D-4040-96CE-2CD7F4216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51AC8-E907-4800-A82E-0FDF64E88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6284-7409-4E58-B78A-F1B9B3F30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37850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23A8-EB6A-4C4A-8F3C-4686DEA11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BDF30D-1226-4F66-8AD5-B346DD11E4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0BF56-7AA6-4E76-B0C3-680ECA648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35BA7-147C-4A69-BF21-58770A8B0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3FF3-2FA5-4DCA-A18C-795FC08000F9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2E65E-1EC8-4B50-AC7B-ED9F204A7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5FAD2-511C-4844-81D9-1CCB4834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6284-7409-4E58-B78A-F1B9B3F30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36291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B26AD-113E-4CB6-B27A-A50E5AF28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F4532-DEB9-4D51-A5F0-640656C22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4E8F0-69BD-49C4-8BE5-53D21DA7E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3FF3-2FA5-4DCA-A18C-795FC08000F9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0B78E-1CF1-4A3A-81DC-FC886EF27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B2382-80D8-4C40-B0B9-95BE256E7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6284-7409-4E58-B78A-F1B9B3F30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80286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D6BE93-3E0A-4908-A8C8-F8A39F1DA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AAEF8B-86BA-446D-B24E-C16918A24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040BA-9005-4F1B-99B0-1A7A287BE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3FF3-2FA5-4DCA-A18C-795FC08000F9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1FAD7-A4C7-4968-B4D8-CDB7E8F2D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31AA4-CDDD-45D3-B40C-D1E4B3BE9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6284-7409-4E58-B78A-F1B9B3F30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0179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9"/>
            <a:ext cx="11306469" cy="410369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 strike="noStrike">
                <a:solidFill>
                  <a:schemeClr val="tx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4" name="Footer Placeholder 14">
            <a:extLst>
              <a:ext uri="{FF2B5EF4-FFF2-40B4-BE49-F238E27FC236}">
                <a16:creationId xmlns:a16="http://schemas.microsoft.com/office/drawing/2014/main" id="{1828F2BE-04D0-4952-849E-6909AD3A6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9" y="6450193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Dynamics 365 </a:t>
            </a:r>
          </a:p>
        </p:txBody>
      </p:sp>
    </p:spTree>
    <p:extLst>
      <p:ext uri="{BB962C8B-B14F-4D97-AF65-F5344CB8AC3E}">
        <p14:creationId xmlns:p14="http://schemas.microsoft.com/office/powerpoint/2010/main" val="3843340667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4681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06867B-BFC8-43B9-8092-2080745A5F70}"/>
              </a:ext>
            </a:extLst>
          </p:cNvPr>
          <p:cNvSpPr/>
          <p:nvPr userDrawn="1"/>
        </p:nvSpPr>
        <p:spPr>
          <a:xfrm>
            <a:off x="303005" y="3429000"/>
            <a:ext cx="8574451" cy="1180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</a:pPr>
            <a:r>
              <a:rPr lang="en-US" sz="6600" b="1" dirty="0">
                <a:solidFill>
                  <a:srgbClr val="3C4252"/>
                </a:solidFill>
                <a:latin typeface="Proxima Nova Semibold" panose="02000506030000020004" pitchFamily="50" charset="0"/>
                <a:ea typeface="Proxima Nova" charset="0"/>
                <a:cs typeface="Proxima Nova" charset="0"/>
              </a:rPr>
              <a:t>Thank You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55CCC642-EC10-438F-957C-A763C0CA6E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870" y="296838"/>
            <a:ext cx="3722259" cy="372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8302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05438DE-68BC-4837-B9AF-134C2B0301F1}"/>
              </a:ext>
            </a:extLst>
          </p:cNvPr>
          <p:cNvGrpSpPr/>
          <p:nvPr userDrawn="1"/>
        </p:nvGrpSpPr>
        <p:grpSpPr>
          <a:xfrm>
            <a:off x="0" y="4104000"/>
            <a:ext cx="12192000" cy="1991636"/>
            <a:chOff x="0" y="3429000"/>
            <a:chExt cx="12192000" cy="3429000"/>
          </a:xfrm>
          <a:solidFill>
            <a:srgbClr val="732674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1222313-E9FB-4A21-AC86-AD4C912175E0}"/>
                </a:ext>
              </a:extLst>
            </p:cNvPr>
            <p:cNvSpPr/>
            <p:nvPr userDrawn="1"/>
          </p:nvSpPr>
          <p:spPr>
            <a:xfrm>
              <a:off x="0" y="3429000"/>
              <a:ext cx="12192000" cy="3429000"/>
            </a:xfrm>
            <a:prstGeom prst="rect">
              <a:avLst/>
            </a:prstGeom>
            <a:solidFill>
              <a:srgbClr val="114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40CC45D-7252-410D-AFE8-42D87D75A1E4}"/>
                </a:ext>
              </a:extLst>
            </p:cNvPr>
            <p:cNvGrpSpPr/>
            <p:nvPr userDrawn="1"/>
          </p:nvGrpSpPr>
          <p:grpSpPr>
            <a:xfrm>
              <a:off x="11631000" y="6264000"/>
              <a:ext cx="225000" cy="225000"/>
              <a:chOff x="1776000" y="1269000"/>
              <a:chExt cx="1530000" cy="1530000"/>
            </a:xfrm>
            <a:grpFill/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CC46402-9103-4CBC-B621-5FA8F872B92A}"/>
                  </a:ext>
                </a:extLst>
              </p:cNvPr>
              <p:cNvSpPr/>
              <p:nvPr userDrawn="1"/>
            </p:nvSpPr>
            <p:spPr>
              <a:xfrm>
                <a:off x="1776000" y="2079000"/>
                <a:ext cx="720000" cy="72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2FFD2A1-329C-478E-B333-EA975DA96FDD}"/>
                  </a:ext>
                </a:extLst>
              </p:cNvPr>
              <p:cNvSpPr/>
              <p:nvPr userDrawn="1"/>
            </p:nvSpPr>
            <p:spPr>
              <a:xfrm>
                <a:off x="2586000" y="1269000"/>
                <a:ext cx="720000" cy="72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DF0DBB4-C9E5-4832-B3C3-A83B8FA08934}"/>
                  </a:ext>
                </a:extLst>
              </p:cNvPr>
              <p:cNvSpPr/>
              <p:nvPr userDrawn="1"/>
            </p:nvSpPr>
            <p:spPr>
              <a:xfrm>
                <a:off x="2586000" y="2079000"/>
                <a:ext cx="720000" cy="72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00B99161-FEF9-4320-9145-BA413BBD235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6000" y="4149000"/>
            <a:ext cx="11520000" cy="1305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>
                <a:solidFill>
                  <a:srgbClr val="F2F2F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[Next session name]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56E4AFAD-9EA5-4993-BE92-E334D136F881}"/>
              </a:ext>
            </a:extLst>
          </p:cNvPr>
          <p:cNvSpPr txBox="1">
            <a:spLocks/>
          </p:cNvSpPr>
          <p:nvPr userDrawn="1"/>
        </p:nvSpPr>
        <p:spPr>
          <a:xfrm>
            <a:off x="256101" y="3140706"/>
            <a:ext cx="3401499" cy="36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800" kern="1200" spc="-50" baseline="0" dirty="0">
                <a:solidFill>
                  <a:srgbClr val="F2F2F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Next up…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975A8B72-EC12-421B-9B88-E43DA18846B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996" y="103154"/>
            <a:ext cx="4236007" cy="423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03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87877-3058-4B56-A2F8-542878C19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3B3F12-8BC6-4206-9748-F3FDE650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3FF3-2FA5-4DCA-A18C-795FC08000F9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7F44A2-69D3-4F4C-91C2-15345E596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325C65-BB12-4291-9029-45CF766D0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6284-7409-4E58-B78A-F1B9B3F30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406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C96D74-C4B7-4C68-AF5E-A7798F0C4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3FF3-2FA5-4DCA-A18C-795FC08000F9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58FEB5-71A1-4811-AC6A-3B039D4D8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D4A95-2988-4539-A442-57F91FEF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6284-7409-4E58-B78A-F1B9B3F30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552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0B10E-CADD-48B3-B569-D4B092BC2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6B336-F7B1-4E8B-9DDF-30ED2299C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37523-BEF8-4BE8-8B6E-C9DBE61E8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5B627-CC88-4DDE-A3B0-593C77ADA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3FF3-2FA5-4DCA-A18C-795FC08000F9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6B93B-5D9D-4040-96CE-2CD7F4216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51AC8-E907-4800-A82E-0FDF64E88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6284-7409-4E58-B78A-F1B9B3F30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75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23A8-EB6A-4C4A-8F3C-4686DEA11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BDF30D-1226-4F66-8AD5-B346DD11E4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0BF56-7AA6-4E76-B0C3-680ECA648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35BA7-147C-4A69-BF21-58770A8B0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3FF3-2FA5-4DCA-A18C-795FC08000F9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2E65E-1EC8-4B50-AC7B-ED9F204A7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5FAD2-511C-4844-81D9-1CCB4834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6284-7409-4E58-B78A-F1B9B3F30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573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26" Type="http://schemas.openxmlformats.org/officeDocument/2006/relationships/slideLayout" Target="../slideLayouts/slideLayout39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slideLayout" Target="../slideLayouts/slideLayout38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29" Type="http://schemas.openxmlformats.org/officeDocument/2006/relationships/slideLayout" Target="../slideLayouts/slideLayout4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Relationship Id="rId27" Type="http://schemas.openxmlformats.org/officeDocument/2006/relationships/slideLayout" Target="../slideLayouts/slideLayout40.xml"/><Relationship Id="rId30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2" Type="http://schemas.openxmlformats.org/officeDocument/2006/relationships/slideLayout" Target="../slideLayouts/slideLayout44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ACF003-C810-469D-9D61-4F7251239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2AFEA-F671-4DF8-B050-E9099E205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B1B4E-4C23-45EB-93C1-E82D8C6C87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63FF3-2FA5-4DCA-A18C-795FC08000F9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5B5A7-78B1-4643-A39D-52FBC441D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2D9D7-A035-4F10-8871-EF9870F2F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F6284-7409-4E58-B78A-F1B9B3F30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424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91" r:id="rId12"/>
    <p:sldLayoutId id="214748369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CBFFF-679B-4BE9-9DC5-54D20F4DE911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6A88D-E63B-41EB-88A6-C38024BF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738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ACF003-C810-469D-9D61-4F7251239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2AFEA-F671-4DF8-B050-E9099E205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B1B4E-4C23-45EB-93C1-E82D8C6C87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63FF3-2FA5-4DCA-A18C-795FC08000F9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5B5A7-78B1-4643-A39D-52FBC441D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2D9D7-A035-4F10-8871-EF9870F2F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F6284-7409-4E58-B78A-F1B9B3F30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392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7.png"/><Relationship Id="rId18" Type="http://schemas.openxmlformats.org/officeDocument/2006/relationships/hyperlink" Target="https://github.com/jenkinsns" TargetMode="External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www.linkedin.com/in/jenkinsns/" TargetMode="External"/><Relationship Id="rId17" Type="http://schemas.openxmlformats.org/officeDocument/2006/relationships/image" Target="../media/image19.png"/><Relationship Id="rId2" Type="http://schemas.openxmlformats.org/officeDocument/2006/relationships/image" Target="../media/image8.jpg"/><Relationship Id="rId16" Type="http://schemas.openxmlformats.org/officeDocument/2006/relationships/hyperlink" Target="http://www.jenkinsblog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6.jpg"/><Relationship Id="rId5" Type="http://schemas.openxmlformats.org/officeDocument/2006/relationships/image" Target="../media/image11.png"/><Relationship Id="rId15" Type="http://schemas.openxmlformats.org/officeDocument/2006/relationships/image" Target="../media/image18.png"/><Relationship Id="rId10" Type="http://schemas.openxmlformats.org/officeDocument/2006/relationships/image" Target="../media/image15.png"/><Relationship Id="rId19" Type="http://schemas.openxmlformats.org/officeDocument/2006/relationships/hyperlink" Target="https://www.facebook.com/spfxinfo/" TargetMode="External"/><Relationship Id="rId4" Type="http://schemas.openxmlformats.org/officeDocument/2006/relationships/image" Target="../media/image10.png"/><Relationship Id="rId9" Type="http://schemas.openxmlformats.org/officeDocument/2006/relationships/hyperlink" Target="https://www.facebook.com/msteamsinfo" TargetMode="External"/><Relationship Id="rId14" Type="http://schemas.openxmlformats.org/officeDocument/2006/relationships/hyperlink" Target="mailto:jenkinsns@gmail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7.png"/><Relationship Id="rId18" Type="http://schemas.openxmlformats.org/officeDocument/2006/relationships/hyperlink" Target="https://github.com/jenkinsns" TargetMode="External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www.linkedin.com/in/jenkinsns/" TargetMode="External"/><Relationship Id="rId17" Type="http://schemas.openxmlformats.org/officeDocument/2006/relationships/image" Target="../media/image19.png"/><Relationship Id="rId2" Type="http://schemas.openxmlformats.org/officeDocument/2006/relationships/image" Target="../media/image8.jpg"/><Relationship Id="rId16" Type="http://schemas.openxmlformats.org/officeDocument/2006/relationships/hyperlink" Target="http://www.jenkinsblog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6.jp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5.png"/><Relationship Id="rId19" Type="http://schemas.openxmlformats.org/officeDocument/2006/relationships/hyperlink" Target="https://www.facebook.com/spfxinfo/" TargetMode="External"/><Relationship Id="rId4" Type="http://schemas.openxmlformats.org/officeDocument/2006/relationships/image" Target="../media/image10.png"/><Relationship Id="rId9" Type="http://schemas.openxmlformats.org/officeDocument/2006/relationships/hyperlink" Target="https://www.facebook.com/msteamsinfo" TargetMode="External"/><Relationship Id="rId14" Type="http://schemas.openxmlformats.org/officeDocument/2006/relationships/hyperlink" Target="mailto:jenkinsns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1">
            <a:extLst>
              <a:ext uri="{FF2B5EF4-FFF2-40B4-BE49-F238E27FC236}">
                <a16:creationId xmlns:a16="http://schemas.microsoft.com/office/drawing/2014/main" id="{18BEC758-C63F-4A86-8510-25B6A8D23EB6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3600" b="1" dirty="0">
                <a:solidFill>
                  <a:srgbClr val="124548"/>
                </a:solidFill>
              </a:rPr>
              <a:t>Upgrading from Skype for Business to Microsoft Teams 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12454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3750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320040"/>
            <a:ext cx="7791061" cy="914400"/>
          </a:xfrm>
          <a:custGeom>
            <a:avLst/>
            <a:gdLst/>
            <a:ahLst/>
            <a:cxnLst/>
            <a:rect l="l" t="t" r="r" b="b"/>
            <a:pathLst>
              <a:path w="9482455" h="914400">
                <a:moveTo>
                  <a:pt x="9025128" y="0"/>
                </a:moveTo>
                <a:lnTo>
                  <a:pt x="0" y="0"/>
                </a:lnTo>
                <a:lnTo>
                  <a:pt x="0" y="914399"/>
                </a:lnTo>
                <a:lnTo>
                  <a:pt x="9025128" y="914399"/>
                </a:lnTo>
                <a:lnTo>
                  <a:pt x="9482328" y="457199"/>
                </a:lnTo>
                <a:lnTo>
                  <a:pt x="9025128" y="0"/>
                </a:lnTo>
                <a:close/>
              </a:path>
            </a:pathLst>
          </a:custGeom>
          <a:solidFill>
            <a:srgbClr val="13505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8322" y="449439"/>
            <a:ext cx="472186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b="1" dirty="0">
                <a:solidFill>
                  <a:schemeClr val="bg1"/>
                </a:solidFill>
              </a:rPr>
              <a:t>Jenkins NS</a:t>
            </a:r>
            <a:endParaRPr sz="40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68A304-7709-4DF1-9EF7-C9035CA9EB9A}"/>
              </a:ext>
            </a:extLst>
          </p:cNvPr>
          <p:cNvSpPr/>
          <p:nvPr/>
        </p:nvSpPr>
        <p:spPr>
          <a:xfrm>
            <a:off x="395960" y="1364053"/>
            <a:ext cx="6690640" cy="456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srgbClr val="3C4252"/>
                </a:solidFill>
                <a:effectLst/>
                <a:uLnTx/>
                <a:uFillTx/>
                <a:latin typeface="Proxima Nova" panose="02000506030000020004" pitchFamily="50" charset="0"/>
                <a:ea typeface="Roboto Light" panose="02000000000000000000" pitchFamily="2" charset="0"/>
                <a:cs typeface="Roboto Light"/>
              </a:rPr>
              <a:t>Modern Workplace Solution Architect | Consultant </a:t>
            </a:r>
            <a:endParaRPr kumimoji="0" lang="en-US" sz="2133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Proxima Nova" panose="02000506030000020004" pitchFamily="50" charset="0"/>
              <a:ea typeface="Roboto Light" panose="02000000000000000000" pitchFamily="2" charset="0"/>
              <a:cs typeface="Roboto Light"/>
            </a:endParaRP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AF8C5CAF-8290-42F7-809B-9DA6D4E7B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960" y="3102292"/>
            <a:ext cx="6543953" cy="20557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15+ Years of experience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Microsoft Teams, Power Platform and SPFx Specialist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International Speaker | Blogger | Trainer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SPS Bangalore Organizer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aOS Ambassador</a:t>
            </a:r>
          </a:p>
          <a:p>
            <a:pPr marL="0" indent="0">
              <a:buNone/>
            </a:pP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 descr="A person standing in front of a store&#10;&#10;Description automatically generated">
            <a:extLst>
              <a:ext uri="{FF2B5EF4-FFF2-40B4-BE49-F238E27FC236}">
                <a16:creationId xmlns:a16="http://schemas.microsoft.com/office/drawing/2014/main" id="{B673830D-EA47-48A7-9F6F-6A2325E30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446" y="1140631"/>
            <a:ext cx="1758320" cy="1758320"/>
          </a:xfrm>
          <a:prstGeom prst="ellipse">
            <a:avLst/>
          </a:prstGeom>
          <a:noFill/>
          <a:ln>
            <a:solidFill>
              <a:srgbClr val="135051"/>
            </a:solidFill>
          </a:ln>
          <a:effectLst>
            <a:softEdge rad="0"/>
          </a:effectLst>
        </p:spPr>
      </p:pic>
      <p:pic>
        <p:nvPicPr>
          <p:cNvPr id="25" name="Picture 24" descr="A close up of a sign&#10;&#10;Description automatically generated">
            <a:extLst>
              <a:ext uri="{FF2B5EF4-FFF2-40B4-BE49-F238E27FC236}">
                <a16:creationId xmlns:a16="http://schemas.microsoft.com/office/drawing/2014/main" id="{3E02A582-7680-4C82-B07C-340E98F13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61" y="1820332"/>
            <a:ext cx="2556135" cy="104170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99F252A-8B70-4E64-9230-F41C6ED82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929" y="5200158"/>
            <a:ext cx="1651905" cy="1655112"/>
          </a:xfrm>
          <a:prstGeom prst="rect">
            <a:avLst/>
          </a:prstGeom>
          <a:ln>
            <a:noFill/>
          </a:ln>
        </p:spPr>
      </p:pic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06A81616-D8F9-4273-A181-E7FFD06B8B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6193" y="5190794"/>
            <a:ext cx="1628995" cy="1624889"/>
          </a:xfrm>
          <a:prstGeom prst="rect">
            <a:avLst/>
          </a:prstGeom>
          <a:ln>
            <a:noFill/>
          </a:ln>
        </p:spPr>
      </p:pic>
      <p:pic>
        <p:nvPicPr>
          <p:cNvPr id="31" name="Picture 30" descr="A picture containing drawing&#10;&#10;Description automatically generated">
            <a:extLst>
              <a:ext uri="{FF2B5EF4-FFF2-40B4-BE49-F238E27FC236}">
                <a16:creationId xmlns:a16="http://schemas.microsoft.com/office/drawing/2014/main" id="{D640918B-16A5-4EFA-A382-B349F17F1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1431" y="5181339"/>
            <a:ext cx="1704689" cy="1651539"/>
          </a:xfrm>
          <a:prstGeom prst="rect">
            <a:avLst/>
          </a:prstGeom>
          <a:ln>
            <a:noFill/>
          </a:ln>
        </p:spPr>
      </p:pic>
      <p:pic>
        <p:nvPicPr>
          <p:cNvPr id="35" name="Picture 3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3A4C727-AFCF-46B0-98CA-4283F593F4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2145" y="5157999"/>
            <a:ext cx="1735571" cy="1674880"/>
          </a:xfrm>
          <a:prstGeom prst="rect">
            <a:avLst/>
          </a:prstGeom>
          <a:ln>
            <a:noFill/>
          </a:ln>
        </p:spPr>
      </p:pic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08A72C3A-827B-42EB-85F4-E5D466CAE8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5885" y="5208726"/>
            <a:ext cx="1603844" cy="1606957"/>
          </a:xfrm>
          <a:prstGeom prst="rect">
            <a:avLst/>
          </a:prstGeom>
          <a:ln>
            <a:noFill/>
          </a:ln>
        </p:spPr>
      </p:pic>
      <p:sp>
        <p:nvSpPr>
          <p:cNvPr id="43" name="Oval 46">
            <a:extLst>
              <a:ext uri="{FF2B5EF4-FFF2-40B4-BE49-F238E27FC236}">
                <a16:creationId xmlns:a16="http://schemas.microsoft.com/office/drawing/2014/main" id="{45D9AF34-909F-400C-A9E0-9951D41CE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2732" y="4104031"/>
            <a:ext cx="310026" cy="294507"/>
          </a:xfrm>
          <a:prstGeom prst="ellipse">
            <a:avLst/>
          </a:prstGeom>
          <a:solidFill>
            <a:srgbClr val="1AB2E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 47">
            <a:extLst>
              <a:ext uri="{FF2B5EF4-FFF2-40B4-BE49-F238E27FC236}">
                <a16:creationId xmlns:a16="http://schemas.microsoft.com/office/drawing/2014/main" id="{5592B8D0-C73D-4EE0-9B9D-3E3A59F84A45}"/>
              </a:ext>
            </a:extLst>
          </p:cNvPr>
          <p:cNvSpPr>
            <a:spLocks/>
          </p:cNvSpPr>
          <p:nvPr/>
        </p:nvSpPr>
        <p:spPr bwMode="auto">
          <a:xfrm>
            <a:off x="7910237" y="4171168"/>
            <a:ext cx="177486" cy="175599"/>
          </a:xfrm>
          <a:custGeom>
            <a:avLst/>
            <a:gdLst>
              <a:gd name="T0" fmla="*/ 90 w 100"/>
              <a:gd name="T1" fmla="*/ 20 h 81"/>
              <a:gd name="T2" fmla="*/ 32 w 100"/>
              <a:gd name="T3" fmla="*/ 81 h 81"/>
              <a:gd name="T4" fmla="*/ 0 w 100"/>
              <a:gd name="T5" fmla="*/ 72 h 81"/>
              <a:gd name="T6" fmla="*/ 31 w 100"/>
              <a:gd name="T7" fmla="*/ 63 h 81"/>
              <a:gd name="T8" fmla="*/ 12 w 100"/>
              <a:gd name="T9" fmla="*/ 49 h 81"/>
              <a:gd name="T10" fmla="*/ 21 w 100"/>
              <a:gd name="T11" fmla="*/ 48 h 81"/>
              <a:gd name="T12" fmla="*/ 4 w 100"/>
              <a:gd name="T13" fmla="*/ 28 h 81"/>
              <a:gd name="T14" fmla="*/ 14 w 100"/>
              <a:gd name="T15" fmla="*/ 31 h 81"/>
              <a:gd name="T16" fmla="*/ 7 w 100"/>
              <a:gd name="T17" fmla="*/ 3 h 81"/>
              <a:gd name="T18" fmla="*/ 50 w 100"/>
              <a:gd name="T19" fmla="*/ 25 h 81"/>
              <a:gd name="T20" fmla="*/ 70 w 100"/>
              <a:gd name="T21" fmla="*/ 0 h 81"/>
              <a:gd name="T22" fmla="*/ 85 w 100"/>
              <a:gd name="T23" fmla="*/ 6 h 81"/>
              <a:gd name="T24" fmla="*/ 98 w 100"/>
              <a:gd name="T25" fmla="*/ 1 h 81"/>
              <a:gd name="T26" fmla="*/ 89 w 100"/>
              <a:gd name="T27" fmla="*/ 12 h 81"/>
              <a:gd name="T28" fmla="*/ 100 w 100"/>
              <a:gd name="T29" fmla="*/ 9 h 81"/>
              <a:gd name="T30" fmla="*/ 90 w 100"/>
              <a:gd name="T31" fmla="*/ 2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0" h="81">
                <a:moveTo>
                  <a:pt x="90" y="20"/>
                </a:moveTo>
                <a:cubicBezTo>
                  <a:pt x="91" y="49"/>
                  <a:pt x="70" y="81"/>
                  <a:pt x="32" y="81"/>
                </a:cubicBezTo>
                <a:cubicBezTo>
                  <a:pt x="20" y="81"/>
                  <a:pt x="9" y="77"/>
                  <a:pt x="0" y="72"/>
                </a:cubicBezTo>
                <a:cubicBezTo>
                  <a:pt x="11" y="73"/>
                  <a:pt x="22" y="70"/>
                  <a:pt x="31" y="63"/>
                </a:cubicBezTo>
                <a:cubicBezTo>
                  <a:pt x="22" y="63"/>
                  <a:pt x="14" y="57"/>
                  <a:pt x="12" y="49"/>
                </a:cubicBezTo>
                <a:cubicBezTo>
                  <a:pt x="15" y="49"/>
                  <a:pt x="18" y="49"/>
                  <a:pt x="21" y="48"/>
                </a:cubicBezTo>
                <a:cubicBezTo>
                  <a:pt x="11" y="47"/>
                  <a:pt x="4" y="38"/>
                  <a:pt x="4" y="28"/>
                </a:cubicBezTo>
                <a:cubicBezTo>
                  <a:pt x="7" y="30"/>
                  <a:pt x="10" y="31"/>
                  <a:pt x="14" y="31"/>
                </a:cubicBezTo>
                <a:cubicBezTo>
                  <a:pt x="4" y="25"/>
                  <a:pt x="2" y="13"/>
                  <a:pt x="7" y="3"/>
                </a:cubicBezTo>
                <a:cubicBezTo>
                  <a:pt x="17" y="16"/>
                  <a:pt x="33" y="24"/>
                  <a:pt x="50" y="25"/>
                </a:cubicBezTo>
                <a:cubicBezTo>
                  <a:pt x="47" y="12"/>
                  <a:pt x="56" y="0"/>
                  <a:pt x="70" y="0"/>
                </a:cubicBezTo>
                <a:cubicBezTo>
                  <a:pt x="75" y="0"/>
                  <a:pt x="81" y="2"/>
                  <a:pt x="85" y="6"/>
                </a:cubicBezTo>
                <a:cubicBezTo>
                  <a:pt x="89" y="5"/>
                  <a:pt x="94" y="3"/>
                  <a:pt x="98" y="1"/>
                </a:cubicBezTo>
                <a:cubicBezTo>
                  <a:pt x="96" y="6"/>
                  <a:pt x="93" y="10"/>
                  <a:pt x="89" y="12"/>
                </a:cubicBezTo>
                <a:cubicBezTo>
                  <a:pt x="93" y="12"/>
                  <a:pt x="97" y="11"/>
                  <a:pt x="100" y="9"/>
                </a:cubicBezTo>
                <a:cubicBezTo>
                  <a:pt x="98" y="13"/>
                  <a:pt x="94" y="17"/>
                  <a:pt x="90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D6CFBD0-4140-432B-968E-A3CC7B262F9C}"/>
              </a:ext>
            </a:extLst>
          </p:cNvPr>
          <p:cNvSpPr/>
          <p:nvPr/>
        </p:nvSpPr>
        <p:spPr>
          <a:xfrm>
            <a:off x="8191981" y="4039706"/>
            <a:ext cx="34427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C4252"/>
                </a:solidFill>
                <a:effectLst/>
                <a:uLnTx/>
                <a:uFillTx/>
                <a:latin typeface="Proxima Nova" panose="02000506030000020004"/>
                <a:ea typeface="Roboto Light" panose="02000000000000000000" pitchFamily="2" charset="0"/>
                <a:cs typeface="Roboto Light"/>
              </a:rPr>
              <a:t>@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3C4252"/>
                </a:solidFill>
                <a:effectLst/>
                <a:uLnTx/>
                <a:uFillTx/>
                <a:latin typeface="Proxima Nova" panose="02000506030000020004"/>
                <a:ea typeface="Roboto Light" panose="02000000000000000000" pitchFamily="2" charset="0"/>
                <a:cs typeface="Roboto Light"/>
              </a:rPr>
              <a:t>jenkinsns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C4252"/>
              </a:solidFill>
              <a:effectLst/>
              <a:uLnTx/>
              <a:uFillTx/>
              <a:latin typeface="Proxima Nova" panose="020005060300000200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6684DE6-5AFC-45AB-86B1-4E63AFB00B55}"/>
              </a:ext>
            </a:extLst>
          </p:cNvPr>
          <p:cNvSpPr/>
          <p:nvPr/>
        </p:nvSpPr>
        <p:spPr>
          <a:xfrm>
            <a:off x="8176380" y="5685674"/>
            <a:ext cx="40148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https://www.facebook.com/msteamsinfo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C4252"/>
              </a:solidFill>
              <a:effectLst/>
              <a:uLnTx/>
              <a:uFillTx/>
              <a:latin typeface="Proxima Nova" panose="02000506030000020004"/>
              <a:ea typeface="+mn-ea"/>
              <a:cs typeface="+mn-cs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026EA451-8933-481A-B6B3-A1FA8818CCF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522" y="5740120"/>
            <a:ext cx="452956" cy="284858"/>
          </a:xfrm>
          <a:prstGeom prst="rect">
            <a:avLst/>
          </a:prstGeom>
        </p:spPr>
      </p:pic>
      <p:pic>
        <p:nvPicPr>
          <p:cNvPr id="37" name="Picture 36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3E2DDD86-8FFD-4999-96A3-FA09C2B185E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23420" y="3605149"/>
            <a:ext cx="310026" cy="31723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6BEEFA68-EFD6-466C-8867-147738EF1570}"/>
              </a:ext>
            </a:extLst>
          </p:cNvPr>
          <p:cNvSpPr/>
          <p:nvPr/>
        </p:nvSpPr>
        <p:spPr>
          <a:xfrm>
            <a:off x="8191981" y="3622091"/>
            <a:ext cx="40148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12"/>
              </a:rPr>
              <a:t>in/jenkinsns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C4252"/>
              </a:solidFill>
              <a:effectLst/>
              <a:uLnTx/>
              <a:uFillTx/>
              <a:latin typeface="Proxima Nova" panose="02000506030000020004"/>
              <a:ea typeface="+mn-ea"/>
              <a:cs typeface="+mn-cs"/>
            </a:endParaRPr>
          </a:p>
        </p:txBody>
      </p:sp>
      <p:pic>
        <p:nvPicPr>
          <p:cNvPr id="33" name="Picture 3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862B582-DBA1-4EE9-B8A4-6C696E2292B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13538" y="3224955"/>
            <a:ext cx="314677" cy="233284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A01F5469-EEFF-4EBA-A4A7-01E18EAFBBE8}"/>
              </a:ext>
            </a:extLst>
          </p:cNvPr>
          <p:cNvSpPr/>
          <p:nvPr/>
        </p:nvSpPr>
        <p:spPr>
          <a:xfrm>
            <a:off x="8197530" y="3204476"/>
            <a:ext cx="39082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C4252"/>
                </a:solidFill>
                <a:effectLst/>
                <a:uLnTx/>
                <a:uFillTx/>
                <a:latin typeface="Proxima Nova" panose="02000506030000020004"/>
                <a:ea typeface="+mn-ea"/>
                <a:cs typeface="+mn-cs"/>
                <a:hlinkClick r:id="rId14"/>
              </a:rPr>
              <a:t>jenkinsns@gmail.com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C4252"/>
                </a:solidFill>
                <a:effectLst/>
                <a:uLnTx/>
                <a:uFillTx/>
                <a:latin typeface="Proxima Nova" panose="02000506030000020004"/>
                <a:ea typeface="+mn-ea"/>
                <a:cs typeface="+mn-cs"/>
              </a:rPr>
              <a:t> </a:t>
            </a:r>
          </a:p>
        </p:txBody>
      </p:sp>
      <p:pic>
        <p:nvPicPr>
          <p:cNvPr id="1028" name="Picture 4" descr="Blog, blogger, blogging, google icon">
            <a:extLst>
              <a:ext uri="{FF2B5EF4-FFF2-40B4-BE49-F238E27FC236}">
                <a16:creationId xmlns:a16="http://schemas.microsoft.com/office/drawing/2014/main" id="{FDC298B5-043A-4683-A4BC-3380353B2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430" y="4543564"/>
            <a:ext cx="300673" cy="29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3FAB4C7-432F-4CE4-9C51-5A13B1163F16}"/>
              </a:ext>
            </a:extLst>
          </p:cNvPr>
          <p:cNvSpPr/>
          <p:nvPr/>
        </p:nvSpPr>
        <p:spPr>
          <a:xfrm>
            <a:off x="8191530" y="4491524"/>
            <a:ext cx="2475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http://www.jenkinsblogs.com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</a:p>
        </p:txBody>
      </p:sp>
      <p:pic>
        <p:nvPicPr>
          <p:cNvPr id="1032" name="Picture 8" descr="GitHub Logos and Usage · GitHub">
            <a:extLst>
              <a:ext uri="{FF2B5EF4-FFF2-40B4-BE49-F238E27FC236}">
                <a16:creationId xmlns:a16="http://schemas.microsoft.com/office/drawing/2014/main" id="{D4D53041-3C63-48C3-9A13-5132BD95E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538" y="4860858"/>
            <a:ext cx="387297" cy="38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E6A9CA5-F546-4091-BF44-E0CCB1890400}"/>
              </a:ext>
            </a:extLst>
          </p:cNvPr>
          <p:cNvSpPr/>
          <p:nvPr/>
        </p:nvSpPr>
        <p:spPr>
          <a:xfrm>
            <a:off x="8176380" y="4869840"/>
            <a:ext cx="9460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18"/>
              </a:rPr>
              <a:t>jenkinsns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003F5FB9-FF6A-4FCB-8B91-C7254D1788C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992" y="5303447"/>
            <a:ext cx="452956" cy="28485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5BB3E1B-560B-4374-A689-78C4BFE8770A}"/>
              </a:ext>
            </a:extLst>
          </p:cNvPr>
          <p:cNvSpPr/>
          <p:nvPr/>
        </p:nvSpPr>
        <p:spPr>
          <a:xfrm>
            <a:off x="8207738" y="5277757"/>
            <a:ext cx="29388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https://www.facebook.com/spfxinfo/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899AF57-5964-437D-90A9-EE3F8D89F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215" y="406400"/>
            <a:ext cx="11333080" cy="719740"/>
          </a:xfrm>
        </p:spPr>
        <p:txBody>
          <a:bodyPr/>
          <a:lstStyle/>
          <a:p>
            <a:r>
              <a:rPr lang="en-AU" sz="3600" spc="-50" dirty="0">
                <a:ln w="3175">
                  <a:noFill/>
                </a:ln>
                <a:solidFill>
                  <a:srgbClr val="1A1A1A"/>
                </a:solidFill>
                <a:latin typeface="Segoe UI Semibold"/>
                <a:ea typeface="+mn-ea"/>
                <a:cs typeface="Segoe UI" pitchFamily="34" charset="0"/>
              </a:rPr>
              <a:t>Course Overview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BA2A01-0787-4D76-B84C-EA43BFC25C35}"/>
              </a:ext>
            </a:extLst>
          </p:cNvPr>
          <p:cNvSpPr/>
          <p:nvPr/>
        </p:nvSpPr>
        <p:spPr>
          <a:xfrm>
            <a:off x="539214" y="1404257"/>
            <a:ext cx="11198695" cy="4686300"/>
          </a:xfrm>
          <a:prstGeom prst="rect">
            <a:avLst/>
          </a:prstGeom>
          <a:noFill/>
        </p:spPr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32411E0-DC29-4FA0-8ACD-1B60D80D43D1}"/>
              </a:ext>
            </a:extLst>
          </p:cNvPr>
          <p:cNvSpPr/>
          <p:nvPr/>
        </p:nvSpPr>
        <p:spPr>
          <a:xfrm>
            <a:off x="543520" y="1544912"/>
            <a:ext cx="2588703" cy="1014914"/>
          </a:xfrm>
          <a:custGeom>
            <a:avLst/>
            <a:gdLst>
              <a:gd name="connsiteX0" fmla="*/ 0 w 2537287"/>
              <a:gd name="connsiteY0" fmla="*/ 0 h 1014914"/>
              <a:gd name="connsiteX1" fmla="*/ 2537287 w 2537287"/>
              <a:gd name="connsiteY1" fmla="*/ 0 h 1014914"/>
              <a:gd name="connsiteX2" fmla="*/ 2537287 w 2537287"/>
              <a:gd name="connsiteY2" fmla="*/ 1014914 h 1014914"/>
              <a:gd name="connsiteX3" fmla="*/ 0 w 2537287"/>
              <a:gd name="connsiteY3" fmla="*/ 1014914 h 1014914"/>
              <a:gd name="connsiteX4" fmla="*/ 0 w 2537287"/>
              <a:gd name="connsiteY4" fmla="*/ 0 h 1014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7287" h="1014914">
                <a:moveTo>
                  <a:pt x="0" y="0"/>
                </a:moveTo>
                <a:lnTo>
                  <a:pt x="2537287" y="0"/>
                </a:lnTo>
                <a:lnTo>
                  <a:pt x="2537287" y="1014914"/>
                </a:lnTo>
                <a:lnTo>
                  <a:pt x="0" y="101491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8232" tIns="44704" rIns="78232" bIns="44704" numCol="1" spcCol="1270" anchor="ctr" anchorCtr="0">
            <a:noAutofit/>
          </a:bodyPr>
          <a:lstStyle/>
          <a:p>
            <a:pPr marL="0" marR="0" lvl="0" indent="0" algn="ctr" defTabSz="4889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Teams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1F5BC4-47D8-455E-B695-733E59B57ACD}"/>
              </a:ext>
            </a:extLst>
          </p:cNvPr>
          <p:cNvSpPr/>
          <p:nvPr/>
        </p:nvSpPr>
        <p:spPr>
          <a:xfrm>
            <a:off x="3494641" y="1544912"/>
            <a:ext cx="2588703" cy="1014914"/>
          </a:xfrm>
          <a:custGeom>
            <a:avLst/>
            <a:gdLst>
              <a:gd name="connsiteX0" fmla="*/ 0 w 2537287"/>
              <a:gd name="connsiteY0" fmla="*/ 0 h 1014914"/>
              <a:gd name="connsiteX1" fmla="*/ 2537287 w 2537287"/>
              <a:gd name="connsiteY1" fmla="*/ 0 h 1014914"/>
              <a:gd name="connsiteX2" fmla="*/ 2537287 w 2537287"/>
              <a:gd name="connsiteY2" fmla="*/ 1014914 h 1014914"/>
              <a:gd name="connsiteX3" fmla="*/ 0 w 2537287"/>
              <a:gd name="connsiteY3" fmla="*/ 1014914 h 1014914"/>
              <a:gd name="connsiteX4" fmla="*/ 0 w 2537287"/>
              <a:gd name="connsiteY4" fmla="*/ 0 h 1014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7287" h="1014914">
                <a:moveTo>
                  <a:pt x="0" y="0"/>
                </a:moveTo>
                <a:lnTo>
                  <a:pt x="2537287" y="0"/>
                </a:lnTo>
                <a:lnTo>
                  <a:pt x="2537287" y="1014914"/>
                </a:lnTo>
                <a:lnTo>
                  <a:pt x="0" y="101491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8232" tIns="44704" rIns="78232" bIns="44704" numCol="1" spcCol="1270" anchor="ctr" anchorCtr="0">
            <a:noAutofit/>
          </a:bodyPr>
          <a:lstStyle/>
          <a:p>
            <a:pPr marL="0" marR="0" lvl="0" indent="0" algn="ctr" defTabSz="4889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Teams Administration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01A38CE-111F-495F-ABDD-FF8CCF7BF01E}"/>
              </a:ext>
            </a:extLst>
          </p:cNvPr>
          <p:cNvSpPr/>
          <p:nvPr/>
        </p:nvSpPr>
        <p:spPr>
          <a:xfrm>
            <a:off x="3494641" y="2559826"/>
            <a:ext cx="2588703" cy="3671386"/>
          </a:xfrm>
          <a:custGeom>
            <a:avLst/>
            <a:gdLst>
              <a:gd name="connsiteX0" fmla="*/ 0 w 2537287"/>
              <a:gd name="connsiteY0" fmla="*/ 0 h 3390074"/>
              <a:gd name="connsiteX1" fmla="*/ 2537287 w 2537287"/>
              <a:gd name="connsiteY1" fmla="*/ 0 h 3390074"/>
              <a:gd name="connsiteX2" fmla="*/ 2537287 w 2537287"/>
              <a:gd name="connsiteY2" fmla="*/ 3390074 h 3390074"/>
              <a:gd name="connsiteX3" fmla="*/ 0 w 2537287"/>
              <a:gd name="connsiteY3" fmla="*/ 3390074 h 3390074"/>
              <a:gd name="connsiteX4" fmla="*/ 0 w 2537287"/>
              <a:gd name="connsiteY4" fmla="*/ 0 h 3390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7287" h="3390074">
                <a:moveTo>
                  <a:pt x="0" y="0"/>
                </a:moveTo>
                <a:lnTo>
                  <a:pt x="2537287" y="0"/>
                </a:lnTo>
                <a:lnTo>
                  <a:pt x="2537287" y="3390074"/>
                </a:lnTo>
                <a:lnTo>
                  <a:pt x="0" y="3390074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674" tIns="58674" rIns="78232" bIns="88011" numCol="1" spcCol="1270" anchor="t" anchorCtr="0">
            <a:noAutofit/>
          </a:bodyPr>
          <a:lstStyle/>
          <a:p>
            <a:pPr marL="57150" marR="0" lvl="1" indent="-57150" algn="l" defTabSz="4889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Teams Admin center</a:t>
            </a:r>
          </a:p>
          <a:p>
            <a:pPr marL="57150" marR="0" lvl="1" indent="-57150" algn="l" defTabSz="4889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Governance, management and Lifecycle</a:t>
            </a:r>
          </a:p>
          <a:p>
            <a:pPr marL="57150" marR="0" lvl="1" indent="-57150" algn="l" defTabSz="4889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Security &amp; Compliance</a:t>
            </a:r>
          </a:p>
          <a:p>
            <a:pPr marL="57150" marR="0" lvl="1" indent="-57150" algn="l" defTabSz="4889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Manage Teams</a:t>
            </a:r>
          </a:p>
          <a:p>
            <a:pPr marL="57150" marR="0" lvl="1" indent="-57150" algn="l" defTabSz="4889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Manage Meetings</a:t>
            </a:r>
          </a:p>
          <a:p>
            <a:pPr marL="57150" marR="0" lvl="1" indent="-57150" algn="l" defTabSz="4889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Manage Messaging</a:t>
            </a:r>
          </a:p>
          <a:p>
            <a:pPr marL="57150" marR="0" lvl="1" indent="-57150" algn="l" defTabSz="4889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Manage apps</a:t>
            </a:r>
          </a:p>
          <a:p>
            <a:pPr marL="57150" marR="0" lvl="1" indent="-57150" algn="l" defTabSz="4889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Call Quality Overview</a:t>
            </a:r>
          </a:p>
          <a:p>
            <a:pPr marL="57150" marR="0" lvl="1" indent="-57150" algn="l" defTabSz="4889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Dynamic emergency calling</a:t>
            </a:r>
          </a:p>
          <a:p>
            <a:pPr marL="57150" marR="0" lvl="1" indent="-57150" algn="l" defTabSz="4889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Live Events</a:t>
            </a:r>
          </a:p>
          <a:p>
            <a:pPr marL="57150" marR="0" lvl="1" indent="-57150" algn="l" defTabSz="4889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Phone System</a:t>
            </a:r>
          </a:p>
          <a:p>
            <a:pPr marL="57150" marR="0" lvl="1" indent="-57150" algn="l" defTabSz="4889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Direct Routing</a:t>
            </a:r>
          </a:p>
          <a:p>
            <a:pPr marL="57150" marR="0" lvl="1" indent="-57150" algn="l" defTabSz="4889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Manage using PowerShell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AAA4881-40ED-49F6-AC1C-A175DA674129}"/>
              </a:ext>
            </a:extLst>
          </p:cNvPr>
          <p:cNvSpPr/>
          <p:nvPr/>
        </p:nvSpPr>
        <p:spPr>
          <a:xfrm>
            <a:off x="6445764" y="1544912"/>
            <a:ext cx="2588703" cy="1014914"/>
          </a:xfrm>
          <a:custGeom>
            <a:avLst/>
            <a:gdLst>
              <a:gd name="connsiteX0" fmla="*/ 0 w 2537287"/>
              <a:gd name="connsiteY0" fmla="*/ 0 h 1014914"/>
              <a:gd name="connsiteX1" fmla="*/ 2537287 w 2537287"/>
              <a:gd name="connsiteY1" fmla="*/ 0 h 1014914"/>
              <a:gd name="connsiteX2" fmla="*/ 2537287 w 2537287"/>
              <a:gd name="connsiteY2" fmla="*/ 1014914 h 1014914"/>
              <a:gd name="connsiteX3" fmla="*/ 0 w 2537287"/>
              <a:gd name="connsiteY3" fmla="*/ 1014914 h 1014914"/>
              <a:gd name="connsiteX4" fmla="*/ 0 w 2537287"/>
              <a:gd name="connsiteY4" fmla="*/ 0 h 1014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7287" h="1014914">
                <a:moveTo>
                  <a:pt x="0" y="0"/>
                </a:moveTo>
                <a:lnTo>
                  <a:pt x="2537287" y="0"/>
                </a:lnTo>
                <a:lnTo>
                  <a:pt x="2537287" y="1014914"/>
                </a:lnTo>
                <a:lnTo>
                  <a:pt x="0" y="101491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8232" tIns="44704" rIns="78232" bIns="44704" numCol="1" spcCol="1270" anchor="ctr" anchorCtr="0">
            <a:noAutofit/>
          </a:bodyPr>
          <a:lstStyle/>
          <a:p>
            <a:pPr marL="0" marR="0" lvl="0" indent="0" algn="ctr" defTabSz="4889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Teamwork Solutions Development Workshop </a:t>
            </a:r>
            <a:endParaRPr kumimoji="0" lang="en-AU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59489BF-F011-40BC-BF1E-F7CD9129C83F}"/>
              </a:ext>
            </a:extLst>
          </p:cNvPr>
          <p:cNvSpPr/>
          <p:nvPr/>
        </p:nvSpPr>
        <p:spPr>
          <a:xfrm>
            <a:off x="6445764" y="2559826"/>
            <a:ext cx="2588703" cy="3671386"/>
          </a:xfrm>
          <a:custGeom>
            <a:avLst/>
            <a:gdLst>
              <a:gd name="connsiteX0" fmla="*/ 0 w 2537287"/>
              <a:gd name="connsiteY0" fmla="*/ 0 h 3390074"/>
              <a:gd name="connsiteX1" fmla="*/ 2537287 w 2537287"/>
              <a:gd name="connsiteY1" fmla="*/ 0 h 3390074"/>
              <a:gd name="connsiteX2" fmla="*/ 2537287 w 2537287"/>
              <a:gd name="connsiteY2" fmla="*/ 3390074 h 3390074"/>
              <a:gd name="connsiteX3" fmla="*/ 0 w 2537287"/>
              <a:gd name="connsiteY3" fmla="*/ 3390074 h 3390074"/>
              <a:gd name="connsiteX4" fmla="*/ 0 w 2537287"/>
              <a:gd name="connsiteY4" fmla="*/ 0 h 3390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7287" h="3390074">
                <a:moveTo>
                  <a:pt x="0" y="0"/>
                </a:moveTo>
                <a:lnTo>
                  <a:pt x="2537287" y="0"/>
                </a:lnTo>
                <a:lnTo>
                  <a:pt x="2537287" y="3390074"/>
                </a:lnTo>
                <a:lnTo>
                  <a:pt x="0" y="3390074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674" tIns="58674" rIns="78232" bIns="88011" numCol="1" spcCol="1270" anchor="t" anchorCtr="0">
            <a:noAutofit/>
          </a:bodyPr>
          <a:lstStyle/>
          <a:p>
            <a:pPr marL="57150" marR="0" lvl="1" indent="-57150" algn="l" defTabSz="4889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Teams Developer Platform – Overview and Opportunity</a:t>
            </a:r>
          </a:p>
          <a:p>
            <a:pPr marL="57150" marR="0" lvl="1" indent="-57150" algn="l" defTabSz="4889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Building Apps and Solutions with Microsoft Teams</a:t>
            </a:r>
          </a:p>
          <a:p>
            <a:pPr marL="57150" marR="0" lvl="1" indent="-57150" algn="l" defTabSz="4889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Extend your solution with Microsoft Graph</a:t>
            </a:r>
          </a:p>
          <a:p>
            <a:pPr marL="57150" marR="0" lvl="1" indent="-57150" algn="l" defTabSz="4889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Building Teams Apps using Solution Accelerators</a:t>
            </a:r>
          </a:p>
          <a:p>
            <a:pPr marL="57150" marR="0" lvl="1" indent="-57150" algn="l" defTabSz="4889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Teams Lifecycle management and Design Guideline for Apps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3658465-BEE2-4D48-9C60-F7FCB340D975}"/>
              </a:ext>
            </a:extLst>
          </p:cNvPr>
          <p:cNvSpPr/>
          <p:nvPr/>
        </p:nvSpPr>
        <p:spPr>
          <a:xfrm>
            <a:off x="543519" y="2556844"/>
            <a:ext cx="2588703" cy="3674368"/>
          </a:xfrm>
          <a:custGeom>
            <a:avLst/>
            <a:gdLst>
              <a:gd name="connsiteX0" fmla="*/ 0 w 2537287"/>
              <a:gd name="connsiteY0" fmla="*/ 0 h 3390074"/>
              <a:gd name="connsiteX1" fmla="*/ 2537287 w 2537287"/>
              <a:gd name="connsiteY1" fmla="*/ 0 h 3390074"/>
              <a:gd name="connsiteX2" fmla="*/ 2537287 w 2537287"/>
              <a:gd name="connsiteY2" fmla="*/ 3390074 h 3390074"/>
              <a:gd name="connsiteX3" fmla="*/ 0 w 2537287"/>
              <a:gd name="connsiteY3" fmla="*/ 3390074 h 3390074"/>
              <a:gd name="connsiteX4" fmla="*/ 0 w 2537287"/>
              <a:gd name="connsiteY4" fmla="*/ 0 h 3390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7287" h="3390074">
                <a:moveTo>
                  <a:pt x="0" y="0"/>
                </a:moveTo>
                <a:lnTo>
                  <a:pt x="2537287" y="0"/>
                </a:lnTo>
                <a:lnTo>
                  <a:pt x="2537287" y="3390074"/>
                </a:lnTo>
                <a:lnTo>
                  <a:pt x="0" y="3390074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674" tIns="58674" rIns="78232" bIns="88011" numCol="1" spcCol="1270" anchor="t" anchorCtr="0">
            <a:noAutofit/>
          </a:bodyPr>
          <a:lstStyle/>
          <a:p>
            <a:pPr marL="57150" marR="0" lvl="1" indent="-57150" algn="l" defTabSz="4889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01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  <a:p>
            <a:pPr marL="57150" marR="0" lvl="1" indent="-57150" algn="l" defTabSz="4889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01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Architecture of Microsoft Teams</a:t>
            </a:r>
          </a:p>
          <a:p>
            <a:pPr marL="57150" marR="0" lvl="1" indent="-57150" algn="l" defTabSz="4889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01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Setup Environment</a:t>
            </a:r>
          </a:p>
          <a:p>
            <a:pPr marL="57150" marR="0" lvl="1" indent="-57150" algn="l" defTabSz="4889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01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Chat, teams, channels, &amp; apps in Microsoft Teams</a:t>
            </a:r>
          </a:p>
          <a:p>
            <a:pPr marL="57150" marR="0" lvl="1" indent="-57150" algn="l" defTabSz="4889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01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Apps &amp; connectors in Microsoft Teams</a:t>
            </a:r>
          </a:p>
          <a:p>
            <a:pPr marL="57150" marR="0" lvl="1" indent="-57150" algn="l" defTabSz="4889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01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Communicate with users from other organizations in Microsoft Teams</a:t>
            </a:r>
          </a:p>
          <a:p>
            <a:pPr marL="57150" marR="0" lvl="1" indent="-57150" algn="l" defTabSz="4889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01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access in Microsoft Teams</a:t>
            </a:r>
          </a:p>
          <a:p>
            <a:pPr marL="57150" marR="0" lvl="1" indent="-57150" algn="l" defTabSz="4889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01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Guest access in Microsoft Teams</a:t>
            </a:r>
          </a:p>
          <a:p>
            <a:pPr marL="57150" marR="0" lvl="1" indent="-57150" algn="l" defTabSz="4889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01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Meetings and live events in Microsoft Teams</a:t>
            </a:r>
          </a:p>
          <a:p>
            <a:pPr marL="57150" marR="0" lvl="1" indent="-57150" algn="l" defTabSz="4889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01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Limits and specifications for Microsoft Teams</a:t>
            </a:r>
          </a:p>
          <a:p>
            <a:pPr marL="57150" marR="0" lvl="1" indent="-57150" algn="l" defTabSz="4889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01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Teams adoption</a:t>
            </a:r>
            <a:endParaRPr kumimoji="0" lang="en-GB" sz="101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E4123F9-8096-44AB-B45B-D8E73309E893}"/>
              </a:ext>
            </a:extLst>
          </p:cNvPr>
          <p:cNvSpPr/>
          <p:nvPr/>
        </p:nvSpPr>
        <p:spPr>
          <a:xfrm>
            <a:off x="9330415" y="1544912"/>
            <a:ext cx="2588703" cy="1014914"/>
          </a:xfrm>
          <a:custGeom>
            <a:avLst/>
            <a:gdLst>
              <a:gd name="connsiteX0" fmla="*/ 0 w 2537287"/>
              <a:gd name="connsiteY0" fmla="*/ 0 h 1014914"/>
              <a:gd name="connsiteX1" fmla="*/ 2537287 w 2537287"/>
              <a:gd name="connsiteY1" fmla="*/ 0 h 1014914"/>
              <a:gd name="connsiteX2" fmla="*/ 2537287 w 2537287"/>
              <a:gd name="connsiteY2" fmla="*/ 1014914 h 1014914"/>
              <a:gd name="connsiteX3" fmla="*/ 0 w 2537287"/>
              <a:gd name="connsiteY3" fmla="*/ 1014914 h 1014914"/>
              <a:gd name="connsiteX4" fmla="*/ 0 w 2537287"/>
              <a:gd name="connsiteY4" fmla="*/ 0 h 1014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7287" h="1014914">
                <a:moveTo>
                  <a:pt x="0" y="0"/>
                </a:moveTo>
                <a:lnTo>
                  <a:pt x="2537287" y="0"/>
                </a:lnTo>
                <a:lnTo>
                  <a:pt x="2537287" y="1014914"/>
                </a:lnTo>
                <a:lnTo>
                  <a:pt x="0" y="10149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8232" tIns="44704" rIns="78232" bIns="44704" numCol="1" spcCol="1270" anchor="ctr" anchorCtr="0">
            <a:noAutofit/>
          </a:bodyPr>
          <a:lstStyle/>
          <a:p>
            <a:pPr marL="0" marR="0" lvl="0" indent="0" algn="ctr" defTabSz="4889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Upgrading from Skype for Business to Microsoft Teams </a:t>
            </a:r>
            <a:endParaRPr kumimoji="0" lang="en-AU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10112E-1EA5-47B6-819D-736A94744574}"/>
              </a:ext>
            </a:extLst>
          </p:cNvPr>
          <p:cNvSpPr/>
          <p:nvPr/>
        </p:nvSpPr>
        <p:spPr>
          <a:xfrm>
            <a:off x="9330415" y="2559826"/>
            <a:ext cx="2588703" cy="3671386"/>
          </a:xfrm>
          <a:custGeom>
            <a:avLst/>
            <a:gdLst>
              <a:gd name="connsiteX0" fmla="*/ 0 w 2537287"/>
              <a:gd name="connsiteY0" fmla="*/ 0 h 3390074"/>
              <a:gd name="connsiteX1" fmla="*/ 2537287 w 2537287"/>
              <a:gd name="connsiteY1" fmla="*/ 0 h 3390074"/>
              <a:gd name="connsiteX2" fmla="*/ 2537287 w 2537287"/>
              <a:gd name="connsiteY2" fmla="*/ 3390074 h 3390074"/>
              <a:gd name="connsiteX3" fmla="*/ 0 w 2537287"/>
              <a:gd name="connsiteY3" fmla="*/ 3390074 h 3390074"/>
              <a:gd name="connsiteX4" fmla="*/ 0 w 2537287"/>
              <a:gd name="connsiteY4" fmla="*/ 0 h 3390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7287" h="3390074">
                <a:moveTo>
                  <a:pt x="0" y="0"/>
                </a:moveTo>
                <a:lnTo>
                  <a:pt x="2537287" y="0"/>
                </a:lnTo>
                <a:lnTo>
                  <a:pt x="2537287" y="3390074"/>
                </a:lnTo>
                <a:lnTo>
                  <a:pt x="0" y="3390074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674" tIns="58674" rIns="78232" bIns="88011" numCol="1" spcCol="1270" anchor="t" anchorCtr="0">
            <a:noAutofit/>
          </a:bodyPr>
          <a:lstStyle/>
          <a:p>
            <a:pPr marL="57150" marR="0" lvl="1" indent="-57150" algn="l" defTabSz="4889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Upgrade</a:t>
            </a:r>
          </a:p>
          <a:p>
            <a:pPr marL="57150" marR="0" lvl="1" indent="-57150" algn="l" defTabSz="4889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Plan your upgrade</a:t>
            </a:r>
          </a:p>
          <a:p>
            <a:pPr marL="57150" marR="0" lvl="1" indent="-57150" algn="l" defTabSz="4889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Coexistence and Interoperability</a:t>
            </a:r>
          </a:p>
          <a:p>
            <a:pPr marL="57150" marR="0" lvl="1" indent="-57150" algn="l" defTabSz="4889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Administrator experience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69339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02152" y="552478"/>
            <a:ext cx="4060141" cy="397545"/>
          </a:xfrm>
        </p:spPr>
        <p:txBody>
          <a:bodyPr/>
          <a:lstStyle/>
          <a:p>
            <a:r>
              <a:rPr lang="en-US" sz="3200" dirty="0">
                <a:solidFill>
                  <a:srgbClr val="7030A0"/>
                </a:solidFill>
              </a:rPr>
              <a:t>Agenda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42E03D-8429-4041-ADF2-C50B8C8F24A4}"/>
              </a:ext>
            </a:extLst>
          </p:cNvPr>
          <p:cNvSpPr/>
          <p:nvPr/>
        </p:nvSpPr>
        <p:spPr>
          <a:xfrm>
            <a:off x="920950" y="1184477"/>
            <a:ext cx="5222543" cy="2244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342900" lvl="0" indent="-342900" defTabSz="1955800"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solidFill>
                  <a:srgbClr val="2F2F2F"/>
                </a:solidFill>
              </a:rPr>
              <a:t>Introduction to Upgrade</a:t>
            </a:r>
          </a:p>
          <a:p>
            <a:pPr marL="342900" lvl="0" indent="-342900" defTabSz="1955800"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solidFill>
                  <a:srgbClr val="2F2F2F"/>
                </a:solidFill>
              </a:rPr>
              <a:t>Plan your upgrade</a:t>
            </a:r>
          </a:p>
          <a:p>
            <a:pPr marL="342900" lvl="0" indent="-342900" defTabSz="1955800"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solidFill>
                  <a:srgbClr val="2F2F2F"/>
                </a:solidFill>
              </a:rPr>
              <a:t>Coexistence and Interoperability</a:t>
            </a:r>
          </a:p>
          <a:p>
            <a:pPr marL="342900" lvl="0" indent="-342900" defTabSz="1955800"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solidFill>
                  <a:srgbClr val="2F2F2F"/>
                </a:solidFill>
              </a:rPr>
              <a:t>Administrator experience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3D5185-07B2-4EAF-859B-B2F50BB94B7A}"/>
              </a:ext>
            </a:extLst>
          </p:cNvPr>
          <p:cNvSpPr/>
          <p:nvPr/>
        </p:nvSpPr>
        <p:spPr>
          <a:xfrm>
            <a:off x="1876425" y="2962180"/>
            <a:ext cx="4060141" cy="472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marR="0" lvl="0" indent="0" algn="l" defTabSz="195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231835-8FF7-4A9C-82B8-CE56A4437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82916" y="318024"/>
            <a:ext cx="834670" cy="834668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list_4" title="Icon of a checklist">
            <a:extLst>
              <a:ext uri="{FF2B5EF4-FFF2-40B4-BE49-F238E27FC236}">
                <a16:creationId xmlns:a16="http://schemas.microsoft.com/office/drawing/2014/main" id="{989B91EC-A5DE-48E2-AD79-8E8E857264F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9675" y="552478"/>
            <a:ext cx="541153" cy="365760"/>
          </a:xfrm>
          <a:custGeom>
            <a:avLst/>
            <a:gdLst>
              <a:gd name="T0" fmla="*/ 90 w 253"/>
              <a:gd name="T1" fmla="*/ 24 h 171"/>
              <a:gd name="T2" fmla="*/ 253 w 253"/>
              <a:gd name="T3" fmla="*/ 24 h 171"/>
              <a:gd name="T4" fmla="*/ 90 w 253"/>
              <a:gd name="T5" fmla="*/ 73 h 171"/>
              <a:gd name="T6" fmla="*/ 253 w 253"/>
              <a:gd name="T7" fmla="*/ 73 h 171"/>
              <a:gd name="T8" fmla="*/ 90 w 253"/>
              <a:gd name="T9" fmla="*/ 121 h 171"/>
              <a:gd name="T10" fmla="*/ 253 w 253"/>
              <a:gd name="T11" fmla="*/ 121 h 171"/>
              <a:gd name="T12" fmla="*/ 90 w 253"/>
              <a:gd name="T13" fmla="*/ 171 h 171"/>
              <a:gd name="T14" fmla="*/ 253 w 253"/>
              <a:gd name="T15" fmla="*/ 171 h 171"/>
              <a:gd name="T16" fmla="*/ 0 w 253"/>
              <a:gd name="T17" fmla="*/ 23 h 171"/>
              <a:gd name="T18" fmla="*/ 17 w 253"/>
              <a:gd name="T19" fmla="*/ 40 h 171"/>
              <a:gd name="T20" fmla="*/ 58 w 253"/>
              <a:gd name="T21" fmla="*/ 0 h 171"/>
              <a:gd name="T22" fmla="*/ 0 w 253"/>
              <a:gd name="T23" fmla="*/ 121 h 171"/>
              <a:gd name="T24" fmla="*/ 17 w 253"/>
              <a:gd name="T25" fmla="*/ 138 h 171"/>
              <a:gd name="T26" fmla="*/ 58 w 253"/>
              <a:gd name="T27" fmla="*/ 98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3" h="171">
                <a:moveTo>
                  <a:pt x="90" y="24"/>
                </a:moveTo>
                <a:lnTo>
                  <a:pt x="253" y="24"/>
                </a:lnTo>
                <a:moveTo>
                  <a:pt x="90" y="73"/>
                </a:moveTo>
                <a:lnTo>
                  <a:pt x="253" y="73"/>
                </a:lnTo>
                <a:moveTo>
                  <a:pt x="90" y="121"/>
                </a:moveTo>
                <a:lnTo>
                  <a:pt x="253" y="121"/>
                </a:lnTo>
                <a:moveTo>
                  <a:pt x="90" y="171"/>
                </a:moveTo>
                <a:lnTo>
                  <a:pt x="253" y="171"/>
                </a:lnTo>
                <a:moveTo>
                  <a:pt x="0" y="23"/>
                </a:moveTo>
                <a:lnTo>
                  <a:pt x="17" y="40"/>
                </a:lnTo>
                <a:lnTo>
                  <a:pt x="58" y="0"/>
                </a:lnTo>
                <a:moveTo>
                  <a:pt x="0" y="121"/>
                </a:moveTo>
                <a:lnTo>
                  <a:pt x="17" y="138"/>
                </a:lnTo>
                <a:lnTo>
                  <a:pt x="58" y="98"/>
                </a:lnTo>
              </a:path>
            </a:pathLst>
          </a:custGeom>
          <a:noFill/>
          <a:ln w="19050" cap="flat">
            <a:solidFill>
              <a:srgbClr val="4C53B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20" name="Picture 19" descr="A group of people sitting at a table&#10;&#10;Description automatically generated">
            <a:extLst>
              <a:ext uri="{FF2B5EF4-FFF2-40B4-BE49-F238E27FC236}">
                <a16:creationId xmlns:a16="http://schemas.microsoft.com/office/drawing/2014/main" id="{17E7ACF8-9755-4938-935F-40DDF6D8BAD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48511" y="0"/>
            <a:ext cx="5643488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F7A16A1-BC88-4847-A8CA-38EA9D4BF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 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040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>
            <a:extLst>
              <a:ext uri="{FF2B5EF4-FFF2-40B4-BE49-F238E27FC236}">
                <a16:creationId xmlns:a16="http://schemas.microsoft.com/office/drawing/2014/main" id="{027FB160-CAA3-4BF7-9527-C3AED2212278}"/>
              </a:ext>
            </a:extLst>
          </p:cNvPr>
          <p:cNvSpPr/>
          <p:nvPr/>
        </p:nvSpPr>
        <p:spPr>
          <a:xfrm>
            <a:off x="0" y="2802359"/>
            <a:ext cx="6096000" cy="914400"/>
          </a:xfrm>
          <a:custGeom>
            <a:avLst/>
            <a:gdLst/>
            <a:ahLst/>
            <a:cxnLst/>
            <a:rect l="l" t="t" r="r" b="b"/>
            <a:pathLst>
              <a:path w="9482455" h="914400">
                <a:moveTo>
                  <a:pt x="9025128" y="0"/>
                </a:moveTo>
                <a:lnTo>
                  <a:pt x="0" y="0"/>
                </a:lnTo>
                <a:lnTo>
                  <a:pt x="0" y="914399"/>
                </a:lnTo>
                <a:lnTo>
                  <a:pt x="9025128" y="914399"/>
                </a:lnTo>
                <a:lnTo>
                  <a:pt x="9482328" y="457199"/>
                </a:lnTo>
                <a:lnTo>
                  <a:pt x="9025128" y="0"/>
                </a:lnTo>
                <a:close/>
              </a:path>
            </a:pathLst>
          </a:custGeom>
          <a:solidFill>
            <a:srgbClr val="135051"/>
          </a:solidFill>
        </p:spPr>
        <p:txBody>
          <a:bodyPr wrap="square" lIns="0" tIns="0" rIns="0" bIns="0" rtlCol="0"/>
          <a:lstStyle/>
          <a:p>
            <a:pPr algn="ctr"/>
            <a:endParaRPr lang="en-GB" dirty="0">
              <a:solidFill>
                <a:schemeClr val="bg1"/>
              </a:solidFill>
            </a:endParaRPr>
          </a:p>
          <a:p>
            <a:pPr algn="ctr"/>
            <a:r>
              <a:rPr lang="en-GB" sz="2800" b="1" dirty="0">
                <a:solidFill>
                  <a:schemeClr val="bg1"/>
                </a:solidFill>
              </a:rPr>
              <a:t>Questions</a:t>
            </a:r>
            <a:endParaRPr sz="2800" b="1" dirty="0">
              <a:solidFill>
                <a:schemeClr val="bg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9291ECA-2011-4927-A531-45CBF5D00640}"/>
              </a:ext>
            </a:extLst>
          </p:cNvPr>
          <p:cNvSpPr txBox="1">
            <a:spLocks/>
          </p:cNvSpPr>
          <p:nvPr/>
        </p:nvSpPr>
        <p:spPr>
          <a:xfrm>
            <a:off x="0" y="1640114"/>
            <a:ext cx="6968359" cy="393337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>
                <a:solidFill>
                  <a:schemeClr val="bg1"/>
                </a:solidFill>
              </a:rPr>
              <a:t>Customer Stories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30705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39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320040"/>
            <a:ext cx="7791061" cy="914400"/>
          </a:xfrm>
          <a:custGeom>
            <a:avLst/>
            <a:gdLst/>
            <a:ahLst/>
            <a:cxnLst/>
            <a:rect l="l" t="t" r="r" b="b"/>
            <a:pathLst>
              <a:path w="9482455" h="914400">
                <a:moveTo>
                  <a:pt x="9025128" y="0"/>
                </a:moveTo>
                <a:lnTo>
                  <a:pt x="0" y="0"/>
                </a:lnTo>
                <a:lnTo>
                  <a:pt x="0" y="914399"/>
                </a:lnTo>
                <a:lnTo>
                  <a:pt x="9025128" y="914399"/>
                </a:lnTo>
                <a:lnTo>
                  <a:pt x="9482328" y="457199"/>
                </a:lnTo>
                <a:lnTo>
                  <a:pt x="9025128" y="0"/>
                </a:lnTo>
                <a:close/>
              </a:path>
            </a:pathLst>
          </a:custGeom>
          <a:solidFill>
            <a:srgbClr val="1350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8322" y="449439"/>
            <a:ext cx="472186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b="1" dirty="0">
                <a:solidFill>
                  <a:schemeClr val="bg1"/>
                </a:solidFill>
              </a:rPr>
              <a:t>Jenkins NS</a:t>
            </a:r>
            <a:endParaRPr sz="40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68A304-7709-4DF1-9EF7-C9035CA9EB9A}"/>
              </a:ext>
            </a:extLst>
          </p:cNvPr>
          <p:cNvSpPr/>
          <p:nvPr/>
        </p:nvSpPr>
        <p:spPr>
          <a:xfrm>
            <a:off x="395960" y="1364053"/>
            <a:ext cx="6690640" cy="456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sz="2133" dirty="0">
                <a:solidFill>
                  <a:srgbClr val="3C4252"/>
                </a:solidFill>
                <a:latin typeface="Proxima Nova" panose="02000506030000020004" pitchFamily="50" charset="0"/>
                <a:ea typeface="Roboto Light" panose="02000000000000000000" pitchFamily="2" charset="0"/>
                <a:cs typeface="Roboto Light"/>
              </a:rPr>
              <a:t>Modern Workplace Solution Architect | Consultant </a:t>
            </a:r>
            <a:endParaRPr lang="en-US" sz="2133" dirty="0">
              <a:solidFill>
                <a:schemeClr val="bg2">
                  <a:lumMod val="50000"/>
                </a:schemeClr>
              </a:solidFill>
              <a:latin typeface="Proxima Nova" panose="02000506030000020004" pitchFamily="50" charset="0"/>
              <a:ea typeface="Roboto Light" panose="02000000000000000000" pitchFamily="2" charset="0"/>
              <a:cs typeface="Roboto Light"/>
            </a:endParaRP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AF8C5CAF-8290-42F7-809B-9DA6D4E7B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960" y="3102292"/>
            <a:ext cx="6543953" cy="20557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Microsoft Teams, Power Platform and SPFx Specialist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International Speaker | Blogger | Trainer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SPS Bangalore Organizer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aOS Ambassador</a:t>
            </a:r>
          </a:p>
          <a:p>
            <a:pPr marL="0" indent="0">
              <a:buNone/>
            </a:pP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 descr="A person standing in front of a store&#10;&#10;Description automatically generated">
            <a:extLst>
              <a:ext uri="{FF2B5EF4-FFF2-40B4-BE49-F238E27FC236}">
                <a16:creationId xmlns:a16="http://schemas.microsoft.com/office/drawing/2014/main" id="{B673830D-EA47-48A7-9F6F-6A2325E30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446" y="1140631"/>
            <a:ext cx="1758320" cy="1758320"/>
          </a:xfrm>
          <a:prstGeom prst="ellipse">
            <a:avLst/>
          </a:prstGeom>
          <a:noFill/>
          <a:ln>
            <a:solidFill>
              <a:srgbClr val="135051"/>
            </a:solidFill>
          </a:ln>
          <a:effectLst>
            <a:softEdge rad="0"/>
          </a:effectLst>
        </p:spPr>
      </p:pic>
      <p:pic>
        <p:nvPicPr>
          <p:cNvPr id="25" name="Picture 24" descr="A close up of a sign&#10;&#10;Description automatically generated">
            <a:extLst>
              <a:ext uri="{FF2B5EF4-FFF2-40B4-BE49-F238E27FC236}">
                <a16:creationId xmlns:a16="http://schemas.microsoft.com/office/drawing/2014/main" id="{3E02A582-7680-4C82-B07C-340E98F13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61" y="1820332"/>
            <a:ext cx="2556135" cy="104170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99F252A-8B70-4E64-9230-F41C6ED82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929" y="5200158"/>
            <a:ext cx="1651905" cy="1655112"/>
          </a:xfrm>
          <a:prstGeom prst="rect">
            <a:avLst/>
          </a:prstGeom>
          <a:ln>
            <a:noFill/>
          </a:ln>
        </p:spPr>
      </p:pic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06A81616-D8F9-4273-A181-E7FFD06B8B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6193" y="5190794"/>
            <a:ext cx="1628995" cy="1624889"/>
          </a:xfrm>
          <a:prstGeom prst="rect">
            <a:avLst/>
          </a:prstGeom>
          <a:ln>
            <a:noFill/>
          </a:ln>
        </p:spPr>
      </p:pic>
      <p:pic>
        <p:nvPicPr>
          <p:cNvPr id="31" name="Picture 30" descr="A picture containing drawing&#10;&#10;Description automatically generated">
            <a:extLst>
              <a:ext uri="{FF2B5EF4-FFF2-40B4-BE49-F238E27FC236}">
                <a16:creationId xmlns:a16="http://schemas.microsoft.com/office/drawing/2014/main" id="{D640918B-16A5-4EFA-A382-B349F17F1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1431" y="5181339"/>
            <a:ext cx="1704689" cy="1651539"/>
          </a:xfrm>
          <a:prstGeom prst="rect">
            <a:avLst/>
          </a:prstGeom>
          <a:ln>
            <a:noFill/>
          </a:ln>
        </p:spPr>
      </p:pic>
      <p:pic>
        <p:nvPicPr>
          <p:cNvPr id="35" name="Picture 3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3A4C727-AFCF-46B0-98CA-4283F593F4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2145" y="5157999"/>
            <a:ext cx="1735571" cy="1674880"/>
          </a:xfrm>
          <a:prstGeom prst="rect">
            <a:avLst/>
          </a:prstGeom>
          <a:ln>
            <a:noFill/>
          </a:ln>
        </p:spPr>
      </p:pic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08A72C3A-827B-42EB-85F4-E5D466CAE8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5885" y="5208726"/>
            <a:ext cx="1603844" cy="1606957"/>
          </a:xfrm>
          <a:prstGeom prst="rect">
            <a:avLst/>
          </a:prstGeom>
          <a:ln>
            <a:noFill/>
          </a:ln>
        </p:spPr>
      </p:pic>
      <p:sp>
        <p:nvSpPr>
          <p:cNvPr id="43" name="Oval 46">
            <a:extLst>
              <a:ext uri="{FF2B5EF4-FFF2-40B4-BE49-F238E27FC236}">
                <a16:creationId xmlns:a16="http://schemas.microsoft.com/office/drawing/2014/main" id="{45D9AF34-909F-400C-A9E0-9951D41CE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2732" y="4104031"/>
            <a:ext cx="310026" cy="294507"/>
          </a:xfrm>
          <a:prstGeom prst="ellipse">
            <a:avLst/>
          </a:prstGeom>
          <a:solidFill>
            <a:srgbClr val="1AB2E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44" name="Freeform 47">
            <a:extLst>
              <a:ext uri="{FF2B5EF4-FFF2-40B4-BE49-F238E27FC236}">
                <a16:creationId xmlns:a16="http://schemas.microsoft.com/office/drawing/2014/main" id="{5592B8D0-C73D-4EE0-9B9D-3E3A59F84A45}"/>
              </a:ext>
            </a:extLst>
          </p:cNvPr>
          <p:cNvSpPr>
            <a:spLocks/>
          </p:cNvSpPr>
          <p:nvPr/>
        </p:nvSpPr>
        <p:spPr bwMode="auto">
          <a:xfrm>
            <a:off x="7910237" y="4171168"/>
            <a:ext cx="177486" cy="175599"/>
          </a:xfrm>
          <a:custGeom>
            <a:avLst/>
            <a:gdLst>
              <a:gd name="T0" fmla="*/ 90 w 100"/>
              <a:gd name="T1" fmla="*/ 20 h 81"/>
              <a:gd name="T2" fmla="*/ 32 w 100"/>
              <a:gd name="T3" fmla="*/ 81 h 81"/>
              <a:gd name="T4" fmla="*/ 0 w 100"/>
              <a:gd name="T5" fmla="*/ 72 h 81"/>
              <a:gd name="T6" fmla="*/ 31 w 100"/>
              <a:gd name="T7" fmla="*/ 63 h 81"/>
              <a:gd name="T8" fmla="*/ 12 w 100"/>
              <a:gd name="T9" fmla="*/ 49 h 81"/>
              <a:gd name="T10" fmla="*/ 21 w 100"/>
              <a:gd name="T11" fmla="*/ 48 h 81"/>
              <a:gd name="T12" fmla="*/ 4 w 100"/>
              <a:gd name="T13" fmla="*/ 28 h 81"/>
              <a:gd name="T14" fmla="*/ 14 w 100"/>
              <a:gd name="T15" fmla="*/ 31 h 81"/>
              <a:gd name="T16" fmla="*/ 7 w 100"/>
              <a:gd name="T17" fmla="*/ 3 h 81"/>
              <a:gd name="T18" fmla="*/ 50 w 100"/>
              <a:gd name="T19" fmla="*/ 25 h 81"/>
              <a:gd name="T20" fmla="*/ 70 w 100"/>
              <a:gd name="T21" fmla="*/ 0 h 81"/>
              <a:gd name="T22" fmla="*/ 85 w 100"/>
              <a:gd name="T23" fmla="*/ 6 h 81"/>
              <a:gd name="T24" fmla="*/ 98 w 100"/>
              <a:gd name="T25" fmla="*/ 1 h 81"/>
              <a:gd name="T26" fmla="*/ 89 w 100"/>
              <a:gd name="T27" fmla="*/ 12 h 81"/>
              <a:gd name="T28" fmla="*/ 100 w 100"/>
              <a:gd name="T29" fmla="*/ 9 h 81"/>
              <a:gd name="T30" fmla="*/ 90 w 100"/>
              <a:gd name="T31" fmla="*/ 2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0" h="81">
                <a:moveTo>
                  <a:pt x="90" y="20"/>
                </a:moveTo>
                <a:cubicBezTo>
                  <a:pt x="91" y="49"/>
                  <a:pt x="70" y="81"/>
                  <a:pt x="32" y="81"/>
                </a:cubicBezTo>
                <a:cubicBezTo>
                  <a:pt x="20" y="81"/>
                  <a:pt x="9" y="77"/>
                  <a:pt x="0" y="72"/>
                </a:cubicBezTo>
                <a:cubicBezTo>
                  <a:pt x="11" y="73"/>
                  <a:pt x="22" y="70"/>
                  <a:pt x="31" y="63"/>
                </a:cubicBezTo>
                <a:cubicBezTo>
                  <a:pt x="22" y="63"/>
                  <a:pt x="14" y="57"/>
                  <a:pt x="12" y="49"/>
                </a:cubicBezTo>
                <a:cubicBezTo>
                  <a:pt x="15" y="49"/>
                  <a:pt x="18" y="49"/>
                  <a:pt x="21" y="48"/>
                </a:cubicBezTo>
                <a:cubicBezTo>
                  <a:pt x="11" y="47"/>
                  <a:pt x="4" y="38"/>
                  <a:pt x="4" y="28"/>
                </a:cubicBezTo>
                <a:cubicBezTo>
                  <a:pt x="7" y="30"/>
                  <a:pt x="10" y="31"/>
                  <a:pt x="14" y="31"/>
                </a:cubicBezTo>
                <a:cubicBezTo>
                  <a:pt x="4" y="25"/>
                  <a:pt x="2" y="13"/>
                  <a:pt x="7" y="3"/>
                </a:cubicBezTo>
                <a:cubicBezTo>
                  <a:pt x="17" y="16"/>
                  <a:pt x="33" y="24"/>
                  <a:pt x="50" y="25"/>
                </a:cubicBezTo>
                <a:cubicBezTo>
                  <a:pt x="47" y="12"/>
                  <a:pt x="56" y="0"/>
                  <a:pt x="70" y="0"/>
                </a:cubicBezTo>
                <a:cubicBezTo>
                  <a:pt x="75" y="0"/>
                  <a:pt x="81" y="2"/>
                  <a:pt x="85" y="6"/>
                </a:cubicBezTo>
                <a:cubicBezTo>
                  <a:pt x="89" y="5"/>
                  <a:pt x="94" y="3"/>
                  <a:pt x="98" y="1"/>
                </a:cubicBezTo>
                <a:cubicBezTo>
                  <a:pt x="96" y="6"/>
                  <a:pt x="93" y="10"/>
                  <a:pt x="89" y="12"/>
                </a:cubicBezTo>
                <a:cubicBezTo>
                  <a:pt x="93" y="12"/>
                  <a:pt x="97" y="11"/>
                  <a:pt x="100" y="9"/>
                </a:cubicBezTo>
                <a:cubicBezTo>
                  <a:pt x="98" y="13"/>
                  <a:pt x="94" y="17"/>
                  <a:pt x="90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D6CFBD0-4140-432B-968E-A3CC7B262F9C}"/>
              </a:ext>
            </a:extLst>
          </p:cNvPr>
          <p:cNvSpPr/>
          <p:nvPr/>
        </p:nvSpPr>
        <p:spPr>
          <a:xfrm>
            <a:off x="8191981" y="4039706"/>
            <a:ext cx="34427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C4252"/>
                </a:solidFill>
                <a:latin typeface="Proxima Nova" panose="02000506030000020004"/>
                <a:ea typeface="Roboto Light" panose="02000000000000000000" pitchFamily="2" charset="0"/>
                <a:cs typeface="Roboto Light"/>
              </a:rPr>
              <a:t>@</a:t>
            </a:r>
            <a:r>
              <a:rPr lang="en-US" sz="1400" dirty="0" err="1">
                <a:solidFill>
                  <a:srgbClr val="3C4252"/>
                </a:solidFill>
                <a:latin typeface="Proxima Nova" panose="02000506030000020004"/>
                <a:ea typeface="Roboto Light" panose="02000000000000000000" pitchFamily="2" charset="0"/>
                <a:cs typeface="Roboto Light"/>
              </a:rPr>
              <a:t>jenkinsns</a:t>
            </a:r>
            <a:endParaRPr lang="en-US" sz="1400" dirty="0">
              <a:solidFill>
                <a:srgbClr val="3C4252"/>
              </a:solidFill>
              <a:latin typeface="Proxima Nova" panose="02000506030000020004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6684DE6-5AFC-45AB-86B1-4E63AFB00B55}"/>
              </a:ext>
            </a:extLst>
          </p:cNvPr>
          <p:cNvSpPr/>
          <p:nvPr/>
        </p:nvSpPr>
        <p:spPr>
          <a:xfrm>
            <a:off x="8176380" y="5685674"/>
            <a:ext cx="40148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737373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https://www.facebook.com/msteamsinfo</a:t>
            </a:r>
            <a:endParaRPr lang="en-US" sz="1400" dirty="0">
              <a:solidFill>
                <a:srgbClr val="3C4252"/>
              </a:solidFill>
              <a:latin typeface="Proxima Nova" panose="02000506030000020004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026EA451-8933-481A-B6B3-A1FA8818CC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522" y="5740120"/>
            <a:ext cx="452956" cy="284858"/>
          </a:xfrm>
          <a:prstGeom prst="rect">
            <a:avLst/>
          </a:prstGeom>
        </p:spPr>
      </p:pic>
      <p:pic>
        <p:nvPicPr>
          <p:cNvPr id="37" name="Picture 36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3E2DDD86-8FFD-4999-96A3-FA09C2B185E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23420" y="3605149"/>
            <a:ext cx="310026" cy="31723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6BEEFA68-EFD6-466C-8867-147738EF1570}"/>
              </a:ext>
            </a:extLst>
          </p:cNvPr>
          <p:cNvSpPr/>
          <p:nvPr/>
        </p:nvSpPr>
        <p:spPr>
          <a:xfrm>
            <a:off x="8191981" y="3622091"/>
            <a:ext cx="40148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hlinkClick r:id="rId12"/>
              </a:rPr>
              <a:t>in/jenkinsns </a:t>
            </a:r>
            <a:endParaRPr lang="en-US" sz="1400" dirty="0">
              <a:solidFill>
                <a:srgbClr val="3C4252"/>
              </a:solidFill>
              <a:latin typeface="Proxima Nova" panose="02000506030000020004"/>
            </a:endParaRPr>
          </a:p>
        </p:txBody>
      </p:sp>
      <p:pic>
        <p:nvPicPr>
          <p:cNvPr id="33" name="Picture 3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862B582-DBA1-4EE9-B8A4-6C696E2292B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13538" y="3224955"/>
            <a:ext cx="314677" cy="233284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A01F5469-EEFF-4EBA-A4A7-01E18EAFBBE8}"/>
              </a:ext>
            </a:extLst>
          </p:cNvPr>
          <p:cNvSpPr/>
          <p:nvPr/>
        </p:nvSpPr>
        <p:spPr>
          <a:xfrm>
            <a:off x="8197530" y="3204476"/>
            <a:ext cx="39082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C4252"/>
                </a:solidFill>
                <a:latin typeface="Proxima Nova" panose="02000506030000020004"/>
                <a:hlinkClick r:id="rId14"/>
              </a:rPr>
              <a:t>jenkinsns@gmail.com</a:t>
            </a:r>
            <a:r>
              <a:rPr lang="en-US" sz="1400" dirty="0">
                <a:solidFill>
                  <a:srgbClr val="3C4252"/>
                </a:solidFill>
                <a:latin typeface="Proxima Nova" panose="02000506030000020004"/>
              </a:rPr>
              <a:t> </a:t>
            </a:r>
          </a:p>
        </p:txBody>
      </p:sp>
      <p:pic>
        <p:nvPicPr>
          <p:cNvPr id="1028" name="Picture 4" descr="Blog, blogger, blogging, google icon">
            <a:extLst>
              <a:ext uri="{FF2B5EF4-FFF2-40B4-BE49-F238E27FC236}">
                <a16:creationId xmlns:a16="http://schemas.microsoft.com/office/drawing/2014/main" id="{FDC298B5-043A-4683-A4BC-3380353B2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430" y="4543564"/>
            <a:ext cx="300673" cy="29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3FAB4C7-432F-4CE4-9C51-5A13B1163F16}"/>
              </a:ext>
            </a:extLst>
          </p:cNvPr>
          <p:cNvSpPr/>
          <p:nvPr/>
        </p:nvSpPr>
        <p:spPr>
          <a:xfrm>
            <a:off x="8191530" y="4491524"/>
            <a:ext cx="2475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GB" sz="1400" dirty="0">
                <a:solidFill>
                  <a:srgbClr val="737373"/>
                </a:solidFill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http://www.jenkinsblogs.com</a:t>
            </a:r>
            <a:r>
              <a:rPr lang="en-GB" sz="1400" dirty="0">
                <a:solidFill>
                  <a:srgbClr val="737373"/>
                </a:solidFill>
              </a:rPr>
              <a:t>  </a:t>
            </a:r>
          </a:p>
        </p:txBody>
      </p:sp>
      <p:pic>
        <p:nvPicPr>
          <p:cNvPr id="1032" name="Picture 8" descr="GitHub Logos and Usage · GitHub">
            <a:extLst>
              <a:ext uri="{FF2B5EF4-FFF2-40B4-BE49-F238E27FC236}">
                <a16:creationId xmlns:a16="http://schemas.microsoft.com/office/drawing/2014/main" id="{D4D53041-3C63-48C3-9A13-5132BD95E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538" y="4860858"/>
            <a:ext cx="387297" cy="38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E6A9CA5-F546-4091-BF44-E0CCB1890400}"/>
              </a:ext>
            </a:extLst>
          </p:cNvPr>
          <p:cNvSpPr/>
          <p:nvPr/>
        </p:nvSpPr>
        <p:spPr>
          <a:xfrm>
            <a:off x="8176380" y="4869840"/>
            <a:ext cx="9460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hlinkClick r:id="rId18"/>
              </a:rPr>
              <a:t>jenkinsns</a:t>
            </a:r>
            <a:r>
              <a:rPr lang="en-GB" sz="1400" dirty="0"/>
              <a:t>  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003F5FB9-FF6A-4FCB-8B91-C7254D1788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992" y="5303447"/>
            <a:ext cx="452956" cy="28485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5BB3E1B-560B-4374-A689-78C4BFE8770A}"/>
              </a:ext>
            </a:extLst>
          </p:cNvPr>
          <p:cNvSpPr/>
          <p:nvPr/>
        </p:nvSpPr>
        <p:spPr>
          <a:xfrm>
            <a:off x="8207738" y="5277757"/>
            <a:ext cx="29388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rgbClr val="737373"/>
                </a:solidFill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https://www.facebook.com/spfxinfo/</a:t>
            </a:r>
            <a:r>
              <a:rPr lang="en-GB" sz="1400" dirty="0">
                <a:solidFill>
                  <a:srgbClr val="737373"/>
                </a:solidFill>
              </a:rPr>
              <a:t> 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447753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1">
      <a:dk1>
        <a:srgbClr val="4C5A67"/>
      </a:dk1>
      <a:lt1>
        <a:sysClr val="window" lastClr="FFFFFF"/>
      </a:lt1>
      <a:dk2>
        <a:srgbClr val="4C5A67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318</Words>
  <Application>Microsoft Office PowerPoint</Application>
  <PresentationFormat>Widescreen</PresentationFormat>
  <Paragraphs>78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Arial</vt:lpstr>
      <vt:lpstr>Calibri</vt:lpstr>
      <vt:lpstr>Calibri Light</vt:lpstr>
      <vt:lpstr>Proxima Nova</vt:lpstr>
      <vt:lpstr>Proxima Nova Semibold</vt:lpstr>
      <vt:lpstr>Segoe UI</vt:lpstr>
      <vt:lpstr>Segoe UI Semibold</vt:lpstr>
      <vt:lpstr>Times New Roman</vt:lpstr>
      <vt:lpstr>Wingdings</vt:lpstr>
      <vt:lpstr>Office Theme</vt:lpstr>
      <vt:lpstr>1_Office Theme</vt:lpstr>
      <vt:lpstr>2_Office Theme</vt:lpstr>
      <vt:lpstr>PowerPoint Presentation</vt:lpstr>
      <vt:lpstr>Jenkins NS</vt:lpstr>
      <vt:lpstr>Course Overview</vt:lpstr>
      <vt:lpstr>Agenda</vt:lpstr>
      <vt:lpstr>PowerPoint Presentation</vt:lpstr>
      <vt:lpstr>PowerPoint Presentation</vt:lpstr>
      <vt:lpstr>Jenkins 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Jenkins</dc:creator>
  <cp:lastModifiedBy>Jenkins</cp:lastModifiedBy>
  <cp:revision>5</cp:revision>
  <dcterms:created xsi:type="dcterms:W3CDTF">2020-05-23T21:15:56Z</dcterms:created>
  <dcterms:modified xsi:type="dcterms:W3CDTF">2020-05-25T18:48:20Z</dcterms:modified>
</cp:coreProperties>
</file>