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25"/>
  </p:notesMasterIdLst>
  <p:sldIdLst>
    <p:sldId id="259" r:id="rId4"/>
    <p:sldId id="272" r:id="rId5"/>
    <p:sldId id="2076137762" r:id="rId6"/>
    <p:sldId id="2076136817" r:id="rId7"/>
    <p:sldId id="2076137790" r:id="rId8"/>
    <p:sldId id="2076137809" r:id="rId9"/>
    <p:sldId id="2076137810" r:id="rId10"/>
    <p:sldId id="11661" r:id="rId11"/>
    <p:sldId id="11660" r:id="rId12"/>
    <p:sldId id="11666" r:id="rId13"/>
    <p:sldId id="11669" r:id="rId14"/>
    <p:sldId id="2076137811" r:id="rId15"/>
    <p:sldId id="11668" r:id="rId16"/>
    <p:sldId id="11667" r:id="rId17"/>
    <p:sldId id="2076137812" r:id="rId18"/>
    <p:sldId id="320" r:id="rId19"/>
    <p:sldId id="321" r:id="rId20"/>
    <p:sldId id="322" r:id="rId21"/>
    <p:sldId id="2076137531" r:id="rId22"/>
    <p:sldId id="264" r:id="rId23"/>
    <p:sldId id="20761377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E297-09DF-4D8D-8050-12EDAE474E07}" type="datetimeFigureOut">
              <a:rPr lang="en-GB" smtClean="0"/>
              <a:t>27/05/2020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C833-0F5E-4C1D-BB9E-8B62AF16AFC0}" type="slidenum">
              <a:rPr lang="en-GB" smtClean="0"/>
              <a:t>‹#›</a:t>
            </a:fld>
            <a:endParaRPr lang="en-GB"/>
          </a:p>
        </p:txBody>
      </p:sp>
    </p:spTree>
    <p:extLst>
      <p:ext uri="{BB962C8B-B14F-4D97-AF65-F5344CB8AC3E}">
        <p14:creationId xmlns:p14="http://schemas.microsoft.com/office/powerpoint/2010/main" val="257849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5/27/2020 3:15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7965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941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852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5/27/2020 3:23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233DB11D-DD74-429A-AE69-D999AE7C0C5C}"/>
              </a:ext>
            </a:extLst>
          </p:cNvPr>
          <p:cNvSpPr>
            <a:spLocks noGrp="1"/>
          </p:cNvSpPr>
          <p:nvPr>
            <p:ph type="body" idx="1"/>
          </p:nvPr>
        </p:nvSpPr>
        <p:spPr/>
        <p:txBody>
          <a:bodyPr/>
          <a:lstStyle/>
          <a:p>
            <a:pPr rtl="0" fontAlgn="ctr"/>
            <a:r>
              <a:rPr lang="en-US" dirty="0"/>
              <a:t>Security and Privacy are core pillars of the product</a:t>
            </a:r>
          </a:p>
          <a:p>
            <a:pPr rtl="0" fontAlgn="ctr"/>
            <a:r>
              <a:rPr lang="en-US" dirty="0"/>
              <a:t>When it comes to </a:t>
            </a:r>
            <a:r>
              <a:rPr lang="en-US" b="1" dirty="0"/>
              <a:t>security</a:t>
            </a:r>
            <a:r>
              <a:rPr lang="en-US" dirty="0"/>
              <a:t>, there is a whole bunch of O365 data handlings standards that we adhere to</a:t>
            </a:r>
          </a:p>
          <a:p>
            <a:pPr lvl="1" rtl="0" fontAlgn="ctr"/>
            <a:r>
              <a:rPr lang="en-US" dirty="0"/>
              <a:t>Data at rest is encrypted</a:t>
            </a:r>
          </a:p>
          <a:p>
            <a:pPr lvl="1" rtl="0" fontAlgn="ctr"/>
            <a:r>
              <a:rPr lang="en-US" dirty="0"/>
              <a:t>Data in transit is encrypted</a:t>
            </a:r>
          </a:p>
          <a:p>
            <a:pPr lvl="1" rtl="0" fontAlgn="ctr"/>
            <a:r>
              <a:rPr lang="en-US" dirty="0"/>
              <a:t>All keys are stored in Azure key vault</a:t>
            </a:r>
          </a:p>
          <a:p>
            <a:pPr lvl="1" rtl="0" fontAlgn="ctr"/>
            <a:r>
              <a:rPr lang="en-US" dirty="0"/>
              <a:t>We have a bunch of standard tools that we install on all our services, things like fuzz trust, we have credential scanners, there is a long list of tools that we use to track and monitor security </a:t>
            </a:r>
          </a:p>
          <a:p>
            <a:pPr lvl="1" rtl="0" fontAlgn="ctr"/>
            <a:r>
              <a:rPr lang="en-US" dirty="0"/>
              <a:t>Every time we have a feature, we pull together a threat model. We have security reviews with dedicated security experts in our organization. If we identify a vulnerability or bugs, we fix them of course</a:t>
            </a:r>
          </a:p>
          <a:p>
            <a:pPr lvl="1" rtl="0" fontAlgn="ctr"/>
            <a:r>
              <a:rPr lang="en-US" dirty="0"/>
              <a:t>And then we pay a rotating set of penetration testers - these are basically 3rd party hackers, professional hackers, that we pay to  try to find vulnerability in the product to again identify vulnerabilities and fix them</a:t>
            </a:r>
          </a:p>
          <a:p>
            <a:pPr lvl="1" rtl="0" fontAlgn="ctr"/>
            <a:r>
              <a:rPr lang="en-US" dirty="0"/>
              <a:t>Lastly a big thing we also do, MS Teams participates in the Microsoft Bounty Program, so friends, researches, hackers if they find any security bugs, we pay them up to 15k dollars for finding any security bugs</a:t>
            </a:r>
          </a:p>
          <a:p>
            <a:pPr rtl="0" fontAlgn="ctr"/>
            <a:r>
              <a:rPr lang="en-US" dirty="0"/>
              <a:t>On the </a:t>
            </a:r>
            <a:r>
              <a:rPr lang="en-US" b="1" dirty="0"/>
              <a:t>privacy</a:t>
            </a:r>
            <a:r>
              <a:rPr lang="en-US" dirty="0"/>
              <a:t> front, we also have dedicated privacy folks</a:t>
            </a:r>
          </a:p>
          <a:p>
            <a:pPr rtl="0" fontAlgn="ctr"/>
            <a:r>
              <a:rPr lang="en-US" dirty="0"/>
              <a:t>A few things worth noting here:</a:t>
            </a:r>
          </a:p>
          <a:p>
            <a:pPr lvl="1" rtl="0" fontAlgn="ctr"/>
            <a:r>
              <a:rPr lang="en-US" dirty="0"/>
              <a:t>Customer data at rest remains in region. So if your organization has O365, subscription in the </a:t>
            </a:r>
            <a:r>
              <a:rPr lang="de-DE" dirty="0"/>
              <a:t>France</a:t>
            </a:r>
            <a:r>
              <a:rPr lang="en-US" dirty="0"/>
              <a:t>, your data will remain in European Union datacenters and adhere to European Union laws</a:t>
            </a:r>
          </a:p>
          <a:p>
            <a:pPr lvl="1" rtl="0" fontAlgn="ctr"/>
            <a:r>
              <a:rPr lang="en-US" dirty="0"/>
              <a:t>Customer content cannot and up in logs or in telemetry, we're constantly screening for that to make sure that our </a:t>
            </a:r>
            <a:r>
              <a:rPr lang="en-US" dirty="0" err="1"/>
              <a:t>devs</a:t>
            </a:r>
            <a:r>
              <a:rPr lang="en-US" dirty="0"/>
              <a:t> aren't introducing anything that would break those rules</a:t>
            </a:r>
          </a:p>
          <a:p>
            <a:pPr lvl="1" rtl="0" fontAlgn="ctr"/>
            <a:r>
              <a:rPr lang="en-US" dirty="0"/>
              <a:t>Any operation folks, who ever do need to access any of the Azure servers, they have to go through a just-in-time process where their access is granted just in time and when their </a:t>
            </a:r>
            <a:r>
              <a:rPr lang="en-US" dirty="0" err="1"/>
              <a:t>taks</a:t>
            </a:r>
            <a:r>
              <a:rPr lang="en-US" dirty="0"/>
              <a:t> is completed, their access is removed and all of that is audited into an audit log for tacking purposes and to adhere to the compliance rules and standards. </a:t>
            </a:r>
          </a:p>
          <a:p>
            <a:pPr lvl="1" rtl="0" fontAlgn="ctr"/>
            <a:r>
              <a:rPr lang="en-US" dirty="0"/>
              <a:t>And we of course go through audits on a regular basis where we have to proof that we adhere to all these rules and standards</a:t>
            </a:r>
          </a:p>
          <a:p>
            <a:pPr lvl="1" rtl="0" fontAlgn="ctr"/>
            <a:r>
              <a:rPr lang="en-US" dirty="0"/>
              <a:t>A big privacy topic for all our European customers is of course GDPR - Global Data Protection Regulation - which is out of the European Union. It's basically a set of privacy rules for the most part and we will adhere to this ahead of the May 2018 deadline</a:t>
            </a:r>
          </a:p>
          <a:p>
            <a:endParaRPr lang="en-US" dirty="0"/>
          </a:p>
          <a:p>
            <a:endParaRPr lang="en-US" dirty="0"/>
          </a:p>
        </p:txBody>
      </p:sp>
    </p:spTree>
    <p:extLst>
      <p:ext uri="{BB962C8B-B14F-4D97-AF65-F5344CB8AC3E}">
        <p14:creationId xmlns:p14="http://schemas.microsoft.com/office/powerpoint/2010/main" val="144033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5/27/2020 3:23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DE37DF53-6D6A-4D8B-834E-90ED5C27D472}"/>
              </a:ext>
            </a:extLst>
          </p:cNvPr>
          <p:cNvSpPr>
            <a:spLocks noGrp="1"/>
          </p:cNvSpPr>
          <p:nvPr>
            <p:ph type="body" idx="1"/>
          </p:nvPr>
        </p:nvSpPr>
        <p:spPr/>
        <p:txBody>
          <a:bodyPr/>
          <a:lstStyle/>
          <a:p>
            <a:pPr rtl="0" fontAlgn="ctr"/>
            <a:r>
              <a:rPr lang="en-US" dirty="0"/>
              <a:t>Where are we at from a certification perspective?</a:t>
            </a:r>
          </a:p>
          <a:p>
            <a:pPr rtl="0" fontAlgn="ctr"/>
            <a:r>
              <a:rPr lang="en-US" dirty="0"/>
              <a:t>There are a lot of certifications that we adhere to, and we at Microsoft, we kind of break it down into tiers. We're currently what we call Tier C certification, that means that we have gone through an external </a:t>
            </a:r>
            <a:r>
              <a:rPr lang="en-US" dirty="0" err="1"/>
              <a:t>soc</a:t>
            </a:r>
            <a:r>
              <a:rPr lang="en-US" dirty="0"/>
              <a:t> audit, we've gone through an external ISO audit, we adhere to HIPAA, the EU model clause. And these audits happen on a recurring basis every year. </a:t>
            </a:r>
          </a:p>
          <a:p>
            <a:pPr rtl="0" fontAlgn="ctr"/>
            <a:r>
              <a:rPr lang="en-US" dirty="0"/>
              <a:t>We have some links here on the slide where you can actually download the audit reports that have happened</a:t>
            </a:r>
          </a:p>
          <a:p>
            <a:pPr rtl="0" fontAlgn="ctr"/>
            <a:r>
              <a:rPr lang="en-US" dirty="0"/>
              <a:t>Looking forward, we're working towards what we call level D certification. The big thing here is the fed ramp audit, that is for the US government. We're looking to deploy for the US government datacenters next year (2018) as well</a:t>
            </a:r>
          </a:p>
          <a:p>
            <a:endParaRPr lang="en-US" dirty="0"/>
          </a:p>
          <a:p>
            <a:endParaRPr lang="en-US" dirty="0"/>
          </a:p>
        </p:txBody>
      </p:sp>
    </p:spTree>
    <p:extLst>
      <p:ext uri="{BB962C8B-B14F-4D97-AF65-F5344CB8AC3E}">
        <p14:creationId xmlns:p14="http://schemas.microsoft.com/office/powerpoint/2010/main" val="299836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enable Information Protection we leverage the same services and user experiences that Exchange and SharePoint use.    </a:t>
            </a:r>
          </a:p>
          <a:p>
            <a:r>
              <a:rPr lang="en-US" dirty="0"/>
              <a:t>To do this we post all chats and messages to Exchange mailboxes through the Substrate (internal service)</a:t>
            </a:r>
          </a:p>
          <a:p>
            <a:endParaRPr lang="en-US" dirty="0"/>
          </a:p>
          <a:p>
            <a:r>
              <a:rPr lang="en-US" dirty="0"/>
              <a:t>When you chat in Teams, that goes down to the chat service. And then we have a service internally that we refer to as substrate. That looks at the chat and decides what to do with it.</a:t>
            </a:r>
          </a:p>
          <a:p>
            <a:pPr defTabSz="950464">
              <a:spcAft>
                <a:spcPts val="346"/>
              </a:spcAft>
              <a:defRPr/>
            </a:pPr>
            <a:r>
              <a:rPr lang="en-US" dirty="0"/>
              <a:t>If you have a 1:1 chat with someone, then that chat is posted to a hidden folder in the user mailbox of all participants of that conversation</a:t>
            </a:r>
          </a:p>
          <a:p>
            <a:pPr defTabSz="950464">
              <a:spcAft>
                <a:spcPts val="346"/>
              </a:spcAft>
              <a:defRPr/>
            </a:pPr>
            <a:r>
              <a:rPr lang="en-US" dirty="0"/>
              <a:t>If you have a team conversation, that chat is posted to the group mailbox.</a:t>
            </a:r>
          </a:p>
          <a:p>
            <a:pPr defTabSz="950464">
              <a:spcAft>
                <a:spcPts val="346"/>
              </a:spcAft>
              <a:defRPr/>
            </a:pPr>
            <a:endParaRPr lang="en-US" dirty="0"/>
          </a:p>
          <a:p>
            <a:pPr rtl="0" fontAlgn="ctr"/>
            <a:r>
              <a:rPr lang="en-US" dirty="0"/>
              <a:t>Then files, we talked about that, either SP or </a:t>
            </a:r>
            <a:r>
              <a:rPr lang="en-US" dirty="0" err="1"/>
              <a:t>ODfB</a:t>
            </a:r>
            <a:r>
              <a:rPr lang="en-US" dirty="0"/>
              <a:t>.</a:t>
            </a:r>
          </a:p>
          <a:p>
            <a:pPr rtl="0" fontAlgn="ctr"/>
            <a:r>
              <a:rPr lang="en-US" dirty="0"/>
              <a:t>And OneNote/Wiki is actually physically stored in the SP as well</a:t>
            </a:r>
          </a:p>
          <a:p>
            <a:pPr rtl="0" fontAlgn="ctr"/>
            <a:endParaRPr lang="en-US" dirty="0"/>
          </a:p>
          <a:p>
            <a:pPr rtl="0" fontAlgn="ctr"/>
            <a:r>
              <a:rPr lang="en-US" dirty="0"/>
              <a:t>In doing that, all the information protection tools that you might be using with Exchange and SP today become available for you. </a:t>
            </a:r>
          </a:p>
          <a:p>
            <a:pPr rtl="0" fontAlgn="ctr"/>
            <a:endParaRPr lang="en-US" dirty="0"/>
          </a:p>
          <a:p>
            <a:pPr rtl="0" fontAlgn="ctr"/>
            <a:r>
              <a:rPr lang="en-US" dirty="0"/>
              <a:t>Worth calling out: Today the information protection features only work when the mailbox is online (it will not work when the mailbox is on-premise), but we are working on it in the first half of the next calendar year to provide support for On Prem users.</a:t>
            </a:r>
          </a:p>
          <a:p>
            <a:endParaRPr lang="en-US" dirty="0"/>
          </a:p>
          <a:p>
            <a:r>
              <a:rPr lang="en-US" dirty="0"/>
              <a:t>Funny Story for Audit Logs: Developer delete and we found out.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5/27/2020 3:23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5535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27843-218F-4FCD-A8AB-4A6D090F8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81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57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5/27/2020 1:38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1120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5/27/2020 3:13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969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Objective: Reinforce our teamwork position -</a:t>
            </a:r>
            <a:r>
              <a:rPr lang="en-US" dirty="0"/>
              <a:t> Microsoft 365 meets the diverse needs of teams with an integrated solution that is secure</a:t>
            </a:r>
          </a:p>
          <a:p>
            <a:pPr marL="174708" indent="-174708">
              <a:buFont typeface="Arial" panose="020B0604020202020204" pitchFamily="34" charset="0"/>
              <a:buChar char="•"/>
            </a:pPr>
            <a:r>
              <a:rPr lang="en-US" dirty="0"/>
              <a:t>We’ve designed Microsoft 365 to meet the unique needs of every group.</a:t>
            </a:r>
          </a:p>
          <a:p>
            <a:pPr marL="174708" indent="-174708">
              <a:buFont typeface="Arial" panose="020B0604020202020204" pitchFamily="34" charset="0"/>
              <a:buChar char="•"/>
            </a:pPr>
            <a:r>
              <a:rPr lang="en-US" dirty="0"/>
              <a:t>For each of those categories of teamwork, Microsoft 365 includes a purpose-built application.</a:t>
            </a:r>
          </a:p>
          <a:p>
            <a:pPr marL="640594" lvl="1" indent="-174708">
              <a:buFont typeface="Arial" panose="020B0604020202020204" pitchFamily="34" charset="0"/>
              <a:buChar char="•"/>
            </a:pPr>
            <a:r>
              <a:rPr lang="en-US" dirty="0"/>
              <a:t>Teams as the hub for teamwork where groups that actively engage and are working on core projects can connect and collaborate </a:t>
            </a:r>
          </a:p>
          <a:p>
            <a:pPr marL="640594" lvl="1" indent="-174708">
              <a:buFont typeface="Arial" panose="020B0604020202020204" pitchFamily="34" charset="0"/>
              <a:buChar char="•"/>
            </a:pPr>
            <a:r>
              <a:rPr lang="en-US" dirty="0"/>
              <a:t>Yammer for people to connect across their company, sharing ideas on common topics of interest </a:t>
            </a:r>
          </a:p>
          <a:p>
            <a:pPr marL="640594" lvl="1" indent="-174708">
              <a:buFont typeface="Arial" panose="020B0604020202020204" pitchFamily="34" charset="0"/>
              <a:buChar char="•"/>
            </a:pPr>
            <a:r>
              <a:rPr lang="en-US" dirty="0"/>
              <a:t>Outlook where teams can communicate in a familiar place, and can easily create modern distribution list with groups in Outlook </a:t>
            </a:r>
          </a:p>
          <a:p>
            <a:pPr marL="640594" lvl="1" indent="-174708">
              <a:buFont typeface="Arial" panose="020B0604020202020204" pitchFamily="34" charset="0"/>
              <a:buChar char="•"/>
            </a:pPr>
            <a:r>
              <a:rPr lang="en-US" dirty="0"/>
              <a:t>SharePoint for keeping content at the center of teamwork, making files, sites and all types of content easily shareable and accessible across teams </a:t>
            </a:r>
          </a:p>
          <a:p>
            <a:pPr marL="640594" lvl="1" indent="-174708">
              <a:buFont typeface="Arial" panose="020B0604020202020204" pitchFamily="34" charset="0"/>
              <a:buChar char="•"/>
            </a:pPr>
            <a:r>
              <a:rPr lang="en-US" dirty="0"/>
              <a:t>Office Apps – enabling co-authoring in familiar apps like Word, Excel, and PowerPoint </a:t>
            </a:r>
          </a:p>
          <a:p>
            <a:pPr marL="465887" lvl="1"/>
            <a:endParaRPr lang="en-US" dirty="0"/>
          </a:p>
          <a:p>
            <a:pPr marL="174708" indent="-174708">
              <a:buFont typeface="Arial" panose="020B0604020202020204" pitchFamily="34" charset="0"/>
              <a:buChar char="•"/>
            </a:pPr>
            <a:r>
              <a:rPr lang="en-US" dirty="0"/>
              <a:t>With these tools coming together in Microsoft 365 – teams get a holistic solution.</a:t>
            </a:r>
          </a:p>
          <a:p>
            <a:pPr marL="174708" indent="-174708">
              <a:buFont typeface="Arial" panose="020B0604020202020204" pitchFamily="34" charset="0"/>
              <a:buChar char="•"/>
            </a:pPr>
            <a:r>
              <a:rPr lang="en-US" b="1" dirty="0"/>
              <a:t>What’s unique about teamwork in Microsoft 365 </a:t>
            </a:r>
            <a:r>
              <a:rPr lang="en-US" dirty="0"/>
              <a:t>is that all of these applications are</a:t>
            </a:r>
            <a:r>
              <a:rPr lang="en-US" b="1" dirty="0">
                <a:latin typeface="Segoe UI Light" pitchFamily="34" charset="0"/>
              </a:rPr>
              <a:t> built on an intelligent fabric</a:t>
            </a:r>
            <a:r>
              <a:rPr lang="en-US" dirty="0">
                <a:latin typeface="Segoe UI Light" pitchFamily="34" charset="0"/>
              </a:rPr>
              <a:t> - suite-wide membership service with O365 Groups; suite-wide discovery and intelligence with Microsoft Graph</a:t>
            </a:r>
            <a:r>
              <a:rPr lang="en-US" dirty="0"/>
              <a:t>, and </a:t>
            </a:r>
            <a:r>
              <a:rPr lang="en-US" sz="1100" dirty="0">
                <a:latin typeface="Segoe UI Light" pitchFamily="34" charset="0"/>
              </a:rPr>
              <a:t>suite-wide security and compliance. </a:t>
            </a:r>
          </a:p>
          <a:p>
            <a:endParaRPr lang="en-US" dirty="0"/>
          </a:p>
          <a:p>
            <a:endParaRPr lang="en-US" dirty="0"/>
          </a:p>
          <a:p>
            <a:pPr defTabSz="931774">
              <a:defRPr/>
            </a:pPr>
            <a:r>
              <a:rPr lang="en-US" dirty="0"/>
              <a:t>Office 365 Groups - </a:t>
            </a:r>
            <a:r>
              <a:rPr lang="en-US" dirty="0">
                <a:solidFill>
                  <a:schemeClr val="accent4"/>
                </a:solidFill>
                <a:latin typeface="Segoe UI Light" panose="020B0502040204020203" pitchFamily="34" charset="0"/>
                <a:cs typeface="Segoe UI Light" panose="020B0502040204020203" pitchFamily="34" charset="0"/>
              </a:rPr>
              <a:t>A membership service providing a single identity for teams across Office  applications and services</a:t>
            </a:r>
          </a:p>
          <a:p>
            <a:endParaRPr lang="en-US" dirty="0"/>
          </a:p>
          <a:p>
            <a:pPr defTabSz="931774">
              <a:defRPr/>
            </a:pPr>
            <a:r>
              <a:rPr lang="en-US" dirty="0"/>
              <a:t>Microsoft Graph - </a:t>
            </a:r>
            <a:r>
              <a:rPr lang="en-US" dirty="0">
                <a:solidFill>
                  <a:schemeClr val="accent4"/>
                </a:solidFill>
                <a:latin typeface="Segoe UI Light" panose="020B0502040204020203" pitchFamily="34" charset="0"/>
                <a:cs typeface="Segoe UI Light" panose="020B0502040204020203" pitchFamily="34" charset="0"/>
              </a:rPr>
              <a:t>Suite-wide intelligence that maps the connection of people and content to surface insights</a:t>
            </a:r>
          </a:p>
          <a:p>
            <a:endParaRPr lang="en-US" dirty="0"/>
          </a:p>
          <a:p>
            <a:pPr>
              <a:defRPr/>
            </a:pPr>
            <a:r>
              <a:rPr lang="en-US" dirty="0"/>
              <a:t>Security and Compliance - </a:t>
            </a:r>
            <a:r>
              <a:rPr lang="en-US" dirty="0">
                <a:solidFill>
                  <a:schemeClr val="accent4"/>
                </a:solidFill>
                <a:latin typeface="Segoe UI Light" panose="020B0502040204020203" pitchFamily="34" charset="0"/>
                <a:cs typeface="Segoe UI Light" panose="020B0502040204020203" pitchFamily="34" charset="0"/>
              </a:rPr>
              <a:t>Proactive security that simplifies IT management with intelligence built-in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8FD2EC84-76ED-4307-9348-C6CF701E78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1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36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74923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59593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94880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7244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41502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
        <p:nvSpPr>
          <p:cNvPr id="5" name="Title 1">
            <a:extLst>
              <a:ext uri="{FF2B5EF4-FFF2-40B4-BE49-F238E27FC236}">
                <a16:creationId xmlns:a16="http://schemas.microsoft.com/office/drawing/2014/main" id="{D65BF983-284E-4380-B6DD-BA4226AA25AC}"/>
              </a:ext>
            </a:extLst>
          </p:cNvPr>
          <p:cNvSpPr>
            <a:spLocks noGrp="1"/>
          </p:cNvSpPr>
          <p:nvPr>
            <p:ph type="title"/>
          </p:nvPr>
        </p:nvSpPr>
        <p:spPr>
          <a:xfrm>
            <a:off x="838200" y="365125"/>
            <a:ext cx="10515600" cy="1325563"/>
          </a:xfrm>
        </p:spPr>
        <p:txBody>
          <a:bodyPr/>
          <a:lstStyle/>
          <a:p>
            <a:endParaRPr lang="en-GB"/>
          </a:p>
        </p:txBody>
      </p:sp>
      <p:sp>
        <p:nvSpPr>
          <p:cNvPr id="6" name="Content Placeholder 2">
            <a:extLst>
              <a:ext uri="{FF2B5EF4-FFF2-40B4-BE49-F238E27FC236}">
                <a16:creationId xmlns:a16="http://schemas.microsoft.com/office/drawing/2014/main" id="{FB8A4B12-15C3-448C-863B-9E0F956E17C6}"/>
              </a:ext>
            </a:extLst>
          </p:cNvPr>
          <p:cNvSpPr>
            <a:spLocks noGrp="1"/>
          </p:cNvSpPr>
          <p:nvPr>
            <p:ph idx="1"/>
          </p:nvPr>
        </p:nvSpPr>
        <p:spPr>
          <a:xfrm>
            <a:off x="838200" y="1825625"/>
            <a:ext cx="10515600" cy="4351338"/>
          </a:xfrm>
        </p:spPr>
        <p:txBody>
          <a:bodyPr/>
          <a:lstStyle/>
          <a:p>
            <a:endParaRPr lang="en-GB" dirty="0"/>
          </a:p>
        </p:txBody>
      </p:sp>
    </p:spTree>
    <p:extLst>
      <p:ext uri="{BB962C8B-B14F-4D97-AF65-F5344CB8AC3E}">
        <p14:creationId xmlns:p14="http://schemas.microsoft.com/office/powerpoint/2010/main" val="212213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332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CBFFF-679B-4BE9-9DC5-54D20F4DE911}"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4361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3CBFFF-679B-4BE9-9DC5-54D20F4DE911}"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9016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3CBFFF-679B-4BE9-9DC5-54D20F4DE911}" type="datetimeFigureOut">
              <a:rPr lang="en-IN" smtClean="0"/>
              <a:t>27-05-2020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54697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3CBFFF-679B-4BE9-9DC5-54D20F4DE911}" type="datetimeFigureOut">
              <a:rPr lang="en-IN" smtClean="0"/>
              <a:t>27-05-2020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4061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06922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BFFF-679B-4BE9-9DC5-54D20F4DE911}" type="datetimeFigureOut">
              <a:rPr lang="en-IN" smtClean="0"/>
              <a:t>27-05-2020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89397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64951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98132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319538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090897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68473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bg>
      <p:bgRef idx="1001">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03B62-1A1E-4D35-BDB3-B4329D7726D7}"/>
              </a:ext>
            </a:extLst>
          </p:cNvPr>
          <p:cNvSpPr txBox="1"/>
          <p:nvPr userDrawn="1"/>
        </p:nvSpPr>
        <p:spPr>
          <a:xfrm>
            <a:off x="0" y="1041400"/>
            <a:ext cx="12192000" cy="1569660"/>
          </a:xfrm>
          <a:prstGeom prst="rect">
            <a:avLst/>
          </a:prstGeom>
          <a:noFill/>
        </p:spPr>
        <p:txBody>
          <a:bodyPr wrap="square" rtlCol="0">
            <a:spAutoFit/>
          </a:bodyPr>
          <a:lstStyle/>
          <a:p>
            <a:pPr algn="ctr"/>
            <a:r>
              <a:rPr lang="en-GB" sz="9600" dirty="0">
                <a:latin typeface="Arial" panose="020B0604020202020204" pitchFamily="34" charset="0"/>
                <a:cs typeface="Arial" panose="020B0604020202020204" pitchFamily="34" charset="0"/>
              </a:rPr>
              <a:t>thank you</a:t>
            </a:r>
          </a:p>
        </p:txBody>
      </p:sp>
      <p:pic>
        <p:nvPicPr>
          <p:cNvPr id="4" name="Picture 3">
            <a:extLst>
              <a:ext uri="{FF2B5EF4-FFF2-40B4-BE49-F238E27FC236}">
                <a16:creationId xmlns:a16="http://schemas.microsoft.com/office/drawing/2014/main" id="{66E314EC-56EE-49F7-9492-06A674B62E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575" y="3295649"/>
            <a:ext cx="5334000" cy="785446"/>
          </a:xfrm>
          <a:prstGeom prst="rect">
            <a:avLst/>
          </a:prstGeom>
        </p:spPr>
      </p:pic>
    </p:spTree>
    <p:extLst>
      <p:ext uri="{BB962C8B-B14F-4D97-AF65-F5344CB8AC3E}">
        <p14:creationId xmlns:p14="http://schemas.microsoft.com/office/powerpoint/2010/main" val="2393793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3" name="Rectangle 22"/>
          <p:cNvSpPr/>
          <p:nvPr userDrawn="1"/>
        </p:nvSpPr>
        <p:spPr>
          <a:xfrm>
            <a:off x="11105322" y="6415893"/>
            <a:ext cx="1086678" cy="44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304800" y="82464"/>
            <a:ext cx="11704902" cy="510934"/>
          </a:xfrm>
        </p:spPr>
        <p:txBody>
          <a:bodyPr>
            <a:normAutofit/>
          </a:bodyPr>
          <a:lstStyle>
            <a:lvl1pPr>
              <a:defRPr sz="2400">
                <a:solidFill>
                  <a:srgbClr val="025498"/>
                </a:solidFill>
                <a:latin typeface="+mn-lt"/>
              </a:defRPr>
            </a:lvl1pPr>
          </a:lstStyle>
          <a:p>
            <a:r>
              <a:rPr lang="en-US" dirty="0"/>
              <a:t>Click to edit Master title style</a:t>
            </a:r>
          </a:p>
        </p:txBody>
      </p:sp>
    </p:spTree>
    <p:extLst>
      <p:ext uri="{BB962C8B-B14F-4D97-AF65-F5344CB8AC3E}">
        <p14:creationId xmlns:p14="http://schemas.microsoft.com/office/powerpoint/2010/main" val="191635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23143015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2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F5080"/>
          </a:solidFill>
        </p:spPr>
        <p:txBody>
          <a:bodyPr wrap="square" lIns="0" tIns="0" rIns="0" bIns="0" rtlCol="0"/>
          <a:lstStyle/>
          <a:p>
            <a:endParaRPr/>
          </a:p>
        </p:txBody>
      </p:sp>
      <p:sp>
        <p:nvSpPr>
          <p:cNvPr id="17" name="bk object 17"/>
          <p:cNvSpPr/>
          <p:nvPr/>
        </p:nvSpPr>
        <p:spPr>
          <a:xfrm>
            <a:off x="1892807" y="1441702"/>
            <a:ext cx="10299191" cy="54162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2244" y="1797761"/>
            <a:ext cx="10827511" cy="20745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947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448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56197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type="title">
  <p:cSld name="3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1166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5759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9931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5096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367828"/>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1860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2667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2036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6433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65671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30"/>
            <a:ext cx="11306469" cy="403137"/>
          </a:xfrm>
        </p:spPr>
        <p:txBody>
          <a:bodyPr wrap="square" lIns="0" tIns="0" rIns="0" bIns="0">
            <a:spAutoFit/>
          </a:bodyPr>
          <a:lstStyle>
            <a:lvl1pPr>
              <a:lnSpc>
                <a:spcPts val="3137"/>
              </a:lnSpc>
              <a:defRPr sz="4400" strike="noStrike">
                <a:solidFill>
                  <a:srgbClr val="2F2F2F"/>
                </a:solidFill>
              </a:defRPr>
            </a:lvl1pPr>
          </a:lstStyle>
          <a:p>
            <a:r>
              <a:rPr lang="en-US"/>
              <a:t>Title</a:t>
            </a:r>
          </a:p>
        </p:txBody>
      </p:sp>
    </p:spTree>
    <p:extLst>
      <p:ext uri="{BB962C8B-B14F-4D97-AF65-F5344CB8AC3E}">
        <p14:creationId xmlns:p14="http://schemas.microsoft.com/office/powerpoint/2010/main" val="3034276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883189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172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09568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5/27/2020</a:t>
            </a:fld>
            <a:endParaRPr>
              <a:solidFill>
                <a:srgbClr val="292929">
                  <a:tint val="75000"/>
                </a:srgbClr>
              </a:solidFill>
            </a:endParaRPr>
          </a:p>
        </p:txBody>
      </p:sp>
    </p:spTree>
    <p:extLst>
      <p:ext uri="{BB962C8B-B14F-4D97-AF65-F5344CB8AC3E}">
        <p14:creationId xmlns:p14="http://schemas.microsoft.com/office/powerpoint/2010/main" val="41903734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26658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9150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685424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022446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641428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66195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3431878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117874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18719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256693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253338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5125722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6455429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9431011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9"/>
            <a:ext cx="11306469" cy="410369"/>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9" y="6450193"/>
            <a:ext cx="11586711" cy="118296"/>
          </a:xfrm>
          <a:prstGeom prst="rect">
            <a:avLst/>
          </a:prstGeom>
        </p:spPr>
        <p:txBody>
          <a:bodyPr vert="horz" lIns="91440" tIns="45720" rIns="91440" bIns="45720" numCol="2" rtlCol="0" anchor="ctr"/>
          <a:lstStyle>
            <a:lvl1pPr algn="l">
              <a:defRPr sz="687">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53132544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7587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201854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3" name="Picture 2" descr="A close up of a logo&#10;&#10;Description automatically generated">
            <a:extLst>
              <a:ext uri="{FF2B5EF4-FFF2-40B4-BE49-F238E27FC236}">
                <a16:creationId xmlns:a16="http://schemas.microsoft.com/office/drawing/2014/main" id="{975A8B72-EC12-421B-9B88-E43DA18846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7996" y="103154"/>
            <a:ext cx="4236007" cy="4236007"/>
          </a:xfrm>
          <a:prstGeom prst="rect">
            <a:avLst/>
          </a:prstGeom>
        </p:spPr>
      </p:pic>
    </p:spTree>
    <p:extLst>
      <p:ext uri="{BB962C8B-B14F-4D97-AF65-F5344CB8AC3E}">
        <p14:creationId xmlns:p14="http://schemas.microsoft.com/office/powerpoint/2010/main" val="13192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Tree>
    <p:extLst>
      <p:ext uri="{BB962C8B-B14F-4D97-AF65-F5344CB8AC3E}">
        <p14:creationId xmlns:p14="http://schemas.microsoft.com/office/powerpoint/2010/main" val="117709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48540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84355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3075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27/05/2020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3657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3.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3558424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CBFFF-679B-4BE9-9DC5-54D20F4DE911}" type="datetimeFigureOut">
              <a:rPr lang="en-IN" smtClean="0"/>
              <a:t>27-05-2020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6A88D-E63B-41EB-88A6-C38024BF15C7}" type="slidenum">
              <a:rPr lang="en-IN" smtClean="0"/>
              <a:t>‹#›</a:t>
            </a:fld>
            <a:endParaRPr lang="en-IN"/>
          </a:p>
        </p:txBody>
      </p:sp>
    </p:spTree>
    <p:extLst>
      <p:ext uri="{BB962C8B-B14F-4D97-AF65-F5344CB8AC3E}">
        <p14:creationId xmlns:p14="http://schemas.microsoft.com/office/powerpoint/2010/main" val="1238738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27/05/2020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23109142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powershell/module/teams/New-Team?view=teams-ps" TargetMode="External"/><Relationship Id="rId13" Type="http://schemas.openxmlformats.org/officeDocument/2006/relationships/hyperlink" Target="https://docs.microsoft.com/en-us/powershell/module/teams/Remove-TeamUser?view=teams-ps" TargetMode="External"/><Relationship Id="rId3" Type="http://schemas.openxmlformats.org/officeDocument/2006/relationships/hyperlink" Target="https://docs.microsoft.com/en-us/powershell/module/teams/Disconnect-MicrosoftTeams?view=teams-ps" TargetMode="External"/><Relationship Id="rId7" Type="http://schemas.openxmlformats.org/officeDocument/2006/relationships/hyperlink" Target="https://docs.microsoft.com/en-us/powershell/module/teams/Get-TeamUser?view=teams-ps" TargetMode="External"/><Relationship Id="rId12" Type="http://schemas.openxmlformats.org/officeDocument/2006/relationships/hyperlink" Target="https://docs.microsoft.com/en-us/powershell/module/teams/Remove-TeamChannel?view=teams-ps" TargetMode="External"/><Relationship Id="rId2" Type="http://schemas.openxmlformats.org/officeDocument/2006/relationships/hyperlink" Target="https://docs.microsoft.com/en-us/powershell/module/teams/Connect-MicrosoftTeams?view=teams-ps" TargetMode="External"/><Relationship Id="rId1" Type="http://schemas.openxmlformats.org/officeDocument/2006/relationships/slideLayout" Target="../slideLayouts/slideLayout44.xml"/><Relationship Id="rId6" Type="http://schemas.openxmlformats.org/officeDocument/2006/relationships/hyperlink" Target="https://docs.microsoft.com/en-us/powershell/module/teams/Get-TeamHelp?view=teams-ps" TargetMode="External"/><Relationship Id="rId11" Type="http://schemas.openxmlformats.org/officeDocument/2006/relationships/hyperlink" Target="https://docs.microsoft.com/en-us/powershell/module/teams/Remove-Team?view=teams-ps" TargetMode="External"/><Relationship Id="rId5" Type="http://schemas.openxmlformats.org/officeDocument/2006/relationships/hyperlink" Target="https://docs.microsoft.com/en-us/powershell/module/teams/Get-TeamChannel?view=teams-ps" TargetMode="External"/><Relationship Id="rId15" Type="http://schemas.openxmlformats.org/officeDocument/2006/relationships/hyperlink" Target="https://docs.microsoft.com/en-us/powershell/module/teams/Set-TeamChannel?view=teams-ps" TargetMode="External"/><Relationship Id="rId10" Type="http://schemas.openxmlformats.org/officeDocument/2006/relationships/hyperlink" Target="https://docs.microsoft.com/en-us/powershell/module/teams/Add-TeamUser?view=teams-ps" TargetMode="External"/><Relationship Id="rId4" Type="http://schemas.openxmlformats.org/officeDocument/2006/relationships/hyperlink" Target="https://docs.microsoft.com/en-us/powershell/module/teams/Get-Team?view=teams-ps" TargetMode="External"/><Relationship Id="rId9" Type="http://schemas.openxmlformats.org/officeDocument/2006/relationships/hyperlink" Target="https://docs.microsoft.com/en-us/powershell/module/teams/New-TeamChannel?view=teams-ps" TargetMode="External"/><Relationship Id="rId14" Type="http://schemas.openxmlformats.org/officeDocument/2006/relationships/hyperlink" Target="https://docs.microsoft.com/en-us/powershell/module/teams/Set-Team?view=teams-p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icrosoft.com/en-us/graph/graph-explorer" TargetMode="External"/><Relationship Id="rId2" Type="http://schemas.openxmlformats.org/officeDocument/2006/relationships/notesSlide" Target="../notesSlides/notesSlide11.xml"/><Relationship Id="rId1" Type="http://schemas.openxmlformats.org/officeDocument/2006/relationships/slideLayout" Target="../slideLayouts/slideLayout58.xml"/><Relationship Id="rId4" Type="http://schemas.openxmlformats.org/officeDocument/2006/relationships/hyperlink" Target="https://docs.microsoft.com/en-us/graph/api/resources/team?view=graph-rest-1.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8.xml"/><Relationship Id="rId1" Type="http://schemas.openxmlformats.org/officeDocument/2006/relationships/tags" Target="../tags/tag1.xml"/><Relationship Id="rId4" Type="http://schemas.openxmlformats.org/officeDocument/2006/relationships/image" Target="../media/image46.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https://aka.ms/MicrosoftComplianceStandards" TargetMode="External"/><Relationship Id="rId2" Type="http://schemas.openxmlformats.org/officeDocument/2006/relationships/slideLayout" Target="../slideLayouts/slideLayout48.xml"/><Relationship Id="rId1" Type="http://schemas.openxmlformats.org/officeDocument/2006/relationships/tags" Target="../tags/tag2.xml"/><Relationship Id="rId6" Type="http://schemas.openxmlformats.org/officeDocument/2006/relationships/hyperlink" Target="http://aka.ms/STP" TargetMode="External"/><Relationship Id="rId5" Type="http://schemas.openxmlformats.org/officeDocument/2006/relationships/image" Target="../media/image48.png"/><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15.xml"/><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slideLayout" Target="../slideLayouts/slideLayout48.xml"/><Relationship Id="rId1" Type="http://schemas.openxmlformats.org/officeDocument/2006/relationships/tags" Target="../tags/tag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sv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hyperlink" Target="https://github.com/jenkinsns"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linkedin.com/in/jenkinsns/" TargetMode="External"/><Relationship Id="rId17" Type="http://schemas.openxmlformats.org/officeDocument/2006/relationships/image" Target="../media/image19.png"/><Relationship Id="rId2" Type="http://schemas.openxmlformats.org/officeDocument/2006/relationships/image" Target="../media/image8.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png"/><Relationship Id="rId15" Type="http://schemas.openxmlformats.org/officeDocument/2006/relationships/image" Target="../media/image18.png"/><Relationship Id="rId10" Type="http://schemas.openxmlformats.org/officeDocument/2006/relationships/image" Target="../media/image15.png"/><Relationship Id="rId19" Type="http://schemas.openxmlformats.org/officeDocument/2006/relationships/hyperlink" Target="https://www.facebook.com/spfxinfo/" TargetMode="External"/><Relationship Id="rId4" Type="http://schemas.openxmlformats.org/officeDocument/2006/relationships/image" Target="../media/image10.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hyperlink" Target="https://github.com/jenkinsns"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linkedin.com/in/jenkinsns/" TargetMode="External"/><Relationship Id="rId17" Type="http://schemas.openxmlformats.org/officeDocument/2006/relationships/image" Target="../media/image19.png"/><Relationship Id="rId2" Type="http://schemas.openxmlformats.org/officeDocument/2006/relationships/image" Target="../media/image8.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png"/><Relationship Id="rId15" Type="http://schemas.openxmlformats.org/officeDocument/2006/relationships/image" Target="../media/image58.png"/><Relationship Id="rId10" Type="http://schemas.openxmlformats.org/officeDocument/2006/relationships/image" Target="../media/image15.png"/><Relationship Id="rId19" Type="http://schemas.openxmlformats.org/officeDocument/2006/relationships/hyperlink" Target="https://www.facebook.com/spfxinfo/" TargetMode="External"/><Relationship Id="rId4" Type="http://schemas.openxmlformats.org/officeDocument/2006/relationships/image" Target="../media/image10.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8.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0.png"/><Relationship Id="rId1" Type="http://schemas.openxmlformats.org/officeDocument/2006/relationships/slideLayout" Target="../slideLayouts/slideLayout5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powershell/module/teams/?view=teams-ps" TargetMode="External"/><Relationship Id="rId2" Type="http://schemas.openxmlformats.org/officeDocument/2006/relationships/notesSlide" Target="../notesSlides/notesSlide8.xml"/><Relationship Id="rId1" Type="http://schemas.openxmlformats.org/officeDocument/2006/relationships/slideLayout" Target="../slideLayouts/slideLayout58.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53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124548"/>
                </a:solidFill>
                <a:effectLst/>
                <a:uLnTx/>
                <a:uFillTx/>
                <a:latin typeface="Calibri" panose="020F0502020204030204"/>
                <a:ea typeface="+mn-ea"/>
                <a:cs typeface="+mn-cs"/>
              </a:rPr>
              <a:t>Microsoft Teams 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80CBCD-E2AC-4119-A77C-6B645582B291}"/>
              </a:ext>
            </a:extLst>
          </p:cNvPr>
          <p:cNvGraphicFramePr>
            <a:graphicFrameLocks noGrp="1"/>
          </p:cNvGraphicFramePr>
          <p:nvPr/>
        </p:nvGraphicFramePr>
        <p:xfrm>
          <a:off x="690880" y="426720"/>
          <a:ext cx="11226800" cy="5618841"/>
        </p:xfrm>
        <a:graphic>
          <a:graphicData uri="http://schemas.openxmlformats.org/drawingml/2006/table">
            <a:tbl>
              <a:tblPr/>
              <a:tblGrid>
                <a:gridCol w="2736090">
                  <a:extLst>
                    <a:ext uri="{9D8B030D-6E8A-4147-A177-3AD203B41FA5}">
                      <a16:colId xmlns:a16="http://schemas.microsoft.com/office/drawing/2014/main" val="3566840780"/>
                    </a:ext>
                  </a:extLst>
                </a:gridCol>
                <a:gridCol w="8490710">
                  <a:extLst>
                    <a:ext uri="{9D8B030D-6E8A-4147-A177-3AD203B41FA5}">
                      <a16:colId xmlns:a16="http://schemas.microsoft.com/office/drawing/2014/main" val="2885801241"/>
                    </a:ext>
                  </a:extLst>
                </a:gridCol>
              </a:tblGrid>
              <a:tr h="166301">
                <a:tc>
                  <a:txBody>
                    <a:bodyPr/>
                    <a:lstStyle/>
                    <a:p>
                      <a:pPr latinLnBrk="0"/>
                      <a:r>
                        <a:rPr lang="en-GB" sz="1400" b="1">
                          <a:effectLst/>
                          <a:latin typeface="SegoeUI"/>
                        </a:rPr>
                        <a:t>Cmdlet</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b="1">
                          <a:effectLst/>
                          <a:latin typeface="SegoeUI"/>
                        </a:rPr>
                        <a:t>Description</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38469975"/>
                  </a:ext>
                </a:extLst>
              </a:tr>
              <a:tr h="483979">
                <a:tc>
                  <a:txBody>
                    <a:bodyPr/>
                    <a:lstStyle/>
                    <a:p>
                      <a:pPr latinLnBrk="0"/>
                      <a:r>
                        <a:rPr lang="en-GB" sz="1400" u="sng">
                          <a:solidFill>
                            <a:srgbClr val="146CAC"/>
                          </a:solidFill>
                          <a:effectLst/>
                          <a:latin typeface="SegoeUI"/>
                          <a:hlinkClick r:id="rId2"/>
                        </a:rPr>
                        <a:t>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Connects an authenticated account to use for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1292649"/>
                  </a:ext>
                </a:extLst>
              </a:tr>
              <a:tr h="483979">
                <a:tc>
                  <a:txBody>
                    <a:bodyPr/>
                    <a:lstStyle/>
                    <a:p>
                      <a:pPr latinLnBrk="0"/>
                      <a:r>
                        <a:rPr lang="en-GB" sz="1400" u="sng">
                          <a:solidFill>
                            <a:srgbClr val="146CAC"/>
                          </a:solidFill>
                          <a:effectLst/>
                          <a:latin typeface="SegoeUI"/>
                          <a:hlinkClick r:id="rId3"/>
                        </a:rPr>
                        <a:t>Disconnect-MicrosoftTeams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Disconnects from the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766010718"/>
                  </a:ext>
                </a:extLst>
              </a:tr>
              <a:tr h="375535">
                <a:tc>
                  <a:txBody>
                    <a:bodyPr/>
                    <a:lstStyle/>
                    <a:p>
                      <a:pPr latinLnBrk="0"/>
                      <a:r>
                        <a:rPr lang="en-GB" sz="1400" u="sng">
                          <a:solidFill>
                            <a:srgbClr val="146CAC"/>
                          </a:solidFill>
                          <a:effectLst/>
                          <a:latin typeface="SegoeUI"/>
                          <a:hlinkClick r:id="rId4"/>
                        </a:rPr>
                        <a:t>Get-Team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Retrieves teams with particular properties or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74960604"/>
                  </a:ext>
                </a:extLst>
              </a:tr>
              <a:tr h="375535">
                <a:tc>
                  <a:txBody>
                    <a:bodyPr/>
                    <a:lstStyle/>
                    <a:p>
                      <a:pPr latinLnBrk="0"/>
                      <a:r>
                        <a:rPr lang="en-GB" sz="1400" u="sng">
                          <a:solidFill>
                            <a:srgbClr val="146CAC"/>
                          </a:solidFill>
                          <a:effectLst/>
                          <a:latin typeface="SegoeUI"/>
                          <a:hlinkClick r:id="rId5"/>
                        </a:rPr>
                        <a:t>Get-TeamChannel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Gets all the channels for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114609552"/>
                  </a:ext>
                </a:extLst>
              </a:tr>
              <a:tr h="375535">
                <a:tc>
                  <a:txBody>
                    <a:bodyPr/>
                    <a:lstStyle/>
                    <a:p>
                      <a:pPr latinLnBrk="0"/>
                      <a:r>
                        <a:rPr lang="en-GB" sz="1400" u="sng">
                          <a:solidFill>
                            <a:srgbClr val="146CAC"/>
                          </a:solidFill>
                          <a:effectLst/>
                          <a:latin typeface="SegoeUI"/>
                          <a:hlinkClick r:id="rId6"/>
                        </a:rPr>
                        <a:t>Get-TeamHelp</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Provides a list of commands for Microsoft Teams</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87447344"/>
                  </a:ext>
                </a:extLst>
              </a:tr>
              <a:tr h="375535">
                <a:tc>
                  <a:txBody>
                    <a:bodyPr/>
                    <a:lstStyle/>
                    <a:p>
                      <a:pPr latinLnBrk="0"/>
                      <a:r>
                        <a:rPr lang="en-GB" sz="1400" u="sng">
                          <a:solidFill>
                            <a:srgbClr val="146CAC"/>
                          </a:solidFill>
                          <a:effectLst/>
                          <a:latin typeface="SegoeUI"/>
                          <a:hlinkClick r:id="rId7"/>
                        </a:rPr>
                        <a:t>Get-TeamUser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Returns the users of a specific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00193383"/>
                  </a:ext>
                </a:extLst>
              </a:tr>
              <a:tr h="267092">
                <a:tc>
                  <a:txBody>
                    <a:bodyPr/>
                    <a:lstStyle/>
                    <a:p>
                      <a:pPr latinLnBrk="0"/>
                      <a:r>
                        <a:rPr lang="en-GB" sz="1400" u="sng">
                          <a:solidFill>
                            <a:srgbClr val="146CAC"/>
                          </a:solidFill>
                          <a:effectLst/>
                          <a:latin typeface="SegoeUI"/>
                          <a:hlinkClick r:id="rId8"/>
                        </a:rPr>
                        <a:t>New-Team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dirty="0">
                          <a:effectLst/>
                          <a:latin typeface="SegoeUI"/>
                        </a:rPr>
                        <a:t>Provisions a new Team, or converts a group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446153605"/>
                  </a:ext>
                </a:extLst>
              </a:tr>
              <a:tr h="375535">
                <a:tc>
                  <a:txBody>
                    <a:bodyPr/>
                    <a:lstStyle/>
                    <a:p>
                      <a:pPr latinLnBrk="0"/>
                      <a:r>
                        <a:rPr lang="en-GB" sz="1400" u="sng">
                          <a:solidFill>
                            <a:srgbClr val="146CAC"/>
                          </a:solidFill>
                          <a:effectLst/>
                          <a:latin typeface="SegoeUI"/>
                          <a:hlinkClick r:id="rId9"/>
                        </a:rPr>
                        <a:t>New-TeamChannel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 new channel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292105602"/>
                  </a:ext>
                </a:extLst>
              </a:tr>
              <a:tr h="375535">
                <a:tc>
                  <a:txBody>
                    <a:bodyPr/>
                    <a:lstStyle/>
                    <a:p>
                      <a:pPr latinLnBrk="0"/>
                      <a:r>
                        <a:rPr lang="en-GB" sz="1400" u="sng">
                          <a:solidFill>
                            <a:srgbClr val="146CAC"/>
                          </a:solidFill>
                          <a:effectLst/>
                          <a:latin typeface="SegoeUI"/>
                          <a:hlinkClick r:id="rId10"/>
                        </a:rPr>
                        <a:t>Add-TeamUser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an owner or member to the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941845753"/>
                  </a:ext>
                </a:extLst>
              </a:tr>
              <a:tr h="267092">
                <a:tc>
                  <a:txBody>
                    <a:bodyPr/>
                    <a:lstStyle/>
                    <a:p>
                      <a:pPr latinLnBrk="0"/>
                      <a:r>
                        <a:rPr lang="en-GB" sz="1400" u="sng">
                          <a:solidFill>
                            <a:srgbClr val="146CAC"/>
                          </a:solidFill>
                          <a:effectLst/>
                          <a:latin typeface="SegoeUI"/>
                          <a:hlinkClick r:id="rId11"/>
                        </a:rPr>
                        <a:t>Remove-Team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39284212"/>
                  </a:ext>
                </a:extLst>
              </a:tr>
              <a:tr h="483979">
                <a:tc>
                  <a:txBody>
                    <a:bodyPr/>
                    <a:lstStyle/>
                    <a:p>
                      <a:pPr latinLnBrk="0"/>
                      <a:r>
                        <a:rPr lang="en-GB" sz="1400" u="sng">
                          <a:solidFill>
                            <a:srgbClr val="146CAC"/>
                          </a:solidFill>
                          <a:effectLst/>
                          <a:latin typeface="SegoeUI"/>
                          <a:hlinkClick r:id="rId12"/>
                        </a:rPr>
                        <a:t>Remove-TeamChannel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channel</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38234728"/>
                  </a:ext>
                </a:extLst>
              </a:tr>
              <a:tr h="483979">
                <a:tc>
                  <a:txBody>
                    <a:bodyPr/>
                    <a:lstStyle/>
                    <a:p>
                      <a:pPr latinLnBrk="0"/>
                      <a:r>
                        <a:rPr lang="en-GB" sz="1400" u="sng">
                          <a:solidFill>
                            <a:srgbClr val="146CAC"/>
                          </a:solidFill>
                          <a:effectLst/>
                          <a:latin typeface="SegoeUI"/>
                          <a:hlinkClick r:id="rId13"/>
                        </a:rPr>
                        <a:t>Remove-TeamUser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Removes an owner or member from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83221793"/>
                  </a:ext>
                </a:extLst>
              </a:tr>
              <a:tr h="267092">
                <a:tc>
                  <a:txBody>
                    <a:bodyPr/>
                    <a:lstStyle/>
                    <a:p>
                      <a:pPr latinLnBrk="0"/>
                      <a:r>
                        <a:rPr lang="en-GB" sz="1400" u="sng">
                          <a:solidFill>
                            <a:srgbClr val="146CAC"/>
                          </a:solidFill>
                          <a:effectLst/>
                          <a:latin typeface="SegoeUI"/>
                          <a:hlinkClick r:id="rId14"/>
                        </a:rPr>
                        <a:t>Set-Team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Updates properties of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51066208"/>
                  </a:ext>
                </a:extLst>
              </a:tr>
              <a:tr h="375535">
                <a:tc>
                  <a:txBody>
                    <a:bodyPr/>
                    <a:lstStyle/>
                    <a:p>
                      <a:pPr latinLnBrk="0"/>
                      <a:r>
                        <a:rPr lang="en-GB" sz="1400" u="sng">
                          <a:solidFill>
                            <a:srgbClr val="146CAC"/>
                          </a:solidFill>
                          <a:effectLst/>
                          <a:latin typeface="SegoeUI"/>
                          <a:hlinkClick r:id="rId15"/>
                        </a:rPr>
                        <a:t>Set-TeamChannel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dirty="0">
                          <a:effectLst/>
                          <a:latin typeface="SegoeUI"/>
                        </a:rPr>
                        <a:t>Updates Team channel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07585671"/>
                  </a:ext>
                </a:extLst>
              </a:tr>
            </a:tbl>
          </a:graphicData>
        </a:graphic>
      </p:graphicFrame>
    </p:spTree>
    <p:extLst>
      <p:ext uri="{BB962C8B-B14F-4D97-AF65-F5344CB8AC3E}">
        <p14:creationId xmlns:p14="http://schemas.microsoft.com/office/powerpoint/2010/main" val="427082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825909" y="16929"/>
            <a:ext cx="9331999" cy="707886"/>
          </a:xfrm>
          <a:prstGeom prst="rect">
            <a:avLst/>
          </a:prstGeom>
          <a:noFill/>
        </p:spPr>
        <p:txBody>
          <a:bodyPr wrap="square" rtlCol="0">
            <a:spAutoFit/>
          </a:bodyPr>
          <a:lstStyle/>
          <a:p>
            <a:r>
              <a:rPr lang="en-US" sz="4000" b="1" dirty="0">
                <a:solidFill>
                  <a:srgbClr val="124548"/>
                </a:solidFill>
                <a:latin typeface="Calibri" panose="020F0502020204030204"/>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1000664" y="1300137"/>
            <a:ext cx="10644996" cy="1508105"/>
          </a:xfrm>
          <a:prstGeom prst="rect">
            <a:avLst/>
          </a:prstGeom>
        </p:spPr>
        <p:txBody>
          <a:bodyPr wrap="square">
            <a:spAutoFit/>
          </a:bodyPr>
          <a:lstStyle/>
          <a:p>
            <a:pPr marL="571500" indent="-571500">
              <a:buFont typeface="Wingdings" panose="05000000000000000000" pitchFamily="2" charset="2"/>
              <a:buChar char="ü"/>
            </a:pPr>
            <a:r>
              <a:rPr lang="en-GB" sz="3600" dirty="0"/>
              <a:t>Get-Team</a:t>
            </a:r>
          </a:p>
          <a:p>
            <a:pPr lvl="2"/>
            <a:r>
              <a:rPr lang="en-US" sz="2800" i="1" dirty="0"/>
              <a:t>Get-Team -User jenkinsns@jpower4dev.onmicrosoft.com</a:t>
            </a:r>
            <a:endParaRPr lang="en-GB" sz="2800" i="1" dirty="0"/>
          </a:p>
          <a:p>
            <a:pPr marL="1028700" lvl="1" indent="-571500">
              <a:buFont typeface="Arial" panose="020B0604020202020204" pitchFamily="34" charset="0"/>
              <a:buChar char="•"/>
            </a:pPr>
            <a:endParaRPr lang="en-GB" sz="2800" dirty="0"/>
          </a:p>
        </p:txBody>
      </p:sp>
      <p:pic>
        <p:nvPicPr>
          <p:cNvPr id="4" name="Picture 3">
            <a:extLst>
              <a:ext uri="{FF2B5EF4-FFF2-40B4-BE49-F238E27FC236}">
                <a16:creationId xmlns:a16="http://schemas.microsoft.com/office/drawing/2014/main" id="{3BAE2558-A5D4-40F5-8316-A9320EBB64A9}"/>
              </a:ext>
            </a:extLst>
          </p:cNvPr>
          <p:cNvPicPr>
            <a:picLocks noChangeAspect="1"/>
          </p:cNvPicPr>
          <p:nvPr/>
        </p:nvPicPr>
        <p:blipFill>
          <a:blip r:embed="rId3"/>
          <a:stretch>
            <a:fillRect/>
          </a:stretch>
        </p:blipFill>
        <p:spPr>
          <a:xfrm>
            <a:off x="238125" y="3429000"/>
            <a:ext cx="11715750" cy="2514600"/>
          </a:xfrm>
          <a:prstGeom prst="rect">
            <a:avLst/>
          </a:prstGeom>
        </p:spPr>
      </p:pic>
    </p:spTree>
    <p:extLst>
      <p:ext uri="{BB962C8B-B14F-4D97-AF65-F5344CB8AC3E}">
        <p14:creationId xmlns:p14="http://schemas.microsoft.com/office/powerpoint/2010/main" val="68034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Microsoft Teams Governance</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830291"/>
            <a:ext cx="6631133" cy="5923145"/>
          </a:xfrm>
          <a:prstGeom prst="rect">
            <a:avLst/>
          </a:prstGeom>
          <a:noFill/>
        </p:spPr>
        <p:txBody>
          <a:bodyPr wrap="square" lIns="91427" tIns="143407" rIns="179259" bIns="143407" rtlCol="0">
            <a:spAutoFit/>
          </a:bodyPr>
          <a:lstStyle/>
          <a:p>
            <a:pPr>
              <a:lnSpc>
                <a:spcPct val="120000"/>
              </a:lnSpc>
            </a:pPr>
            <a:r>
              <a:rPr lang="en-GB" dirty="0"/>
              <a:t>Governance is not about limiting freedom. The point is to be able to manage Teams while removing chaos and sprawl so users can work in a compliant fashion that does not affect their day to day productivity. </a:t>
            </a:r>
            <a:br>
              <a:rPr lang="en-GB" dirty="0"/>
            </a:br>
            <a:br>
              <a:rPr lang="en-GB" dirty="0"/>
            </a:br>
            <a:r>
              <a:rPr lang="en-GB" dirty="0"/>
              <a:t>You need to remember that Microsoft Teams is built on top of Office365 Groups. So, Microsoft Teams uses the Office365 Group settings and policies in the background.</a:t>
            </a:r>
            <a:br>
              <a:rPr lang="en-GB" dirty="0"/>
            </a:br>
            <a:br>
              <a:rPr lang="en-GB" dirty="0"/>
            </a:br>
            <a:r>
              <a:rPr lang="en-GB" dirty="0"/>
              <a:t>Some of the Teams governance controls discussed here</a:t>
            </a:r>
          </a:p>
          <a:p>
            <a:pPr marL="742950" lvl="1" indent="-285750">
              <a:lnSpc>
                <a:spcPct val="120000"/>
              </a:lnSpc>
              <a:buFont typeface="Wingdings" panose="05000000000000000000" pitchFamily="2" charset="2"/>
              <a:buChar char="ü"/>
            </a:pPr>
            <a:r>
              <a:rPr lang="en-GB" sz="1400" dirty="0"/>
              <a:t>Restrict Office 365 Group Creation to set of users</a:t>
            </a:r>
          </a:p>
          <a:p>
            <a:pPr marL="742950" lvl="1" indent="-285750">
              <a:lnSpc>
                <a:spcPct val="120000"/>
              </a:lnSpc>
              <a:buFont typeface="Wingdings" panose="05000000000000000000" pitchFamily="2" charset="2"/>
              <a:buChar char="ü"/>
            </a:pPr>
            <a:r>
              <a:rPr lang="en-GB" sz="1400" dirty="0"/>
              <a:t>Office 365 Group Expiration Policy</a:t>
            </a:r>
          </a:p>
          <a:p>
            <a:pPr marL="742950" lvl="1" indent="-285750">
              <a:lnSpc>
                <a:spcPct val="120000"/>
              </a:lnSpc>
              <a:buFont typeface="Wingdings" panose="05000000000000000000" pitchFamily="2" charset="2"/>
              <a:buChar char="ü"/>
            </a:pPr>
            <a:r>
              <a:rPr lang="en-GB" sz="1400" dirty="0"/>
              <a:t>Check for Teams without Owners</a:t>
            </a:r>
          </a:p>
          <a:p>
            <a:pPr marL="742950" lvl="1" indent="-285750">
              <a:lnSpc>
                <a:spcPct val="120000"/>
              </a:lnSpc>
              <a:buFont typeface="Wingdings" panose="05000000000000000000" pitchFamily="2" charset="2"/>
              <a:buChar char="ü"/>
            </a:pPr>
            <a:r>
              <a:rPr lang="en-GB" sz="1400" dirty="0"/>
              <a:t>Check for inactive Teams</a:t>
            </a:r>
          </a:p>
          <a:p>
            <a:pPr marL="742950" lvl="1" indent="-285750">
              <a:lnSpc>
                <a:spcPct val="120000"/>
              </a:lnSpc>
              <a:buFont typeface="Wingdings" panose="05000000000000000000" pitchFamily="2" charset="2"/>
              <a:buChar char="ü"/>
            </a:pPr>
            <a:r>
              <a:rPr lang="en-GB" sz="1400" dirty="0"/>
              <a:t>Guest Access in Teams</a:t>
            </a:r>
          </a:p>
          <a:p>
            <a:pPr marL="742950" lvl="1" indent="-285750">
              <a:lnSpc>
                <a:spcPct val="120000"/>
              </a:lnSpc>
              <a:buFont typeface="Wingdings" panose="05000000000000000000" pitchFamily="2" charset="2"/>
              <a:buChar char="ü"/>
            </a:pPr>
            <a:r>
              <a:rPr lang="en-GB" sz="1400" dirty="0"/>
              <a:t>Teams Classifications</a:t>
            </a:r>
          </a:p>
          <a:p>
            <a:pPr marL="742950" lvl="1" indent="-285750">
              <a:lnSpc>
                <a:spcPct val="120000"/>
              </a:lnSpc>
              <a:buFont typeface="Wingdings" panose="05000000000000000000" pitchFamily="2" charset="2"/>
              <a:buChar char="ü"/>
            </a:pPr>
            <a:r>
              <a:rPr lang="en-GB" sz="1400" dirty="0"/>
              <a:t>Retention Policy</a:t>
            </a:r>
          </a:p>
          <a:p>
            <a:pPr marL="742950" lvl="1" indent="-285750">
              <a:lnSpc>
                <a:spcPct val="120000"/>
              </a:lnSpc>
              <a:buFont typeface="Wingdings" panose="05000000000000000000" pitchFamily="2" charset="2"/>
              <a:buChar char="ü"/>
            </a:pPr>
            <a:r>
              <a:rPr lang="en-GB" sz="1400" dirty="0"/>
              <a:t>Office 365 Group Naming Policy</a:t>
            </a:r>
          </a:p>
          <a:p>
            <a:pPr marL="742950" lvl="1" indent="-285750">
              <a:lnSpc>
                <a:spcPct val="120000"/>
              </a:lnSpc>
              <a:buFont typeface="Wingdings" panose="05000000000000000000" pitchFamily="2" charset="2"/>
              <a:buChar char="ü"/>
            </a:pPr>
            <a:r>
              <a:rPr lang="en-GB" sz="1400" dirty="0"/>
              <a:t>Data Loss Prevention</a:t>
            </a:r>
          </a:p>
        </p:txBody>
      </p:sp>
    </p:spTree>
    <p:extLst>
      <p:ext uri="{BB962C8B-B14F-4D97-AF65-F5344CB8AC3E}">
        <p14:creationId xmlns:p14="http://schemas.microsoft.com/office/powerpoint/2010/main" val="190057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 image showing the primary resources and relationships that are part of the graph">
            <a:extLst>
              <a:ext uri="{FF2B5EF4-FFF2-40B4-BE49-F238E27FC236}">
                <a16:creationId xmlns:a16="http://schemas.microsoft.com/office/drawing/2014/main" id="{328F942F-9559-4257-8241-5D3CA8094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560" y="2267903"/>
            <a:ext cx="7620000" cy="3724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8C75CD-2B0D-4E18-8BFA-391E8C846393}"/>
              </a:ext>
            </a:extLst>
          </p:cNvPr>
          <p:cNvSpPr txBox="1"/>
          <p:nvPr/>
        </p:nvSpPr>
        <p:spPr>
          <a:xfrm>
            <a:off x="0" y="-10160"/>
            <a:ext cx="10134060" cy="913007"/>
          </a:xfrm>
          <a:prstGeom prst="rect">
            <a:avLst/>
          </a:prstGeom>
          <a:noFill/>
        </p:spPr>
        <p:txBody>
          <a:bodyPr wrap="square" rtlCol="0">
            <a:spAutoFit/>
          </a:bodyPr>
          <a:lstStyle/>
          <a:p>
            <a:r>
              <a:rPr lang="en-US" sz="5333" b="1" dirty="0">
                <a:solidFill>
                  <a:srgbClr val="124548"/>
                </a:solidFill>
                <a:cs typeface="Segoe UI" panose="020B0502040204020203" pitchFamily="34" charset="0"/>
              </a:rPr>
              <a:t>Microsoft Graph API</a:t>
            </a:r>
          </a:p>
        </p:txBody>
      </p:sp>
    </p:spTree>
    <p:extLst>
      <p:ext uri="{BB962C8B-B14F-4D97-AF65-F5344CB8AC3E}">
        <p14:creationId xmlns:p14="http://schemas.microsoft.com/office/powerpoint/2010/main" val="228448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10160"/>
            <a:ext cx="10134060" cy="913007"/>
          </a:xfrm>
          <a:prstGeom prst="rect">
            <a:avLst/>
          </a:prstGeom>
          <a:noFill/>
        </p:spPr>
        <p:txBody>
          <a:bodyPr wrap="square" rtlCol="0">
            <a:spAutoFit/>
          </a:bodyPr>
          <a:lstStyle/>
          <a:p>
            <a:r>
              <a:rPr lang="en-US" sz="5333" b="1" dirty="0">
                <a:solidFill>
                  <a:srgbClr val="124548"/>
                </a:solidFill>
                <a:cs typeface="Segoe UI" panose="020B0502040204020203" pitchFamily="34" charset="0"/>
              </a:rPr>
              <a:t>Microsoft Teams – Graph API</a:t>
            </a:r>
          </a:p>
        </p:txBody>
      </p:sp>
      <p:sp>
        <p:nvSpPr>
          <p:cNvPr id="2" name="Rectangle 1">
            <a:extLst>
              <a:ext uri="{FF2B5EF4-FFF2-40B4-BE49-F238E27FC236}">
                <a16:creationId xmlns:a16="http://schemas.microsoft.com/office/drawing/2014/main" id="{0E1B6894-E9BB-4751-A0E6-AA781754DA80}"/>
              </a:ext>
            </a:extLst>
          </p:cNvPr>
          <p:cNvSpPr/>
          <p:nvPr/>
        </p:nvSpPr>
        <p:spPr>
          <a:xfrm>
            <a:off x="970184" y="1442377"/>
            <a:ext cx="10644996" cy="2677656"/>
          </a:xfrm>
          <a:prstGeom prst="rect">
            <a:avLst/>
          </a:prstGeom>
        </p:spPr>
        <p:txBody>
          <a:bodyPr wrap="square">
            <a:spAutoFit/>
          </a:bodyPr>
          <a:lstStyle/>
          <a:p>
            <a:pPr marL="571500" indent="-571500">
              <a:buFont typeface="Arial" panose="020B0604020202020204" pitchFamily="34" charset="0"/>
              <a:buChar char="•"/>
            </a:pPr>
            <a:r>
              <a:rPr lang="en-GB" sz="2800" dirty="0"/>
              <a:t>Microsoft Graph API Explorer</a:t>
            </a:r>
          </a:p>
          <a:p>
            <a:pPr marL="1028700" lvl="1" indent="-571500">
              <a:buFont typeface="Arial" panose="020B0604020202020204" pitchFamily="34" charset="0"/>
              <a:buChar char="•"/>
            </a:pPr>
            <a:r>
              <a:rPr lang="en-GB" sz="2800" dirty="0">
                <a:hlinkClick r:id="rId3"/>
              </a:rPr>
              <a:t>https://developer.microsoft.com/en-us/graph/graph-explorer</a:t>
            </a:r>
            <a:endParaRPr lang="en-GB" sz="2800" dirty="0"/>
          </a:p>
          <a:p>
            <a:pPr marL="1028700" lvl="1"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Team Resources</a:t>
            </a:r>
          </a:p>
          <a:p>
            <a:pPr marL="1028700" lvl="1" indent="-571500">
              <a:buFont typeface="Arial" panose="020B0604020202020204" pitchFamily="34" charset="0"/>
              <a:buChar char="•"/>
            </a:pPr>
            <a:r>
              <a:rPr lang="en-GB" sz="2800" dirty="0">
                <a:hlinkClick r:id="rId4"/>
              </a:rPr>
              <a:t>https://docs.microsoft.com/en-us/graph/api/resources/team?view=graph-rest-1.0</a:t>
            </a:r>
            <a:endParaRPr lang="en-GB" sz="2800" dirty="0"/>
          </a:p>
        </p:txBody>
      </p:sp>
    </p:spTree>
    <p:extLst>
      <p:ext uri="{BB962C8B-B14F-4D97-AF65-F5344CB8AC3E}">
        <p14:creationId xmlns:p14="http://schemas.microsoft.com/office/powerpoint/2010/main" val="386503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Security &amp; Compliance</a:t>
            </a:r>
            <a:endParaRPr lang="en-US" sz="4000" b="1" dirty="0">
              <a:solidFill>
                <a:srgbClr val="124548"/>
              </a:solidFill>
              <a:cs typeface="Segoe UI" panose="020B0502040204020203" pitchFamily="34" charset="0"/>
            </a:endParaRPr>
          </a:p>
        </p:txBody>
      </p:sp>
    </p:spTree>
    <p:extLst>
      <p:ext uri="{BB962C8B-B14F-4D97-AF65-F5344CB8AC3E}">
        <p14:creationId xmlns:p14="http://schemas.microsoft.com/office/powerpoint/2010/main" val="206813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451" y="1727"/>
            <a:ext cx="4679686" cy="6855171"/>
          </a:xfrm>
          <a:prstGeom prst="rect">
            <a:avLst/>
          </a:prstGeom>
          <a:noFill/>
          <a:ln>
            <a:noFill/>
          </a:ln>
        </p:spPr>
      </p:pic>
      <p:grpSp>
        <p:nvGrpSpPr>
          <p:cNvPr id="5" name="Group 4"/>
          <p:cNvGrpSpPr/>
          <p:nvPr/>
        </p:nvGrpSpPr>
        <p:grpSpPr>
          <a:xfrm>
            <a:off x="568047" y="1486746"/>
            <a:ext cx="6499080" cy="4556826"/>
            <a:chOff x="1214910" y="1368103"/>
            <a:chExt cx="7394091" cy="5006785"/>
          </a:xfrm>
        </p:grpSpPr>
        <p:sp>
          <p:nvSpPr>
            <p:cNvPr id="6" name="Rectangle 5"/>
            <p:cNvSpPr/>
            <p:nvPr/>
          </p:nvSpPr>
          <p:spPr>
            <a:xfrm>
              <a:off x="4971847" y="1368103"/>
              <a:ext cx="3637154" cy="747468"/>
            </a:xfrm>
            <a:prstGeom prst="rect">
              <a:avLst/>
            </a:prstGeom>
            <a:solidFill>
              <a:srgbClr val="FFB9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Privacy</a:t>
              </a:r>
            </a:p>
          </p:txBody>
        </p:sp>
        <p:sp>
          <p:nvSpPr>
            <p:cNvPr id="7" name="Rectangle 6"/>
            <p:cNvSpPr/>
            <p:nvPr/>
          </p:nvSpPr>
          <p:spPr>
            <a:xfrm>
              <a:off x="1214910" y="1368103"/>
              <a:ext cx="3620751" cy="747468"/>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Security</a:t>
              </a:r>
            </a:p>
          </p:txBody>
        </p:sp>
        <p:sp>
          <p:nvSpPr>
            <p:cNvPr id="9" name="Rectangle 8"/>
            <p:cNvSpPr/>
            <p:nvPr/>
          </p:nvSpPr>
          <p:spPr>
            <a:xfrm>
              <a:off x="1214910" y="2223762"/>
              <a:ext cx="3628952" cy="4151126"/>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a:solidFill>
                    <a:sysClr val="windowText" lastClr="000000"/>
                  </a:solidFill>
                  <a:latin typeface="Segoe UI Semilight"/>
                </a:rPr>
                <a:t>Security by design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Data Encryption at rest and in transit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Dedicated security professionals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Threat models, Security Reviews, Automated Security Tools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Penetration testing with regular rotation of 3rd party penetration testers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All keys stored in Azure Key Vault</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Admin: Screening, training,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Host: Access control, anti-malware, patch management, AAD Modern Authentication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Network: Firewalls, edge routers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Facility: Physical controls, video surveillance,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Bug Bounty Program (We pay friends, hackers and researchers to find security bugs)</a:t>
              </a:r>
            </a:p>
          </p:txBody>
        </p:sp>
        <p:sp>
          <p:nvSpPr>
            <p:cNvPr id="10" name="Rectangle 9"/>
            <p:cNvSpPr/>
            <p:nvPr/>
          </p:nvSpPr>
          <p:spPr>
            <a:xfrm>
              <a:off x="4971847" y="2223761"/>
              <a:ext cx="3628952" cy="4151127"/>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dirty="0">
                  <a:solidFill>
                    <a:sysClr val="windowText" lastClr="000000"/>
                  </a:solidFill>
                  <a:latin typeface="Segoe UI Semilight"/>
                </a:rPr>
                <a:t>Privacy by design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Data stored in-region based on tenant affinity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No customer content accessible in logs or telemetry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Grant least privilege required to complete task</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Dedicated Privacy professionals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Adhere to Office 365 data classification and data handling standards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Access to Production environments is locked down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General Data Protection Regulation (GDPR) compliant</a:t>
              </a:r>
            </a:p>
          </p:txBody>
        </p:sp>
      </p:grpSp>
      <p:sp>
        <p:nvSpPr>
          <p:cNvPr id="2" name="Title 1">
            <a:extLst>
              <a:ext uri="{FF2B5EF4-FFF2-40B4-BE49-F238E27FC236}">
                <a16:creationId xmlns:a16="http://schemas.microsoft.com/office/drawing/2014/main" id="{C980D3D9-E53F-4112-9EE6-15C524627A83}"/>
              </a:ext>
            </a:extLst>
          </p:cNvPr>
          <p:cNvSpPr>
            <a:spLocks noGrp="1"/>
          </p:cNvSpPr>
          <p:nvPr>
            <p:ph type="title"/>
          </p:nvPr>
        </p:nvSpPr>
        <p:spPr/>
        <p:txBody>
          <a:bodyPr/>
          <a:lstStyle/>
          <a:p>
            <a:r>
              <a:rPr lang="en-US" dirty="0"/>
              <a:t>Security and Privacy</a:t>
            </a:r>
          </a:p>
        </p:txBody>
      </p:sp>
    </p:spTree>
    <p:custDataLst>
      <p:tags r:id="rId1"/>
    </p:custDataLst>
    <p:extLst>
      <p:ext uri="{BB962C8B-B14F-4D97-AF65-F5344CB8AC3E}">
        <p14:creationId xmlns:p14="http://schemas.microsoft.com/office/powerpoint/2010/main" val="411560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C1108E-43AC-424F-8E03-9597E3EBECB2}"/>
              </a:ext>
            </a:extLst>
          </p:cNvPr>
          <p:cNvSpPr/>
          <p:nvPr/>
        </p:nvSpPr>
        <p:spPr>
          <a:xfrm>
            <a:off x="3750762" y="1620746"/>
            <a:ext cx="3324154" cy="595952"/>
          </a:xfrm>
          <a:prstGeom prst="rect">
            <a:avLst/>
          </a:prstGeom>
          <a:solidFill>
            <a:srgbClr val="FF8C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Environments</a:t>
            </a:r>
          </a:p>
        </p:txBody>
      </p:sp>
      <p:grpSp>
        <p:nvGrpSpPr>
          <p:cNvPr id="42" name="Group 41"/>
          <p:cNvGrpSpPr/>
          <p:nvPr/>
        </p:nvGrpSpPr>
        <p:grpSpPr>
          <a:xfrm>
            <a:off x="7394974" y="487"/>
            <a:ext cx="4771839" cy="6835074"/>
            <a:chOff x="7407275" y="1"/>
            <a:chExt cx="4773193" cy="6994524"/>
          </a:xfrm>
        </p:grpSpPr>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7407275" y="1"/>
              <a:ext cx="4770874" cy="6994524"/>
            </a:xfrm>
            <a:prstGeom prst="rect">
              <a:avLst/>
            </a:prstGeom>
          </p:spPr>
        </p:pic>
        <p:sp>
          <p:nvSpPr>
            <p:cNvPr id="44" name="Rectangle 43"/>
            <p:cNvSpPr/>
            <p:nvPr/>
          </p:nvSpPr>
          <p:spPr bwMode="auto">
            <a:xfrm rot="16200000">
              <a:off x="6551508" y="1365564"/>
              <a:ext cx="6484728" cy="4773192"/>
            </a:xfrm>
            <a:prstGeom prst="rect">
              <a:avLst/>
            </a:prstGeom>
            <a:gradFill>
              <a:gsLst>
                <a:gs pos="73000">
                  <a:srgbClr val="000000">
                    <a:alpha val="0"/>
                  </a:srgbClr>
                </a:gs>
                <a:gs pos="17000">
                  <a:srgbClr val="000000">
                    <a:alpha val="46000"/>
                  </a:srgb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8" name="Title 2"/>
          <p:cNvSpPr>
            <a:spLocks noGrp="1"/>
          </p:cNvSpPr>
          <p:nvPr>
            <p:ph type="title"/>
          </p:nvPr>
        </p:nvSpPr>
        <p:spPr/>
        <p:txBody>
          <a:bodyPr/>
          <a:lstStyle/>
          <a:p>
            <a:r>
              <a:rPr lang="en-US">
                <a:solidFill>
                  <a:schemeClr val="tx1">
                    <a:lumMod val="95000"/>
                  </a:schemeClr>
                </a:solidFill>
              </a:rPr>
              <a:t>Compliance Tiers</a:t>
            </a:r>
          </a:p>
        </p:txBody>
      </p:sp>
      <p:pic>
        <p:nvPicPr>
          <p:cNvPr id="80" name="Picture 79"/>
          <p:cNvPicPr>
            <a:picLocks noChangeAspect="1"/>
          </p:cNvPicPr>
          <p:nvPr/>
        </p:nvPicPr>
        <p:blipFill rotWithShape="1">
          <a:blip r:embed="rId5" cstate="print">
            <a:extLst>
              <a:ext uri="{28A0092B-C50C-407E-A947-70E740481C1C}">
                <a14:useLocalDpi xmlns:a14="http://schemas.microsoft.com/office/drawing/2010/main"/>
              </a:ext>
            </a:extLst>
          </a:blip>
          <a:srcRect l="48587" t="499"/>
          <a:stretch/>
        </p:blipFill>
        <p:spPr>
          <a:xfrm>
            <a:off x="3746474" y="2318004"/>
            <a:ext cx="3328442" cy="4024048"/>
          </a:xfrm>
          <a:prstGeom prst="rect">
            <a:avLst/>
          </a:prstGeom>
          <a:ln>
            <a:noFill/>
          </a:ln>
          <a:effectLst/>
        </p:spPr>
      </p:pic>
      <p:sp>
        <p:nvSpPr>
          <p:cNvPr id="83" name="Rectangle 82"/>
          <p:cNvSpPr/>
          <p:nvPr/>
        </p:nvSpPr>
        <p:spPr>
          <a:xfrm>
            <a:off x="7502452" y="112251"/>
            <a:ext cx="4554563" cy="2078768"/>
          </a:xfrm>
          <a:prstGeom prst="rect">
            <a:avLst/>
          </a:prstGeom>
          <a:solidFill>
            <a:srgbClr val="D83B01">
              <a:alpha val="92000"/>
            </a:srgbClr>
          </a:solidFill>
        </p:spPr>
        <p:txBody>
          <a:bodyPr wrap="square">
            <a:spAutoFit/>
          </a:bodyPr>
          <a:lstStyle/>
          <a:p>
            <a:pPr defTabSz="914225">
              <a:defRPr/>
            </a:pPr>
            <a:r>
              <a:rPr lang="en-US" dirty="0">
                <a:solidFill>
                  <a:srgbClr val="353535"/>
                </a:solidFill>
                <a:latin typeface="Segoe UI Light" panose="020B0502040204020203" pitchFamily="34" charset="0"/>
                <a:cs typeface="Segoe UI Light" panose="020B0502040204020203" pitchFamily="34" charset="0"/>
                <a:hlinkClick r:id="rId6"/>
              </a:rPr>
              <a:t>http://aka.ms/STP</a:t>
            </a:r>
            <a:r>
              <a:rPr lang="en-US" dirty="0">
                <a:solidFill>
                  <a:srgbClr val="353535"/>
                </a:solidFill>
                <a:latin typeface="Segoe UI Light" panose="020B0502040204020203" pitchFamily="34" charset="0"/>
                <a:cs typeface="Segoe UI Light" panose="020B0502040204020203" pitchFamily="34" charset="0"/>
              </a:rPr>
              <a:t> </a:t>
            </a:r>
            <a:r>
              <a:rPr lang="en-US" dirty="0">
                <a:solidFill>
                  <a:srgbClr val="FFFFFF"/>
                </a:solidFill>
                <a:latin typeface="Segoe UI Light" panose="020B0502040204020203" pitchFamily="34" charset="0"/>
                <a:cs typeface="Segoe UI Light" panose="020B0502040204020203" pitchFamily="34" charset="0"/>
              </a:rPr>
              <a:t>is where you can download the audit reports</a:t>
            </a:r>
          </a:p>
          <a:p>
            <a:pPr defTabSz="914225">
              <a:defRPr/>
            </a:pPr>
            <a:endParaRPr lang="en-US" dirty="0">
              <a:solidFill>
                <a:srgbClr val="353535"/>
              </a:solidFill>
              <a:latin typeface="Segoe UI Light" panose="020B0502040204020203" pitchFamily="34" charset="0"/>
              <a:cs typeface="Segoe UI Light" panose="020B0502040204020203" pitchFamily="34" charset="0"/>
            </a:endParaRPr>
          </a:p>
          <a:p>
            <a:pPr defTabSz="914225">
              <a:defRPr/>
            </a:pPr>
            <a:r>
              <a:rPr lang="en-US" sz="1961" dirty="0">
                <a:solidFill>
                  <a:srgbClr val="FFFFFF"/>
                </a:solidFill>
                <a:latin typeface="Segoe UI Semilight"/>
                <a:hlinkClick r:id="rId7"/>
              </a:rPr>
              <a:t>https://aka.ms/MicrosoftComplianceStandards</a:t>
            </a:r>
            <a:r>
              <a:rPr lang="en-US" sz="1961" dirty="0">
                <a:solidFill>
                  <a:srgbClr val="FFFFFF"/>
                </a:solidFill>
                <a:latin typeface="Segoe UI Semilight"/>
              </a:rPr>
              <a:t> for</a:t>
            </a:r>
            <a:r>
              <a:rPr lang="en-US" dirty="0">
                <a:solidFill>
                  <a:srgbClr val="FFFFFF"/>
                </a:solidFill>
                <a:latin typeface="Segoe UI Light" panose="020B0502040204020203" pitchFamily="34" charset="0"/>
                <a:cs typeface="Segoe UI Light" panose="020B0502040204020203" pitchFamily="34" charset="0"/>
              </a:rPr>
              <a:t> Microsoft Compliance Standards Download</a:t>
            </a:r>
          </a:p>
          <a:p>
            <a:pPr defTabSz="914225">
              <a:defRPr/>
            </a:pPr>
            <a:endParaRPr lang="en-US" dirty="0">
              <a:solidFill>
                <a:srgbClr val="353535">
                  <a:lumMod val="95000"/>
                </a:srgbClr>
              </a:solidFill>
              <a:latin typeface="Segoe UI Light" panose="020B0502040204020203" pitchFamily="34" charset="0"/>
              <a:cs typeface="Segoe UI Light" panose="020B0502040204020203" pitchFamily="34" charset="0"/>
            </a:endParaRPr>
          </a:p>
        </p:txBody>
      </p:sp>
      <p:sp>
        <p:nvSpPr>
          <p:cNvPr id="84" name="Rectangle 83"/>
          <p:cNvSpPr/>
          <p:nvPr/>
        </p:nvSpPr>
        <p:spPr>
          <a:xfrm>
            <a:off x="493345" y="2318004"/>
            <a:ext cx="3090373" cy="4024048"/>
          </a:xfrm>
          <a:prstGeom prst="rect">
            <a:avLst/>
          </a:prstGeom>
          <a:solidFill>
            <a:srgbClr val="E6E6E6"/>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defTabSz="914225">
              <a:spcBef>
                <a:spcPts val="588"/>
              </a:spcBef>
              <a:spcAft>
                <a:spcPts val="400"/>
              </a:spcAft>
              <a:defRPr/>
            </a:pPr>
            <a:r>
              <a:rPr lang="en-US" sz="1400" kern="0">
                <a:solidFill>
                  <a:sysClr val="windowText" lastClr="000000"/>
                </a:solidFill>
                <a:latin typeface="Segoe UI Semibold"/>
              </a:rPr>
              <a:t>More than 950 Office 365 controls </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Access control</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Auditing and logging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Identification and authorization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Awareness and training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Continuity planning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Incident response</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Risk assessment</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Communication protection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Information integrity</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Deployment Approvals and management</a:t>
            </a:r>
          </a:p>
          <a:p>
            <a:pPr defTabSz="914225">
              <a:spcBef>
                <a:spcPts val="588"/>
              </a:spcBef>
              <a:spcAft>
                <a:spcPts val="400"/>
              </a:spcAft>
              <a:defRPr/>
            </a:pPr>
            <a:r>
              <a:rPr lang="en-US" sz="1400" kern="0">
                <a:solidFill>
                  <a:sysClr val="windowText" lastClr="000000"/>
                </a:solidFill>
                <a:latin typeface="Segoe UI Semibold"/>
              </a:rPr>
              <a:t>Ongoing compliance processes</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Recurring audits like SOC, FEDRAMP, ISO+ independent verification</a:t>
            </a:r>
          </a:p>
          <a:p>
            <a:pPr marL="742808" lvl="1" indent="-285695" defTabSz="914225">
              <a:lnSpc>
                <a:spcPct val="95000"/>
              </a:lnSpc>
              <a:buFont typeface="Courier New" panose="02070309020205020404" pitchFamily="49" charset="0"/>
              <a:buChar char="o"/>
              <a:defRPr/>
            </a:pPr>
            <a:endParaRPr lang="en-US" sz="2000" kern="0">
              <a:solidFill>
                <a:sysClr val="windowText" lastClr="000000"/>
              </a:solidFill>
              <a:latin typeface="Segoe UI Semilight"/>
            </a:endParaRPr>
          </a:p>
        </p:txBody>
      </p:sp>
      <p:sp>
        <p:nvSpPr>
          <p:cNvPr id="85" name="Rectangle 84"/>
          <p:cNvSpPr/>
          <p:nvPr/>
        </p:nvSpPr>
        <p:spPr>
          <a:xfrm>
            <a:off x="493345" y="1621295"/>
            <a:ext cx="3090373" cy="595952"/>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Controls</a:t>
            </a:r>
          </a:p>
        </p:txBody>
      </p:sp>
    </p:spTree>
    <p:custDataLst>
      <p:tags r:id="rId1"/>
    </p:custDataLst>
    <p:extLst>
      <p:ext uri="{BB962C8B-B14F-4D97-AF65-F5344CB8AC3E}">
        <p14:creationId xmlns:p14="http://schemas.microsoft.com/office/powerpoint/2010/main" val="104427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descr="Cloud">
            <a:extLst>
              <a:ext uri="{FF2B5EF4-FFF2-40B4-BE49-F238E27FC236}">
                <a16:creationId xmlns:a16="http://schemas.microsoft.com/office/drawing/2014/main" id="{EB2C5D3D-568F-4102-8585-1E6BF17FA8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4480" y="3788544"/>
            <a:ext cx="1256473" cy="1256473"/>
          </a:xfrm>
          <a:prstGeom prst="rect">
            <a:avLst/>
          </a:prstGeom>
        </p:spPr>
      </p:pic>
      <p:pic>
        <p:nvPicPr>
          <p:cNvPr id="41" name="Graphic 40" descr="Cloud">
            <a:extLst>
              <a:ext uri="{FF2B5EF4-FFF2-40B4-BE49-F238E27FC236}">
                <a16:creationId xmlns:a16="http://schemas.microsoft.com/office/drawing/2014/main" id="{C5141DB1-031B-41DB-8C24-9BA813027E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9563" y="1337342"/>
            <a:ext cx="1256473" cy="1256473"/>
          </a:xfrm>
          <a:prstGeom prst="rect">
            <a:avLst/>
          </a:prstGeom>
        </p:spPr>
      </p:pic>
      <p:sp>
        <p:nvSpPr>
          <p:cNvPr id="2" name="Title 1">
            <a:extLst>
              <a:ext uri="{FF2B5EF4-FFF2-40B4-BE49-F238E27FC236}">
                <a16:creationId xmlns:a16="http://schemas.microsoft.com/office/drawing/2014/main" id="{5CB617BD-B408-4B92-BE94-82604198460B}"/>
              </a:ext>
            </a:extLst>
          </p:cNvPr>
          <p:cNvSpPr>
            <a:spLocks noGrp="1"/>
          </p:cNvSpPr>
          <p:nvPr>
            <p:ph type="title"/>
          </p:nvPr>
        </p:nvSpPr>
        <p:spPr/>
        <p:txBody>
          <a:bodyPr/>
          <a:lstStyle/>
          <a:p>
            <a:r>
              <a:rPr lang="en-US" sz="3921" dirty="0"/>
              <a:t>How Teams Enables Information Protection</a:t>
            </a:r>
          </a:p>
        </p:txBody>
      </p:sp>
      <p:pic>
        <p:nvPicPr>
          <p:cNvPr id="4" name="Picture 3" descr="Category:SVG &lt;strong&gt;cloud&lt;/strong&gt; &lt;strong&gt;icons&lt;/strong&gt; - Wikimedia Commons">
            <a:extLst>
              <a:ext uri="{FF2B5EF4-FFF2-40B4-BE49-F238E27FC236}">
                <a16:creationId xmlns:a16="http://schemas.microsoft.com/office/drawing/2014/main" id="{639B6C30-276D-4C79-8B34-0246C51D199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17399" y="2685246"/>
            <a:ext cx="1120531" cy="961789"/>
          </a:xfrm>
          <a:prstGeom prst="rect">
            <a:avLst/>
          </a:prstGeom>
        </p:spPr>
      </p:pic>
      <p:sp>
        <p:nvSpPr>
          <p:cNvPr id="5" name="TextBox 4">
            <a:extLst>
              <a:ext uri="{FF2B5EF4-FFF2-40B4-BE49-F238E27FC236}">
                <a16:creationId xmlns:a16="http://schemas.microsoft.com/office/drawing/2014/main" id="{8448AD66-650F-404B-8DFF-CA2DDDB33E0B}"/>
              </a:ext>
            </a:extLst>
          </p:cNvPr>
          <p:cNvSpPr txBox="1"/>
          <p:nvPr/>
        </p:nvSpPr>
        <p:spPr>
          <a:xfrm>
            <a:off x="2489379" y="3631346"/>
            <a:ext cx="686406" cy="514628"/>
          </a:xfrm>
          <a:prstGeom prst="rect">
            <a:avLst/>
          </a:prstGeom>
          <a:noFill/>
        </p:spPr>
        <p:txBody>
          <a:bodyPr wrap="none" rtlCol="0">
            <a:spAutoFit/>
          </a:bodyPr>
          <a:lstStyle/>
          <a:p>
            <a:pPr algn="ctr"/>
            <a:r>
              <a:rPr lang="en-US" sz="1372"/>
              <a:t>Chat </a:t>
            </a:r>
          </a:p>
          <a:p>
            <a:pPr algn="ctr"/>
            <a:r>
              <a:rPr lang="en-US" sz="1372"/>
              <a:t>service</a:t>
            </a:r>
          </a:p>
        </p:txBody>
      </p:sp>
      <p:pic>
        <p:nvPicPr>
          <p:cNvPr id="7" name="Picture 6" descr="Meshed Gears by dav1dp - gears/sprockets meshed together">
            <a:extLst>
              <a:ext uri="{FF2B5EF4-FFF2-40B4-BE49-F238E27FC236}">
                <a16:creationId xmlns:a16="http://schemas.microsoft.com/office/drawing/2014/main" id="{AAB90E8E-1965-44DD-B9DD-FC487777CA20}"/>
              </a:ext>
            </a:extLst>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47909" y="2978179"/>
            <a:ext cx="659512" cy="375922"/>
          </a:xfrm>
          <a:prstGeom prst="rect">
            <a:avLst/>
          </a:prstGeom>
        </p:spPr>
      </p:pic>
      <p:sp>
        <p:nvSpPr>
          <p:cNvPr id="10" name="TextBox 9">
            <a:extLst>
              <a:ext uri="{FF2B5EF4-FFF2-40B4-BE49-F238E27FC236}">
                <a16:creationId xmlns:a16="http://schemas.microsoft.com/office/drawing/2014/main" id="{11CE4011-CD50-446E-B6C3-FCEAD2D29B7F}"/>
              </a:ext>
            </a:extLst>
          </p:cNvPr>
          <p:cNvSpPr txBox="1"/>
          <p:nvPr/>
        </p:nvSpPr>
        <p:spPr>
          <a:xfrm>
            <a:off x="691722" y="3631346"/>
            <a:ext cx="914417" cy="514628"/>
          </a:xfrm>
          <a:prstGeom prst="rect">
            <a:avLst/>
          </a:prstGeom>
          <a:noFill/>
        </p:spPr>
        <p:txBody>
          <a:bodyPr wrap="none" rtlCol="0">
            <a:spAutoFit/>
          </a:bodyPr>
          <a:lstStyle/>
          <a:p>
            <a:pPr algn="ctr"/>
            <a:r>
              <a:rPr lang="en-US" sz="1372"/>
              <a:t>Microsoft </a:t>
            </a:r>
          </a:p>
          <a:p>
            <a:pPr algn="ctr"/>
            <a:r>
              <a:rPr lang="en-US" sz="1372"/>
              <a:t>Teams</a:t>
            </a:r>
          </a:p>
        </p:txBody>
      </p:sp>
      <p:sp>
        <p:nvSpPr>
          <p:cNvPr id="11" name="TextBox 10">
            <a:extLst>
              <a:ext uri="{FF2B5EF4-FFF2-40B4-BE49-F238E27FC236}">
                <a16:creationId xmlns:a16="http://schemas.microsoft.com/office/drawing/2014/main" id="{5E1D3AE3-D8EB-4C1F-AF56-958C826A8287}"/>
              </a:ext>
            </a:extLst>
          </p:cNvPr>
          <p:cNvSpPr txBox="1"/>
          <p:nvPr/>
        </p:nvSpPr>
        <p:spPr>
          <a:xfrm>
            <a:off x="9691384" y="2544550"/>
            <a:ext cx="2500616" cy="1780186"/>
          </a:xfrm>
          <a:prstGeom prst="rect">
            <a:avLst/>
          </a:prstGeom>
          <a:noFill/>
        </p:spPr>
        <p:txBody>
          <a:bodyPr wrap="square" rtlCol="0">
            <a:spAutoFit/>
          </a:bodyPr>
          <a:lstStyle/>
          <a:p>
            <a:r>
              <a:rPr lang="en-US" sz="1372" b="1" dirty="0"/>
              <a:t>O365 Information Protection tools</a:t>
            </a:r>
          </a:p>
          <a:p>
            <a:pPr marL="224097" indent="-224097">
              <a:buFont typeface="Wingdings" panose="05000000000000000000" pitchFamily="2" charset="2"/>
              <a:buChar char="§"/>
            </a:pPr>
            <a:r>
              <a:rPr lang="en-US" sz="1372" dirty="0"/>
              <a:t>eDiscovery</a:t>
            </a:r>
          </a:p>
          <a:p>
            <a:pPr marL="224097" indent="-224097">
              <a:buFont typeface="Wingdings" panose="05000000000000000000" pitchFamily="2" charset="2"/>
              <a:buChar char="§"/>
            </a:pPr>
            <a:r>
              <a:rPr lang="en-US" sz="1372" dirty="0"/>
              <a:t>Legal Hold</a:t>
            </a:r>
          </a:p>
          <a:p>
            <a:pPr marL="224097" indent="-224097">
              <a:buFont typeface="Wingdings" panose="05000000000000000000" pitchFamily="2" charset="2"/>
              <a:buChar char="§"/>
            </a:pPr>
            <a:r>
              <a:rPr lang="en-US" sz="1372" dirty="0"/>
              <a:t>Compliance content search</a:t>
            </a:r>
          </a:p>
          <a:p>
            <a:pPr marL="224097" indent="-224097">
              <a:buFont typeface="Wingdings" panose="05000000000000000000" pitchFamily="2" charset="2"/>
              <a:buChar char="§"/>
            </a:pPr>
            <a:r>
              <a:rPr lang="en-US" sz="1372" dirty="0"/>
              <a:t>Archive</a:t>
            </a:r>
          </a:p>
          <a:p>
            <a:pPr marL="224097" indent="-224097">
              <a:buFont typeface="Wingdings" panose="05000000000000000000" pitchFamily="2" charset="2"/>
              <a:buChar char="§"/>
            </a:pPr>
            <a:r>
              <a:rPr lang="en-US" sz="1372" dirty="0"/>
              <a:t>Retention</a:t>
            </a:r>
          </a:p>
          <a:p>
            <a:pPr marL="224097" indent="-224097">
              <a:buFont typeface="Wingdings" panose="05000000000000000000" pitchFamily="2" charset="2"/>
              <a:buChar char="§"/>
            </a:pPr>
            <a:r>
              <a:rPr lang="en-US" sz="1372" dirty="0"/>
              <a:t>Audit Logs</a:t>
            </a:r>
          </a:p>
        </p:txBody>
      </p:sp>
      <p:pic>
        <p:nvPicPr>
          <p:cNvPr id="12" name="Picture 11">
            <a:extLst>
              <a:ext uri="{FF2B5EF4-FFF2-40B4-BE49-F238E27FC236}">
                <a16:creationId xmlns:a16="http://schemas.microsoft.com/office/drawing/2014/main" id="{4329FD20-4C7C-401E-A6FE-A7E1F06A48B4}"/>
              </a:ext>
            </a:extLst>
          </p:cNvPr>
          <p:cNvPicPr>
            <a:picLocks noChangeAspect="1"/>
          </p:cNvPicPr>
          <p:nvPr/>
        </p:nvPicPr>
        <p:blipFill>
          <a:blip r:embed="rId8"/>
          <a:stretch>
            <a:fillRect/>
          </a:stretch>
        </p:blipFill>
        <p:spPr>
          <a:xfrm>
            <a:off x="6461749" y="1824542"/>
            <a:ext cx="432102" cy="404044"/>
          </a:xfrm>
          <a:prstGeom prst="rect">
            <a:avLst/>
          </a:prstGeom>
        </p:spPr>
      </p:pic>
      <p:pic>
        <p:nvPicPr>
          <p:cNvPr id="15" name="Picture 14">
            <a:extLst>
              <a:ext uri="{FF2B5EF4-FFF2-40B4-BE49-F238E27FC236}">
                <a16:creationId xmlns:a16="http://schemas.microsoft.com/office/drawing/2014/main" id="{B1203245-205A-4A42-965B-9BE439020295}"/>
              </a:ext>
            </a:extLst>
          </p:cNvPr>
          <p:cNvPicPr>
            <a:picLocks noChangeAspect="1"/>
          </p:cNvPicPr>
          <p:nvPr/>
        </p:nvPicPr>
        <p:blipFill>
          <a:blip r:embed="rId9"/>
          <a:stretch>
            <a:fillRect/>
          </a:stretch>
        </p:blipFill>
        <p:spPr>
          <a:xfrm>
            <a:off x="6500524" y="4250479"/>
            <a:ext cx="444384" cy="426843"/>
          </a:xfrm>
          <a:prstGeom prst="rect">
            <a:avLst/>
          </a:prstGeom>
        </p:spPr>
      </p:pic>
      <p:sp>
        <p:nvSpPr>
          <p:cNvPr id="16" name="TextBox 15">
            <a:extLst>
              <a:ext uri="{FF2B5EF4-FFF2-40B4-BE49-F238E27FC236}">
                <a16:creationId xmlns:a16="http://schemas.microsoft.com/office/drawing/2014/main" id="{077722CF-65F0-4648-9FA5-A0DC5276DDC9}"/>
              </a:ext>
            </a:extLst>
          </p:cNvPr>
          <p:cNvSpPr txBox="1"/>
          <p:nvPr/>
        </p:nvSpPr>
        <p:spPr>
          <a:xfrm>
            <a:off x="5938902" y="2421943"/>
            <a:ext cx="2118401" cy="1146560"/>
          </a:xfrm>
          <a:prstGeom prst="rect">
            <a:avLst/>
          </a:prstGeom>
          <a:noFill/>
        </p:spPr>
        <p:txBody>
          <a:bodyPr wrap="square" rtlCol="0">
            <a:spAutoFit/>
          </a:bodyPr>
          <a:lstStyle/>
          <a:p>
            <a:pPr marL="280121" indent="-280121">
              <a:buFont typeface="Wingdings" panose="05000000000000000000" pitchFamily="2" charset="2"/>
              <a:buChar char="§"/>
            </a:pPr>
            <a:r>
              <a:rPr lang="en-US" sz="1372"/>
              <a:t>Email</a:t>
            </a:r>
          </a:p>
          <a:p>
            <a:pPr marL="280121" indent="-280121">
              <a:buFont typeface="Wingdings" panose="05000000000000000000" pitchFamily="2" charset="2"/>
              <a:buChar char="§"/>
            </a:pPr>
            <a:r>
              <a:rPr lang="en-US" sz="1372"/>
              <a:t>1:1 chats </a:t>
            </a:r>
          </a:p>
          <a:p>
            <a:pPr marL="280121" indent="-280121">
              <a:buFont typeface="Wingdings" panose="05000000000000000000" pitchFamily="2" charset="2"/>
              <a:buChar char="§"/>
            </a:pPr>
            <a:r>
              <a:rPr lang="en-US" sz="1372"/>
              <a:t>Group chats</a:t>
            </a:r>
          </a:p>
          <a:p>
            <a:pPr marL="280121" indent="-280121">
              <a:buFont typeface="Wingdings" panose="05000000000000000000" pitchFamily="2" charset="2"/>
              <a:buChar char="§"/>
            </a:pPr>
            <a:r>
              <a:rPr lang="en-US" sz="1372"/>
              <a:t>Channel messages</a:t>
            </a:r>
          </a:p>
          <a:p>
            <a:endParaRPr lang="en-US" sz="1372"/>
          </a:p>
        </p:txBody>
      </p:sp>
      <p:sp>
        <p:nvSpPr>
          <p:cNvPr id="17" name="TextBox 16">
            <a:extLst>
              <a:ext uri="{FF2B5EF4-FFF2-40B4-BE49-F238E27FC236}">
                <a16:creationId xmlns:a16="http://schemas.microsoft.com/office/drawing/2014/main" id="{7F20DB36-41BB-4C20-834A-FFDF87DBF833}"/>
              </a:ext>
            </a:extLst>
          </p:cNvPr>
          <p:cNvSpPr txBox="1"/>
          <p:nvPr/>
        </p:nvSpPr>
        <p:spPr>
          <a:xfrm>
            <a:off x="5935870" y="4787342"/>
            <a:ext cx="2042547" cy="725776"/>
          </a:xfrm>
          <a:prstGeom prst="rect">
            <a:avLst/>
          </a:prstGeom>
          <a:noFill/>
        </p:spPr>
        <p:txBody>
          <a:bodyPr wrap="none" rtlCol="0">
            <a:spAutoFit/>
          </a:bodyPr>
          <a:lstStyle/>
          <a:p>
            <a:pPr marL="280121" indent="-280121">
              <a:buFont typeface="Wingdings" panose="05000000000000000000" pitchFamily="2" charset="2"/>
              <a:buChar char="§"/>
            </a:pPr>
            <a:r>
              <a:rPr lang="en-US" sz="1372" dirty="0"/>
              <a:t>SharePoint Files</a:t>
            </a:r>
          </a:p>
          <a:p>
            <a:pPr marL="280121" indent="-280121">
              <a:buFont typeface="Wingdings" panose="05000000000000000000" pitchFamily="2" charset="2"/>
              <a:buChar char="§"/>
            </a:pPr>
            <a:r>
              <a:rPr lang="en-US" sz="1372" dirty="0"/>
              <a:t>OneNote/Wiki</a:t>
            </a:r>
          </a:p>
          <a:p>
            <a:pPr marL="280121" indent="-280121">
              <a:buFont typeface="Wingdings" panose="05000000000000000000" pitchFamily="2" charset="2"/>
              <a:buChar char="§"/>
            </a:pPr>
            <a:r>
              <a:rPr lang="en-US" sz="1372" dirty="0"/>
              <a:t>OneDrive for Business</a:t>
            </a:r>
          </a:p>
        </p:txBody>
      </p:sp>
      <p:sp>
        <p:nvSpPr>
          <p:cNvPr id="18" name="TextBox 17">
            <a:extLst>
              <a:ext uri="{FF2B5EF4-FFF2-40B4-BE49-F238E27FC236}">
                <a16:creationId xmlns:a16="http://schemas.microsoft.com/office/drawing/2014/main" id="{6C978010-771D-4222-8FC9-E53F74B5030B}"/>
              </a:ext>
            </a:extLst>
          </p:cNvPr>
          <p:cNvSpPr txBox="1"/>
          <p:nvPr/>
        </p:nvSpPr>
        <p:spPr>
          <a:xfrm>
            <a:off x="4089083" y="3631346"/>
            <a:ext cx="851260" cy="514628"/>
          </a:xfrm>
          <a:prstGeom prst="rect">
            <a:avLst/>
          </a:prstGeom>
          <a:noFill/>
        </p:spPr>
        <p:txBody>
          <a:bodyPr wrap="none" rtlCol="0">
            <a:spAutoFit/>
          </a:bodyPr>
          <a:lstStyle/>
          <a:p>
            <a:pPr algn="ctr"/>
            <a:r>
              <a:rPr lang="en-US" sz="1372"/>
              <a:t>O365 </a:t>
            </a:r>
          </a:p>
          <a:p>
            <a:pPr algn="ctr"/>
            <a:r>
              <a:rPr lang="en-US" sz="1372"/>
              <a:t>substrate</a:t>
            </a:r>
          </a:p>
        </p:txBody>
      </p:sp>
      <p:cxnSp>
        <p:nvCxnSpPr>
          <p:cNvPr id="19" name="Straight Arrow Connector 18">
            <a:extLst>
              <a:ext uri="{FF2B5EF4-FFF2-40B4-BE49-F238E27FC236}">
                <a16:creationId xmlns:a16="http://schemas.microsoft.com/office/drawing/2014/main" id="{816485C5-A08D-489B-A517-889D70872170}"/>
              </a:ext>
            </a:extLst>
          </p:cNvPr>
          <p:cNvCxnSpPr>
            <a:cxnSpLocks/>
          </p:cNvCxnSpPr>
          <p:nvPr/>
        </p:nvCxnSpPr>
        <p:spPr>
          <a:xfrm>
            <a:off x="1835953" y="3166140"/>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710523-147A-4751-BDAB-65F6F28DC88F}"/>
              </a:ext>
            </a:extLst>
          </p:cNvPr>
          <p:cNvCxnSpPr/>
          <p:nvPr/>
        </p:nvCxnSpPr>
        <p:spPr>
          <a:xfrm>
            <a:off x="3461754" y="3147458"/>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2A6921-16C4-400C-BBFE-6E9A9CEF59D8}"/>
              </a:ext>
            </a:extLst>
          </p:cNvPr>
          <p:cNvCxnSpPr>
            <a:cxnSpLocks/>
          </p:cNvCxnSpPr>
          <p:nvPr/>
        </p:nvCxnSpPr>
        <p:spPr>
          <a:xfrm flipV="1">
            <a:off x="5184524" y="2450063"/>
            <a:ext cx="729002"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702CD57-8786-47AF-9735-9B1C674B15C9}"/>
              </a:ext>
            </a:extLst>
          </p:cNvPr>
          <p:cNvCxnSpPr>
            <a:cxnSpLocks/>
            <a:stCxn id="10" idx="2"/>
          </p:cNvCxnSpPr>
          <p:nvPr/>
        </p:nvCxnSpPr>
        <p:spPr>
          <a:xfrm rot="16200000" flipH="1">
            <a:off x="3237284" y="2057621"/>
            <a:ext cx="440604" cy="4617310"/>
          </a:xfrm>
          <a:prstGeom prst="bentConnector2">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796E5E-E409-4C65-A5BF-7263607FDD00}"/>
              </a:ext>
            </a:extLst>
          </p:cNvPr>
          <p:cNvCxnSpPr>
            <a:cxnSpLocks/>
          </p:cNvCxnSpPr>
          <p:nvPr/>
        </p:nvCxnSpPr>
        <p:spPr>
          <a:xfrm flipH="1" flipV="1">
            <a:off x="7538887" y="2280492"/>
            <a:ext cx="847614"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A29C91-5915-4783-976E-B6E801C97ACD}"/>
              </a:ext>
            </a:extLst>
          </p:cNvPr>
          <p:cNvCxnSpPr>
            <a:cxnSpLocks/>
          </p:cNvCxnSpPr>
          <p:nvPr/>
        </p:nvCxnSpPr>
        <p:spPr>
          <a:xfrm flipH="1">
            <a:off x="7681287" y="3681060"/>
            <a:ext cx="727286" cy="682668"/>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2D54435-B962-42CA-83C8-1A1AB73B4591}"/>
              </a:ext>
            </a:extLst>
          </p:cNvPr>
          <p:cNvPicPr>
            <a:picLocks noChangeAspect="1"/>
          </p:cNvPicPr>
          <p:nvPr/>
        </p:nvPicPr>
        <p:blipFill>
          <a:blip r:embed="rId10"/>
          <a:stretch>
            <a:fillRect/>
          </a:stretch>
        </p:blipFill>
        <p:spPr>
          <a:xfrm>
            <a:off x="8512382" y="2705313"/>
            <a:ext cx="1080017" cy="1076076"/>
          </a:xfrm>
          <a:prstGeom prst="rect">
            <a:avLst/>
          </a:prstGeom>
        </p:spPr>
      </p:pic>
      <p:pic>
        <p:nvPicPr>
          <p:cNvPr id="30" name="Picture 29">
            <a:extLst>
              <a:ext uri="{FF2B5EF4-FFF2-40B4-BE49-F238E27FC236}">
                <a16:creationId xmlns:a16="http://schemas.microsoft.com/office/drawing/2014/main" id="{0720DF52-0DD7-4CDB-BEEB-0D800FF403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87296" y="487"/>
            <a:ext cx="815800" cy="815809"/>
          </a:xfrm>
          <a:prstGeom prst="rect">
            <a:avLst/>
          </a:prstGeom>
        </p:spPr>
      </p:pic>
      <p:pic>
        <p:nvPicPr>
          <p:cNvPr id="44" name="Picture 43">
            <a:extLst>
              <a:ext uri="{FF2B5EF4-FFF2-40B4-BE49-F238E27FC236}">
                <a16:creationId xmlns:a16="http://schemas.microsoft.com/office/drawing/2014/main" id="{A9ACB6A7-6A58-4EA7-8B08-155994889349}"/>
              </a:ext>
            </a:extLst>
          </p:cNvPr>
          <p:cNvPicPr>
            <a:picLocks noChangeAspect="1"/>
          </p:cNvPicPr>
          <p:nvPr/>
        </p:nvPicPr>
        <p:blipFill>
          <a:blip r:embed="rId12">
            <a:duotone>
              <a:schemeClr val="accent3">
                <a:shade val="45000"/>
                <a:satMod val="135000"/>
              </a:schemeClr>
              <a:prstClr val="white"/>
            </a:duotone>
          </a:blip>
          <a:stretch>
            <a:fillRect/>
          </a:stretch>
        </p:blipFill>
        <p:spPr>
          <a:xfrm>
            <a:off x="2355018" y="2598390"/>
            <a:ext cx="1032124" cy="1032124"/>
          </a:xfrm>
          <a:prstGeom prst="rect">
            <a:avLst/>
          </a:prstGeom>
        </p:spPr>
      </p:pic>
      <p:sp>
        <p:nvSpPr>
          <p:cNvPr id="25" name="Freeform 5">
            <a:extLst>
              <a:ext uri="{FF2B5EF4-FFF2-40B4-BE49-F238E27FC236}">
                <a16:creationId xmlns:a16="http://schemas.microsoft.com/office/drawing/2014/main" id="{9065740C-E7D5-E94C-81C9-46313CCEA04E}"/>
              </a:ext>
            </a:extLst>
          </p:cNvPr>
          <p:cNvSpPr>
            <a:spLocks noEditPoints="1"/>
          </p:cNvSpPr>
          <p:nvPr/>
        </p:nvSpPr>
        <p:spPr bwMode="auto">
          <a:xfrm>
            <a:off x="869052" y="2778614"/>
            <a:ext cx="750320" cy="742113"/>
          </a:xfrm>
          <a:custGeom>
            <a:avLst/>
            <a:gdLst>
              <a:gd name="T0" fmla="*/ 801 w 946"/>
              <a:gd name="T1" fmla="*/ 237 h 935"/>
              <a:gd name="T2" fmla="*/ 861 w 946"/>
              <a:gd name="T3" fmla="*/ 213 h 935"/>
              <a:gd name="T4" fmla="*/ 920 w 946"/>
              <a:gd name="T5" fmla="*/ 237 h 935"/>
              <a:gd name="T6" fmla="*/ 945 w 946"/>
              <a:gd name="T7" fmla="*/ 297 h 935"/>
              <a:gd name="T8" fmla="*/ 920 w 946"/>
              <a:gd name="T9" fmla="*/ 357 h 935"/>
              <a:gd name="T10" fmla="*/ 861 w 946"/>
              <a:gd name="T11" fmla="*/ 382 h 935"/>
              <a:gd name="T12" fmla="*/ 801 w 946"/>
              <a:gd name="T13" fmla="*/ 357 h 935"/>
              <a:gd name="T14" fmla="*/ 776 w 946"/>
              <a:gd name="T15" fmla="*/ 297 h 935"/>
              <a:gd name="T16" fmla="*/ 585 w 946"/>
              <a:gd name="T17" fmla="*/ 179 h 935"/>
              <a:gd name="T18" fmla="*/ 638 w 946"/>
              <a:gd name="T19" fmla="*/ 159 h 935"/>
              <a:gd name="T20" fmla="*/ 698 w 946"/>
              <a:gd name="T21" fmla="*/ 184 h 935"/>
              <a:gd name="T22" fmla="*/ 723 w 946"/>
              <a:gd name="T23" fmla="*/ 244 h 935"/>
              <a:gd name="T24" fmla="*/ 698 w 946"/>
              <a:gd name="T25" fmla="*/ 304 h 935"/>
              <a:gd name="T26" fmla="*/ 638 w 946"/>
              <a:gd name="T27" fmla="*/ 329 h 935"/>
              <a:gd name="T28" fmla="*/ 585 w 946"/>
              <a:gd name="T29" fmla="*/ 309 h 935"/>
              <a:gd name="T30" fmla="*/ 744 w 946"/>
              <a:gd name="T31" fmla="*/ 678 h 935"/>
              <a:gd name="T32" fmla="*/ 706 w 946"/>
              <a:gd name="T33" fmla="*/ 747 h 935"/>
              <a:gd name="T34" fmla="*/ 632 w 946"/>
              <a:gd name="T35" fmla="*/ 765 h 935"/>
              <a:gd name="T36" fmla="*/ 585 w 946"/>
              <a:gd name="T37" fmla="*/ 758 h 935"/>
              <a:gd name="T38" fmla="*/ 744 w 946"/>
              <a:gd name="T39" fmla="*/ 383 h 935"/>
              <a:gd name="T40" fmla="*/ 946 w 946"/>
              <a:gd name="T41" fmla="*/ 603 h 935"/>
              <a:gd name="T42" fmla="*/ 903 w 946"/>
              <a:gd name="T43" fmla="*/ 672 h 935"/>
              <a:gd name="T44" fmla="*/ 818 w 946"/>
              <a:gd name="T45" fmla="*/ 691 h 935"/>
              <a:gd name="T46" fmla="*/ 776 w 946"/>
              <a:gd name="T47" fmla="*/ 436 h 935"/>
              <a:gd name="T48" fmla="*/ 946 w 946"/>
              <a:gd name="T49" fmla="*/ 603 h 935"/>
              <a:gd name="T50" fmla="*/ 0 w 946"/>
              <a:gd name="T51" fmla="*/ 839 h 935"/>
              <a:gd name="T52" fmla="*/ 553 w 946"/>
              <a:gd name="T53" fmla="*/ 0 h 935"/>
              <a:gd name="T54" fmla="*/ 404 w 946"/>
              <a:gd name="T55" fmla="*/ 351 h 935"/>
              <a:gd name="T56" fmla="*/ 308 w 946"/>
              <a:gd name="T57" fmla="*/ 634 h 935"/>
              <a:gd name="T58" fmla="*/ 245 w 946"/>
              <a:gd name="T59" fmla="*/ 357 h 935"/>
              <a:gd name="T60" fmla="*/ 149 w 946"/>
              <a:gd name="T61" fmla="*/ 303 h 935"/>
              <a:gd name="T62" fmla="*/ 404 w 946"/>
              <a:gd name="T63" fmla="*/ 351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6" h="935">
                <a:moveTo>
                  <a:pt x="782" y="264"/>
                </a:moveTo>
                <a:cubicBezTo>
                  <a:pt x="787" y="254"/>
                  <a:pt x="793" y="245"/>
                  <a:pt x="801" y="237"/>
                </a:cubicBezTo>
                <a:cubicBezTo>
                  <a:pt x="808" y="230"/>
                  <a:pt x="817" y="224"/>
                  <a:pt x="828" y="219"/>
                </a:cubicBezTo>
                <a:cubicBezTo>
                  <a:pt x="838" y="215"/>
                  <a:pt x="849" y="213"/>
                  <a:pt x="861" y="213"/>
                </a:cubicBezTo>
                <a:cubicBezTo>
                  <a:pt x="872" y="213"/>
                  <a:pt x="883" y="215"/>
                  <a:pt x="893" y="219"/>
                </a:cubicBezTo>
                <a:cubicBezTo>
                  <a:pt x="904" y="224"/>
                  <a:pt x="913" y="230"/>
                  <a:pt x="920" y="237"/>
                </a:cubicBezTo>
                <a:cubicBezTo>
                  <a:pt x="928" y="245"/>
                  <a:pt x="934" y="254"/>
                  <a:pt x="939" y="264"/>
                </a:cubicBezTo>
                <a:cubicBezTo>
                  <a:pt x="943" y="275"/>
                  <a:pt x="945" y="286"/>
                  <a:pt x="945" y="297"/>
                </a:cubicBezTo>
                <a:cubicBezTo>
                  <a:pt x="945" y="309"/>
                  <a:pt x="943" y="320"/>
                  <a:pt x="939" y="330"/>
                </a:cubicBezTo>
                <a:cubicBezTo>
                  <a:pt x="934" y="340"/>
                  <a:pt x="928" y="349"/>
                  <a:pt x="920" y="357"/>
                </a:cubicBezTo>
                <a:cubicBezTo>
                  <a:pt x="913" y="365"/>
                  <a:pt x="904" y="371"/>
                  <a:pt x="893" y="375"/>
                </a:cubicBezTo>
                <a:cubicBezTo>
                  <a:pt x="883" y="380"/>
                  <a:pt x="872" y="382"/>
                  <a:pt x="861" y="382"/>
                </a:cubicBezTo>
                <a:cubicBezTo>
                  <a:pt x="849" y="382"/>
                  <a:pt x="838" y="380"/>
                  <a:pt x="828" y="375"/>
                </a:cubicBezTo>
                <a:cubicBezTo>
                  <a:pt x="817" y="371"/>
                  <a:pt x="808" y="365"/>
                  <a:pt x="801" y="357"/>
                </a:cubicBezTo>
                <a:cubicBezTo>
                  <a:pt x="793" y="349"/>
                  <a:pt x="787" y="340"/>
                  <a:pt x="782" y="330"/>
                </a:cubicBezTo>
                <a:cubicBezTo>
                  <a:pt x="778" y="320"/>
                  <a:pt x="776" y="309"/>
                  <a:pt x="776" y="297"/>
                </a:cubicBezTo>
                <a:cubicBezTo>
                  <a:pt x="776" y="286"/>
                  <a:pt x="778" y="275"/>
                  <a:pt x="782" y="264"/>
                </a:cubicBezTo>
                <a:moveTo>
                  <a:pt x="585" y="179"/>
                </a:moveTo>
                <a:cubicBezTo>
                  <a:pt x="591" y="174"/>
                  <a:pt x="598" y="169"/>
                  <a:pt x="605" y="166"/>
                </a:cubicBezTo>
                <a:cubicBezTo>
                  <a:pt x="616" y="162"/>
                  <a:pt x="626" y="159"/>
                  <a:pt x="638" y="159"/>
                </a:cubicBezTo>
                <a:cubicBezTo>
                  <a:pt x="650" y="159"/>
                  <a:pt x="661" y="162"/>
                  <a:pt x="671" y="166"/>
                </a:cubicBezTo>
                <a:cubicBezTo>
                  <a:pt x="681" y="170"/>
                  <a:pt x="690" y="177"/>
                  <a:pt x="698" y="184"/>
                </a:cubicBezTo>
                <a:cubicBezTo>
                  <a:pt x="706" y="192"/>
                  <a:pt x="712" y="201"/>
                  <a:pt x="716" y="211"/>
                </a:cubicBezTo>
                <a:cubicBezTo>
                  <a:pt x="720" y="221"/>
                  <a:pt x="723" y="232"/>
                  <a:pt x="723" y="244"/>
                </a:cubicBezTo>
                <a:cubicBezTo>
                  <a:pt x="723" y="256"/>
                  <a:pt x="721" y="267"/>
                  <a:pt x="716" y="277"/>
                </a:cubicBezTo>
                <a:cubicBezTo>
                  <a:pt x="712" y="287"/>
                  <a:pt x="706" y="296"/>
                  <a:pt x="698" y="304"/>
                </a:cubicBezTo>
                <a:cubicBezTo>
                  <a:pt x="690" y="312"/>
                  <a:pt x="681" y="318"/>
                  <a:pt x="671" y="322"/>
                </a:cubicBezTo>
                <a:cubicBezTo>
                  <a:pt x="661" y="327"/>
                  <a:pt x="650" y="329"/>
                  <a:pt x="638" y="329"/>
                </a:cubicBezTo>
                <a:cubicBezTo>
                  <a:pt x="626" y="329"/>
                  <a:pt x="616" y="327"/>
                  <a:pt x="605" y="322"/>
                </a:cubicBezTo>
                <a:cubicBezTo>
                  <a:pt x="598" y="319"/>
                  <a:pt x="591" y="315"/>
                  <a:pt x="585" y="309"/>
                </a:cubicBezTo>
                <a:lnTo>
                  <a:pt x="585" y="179"/>
                </a:lnTo>
                <a:close/>
                <a:moveTo>
                  <a:pt x="744" y="678"/>
                </a:moveTo>
                <a:cubicBezTo>
                  <a:pt x="744" y="695"/>
                  <a:pt x="740" y="709"/>
                  <a:pt x="733" y="720"/>
                </a:cubicBezTo>
                <a:cubicBezTo>
                  <a:pt x="726" y="731"/>
                  <a:pt x="717" y="740"/>
                  <a:pt x="706" y="747"/>
                </a:cubicBezTo>
                <a:cubicBezTo>
                  <a:pt x="695" y="753"/>
                  <a:pt x="683" y="758"/>
                  <a:pt x="670" y="761"/>
                </a:cubicBezTo>
                <a:cubicBezTo>
                  <a:pt x="657" y="764"/>
                  <a:pt x="644" y="765"/>
                  <a:pt x="632" y="765"/>
                </a:cubicBezTo>
                <a:cubicBezTo>
                  <a:pt x="624" y="765"/>
                  <a:pt x="615" y="764"/>
                  <a:pt x="607" y="763"/>
                </a:cubicBezTo>
                <a:cubicBezTo>
                  <a:pt x="599" y="762"/>
                  <a:pt x="595" y="760"/>
                  <a:pt x="585" y="758"/>
                </a:cubicBezTo>
                <a:cubicBezTo>
                  <a:pt x="585" y="383"/>
                  <a:pt x="585" y="383"/>
                  <a:pt x="585" y="383"/>
                </a:cubicBezTo>
                <a:cubicBezTo>
                  <a:pt x="744" y="383"/>
                  <a:pt x="744" y="383"/>
                  <a:pt x="744" y="383"/>
                </a:cubicBezTo>
                <a:lnTo>
                  <a:pt x="744" y="678"/>
                </a:lnTo>
                <a:close/>
                <a:moveTo>
                  <a:pt x="946" y="603"/>
                </a:moveTo>
                <a:cubicBezTo>
                  <a:pt x="946" y="620"/>
                  <a:pt x="942" y="634"/>
                  <a:pt x="934" y="645"/>
                </a:cubicBezTo>
                <a:cubicBezTo>
                  <a:pt x="926" y="656"/>
                  <a:pt x="915" y="665"/>
                  <a:pt x="903" y="672"/>
                </a:cubicBezTo>
                <a:cubicBezTo>
                  <a:pt x="891" y="679"/>
                  <a:pt x="877" y="684"/>
                  <a:pt x="862" y="687"/>
                </a:cubicBezTo>
                <a:cubicBezTo>
                  <a:pt x="847" y="689"/>
                  <a:pt x="832" y="691"/>
                  <a:pt x="818" y="691"/>
                </a:cubicBezTo>
                <a:cubicBezTo>
                  <a:pt x="776" y="691"/>
                  <a:pt x="776" y="691"/>
                  <a:pt x="776" y="691"/>
                </a:cubicBezTo>
                <a:cubicBezTo>
                  <a:pt x="776" y="436"/>
                  <a:pt x="776" y="436"/>
                  <a:pt x="776" y="436"/>
                </a:cubicBezTo>
                <a:cubicBezTo>
                  <a:pt x="946" y="436"/>
                  <a:pt x="946" y="436"/>
                  <a:pt x="946" y="436"/>
                </a:cubicBezTo>
                <a:lnTo>
                  <a:pt x="946" y="603"/>
                </a:lnTo>
                <a:close/>
                <a:moveTo>
                  <a:pt x="0" y="96"/>
                </a:moveTo>
                <a:cubicBezTo>
                  <a:pt x="0" y="839"/>
                  <a:pt x="0" y="839"/>
                  <a:pt x="0" y="839"/>
                </a:cubicBezTo>
                <a:cubicBezTo>
                  <a:pt x="553" y="935"/>
                  <a:pt x="553" y="935"/>
                  <a:pt x="553" y="935"/>
                </a:cubicBezTo>
                <a:cubicBezTo>
                  <a:pt x="553" y="0"/>
                  <a:pt x="553" y="0"/>
                  <a:pt x="553" y="0"/>
                </a:cubicBezTo>
                <a:lnTo>
                  <a:pt x="0" y="96"/>
                </a:lnTo>
                <a:close/>
                <a:moveTo>
                  <a:pt x="404" y="351"/>
                </a:moveTo>
                <a:cubicBezTo>
                  <a:pt x="308" y="355"/>
                  <a:pt x="308" y="355"/>
                  <a:pt x="308" y="355"/>
                </a:cubicBezTo>
                <a:cubicBezTo>
                  <a:pt x="308" y="634"/>
                  <a:pt x="308" y="634"/>
                  <a:pt x="308" y="634"/>
                </a:cubicBezTo>
                <a:cubicBezTo>
                  <a:pt x="245" y="630"/>
                  <a:pt x="245" y="630"/>
                  <a:pt x="245" y="630"/>
                </a:cubicBezTo>
                <a:cubicBezTo>
                  <a:pt x="245" y="357"/>
                  <a:pt x="245" y="357"/>
                  <a:pt x="245" y="357"/>
                </a:cubicBezTo>
                <a:cubicBezTo>
                  <a:pt x="149" y="361"/>
                  <a:pt x="149" y="361"/>
                  <a:pt x="149" y="361"/>
                </a:cubicBezTo>
                <a:cubicBezTo>
                  <a:pt x="149" y="303"/>
                  <a:pt x="149" y="303"/>
                  <a:pt x="149" y="303"/>
                </a:cubicBezTo>
                <a:cubicBezTo>
                  <a:pt x="404" y="287"/>
                  <a:pt x="404" y="287"/>
                  <a:pt x="404" y="287"/>
                </a:cubicBezTo>
                <a:lnTo>
                  <a:pt x="404" y="351"/>
                </a:lnTo>
                <a:close/>
              </a:path>
            </a:pathLst>
          </a:custGeom>
          <a:solidFill>
            <a:srgbClr val="737373"/>
          </a:solidFill>
          <a:ln w="9525">
            <a:noFill/>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spTree>
    <p:custDataLst>
      <p:tags r:id="rId1"/>
    </p:custDataLst>
    <p:extLst>
      <p:ext uri="{BB962C8B-B14F-4D97-AF65-F5344CB8AC3E}">
        <p14:creationId xmlns:p14="http://schemas.microsoft.com/office/powerpoint/2010/main" val="78797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27FB160-CAA3-4BF7-9527-C3AED2212278}"/>
              </a:ext>
            </a:extLst>
          </p:cNvPr>
          <p:cNvSpPr/>
          <p:nvPr/>
        </p:nvSpPr>
        <p:spPr>
          <a:xfrm>
            <a:off x="0" y="2802359"/>
            <a:ext cx="6096000"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algn="ctr"/>
            <a:endParaRPr lang="en-GB" dirty="0">
              <a:solidFill>
                <a:schemeClr val="bg1"/>
              </a:solidFill>
            </a:endParaRPr>
          </a:p>
          <a:p>
            <a:pPr algn="ctr"/>
            <a:r>
              <a:rPr lang="en-GB" sz="2800" b="1" dirty="0">
                <a:solidFill>
                  <a:schemeClr val="bg1"/>
                </a:solidFill>
              </a:rPr>
              <a:t>Questions</a:t>
            </a:r>
            <a:endParaRPr sz="2800" b="1" dirty="0">
              <a:solidFill>
                <a:schemeClr val="bg1"/>
              </a:solidFill>
            </a:endParaRPr>
          </a:p>
        </p:txBody>
      </p:sp>
      <p:sp>
        <p:nvSpPr>
          <p:cNvPr id="3" name="Title 1">
            <a:extLst>
              <a:ext uri="{FF2B5EF4-FFF2-40B4-BE49-F238E27FC236}">
                <a16:creationId xmlns:a16="http://schemas.microsoft.com/office/drawing/2014/main" id="{79291ECA-2011-4927-A531-45CBF5D00640}"/>
              </a:ext>
            </a:extLst>
          </p:cNvPr>
          <p:cNvSpPr txBox="1">
            <a:spLocks/>
          </p:cNvSpPr>
          <p:nvPr/>
        </p:nvSpPr>
        <p:spPr>
          <a:xfrm>
            <a:off x="0" y="1640114"/>
            <a:ext cx="6968359" cy="39333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Customer Stories</a:t>
            </a:r>
            <a:endParaRPr lang="en-US" sz="2800" dirty="0">
              <a:solidFill>
                <a:schemeClr val="bg1"/>
              </a:solidFill>
            </a:endParaRPr>
          </a:p>
        </p:txBody>
      </p:sp>
    </p:spTree>
    <p:extLst>
      <p:ext uri="{BB962C8B-B14F-4D97-AF65-F5344CB8AC3E}">
        <p14:creationId xmlns:p14="http://schemas.microsoft.com/office/powerpoint/2010/main" val="8603070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marL="0" marR="0" lvl="0" indent="0" algn="l" defTabSz="914400" rtl="0" eaLnBrk="1" fontAlgn="auto" latinLnBrk="0" hangingPunct="1">
              <a:lnSpc>
                <a:spcPts val="32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3C4252"/>
                </a:solidFill>
                <a:effectLst/>
                <a:uLnTx/>
                <a:uFillTx/>
                <a:latin typeface="Proxima Nova" panose="02000506030000020004" pitchFamily="50" charset="0"/>
                <a:ea typeface="Roboto Light" panose="02000000000000000000" pitchFamily="2" charset="0"/>
                <a:cs typeface="Roboto Light"/>
              </a:rPr>
              <a:t>Modern Workplace Solution Architect | Consultant </a:t>
            </a:r>
            <a:endParaRPr kumimoji="0" lang="en-US" sz="2133" b="0" i="0" u="none" strike="noStrike" kern="1200" cap="none" spc="0" normalizeH="0" baseline="0" noProof="0" dirty="0">
              <a:ln>
                <a:noFill/>
              </a:ln>
              <a:solidFill>
                <a:srgbClr val="E7E6E6">
                  <a:lumMod val="50000"/>
                </a:srgb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15+ Years of experience</a:t>
            </a:r>
          </a:p>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a:t>
            </a:r>
            <a:r>
              <a:rPr kumimoji="0" lang="en-US" sz="1400" b="0" i="0" u="none" strike="noStrike" kern="1200" cap="none" spc="0" normalizeH="0" baseline="0" noProof="0" dirty="0" err="1">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in/jenkinsns </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hlinkClick r:id="rId14"/>
              </a:rPr>
              <a:t>jenkinsns@gmail.com</a:t>
            </a:r>
            <a:r>
              <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8"/>
              </a:rPr>
              <a:t>jenkinsns</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r>
              <a:rPr lang="en-US" sz="1400" dirty="0">
                <a:solidFill>
                  <a:srgbClr val="3C4252"/>
                </a:solidFill>
                <a:latin typeface="Proxima Nova" panose="02000506030000020004"/>
                <a:ea typeface="Roboto Light" panose="02000000000000000000" pitchFamily="2" charset="0"/>
                <a:cs typeface="Roboto Light"/>
              </a:rPr>
              <a:t>@</a:t>
            </a:r>
            <a:r>
              <a:rPr lang="en-US" sz="1400" dirty="0" err="1">
                <a:solidFill>
                  <a:srgbClr val="3C4252"/>
                </a:solidFill>
                <a:latin typeface="Proxima Nova" panose="02000506030000020004"/>
                <a:ea typeface="Roboto Light" panose="02000000000000000000" pitchFamily="2" charset="0"/>
                <a:cs typeface="Roboto Light"/>
              </a:rPr>
              <a:t>jenkinsns</a:t>
            </a:r>
            <a:endParaRPr lang="en-US" sz="1400" dirty="0">
              <a:solidFill>
                <a:srgbClr val="3C4252"/>
              </a:solidFill>
              <a:latin typeface="Proxima Nova" panose="02000506030000020004"/>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r>
              <a:rPr lang="en-GB" sz="1400" dirty="0">
                <a:solidFill>
                  <a:srgbClr val="737373"/>
                </a:solidFill>
                <a:hlinkClick r:id="rId9">
                  <a:extLst>
                    <a:ext uri="{A12FA001-AC4F-418D-AE19-62706E023703}">
                      <ahyp:hlinkClr xmlns:ahyp="http://schemas.microsoft.com/office/drawing/2018/hyperlinkcolor" val="tx"/>
                    </a:ext>
                  </a:extLst>
                </a:hlinkClick>
              </a:rPr>
              <a:t>https://www.facebook.com/msteamsinfo</a:t>
            </a:r>
            <a:endParaRPr lang="en-US" sz="14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r>
              <a:rPr lang="en-GB" sz="1400" dirty="0">
                <a:hlinkClick r:id="rId12"/>
              </a:rPr>
              <a:t>in/jenkinsns </a:t>
            </a:r>
            <a:endParaRPr lang="en-US" sz="1400" dirty="0">
              <a:solidFill>
                <a:srgbClr val="3C4252"/>
              </a:solidFill>
              <a:latin typeface="Proxima Nova" panose="02000506030000020004"/>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r>
              <a:rPr lang="en-US" sz="1400" dirty="0">
                <a:solidFill>
                  <a:srgbClr val="3C4252"/>
                </a:solidFill>
                <a:latin typeface="Proxima Nova" panose="02000506030000020004"/>
                <a:hlinkClick r:id="rId14"/>
              </a:rPr>
              <a:t>jenkinsns@gmail.com</a:t>
            </a:r>
            <a:r>
              <a:rPr lang="en-US" sz="1400" dirty="0">
                <a:solidFill>
                  <a:srgbClr val="3C4252"/>
                </a:solidFill>
                <a:latin typeface="Proxima Nova" panose="02000506030000020004"/>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lvl="0">
              <a:defRPr/>
            </a:pPr>
            <a:r>
              <a:rPr lang="en-GB" sz="1400" dirty="0">
                <a:solidFill>
                  <a:srgbClr val="737373"/>
                </a:solidFill>
                <a:hlinkClick r:id="rId16">
                  <a:extLst>
                    <a:ext uri="{A12FA001-AC4F-418D-AE19-62706E023703}">
                      <ahyp:hlinkClr xmlns:ahyp="http://schemas.microsoft.com/office/drawing/2018/hyperlinkcolor" val="tx"/>
                    </a:ext>
                  </a:extLst>
                </a:hlinkClick>
              </a:rPr>
              <a:t>http://www.jenkinsblogs.com</a:t>
            </a:r>
            <a:r>
              <a:rPr lang="en-GB" sz="1400" dirty="0">
                <a:solidFill>
                  <a:srgbClr val="737373"/>
                </a:solidFill>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r>
              <a:rPr lang="en-GB" sz="1400" dirty="0">
                <a:hlinkClick r:id="rId18"/>
              </a:rPr>
              <a:t>jenkinsns</a:t>
            </a:r>
            <a:r>
              <a:rPr lang="en-GB" sz="1400" dirty="0"/>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r>
              <a:rPr lang="en-GB" sz="1400" dirty="0">
                <a:solidFill>
                  <a:srgbClr val="737373"/>
                </a:solidFill>
                <a:hlinkClick r:id="rId19">
                  <a:extLst>
                    <a:ext uri="{A12FA001-AC4F-418D-AE19-62706E023703}">
                      <ahyp:hlinkClr xmlns:ahyp="http://schemas.microsoft.com/office/drawing/2018/hyperlinkcolor" val="tx"/>
                    </a:ext>
                  </a:extLst>
                </a:hlinkClick>
              </a:rPr>
              <a:t>https://www.facebook.com/spfxinfo/</a:t>
            </a:r>
            <a:r>
              <a:rPr lang="en-GB" sz="1400" dirty="0">
                <a:solidFill>
                  <a:srgbClr val="737373"/>
                </a:solidFill>
              </a:rPr>
              <a:t> </a:t>
            </a:r>
            <a:endParaRPr lang="en-GB" sz="1400" dirty="0"/>
          </a:p>
        </p:txBody>
      </p:sp>
    </p:spTree>
    <p:extLst>
      <p:ext uri="{BB962C8B-B14F-4D97-AF65-F5344CB8AC3E}">
        <p14:creationId xmlns:p14="http://schemas.microsoft.com/office/powerpoint/2010/main" val="244775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99AF57-5964-437D-90A9-EE3F8D89F10A}"/>
              </a:ext>
            </a:extLst>
          </p:cNvPr>
          <p:cNvSpPr>
            <a:spLocks noGrp="1"/>
          </p:cNvSpPr>
          <p:nvPr>
            <p:ph type="title"/>
          </p:nvPr>
        </p:nvSpPr>
        <p:spPr>
          <a:xfrm>
            <a:off x="539215" y="406400"/>
            <a:ext cx="11333080" cy="719740"/>
          </a:xfrm>
        </p:spPr>
        <p:txBody>
          <a:bodyPr/>
          <a:lstStyle/>
          <a:p>
            <a:r>
              <a:rPr lang="en-AU" sz="3600" spc="-50" dirty="0">
                <a:ln w="3175">
                  <a:noFill/>
                </a:ln>
                <a:solidFill>
                  <a:srgbClr val="1A1A1A"/>
                </a:solidFill>
                <a:latin typeface="Segoe UI Semibold"/>
                <a:ea typeface="+mn-ea"/>
                <a:cs typeface="Segoe UI" pitchFamily="34" charset="0"/>
              </a:rPr>
              <a:t>Course Overview</a:t>
            </a:r>
          </a:p>
        </p:txBody>
      </p:sp>
      <p:sp>
        <p:nvSpPr>
          <p:cNvPr id="5" name="Rectangle 4">
            <a:extLst>
              <a:ext uri="{FF2B5EF4-FFF2-40B4-BE49-F238E27FC236}">
                <a16:creationId xmlns:a16="http://schemas.microsoft.com/office/drawing/2014/main" id="{87BA2A01-0787-4D76-B84C-EA43BFC25C35}"/>
              </a:ext>
            </a:extLst>
          </p:cNvPr>
          <p:cNvSpPr/>
          <p:nvPr/>
        </p:nvSpPr>
        <p:spPr>
          <a:xfrm>
            <a:off x="539214" y="1404257"/>
            <a:ext cx="11198695" cy="4686300"/>
          </a:xfrm>
          <a:prstGeom prst="rect">
            <a:avLst/>
          </a:prstGeom>
          <a:noFill/>
        </p:spPr>
      </p:sp>
      <p:sp>
        <p:nvSpPr>
          <p:cNvPr id="6" name="Freeform: Shape 5">
            <a:extLst>
              <a:ext uri="{FF2B5EF4-FFF2-40B4-BE49-F238E27FC236}">
                <a16:creationId xmlns:a16="http://schemas.microsoft.com/office/drawing/2014/main" id="{632411E0-DC29-4FA0-8ACD-1B60D80D43D1}"/>
              </a:ext>
            </a:extLst>
          </p:cNvPr>
          <p:cNvSpPr/>
          <p:nvPr/>
        </p:nvSpPr>
        <p:spPr>
          <a:xfrm>
            <a:off x="543520"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alibri" panose="020F0502020204030204"/>
                <a:ea typeface="+mn-ea"/>
                <a:cs typeface="+mn-cs"/>
              </a:rPr>
              <a:t>Microsoft Teams</a:t>
            </a:r>
          </a:p>
        </p:txBody>
      </p:sp>
      <p:sp>
        <p:nvSpPr>
          <p:cNvPr id="8" name="Freeform: Shape 7">
            <a:extLst>
              <a:ext uri="{FF2B5EF4-FFF2-40B4-BE49-F238E27FC236}">
                <a16:creationId xmlns:a16="http://schemas.microsoft.com/office/drawing/2014/main" id="{491F5BC4-47D8-455E-B695-733E59B57ACD}"/>
              </a:ext>
            </a:extLst>
          </p:cNvPr>
          <p:cNvSpPr/>
          <p:nvPr/>
        </p:nvSpPr>
        <p:spPr>
          <a:xfrm>
            <a:off x="3494641"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accent5">
              <a:lumMod val="50000"/>
            </a:schemeClr>
          </a:solidFill>
          <a:ln>
            <a:solidFill>
              <a:schemeClr val="accent5">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alibri" panose="020F0502020204030204"/>
                <a:ea typeface="+mn-ea"/>
                <a:cs typeface="+mn-cs"/>
              </a:rPr>
              <a:t>Microsoft Teams Administration</a:t>
            </a:r>
          </a:p>
        </p:txBody>
      </p:sp>
      <p:sp>
        <p:nvSpPr>
          <p:cNvPr id="9" name="Freeform: Shape 8">
            <a:extLst>
              <a:ext uri="{FF2B5EF4-FFF2-40B4-BE49-F238E27FC236}">
                <a16:creationId xmlns:a16="http://schemas.microsoft.com/office/drawing/2014/main" id="{501A38CE-111F-495F-ABDD-FF8CCF7BF01E}"/>
              </a:ext>
            </a:extLst>
          </p:cNvPr>
          <p:cNvSpPr/>
          <p:nvPr/>
        </p:nvSpPr>
        <p:spPr>
          <a:xfrm>
            <a:off x="3494641"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Microsoft Teams Admin center</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Governance, management and Lifecycle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Security &amp; Compliance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Meetings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Messaging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apps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Call Quality Overview</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Dynamic emergency calling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Live Events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Phone System</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Direct Routing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using PowerShell</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AAA4881-40ED-49F6-AC1C-A175DA674129}"/>
              </a:ext>
            </a:extLst>
          </p:cNvPr>
          <p:cNvSpPr/>
          <p:nvPr/>
        </p:nvSpPr>
        <p:spPr>
          <a:xfrm>
            <a:off x="6445764"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Teamwork Solutions Development Workshop </a:t>
            </a: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F59489BF-F011-40BC-BF1E-F7CD9129C83F}"/>
              </a:ext>
            </a:extLst>
          </p:cNvPr>
          <p:cNvSpPr/>
          <p:nvPr/>
        </p:nvSpPr>
        <p:spPr>
          <a:xfrm>
            <a:off x="6445764"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Teams Developer Platform – Overview and Opportunity</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Building Apps and Solutions with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Extend your solution with Microsoft Graph</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Building Teams Apps using Solution Accelerators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Teams Lifecycle management and Design Guideline for Apps</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53658465-BEE2-4D48-9C60-F7FCB340D975}"/>
              </a:ext>
            </a:extLst>
          </p:cNvPr>
          <p:cNvSpPr/>
          <p:nvPr/>
        </p:nvSpPr>
        <p:spPr>
          <a:xfrm>
            <a:off x="543519" y="2556844"/>
            <a:ext cx="2588703" cy="3674368"/>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Introduction</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Architecture of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Setup Environment</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Chat, teams, channels, &amp; apps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Apps &amp; connectors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Communicate with users from other organizations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External access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Guest access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Meetings and live events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Limits and specifications for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Microsoft Teams adoption</a:t>
            </a:r>
            <a:endParaRPr kumimoji="0" lang="en-GB"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AE4123F9-8096-44AB-B45B-D8E73309E893}"/>
              </a:ext>
            </a:extLst>
          </p:cNvPr>
          <p:cNvSpPr/>
          <p:nvPr/>
        </p:nvSpPr>
        <p:spPr>
          <a:xfrm>
            <a:off x="9330415"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Upgrading from Skype for Business to Microsoft Teams </a:t>
            </a: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6C10112E-1EA5-47B6-819D-736A94744574}"/>
              </a:ext>
            </a:extLst>
          </p:cNvPr>
          <p:cNvSpPr/>
          <p:nvPr/>
        </p:nvSpPr>
        <p:spPr>
          <a:xfrm>
            <a:off x="9330415"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Introduction to Upgrade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Plan your upgrade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Coexistence and Interoperability</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Administrator experience</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933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2152" y="552478"/>
            <a:ext cx="4060141" cy="397545"/>
          </a:xfrm>
        </p:spPr>
        <p:txBody>
          <a:bodyPr/>
          <a:lstStyle/>
          <a:p>
            <a:r>
              <a:rPr lang="en-US" sz="3200" dirty="0">
                <a:solidFill>
                  <a:srgbClr val="7030A0"/>
                </a:solidFill>
              </a:rPr>
              <a:t>Agenda</a:t>
            </a:r>
          </a:p>
        </p:txBody>
      </p:sp>
      <p:sp>
        <p:nvSpPr>
          <p:cNvPr id="24" name="Rectangle 23">
            <a:extLst>
              <a:ext uri="{FF2B5EF4-FFF2-40B4-BE49-F238E27FC236}">
                <a16:creationId xmlns:a16="http://schemas.microsoft.com/office/drawing/2014/main" id="{5442E03D-8429-4041-ADF2-C50B8C8F24A4}"/>
              </a:ext>
            </a:extLst>
          </p:cNvPr>
          <p:cNvSpPr/>
          <p:nvPr/>
        </p:nvSpPr>
        <p:spPr>
          <a:xfrm>
            <a:off x="920950" y="1184477"/>
            <a:ext cx="5222543" cy="55449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Microsoft Teams Admin center</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Governance, management and Lifecycle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Security &amp; Compliance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Teams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Meetings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Messaging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apps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Call Quality Overview</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Dynamic emergency calling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Live Events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Phone System</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Direct Routing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using PowerShell</a:t>
            </a:r>
            <a:endParaRPr kumimoji="0" lang="en-US" sz="2000" b="0" i="0" u="none" strike="noStrike" kern="1200" cap="none" spc="0" normalizeH="0" baseline="0" noProof="0" dirty="0">
              <a:ln>
                <a:noFill/>
              </a:ln>
              <a:solidFill>
                <a:srgbClr val="2F2F2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F3D5185-07B2-4EAF-859B-B2F50BB94B7A}"/>
              </a:ext>
            </a:extLst>
          </p:cNvPr>
          <p:cNvSpPr/>
          <p:nvPr/>
        </p:nvSpPr>
        <p:spPr>
          <a:xfrm>
            <a:off x="1876425" y="2962180"/>
            <a:ext cx="4060141" cy="47259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1955800" rtl="0" eaLnBrk="1" fontAlgn="auto" latinLnBrk="0" hangingPunct="1">
              <a:lnSpc>
                <a:spcPct val="10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 name="Oval 15">
            <a:extLst>
              <a:ext uri="{FF2B5EF4-FFF2-40B4-BE49-F238E27FC236}">
                <a16:creationId xmlns:a16="http://schemas.microsoft.com/office/drawing/2014/main" id="{FA231835-8FF7-4A9C-82B8-CE56A4437FE9}"/>
              </a:ext>
              <a:ext uri="{C183D7F6-B498-43B3-948B-1728B52AA6E4}">
                <adec:decorative xmlns:adec="http://schemas.microsoft.com/office/drawing/2017/decorative" val="1"/>
              </a:ext>
            </a:extLst>
          </p:cNvPr>
          <p:cNvSpPr/>
          <p:nvPr/>
        </p:nvSpPr>
        <p:spPr bwMode="auto">
          <a:xfrm>
            <a:off x="482916" y="318024"/>
            <a:ext cx="834670" cy="83466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list_4" title="Icon of a checklist">
            <a:extLst>
              <a:ext uri="{FF2B5EF4-FFF2-40B4-BE49-F238E27FC236}">
                <a16:creationId xmlns:a16="http://schemas.microsoft.com/office/drawing/2014/main" id="{989B91EC-A5DE-48E2-AD79-8E8E857264F3}"/>
              </a:ext>
            </a:extLst>
          </p:cNvPr>
          <p:cNvSpPr>
            <a:spLocks noChangeAspect="1" noEditPoints="1"/>
          </p:cNvSpPr>
          <p:nvPr/>
        </p:nvSpPr>
        <p:spPr bwMode="auto">
          <a:xfrm>
            <a:off x="629675" y="552478"/>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9050" cap="flat">
            <a:solidFill>
              <a:srgbClr val="4C53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030A0"/>
              </a:solidFill>
              <a:effectLst/>
              <a:uLnTx/>
              <a:uFillTx/>
              <a:latin typeface="Segoe UI"/>
              <a:ea typeface="+mn-ea"/>
              <a:cs typeface="+mn-cs"/>
            </a:endParaRPr>
          </a:p>
        </p:txBody>
      </p:sp>
      <p:pic>
        <p:nvPicPr>
          <p:cNvPr id="20" name="Picture 19" descr="A group of people sitting at a table&#10;&#10;Description automatically generated">
            <a:extLst>
              <a:ext uri="{FF2B5EF4-FFF2-40B4-BE49-F238E27FC236}">
                <a16:creationId xmlns:a16="http://schemas.microsoft.com/office/drawing/2014/main" id="{17E7ACF8-9755-4938-935F-40DDF6D8BA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48511" y="0"/>
            <a:ext cx="5643488" cy="6858000"/>
          </a:xfrm>
          <a:prstGeom prst="rect">
            <a:avLst/>
          </a:prstGeom>
        </p:spPr>
      </p:pic>
      <p:sp>
        <p:nvSpPr>
          <p:cNvPr id="2" name="Rectangle 1">
            <a:extLst>
              <a:ext uri="{FF2B5EF4-FFF2-40B4-BE49-F238E27FC236}">
                <a16:creationId xmlns:a16="http://schemas.microsoft.com/office/drawing/2014/main" id="{1F7A16A1-BC88-4847-A8CA-38EA9D4BFF22}"/>
              </a:ext>
              <a:ext uri="{C183D7F6-B498-43B3-948B-1728B52AA6E4}">
                <adec:decorative xmlns:adec="http://schemas.microsoft.com/office/drawing/2017/decorative" val="1"/>
              </a:ext>
            </a:extLst>
          </p:cNvPr>
          <p:cNvSpPr/>
          <p:nvPr/>
        </p:nvSpPr>
        <p:spPr>
          <a:xfrm>
            <a:off x="5974813" y="3244334"/>
            <a:ext cx="24237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Tree>
    <p:extLst>
      <p:ext uri="{BB962C8B-B14F-4D97-AF65-F5344CB8AC3E}">
        <p14:creationId xmlns:p14="http://schemas.microsoft.com/office/powerpoint/2010/main" val="88040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1384995"/>
          </a:xfrm>
          <a:prstGeom prst="rect">
            <a:avLst/>
          </a:prstGeom>
          <a:noFill/>
        </p:spPr>
        <p:txBody>
          <a:bodyPr wrap="square" rtlCol="0">
            <a:spAutoFit/>
          </a:bodyPr>
          <a:lstStyle/>
          <a:p>
            <a:pPr lvl="0" algn="ctr"/>
            <a:r>
              <a:rPr lang="en-US" sz="3200" b="1" dirty="0">
                <a:solidFill>
                  <a:srgbClr val="4C5A67"/>
                </a:solidFill>
              </a:rPr>
              <a:t>Microsoft Teams admin center</a:t>
            </a:r>
          </a:p>
          <a:p>
            <a:pPr lvl="0" algn="ctr"/>
            <a:endParaRPr lang="en-GB" sz="3200" dirty="0"/>
          </a:p>
          <a:p>
            <a:pPr lvl="0" algn="ctr"/>
            <a:r>
              <a:rPr lang="en-GB" sz="2000" b="1" dirty="0">
                <a:solidFill>
                  <a:srgbClr val="4C5A67"/>
                </a:solidFill>
              </a:rPr>
              <a:t>Walkthrough</a:t>
            </a:r>
            <a:endParaRPr lang="en-US" sz="2000" b="1" dirty="0">
              <a:solidFill>
                <a:srgbClr val="4C5A67"/>
              </a:solidFill>
            </a:endParaRPr>
          </a:p>
        </p:txBody>
      </p:sp>
      <p:pic>
        <p:nvPicPr>
          <p:cNvPr id="4" name="Picture 3">
            <a:extLst>
              <a:ext uri="{FF2B5EF4-FFF2-40B4-BE49-F238E27FC236}">
                <a16:creationId xmlns:a16="http://schemas.microsoft.com/office/drawing/2014/main" id="{9406DEFD-7189-4472-9398-E3A6D37250D6}"/>
              </a:ext>
            </a:extLst>
          </p:cNvPr>
          <p:cNvPicPr>
            <a:picLocks noChangeAspect="1"/>
          </p:cNvPicPr>
          <p:nvPr/>
        </p:nvPicPr>
        <p:blipFill>
          <a:blip r:embed="rId3"/>
          <a:stretch>
            <a:fillRect/>
          </a:stretch>
        </p:blipFill>
        <p:spPr>
          <a:xfrm>
            <a:off x="5359182" y="589935"/>
            <a:ext cx="6739107" cy="5510981"/>
          </a:xfrm>
          <a:prstGeom prst="rect">
            <a:avLst/>
          </a:prstGeom>
        </p:spPr>
      </p:pic>
    </p:spTree>
    <p:extLst>
      <p:ext uri="{BB962C8B-B14F-4D97-AF65-F5344CB8AC3E}">
        <p14:creationId xmlns:p14="http://schemas.microsoft.com/office/powerpoint/2010/main" val="25286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Teams policies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5292779"/>
          </a:xfrm>
          <a:prstGeom prst="rect">
            <a:avLst/>
          </a:prstGeom>
          <a:noFill/>
        </p:spPr>
        <p:txBody>
          <a:bodyPr wrap="square" lIns="91427" tIns="143407" rIns="179259" bIns="143407" rtlCol="0">
            <a:spAutoFit/>
          </a:bodyPr>
          <a:lstStyle/>
          <a:p>
            <a:pPr marL="285750" indent="-285750" algn="just">
              <a:lnSpc>
                <a:spcPct val="120000"/>
              </a:lnSpc>
              <a:buFont typeface="Wingdings" panose="05000000000000000000" pitchFamily="2" charset="2"/>
              <a:buChar char="ü"/>
            </a:pPr>
            <a:r>
              <a:rPr lang="en-US" sz="1600" dirty="0"/>
              <a:t>As an admin, you can use teams policies in Microsoft Teams to control what users in your organization can do in teams and channels. For example, you can set whether users are allowed to discover private teams in search results and in the team gallery and whether users are allowed to create private channels.</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manage teams policies by going to </a:t>
            </a:r>
            <a:r>
              <a:rPr lang="en-US" sz="1600" b="1" dirty="0"/>
              <a:t>Teams</a:t>
            </a:r>
            <a:r>
              <a:rPr lang="en-US" sz="1600" dirty="0"/>
              <a:t> &gt; </a:t>
            </a:r>
            <a:r>
              <a:rPr lang="en-US" sz="1600" b="1" dirty="0"/>
              <a:t>Teams policies</a:t>
            </a:r>
            <a:r>
              <a:rPr lang="en-US" sz="1600" dirty="0"/>
              <a:t> in the Microsoft Teams admin center. You can use the global (Org-wide default) policy or create custom policies and assign them to users. Users in your organization will automatically get the global policy unless you create and assign a custom policy.</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can edit the global policy or create and assign a custom policy. If a user is assigned a custom policy, that policy applies to the user. If a user isn't assigned a custom policy, the global policy applies to the user. After you edit the global policy or assign a policy, it can take a few hours for changes to take effect.</a:t>
            </a:r>
          </a:p>
        </p:txBody>
      </p:sp>
      <p:pic>
        <p:nvPicPr>
          <p:cNvPr id="7" name="Picture 6">
            <a:extLst>
              <a:ext uri="{FF2B5EF4-FFF2-40B4-BE49-F238E27FC236}">
                <a16:creationId xmlns:a16="http://schemas.microsoft.com/office/drawing/2014/main" id="{6602607B-F952-4B65-AE7D-A416EB2C7C35}"/>
              </a:ext>
            </a:extLst>
          </p:cNvPr>
          <p:cNvPicPr>
            <a:picLocks noChangeAspect="1"/>
          </p:cNvPicPr>
          <p:nvPr/>
        </p:nvPicPr>
        <p:blipFill>
          <a:blip r:embed="rId3"/>
          <a:stretch>
            <a:fillRect/>
          </a:stretch>
        </p:blipFill>
        <p:spPr>
          <a:xfrm>
            <a:off x="8133280" y="1044445"/>
            <a:ext cx="2886075" cy="142875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B1A5D64-DF1A-4D91-B488-DF76B04F5492}"/>
              </a:ext>
            </a:extLst>
          </p:cNvPr>
          <p:cNvPicPr>
            <a:picLocks noChangeAspect="1"/>
          </p:cNvPicPr>
          <p:nvPr/>
        </p:nvPicPr>
        <p:blipFill>
          <a:blip r:embed="rId4"/>
          <a:stretch>
            <a:fillRect/>
          </a:stretch>
        </p:blipFill>
        <p:spPr>
          <a:xfrm>
            <a:off x="7333861" y="3402382"/>
            <a:ext cx="4757001" cy="19648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8963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apps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3890601"/>
          </a:xfrm>
          <a:prstGeom prst="rect">
            <a:avLst/>
          </a:prstGeom>
          <a:noFill/>
        </p:spPr>
        <p:txBody>
          <a:bodyPr wrap="square" lIns="91427" tIns="143407" rIns="179259" bIns="143407" rtlCol="0">
            <a:spAutoFit/>
          </a:bodyPr>
          <a:lstStyle/>
          <a:p>
            <a:r>
              <a:rPr lang="en-GB" b="1" dirty="0"/>
              <a:t>What is Teams App Permission Policy?</a:t>
            </a:r>
            <a:endParaRPr lang="en-GB" dirty="0"/>
          </a:p>
          <a:p>
            <a:r>
              <a:rPr lang="en-GB" dirty="0"/>
              <a:t> </a:t>
            </a:r>
          </a:p>
          <a:p>
            <a:r>
              <a:rPr lang="en-GB" dirty="0"/>
              <a:t>As an admin we can start provision different of apps to different teams in Microsoft Teams.  With Teams App Permission policy, we can define what are app users can use in user level, and organization level.</a:t>
            </a:r>
          </a:p>
          <a:p>
            <a:endParaRPr lang="en-GB" dirty="0"/>
          </a:p>
          <a:p>
            <a:r>
              <a:rPr lang="en-GB" b="1" dirty="0"/>
              <a:t>Type of Teams apps</a:t>
            </a:r>
          </a:p>
          <a:p>
            <a:r>
              <a:rPr lang="en-GB" dirty="0"/>
              <a:t>There are three types of Teams apps is available, that is</a:t>
            </a:r>
          </a:p>
          <a:p>
            <a:pPr marL="285750" lvl="0" indent="-285750">
              <a:buFont typeface="Wingdings" panose="05000000000000000000" pitchFamily="2" charset="2"/>
              <a:buChar char="ü"/>
            </a:pPr>
            <a:r>
              <a:rPr lang="en-GB" dirty="0"/>
              <a:t>1st Party App or Microsoft App </a:t>
            </a:r>
          </a:p>
          <a:p>
            <a:pPr marL="285750" lvl="0" indent="-285750">
              <a:buFont typeface="Wingdings" panose="05000000000000000000" pitchFamily="2" charset="2"/>
              <a:buChar char="ü"/>
            </a:pPr>
            <a:r>
              <a:rPr lang="en-GB" dirty="0"/>
              <a:t>Third party App or Non-Microsoft apps</a:t>
            </a:r>
          </a:p>
          <a:p>
            <a:pPr marL="285750" lvl="0" indent="-285750">
              <a:buFont typeface="Wingdings" panose="05000000000000000000" pitchFamily="2" charset="2"/>
              <a:buChar char="ü"/>
            </a:pPr>
            <a:r>
              <a:rPr lang="en-GB" dirty="0"/>
              <a:t>Custom App or Organisational LOB App </a:t>
            </a:r>
          </a:p>
          <a:p>
            <a:endParaRPr lang="en-GB" dirty="0"/>
          </a:p>
        </p:txBody>
      </p:sp>
      <p:pic>
        <p:nvPicPr>
          <p:cNvPr id="9" name="Picture 8">
            <a:extLst>
              <a:ext uri="{FF2B5EF4-FFF2-40B4-BE49-F238E27FC236}">
                <a16:creationId xmlns:a16="http://schemas.microsoft.com/office/drawing/2014/main" id="{EED8E11D-33A6-419A-9889-11E3359C8549}"/>
              </a:ext>
            </a:extLst>
          </p:cNvPr>
          <p:cNvPicPr>
            <a:picLocks noChangeAspect="1"/>
          </p:cNvPicPr>
          <p:nvPr/>
        </p:nvPicPr>
        <p:blipFill>
          <a:blip r:embed="rId3"/>
          <a:stretch>
            <a:fillRect/>
          </a:stretch>
        </p:blipFill>
        <p:spPr>
          <a:xfrm>
            <a:off x="8383816" y="4547646"/>
            <a:ext cx="2990850" cy="1962150"/>
          </a:xfrm>
          <a:prstGeom prst="rect">
            <a:avLst/>
          </a:prstGeom>
        </p:spPr>
      </p:pic>
      <p:pic>
        <p:nvPicPr>
          <p:cNvPr id="10" name="Picture 9">
            <a:extLst>
              <a:ext uri="{FF2B5EF4-FFF2-40B4-BE49-F238E27FC236}">
                <a16:creationId xmlns:a16="http://schemas.microsoft.com/office/drawing/2014/main" id="{13F631CC-C4EB-4326-8D86-A6C5D92D085C}"/>
              </a:ext>
            </a:extLst>
          </p:cNvPr>
          <p:cNvPicPr/>
          <p:nvPr/>
        </p:nvPicPr>
        <p:blipFill>
          <a:blip r:embed="rId4"/>
          <a:stretch>
            <a:fillRect/>
          </a:stretch>
        </p:blipFill>
        <p:spPr>
          <a:xfrm>
            <a:off x="4877513" y="4623846"/>
            <a:ext cx="2981325" cy="1809750"/>
          </a:xfrm>
          <a:prstGeom prst="rect">
            <a:avLst/>
          </a:prstGeom>
        </p:spPr>
      </p:pic>
      <p:pic>
        <p:nvPicPr>
          <p:cNvPr id="11" name="Picture 10">
            <a:extLst>
              <a:ext uri="{FF2B5EF4-FFF2-40B4-BE49-F238E27FC236}">
                <a16:creationId xmlns:a16="http://schemas.microsoft.com/office/drawing/2014/main" id="{441166ED-52F4-424E-92E9-71982C6E35B1}"/>
              </a:ext>
            </a:extLst>
          </p:cNvPr>
          <p:cNvPicPr/>
          <p:nvPr/>
        </p:nvPicPr>
        <p:blipFill>
          <a:blip r:embed="rId5"/>
          <a:stretch>
            <a:fillRect/>
          </a:stretch>
        </p:blipFill>
        <p:spPr>
          <a:xfrm>
            <a:off x="7651024" y="1022622"/>
            <a:ext cx="3604260" cy="29578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350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61;p14">
            <a:extLst>
              <a:ext uri="{FF2B5EF4-FFF2-40B4-BE49-F238E27FC236}">
                <a16:creationId xmlns:a16="http://schemas.microsoft.com/office/drawing/2014/main" id="{2A97979B-BB37-47A7-89D0-1B155673E252}"/>
              </a:ext>
            </a:extLst>
          </p:cNvPr>
          <p:cNvSpPr txBox="1"/>
          <p:nvPr/>
        </p:nvSpPr>
        <p:spPr>
          <a:xfrm>
            <a:off x="822384" y="-38102"/>
            <a:ext cx="11369616" cy="1159385"/>
          </a:xfrm>
          <a:prstGeom prst="rect">
            <a:avLst/>
          </a:prstGeom>
          <a:noFill/>
          <a:ln>
            <a:noFill/>
          </a:ln>
        </p:spPr>
        <p:txBody>
          <a:bodyPr spcFirstLastPara="1" wrap="square" lIns="121900" tIns="121900" rIns="121900" bIns="121900" anchor="t" anchorCtr="0">
            <a:noAutofit/>
          </a:bodyPr>
          <a:lstStyle/>
          <a:p>
            <a:r>
              <a:rPr lang="en-US" sz="4000" b="1" dirty="0">
                <a:solidFill>
                  <a:srgbClr val="124548"/>
                </a:solidFill>
                <a:latin typeface="Calibri" panose="020F0502020204030204"/>
                <a:cs typeface="Segoe UI" panose="020B0502040204020203" pitchFamily="34" charset="0"/>
              </a:rPr>
              <a:t>Microsoft Teams Admin Center</a:t>
            </a:r>
          </a:p>
        </p:txBody>
      </p:sp>
      <p:sp>
        <p:nvSpPr>
          <p:cNvPr id="79" name="Rectangle 78">
            <a:extLst>
              <a:ext uri="{FF2B5EF4-FFF2-40B4-BE49-F238E27FC236}">
                <a16:creationId xmlns:a16="http://schemas.microsoft.com/office/drawing/2014/main" id="{FAA07C1B-A1D7-4783-89AF-B7CB5B90D0D1}"/>
              </a:ext>
            </a:extLst>
          </p:cNvPr>
          <p:cNvSpPr/>
          <p:nvPr/>
        </p:nvSpPr>
        <p:spPr>
          <a:xfrm>
            <a:off x="822384" y="1121283"/>
            <a:ext cx="9960634" cy="2862322"/>
          </a:xfrm>
          <a:prstGeom prst="rect">
            <a:avLst/>
          </a:prstGeom>
        </p:spPr>
        <p:txBody>
          <a:bodyPr wrap="square">
            <a:spAutoFit/>
          </a:bodyPr>
          <a:lstStyle/>
          <a:p>
            <a:r>
              <a:rPr lang="en-GB" sz="3600" dirty="0"/>
              <a:t>Block Apps and </a:t>
            </a:r>
            <a:r>
              <a:rPr lang="en-US" sz="3600" dirty="0"/>
              <a:t>only allow specific apps to be used by users in Teams</a:t>
            </a:r>
            <a:r>
              <a:rPr lang="en-GB" sz="3600" dirty="0"/>
              <a:t>.</a:t>
            </a:r>
          </a:p>
          <a:p>
            <a:pPr marL="571500" indent="-571500">
              <a:buFont typeface="Arial" panose="020B0604020202020204" pitchFamily="34" charset="0"/>
              <a:buChar char="•"/>
            </a:pPr>
            <a:endParaRPr lang="en-GB" sz="3600" dirty="0"/>
          </a:p>
          <a:p>
            <a:pPr marL="1485900" lvl="2" indent="-571500">
              <a:buFont typeface="Wingdings" panose="05000000000000000000" pitchFamily="2" charset="2"/>
              <a:buChar char="ü"/>
            </a:pPr>
            <a:r>
              <a:rPr lang="en-GB" sz="2400" dirty="0"/>
              <a:t>First party Apps</a:t>
            </a:r>
          </a:p>
          <a:p>
            <a:pPr marL="1485900" lvl="2" indent="-571500">
              <a:buFont typeface="Wingdings" panose="05000000000000000000" pitchFamily="2" charset="2"/>
              <a:buChar char="ü"/>
            </a:pPr>
            <a:r>
              <a:rPr lang="en-GB" sz="2400" dirty="0"/>
              <a:t>LOB Apps (Custom Apps)</a:t>
            </a:r>
          </a:p>
          <a:p>
            <a:pPr marL="1485900" lvl="2" indent="-571500">
              <a:buFont typeface="Wingdings" panose="05000000000000000000" pitchFamily="2" charset="2"/>
              <a:buChar char="ü"/>
            </a:pPr>
            <a:r>
              <a:rPr lang="en-GB" sz="2400" dirty="0"/>
              <a:t>External Apps (3</a:t>
            </a:r>
            <a:r>
              <a:rPr lang="en-GB" sz="2400" baseline="30000" dirty="0"/>
              <a:t>rd</a:t>
            </a:r>
            <a:r>
              <a:rPr lang="en-GB" sz="2400" dirty="0"/>
              <a:t> Party Apps)</a:t>
            </a:r>
          </a:p>
        </p:txBody>
      </p:sp>
      <p:sp>
        <p:nvSpPr>
          <p:cNvPr id="4" name="object 41">
            <a:extLst>
              <a:ext uri="{FF2B5EF4-FFF2-40B4-BE49-F238E27FC236}">
                <a16:creationId xmlns:a16="http://schemas.microsoft.com/office/drawing/2014/main" id="{1C0AF0E6-3553-4E18-B21E-8F4468755479}"/>
              </a:ext>
            </a:extLst>
          </p:cNvPr>
          <p:cNvSpPr/>
          <p:nvPr/>
        </p:nvSpPr>
        <p:spPr>
          <a:xfrm>
            <a:off x="368808" y="4130425"/>
            <a:ext cx="3621404" cy="2101850"/>
          </a:xfrm>
          <a:custGeom>
            <a:avLst/>
            <a:gdLst/>
            <a:ahLst/>
            <a:cxnLst/>
            <a:rect l="l" t="t" r="r" b="b"/>
            <a:pathLst>
              <a:path w="3621404" h="2101850">
                <a:moveTo>
                  <a:pt x="3506596" y="0"/>
                </a:moveTo>
                <a:lnTo>
                  <a:pt x="114452" y="0"/>
                </a:lnTo>
                <a:lnTo>
                  <a:pt x="69903" y="8985"/>
                </a:lnTo>
                <a:lnTo>
                  <a:pt x="33523" y="33496"/>
                </a:lnTo>
                <a:lnTo>
                  <a:pt x="8994" y="69865"/>
                </a:lnTo>
                <a:lnTo>
                  <a:pt x="0" y="114426"/>
                </a:lnTo>
                <a:lnTo>
                  <a:pt x="0" y="1987143"/>
                </a:lnTo>
                <a:lnTo>
                  <a:pt x="8994" y="2031693"/>
                </a:lnTo>
                <a:lnTo>
                  <a:pt x="33523" y="2068073"/>
                </a:lnTo>
                <a:lnTo>
                  <a:pt x="69903" y="2092600"/>
                </a:lnTo>
                <a:lnTo>
                  <a:pt x="114452" y="2101594"/>
                </a:lnTo>
                <a:lnTo>
                  <a:pt x="3506596" y="2101594"/>
                </a:lnTo>
                <a:lnTo>
                  <a:pt x="3551158" y="2092600"/>
                </a:lnTo>
                <a:lnTo>
                  <a:pt x="3587527" y="2068073"/>
                </a:lnTo>
                <a:lnTo>
                  <a:pt x="3612038" y="2031693"/>
                </a:lnTo>
                <a:lnTo>
                  <a:pt x="3621024" y="1987143"/>
                </a:lnTo>
                <a:lnTo>
                  <a:pt x="3621024"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5" name="object 42">
            <a:extLst>
              <a:ext uri="{FF2B5EF4-FFF2-40B4-BE49-F238E27FC236}">
                <a16:creationId xmlns:a16="http://schemas.microsoft.com/office/drawing/2014/main" id="{25045681-8046-4FC7-A8F8-AD6C6C9FBC20}"/>
              </a:ext>
            </a:extLst>
          </p:cNvPr>
          <p:cNvSpPr txBox="1"/>
          <p:nvPr/>
        </p:nvSpPr>
        <p:spPr>
          <a:xfrm>
            <a:off x="1077569" y="4253616"/>
            <a:ext cx="1894839" cy="391160"/>
          </a:xfrm>
          <a:prstGeom prst="rect">
            <a:avLst/>
          </a:prstGeom>
        </p:spPr>
        <p:txBody>
          <a:bodyPr vert="horz" wrap="square" lIns="0" tIns="12700" rIns="0" bIns="0" rtlCol="0">
            <a:spAutoFit/>
          </a:bodyPr>
          <a:lstStyle/>
          <a:p>
            <a:pPr marL="12700">
              <a:lnSpc>
                <a:spcPct val="100000"/>
              </a:lnSpc>
              <a:spcBef>
                <a:spcPts val="100"/>
              </a:spcBef>
            </a:pPr>
            <a:r>
              <a:rPr sz="2400" b="1" spc="-185" dirty="0">
                <a:solidFill>
                  <a:srgbClr val="D73A00"/>
                </a:solidFill>
                <a:latin typeface="Arial"/>
                <a:cs typeface="Arial"/>
              </a:rPr>
              <a:t>1</a:t>
            </a:r>
            <a:r>
              <a:rPr sz="2400" b="1" spc="-277" baseline="24305" dirty="0">
                <a:solidFill>
                  <a:srgbClr val="D73A00"/>
                </a:solidFill>
                <a:latin typeface="Arial"/>
                <a:cs typeface="Arial"/>
              </a:rPr>
              <a:t>st </a:t>
            </a:r>
            <a:r>
              <a:rPr sz="2400" b="1" spc="-80" dirty="0">
                <a:solidFill>
                  <a:srgbClr val="D73A00"/>
                </a:solidFill>
                <a:latin typeface="Arial"/>
                <a:cs typeface="Arial"/>
              </a:rPr>
              <a:t>Party</a:t>
            </a:r>
            <a:r>
              <a:rPr sz="2400" b="1" spc="-18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6" name="object 43">
            <a:extLst>
              <a:ext uri="{FF2B5EF4-FFF2-40B4-BE49-F238E27FC236}">
                <a16:creationId xmlns:a16="http://schemas.microsoft.com/office/drawing/2014/main" id="{50EFDA99-B6E7-458F-9ACE-0564175C4AF2}"/>
              </a:ext>
            </a:extLst>
          </p:cNvPr>
          <p:cNvSpPr/>
          <p:nvPr/>
        </p:nvSpPr>
        <p:spPr>
          <a:xfrm>
            <a:off x="455676" y="4845181"/>
            <a:ext cx="3534410" cy="1186180"/>
          </a:xfrm>
          <a:custGeom>
            <a:avLst/>
            <a:gdLst/>
            <a:ahLst/>
            <a:cxnLst/>
            <a:rect l="l" t="t" r="r" b="b"/>
            <a:pathLst>
              <a:path w="3534410" h="1186179">
                <a:moveTo>
                  <a:pt x="0" y="1185671"/>
                </a:moveTo>
                <a:lnTo>
                  <a:pt x="3534155" y="1185671"/>
                </a:lnTo>
                <a:lnTo>
                  <a:pt x="3534155" y="0"/>
                </a:lnTo>
                <a:lnTo>
                  <a:pt x="0" y="0"/>
                </a:lnTo>
                <a:lnTo>
                  <a:pt x="0" y="1185671"/>
                </a:lnTo>
                <a:close/>
              </a:path>
            </a:pathLst>
          </a:custGeom>
          <a:solidFill>
            <a:srgbClr val="F8F8F7"/>
          </a:solidFill>
        </p:spPr>
        <p:txBody>
          <a:bodyPr wrap="square" lIns="0" tIns="0" rIns="0" bIns="0" rtlCol="0"/>
          <a:lstStyle/>
          <a:p>
            <a:endParaRPr/>
          </a:p>
        </p:txBody>
      </p:sp>
      <p:sp>
        <p:nvSpPr>
          <p:cNvPr id="7" name="object 44">
            <a:extLst>
              <a:ext uri="{FF2B5EF4-FFF2-40B4-BE49-F238E27FC236}">
                <a16:creationId xmlns:a16="http://schemas.microsoft.com/office/drawing/2014/main" id="{72EC6E51-ABDB-4777-8383-F491EB856DFF}"/>
              </a:ext>
            </a:extLst>
          </p:cNvPr>
          <p:cNvSpPr/>
          <p:nvPr/>
        </p:nvSpPr>
        <p:spPr>
          <a:xfrm>
            <a:off x="649401" y="5063965"/>
            <a:ext cx="47155" cy="47155"/>
          </a:xfrm>
          <a:prstGeom prst="rect">
            <a:avLst/>
          </a:prstGeom>
          <a:blipFill>
            <a:blip r:embed="rId3" cstate="print"/>
            <a:stretch>
              <a:fillRect/>
            </a:stretch>
          </a:blipFill>
        </p:spPr>
        <p:txBody>
          <a:bodyPr wrap="square" lIns="0" tIns="0" rIns="0" bIns="0" rtlCol="0"/>
          <a:lstStyle/>
          <a:p>
            <a:endParaRPr/>
          </a:p>
        </p:txBody>
      </p:sp>
      <p:sp>
        <p:nvSpPr>
          <p:cNvPr id="8" name="object 45">
            <a:extLst>
              <a:ext uri="{FF2B5EF4-FFF2-40B4-BE49-F238E27FC236}">
                <a16:creationId xmlns:a16="http://schemas.microsoft.com/office/drawing/2014/main" id="{739A8F81-429D-4F26-9FD2-374D214ADA6E}"/>
              </a:ext>
            </a:extLst>
          </p:cNvPr>
          <p:cNvSpPr/>
          <p:nvPr/>
        </p:nvSpPr>
        <p:spPr>
          <a:xfrm>
            <a:off x="999642" y="5011221"/>
            <a:ext cx="1986762" cy="187896"/>
          </a:xfrm>
          <a:prstGeom prst="rect">
            <a:avLst/>
          </a:prstGeom>
          <a:blipFill>
            <a:blip r:embed="rId4" cstate="print"/>
            <a:stretch>
              <a:fillRect/>
            </a:stretch>
          </a:blipFill>
        </p:spPr>
        <p:txBody>
          <a:bodyPr wrap="square" lIns="0" tIns="0" rIns="0" bIns="0" rtlCol="0"/>
          <a:lstStyle/>
          <a:p>
            <a:endParaRPr/>
          </a:p>
        </p:txBody>
      </p:sp>
      <p:sp>
        <p:nvSpPr>
          <p:cNvPr id="9" name="object 46">
            <a:extLst>
              <a:ext uri="{FF2B5EF4-FFF2-40B4-BE49-F238E27FC236}">
                <a16:creationId xmlns:a16="http://schemas.microsoft.com/office/drawing/2014/main" id="{CBD80936-D6CA-492D-8E14-07178A2AC51A}"/>
              </a:ext>
            </a:extLst>
          </p:cNvPr>
          <p:cNvSpPr/>
          <p:nvPr/>
        </p:nvSpPr>
        <p:spPr>
          <a:xfrm>
            <a:off x="649401" y="5422104"/>
            <a:ext cx="47155" cy="47155"/>
          </a:xfrm>
          <a:prstGeom prst="rect">
            <a:avLst/>
          </a:prstGeom>
          <a:blipFill>
            <a:blip r:embed="rId5" cstate="print"/>
            <a:stretch>
              <a:fillRect/>
            </a:stretch>
          </a:blipFill>
        </p:spPr>
        <p:txBody>
          <a:bodyPr wrap="square" lIns="0" tIns="0" rIns="0" bIns="0" rtlCol="0"/>
          <a:lstStyle/>
          <a:p>
            <a:endParaRPr/>
          </a:p>
        </p:txBody>
      </p:sp>
      <p:sp>
        <p:nvSpPr>
          <p:cNvPr id="10" name="object 47">
            <a:extLst>
              <a:ext uri="{FF2B5EF4-FFF2-40B4-BE49-F238E27FC236}">
                <a16:creationId xmlns:a16="http://schemas.microsoft.com/office/drawing/2014/main" id="{682C62DA-4527-415B-9FB7-057D2356AEFF}"/>
              </a:ext>
            </a:extLst>
          </p:cNvPr>
          <p:cNvSpPr/>
          <p:nvPr/>
        </p:nvSpPr>
        <p:spPr>
          <a:xfrm>
            <a:off x="990904" y="5369361"/>
            <a:ext cx="2526868" cy="145389"/>
          </a:xfrm>
          <a:prstGeom prst="rect">
            <a:avLst/>
          </a:prstGeom>
          <a:blipFill>
            <a:blip r:embed="rId6" cstate="print"/>
            <a:stretch>
              <a:fillRect/>
            </a:stretch>
          </a:blipFill>
        </p:spPr>
        <p:txBody>
          <a:bodyPr wrap="square" lIns="0" tIns="0" rIns="0" bIns="0" rtlCol="0"/>
          <a:lstStyle/>
          <a:p>
            <a:endParaRPr/>
          </a:p>
        </p:txBody>
      </p:sp>
      <p:sp>
        <p:nvSpPr>
          <p:cNvPr id="11" name="object 48">
            <a:extLst>
              <a:ext uri="{FF2B5EF4-FFF2-40B4-BE49-F238E27FC236}">
                <a16:creationId xmlns:a16="http://schemas.microsoft.com/office/drawing/2014/main" id="{3D1C2C50-0D7C-4EAB-B11F-87CA4762E61D}"/>
              </a:ext>
            </a:extLst>
          </p:cNvPr>
          <p:cNvSpPr/>
          <p:nvPr/>
        </p:nvSpPr>
        <p:spPr>
          <a:xfrm>
            <a:off x="649401" y="5780244"/>
            <a:ext cx="47155" cy="47155"/>
          </a:xfrm>
          <a:prstGeom prst="rect">
            <a:avLst/>
          </a:prstGeom>
          <a:blipFill>
            <a:blip r:embed="rId7" cstate="print"/>
            <a:stretch>
              <a:fillRect/>
            </a:stretch>
          </a:blipFill>
        </p:spPr>
        <p:txBody>
          <a:bodyPr wrap="square" lIns="0" tIns="0" rIns="0" bIns="0" rtlCol="0"/>
          <a:lstStyle/>
          <a:p>
            <a:endParaRPr/>
          </a:p>
        </p:txBody>
      </p:sp>
      <p:sp>
        <p:nvSpPr>
          <p:cNvPr id="12" name="object 49">
            <a:extLst>
              <a:ext uri="{FF2B5EF4-FFF2-40B4-BE49-F238E27FC236}">
                <a16:creationId xmlns:a16="http://schemas.microsoft.com/office/drawing/2014/main" id="{0E37BC11-3ADD-4B35-A6BC-94D0326D2508}"/>
              </a:ext>
            </a:extLst>
          </p:cNvPr>
          <p:cNvSpPr/>
          <p:nvPr/>
        </p:nvSpPr>
        <p:spPr>
          <a:xfrm>
            <a:off x="999642" y="5729546"/>
            <a:ext cx="2704058" cy="185851"/>
          </a:xfrm>
          <a:prstGeom prst="rect">
            <a:avLst/>
          </a:prstGeom>
          <a:blipFill>
            <a:blip r:embed="rId8" cstate="print"/>
            <a:stretch>
              <a:fillRect/>
            </a:stretch>
          </a:blipFill>
        </p:spPr>
        <p:txBody>
          <a:bodyPr wrap="square" lIns="0" tIns="0" rIns="0" bIns="0" rtlCol="0"/>
          <a:lstStyle/>
          <a:p>
            <a:endParaRPr/>
          </a:p>
        </p:txBody>
      </p:sp>
      <p:sp>
        <p:nvSpPr>
          <p:cNvPr id="13" name="object 50">
            <a:extLst>
              <a:ext uri="{FF2B5EF4-FFF2-40B4-BE49-F238E27FC236}">
                <a16:creationId xmlns:a16="http://schemas.microsoft.com/office/drawing/2014/main" id="{B9F33E69-D09F-4B70-AB55-AEBF16CA8FD2}"/>
              </a:ext>
            </a:extLst>
          </p:cNvPr>
          <p:cNvSpPr/>
          <p:nvPr/>
        </p:nvSpPr>
        <p:spPr>
          <a:xfrm>
            <a:off x="4331208" y="4130425"/>
            <a:ext cx="3621404" cy="2101850"/>
          </a:xfrm>
          <a:custGeom>
            <a:avLst/>
            <a:gdLst/>
            <a:ahLst/>
            <a:cxnLst/>
            <a:rect l="l" t="t" r="r" b="b"/>
            <a:pathLst>
              <a:path w="3621404" h="2101850">
                <a:moveTo>
                  <a:pt x="3506596"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6596" y="2101594"/>
                </a:lnTo>
                <a:lnTo>
                  <a:pt x="3551158" y="2092600"/>
                </a:lnTo>
                <a:lnTo>
                  <a:pt x="3587527" y="2068073"/>
                </a:lnTo>
                <a:lnTo>
                  <a:pt x="3612038" y="2031693"/>
                </a:lnTo>
                <a:lnTo>
                  <a:pt x="3621023" y="1987143"/>
                </a:lnTo>
                <a:lnTo>
                  <a:pt x="3621023"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14" name="object 51">
            <a:extLst>
              <a:ext uri="{FF2B5EF4-FFF2-40B4-BE49-F238E27FC236}">
                <a16:creationId xmlns:a16="http://schemas.microsoft.com/office/drawing/2014/main" id="{89D17964-3E5E-4E6A-BD1D-91957D862C1F}"/>
              </a:ext>
            </a:extLst>
          </p:cNvPr>
          <p:cNvSpPr txBox="1"/>
          <p:nvPr/>
        </p:nvSpPr>
        <p:spPr>
          <a:xfrm>
            <a:off x="5039995" y="4253616"/>
            <a:ext cx="197866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D73A00"/>
                </a:solidFill>
                <a:latin typeface="Arial"/>
                <a:cs typeface="Arial"/>
              </a:rPr>
              <a:t>3</a:t>
            </a:r>
            <a:r>
              <a:rPr sz="2400" b="1" spc="-37" baseline="24305" dirty="0">
                <a:solidFill>
                  <a:srgbClr val="D73A00"/>
                </a:solidFill>
                <a:latin typeface="Arial"/>
                <a:cs typeface="Arial"/>
              </a:rPr>
              <a:t>rd </a:t>
            </a:r>
            <a:r>
              <a:rPr sz="2400" b="1" spc="-80" dirty="0">
                <a:solidFill>
                  <a:srgbClr val="D73A00"/>
                </a:solidFill>
                <a:latin typeface="Arial"/>
                <a:cs typeface="Arial"/>
              </a:rPr>
              <a:t>Party</a:t>
            </a:r>
            <a:r>
              <a:rPr sz="2400" b="1" spc="-250" dirty="0">
                <a:solidFill>
                  <a:srgbClr val="D73A00"/>
                </a:solidFill>
                <a:latin typeface="Arial"/>
                <a:cs typeface="Arial"/>
              </a:rPr>
              <a:t> </a:t>
            </a:r>
            <a:r>
              <a:rPr sz="2400" b="1" spc="-114" dirty="0">
                <a:solidFill>
                  <a:srgbClr val="D73A00"/>
                </a:solidFill>
                <a:latin typeface="Arial"/>
                <a:cs typeface="Arial"/>
              </a:rPr>
              <a:t>Apps</a:t>
            </a:r>
            <a:endParaRPr sz="2400">
              <a:latin typeface="Arial"/>
              <a:cs typeface="Arial"/>
            </a:endParaRPr>
          </a:p>
        </p:txBody>
      </p:sp>
      <p:sp>
        <p:nvSpPr>
          <p:cNvPr id="15" name="object 52">
            <a:extLst>
              <a:ext uri="{FF2B5EF4-FFF2-40B4-BE49-F238E27FC236}">
                <a16:creationId xmlns:a16="http://schemas.microsoft.com/office/drawing/2014/main" id="{B4BC1765-63E6-474B-B64D-7F333E1DE611}"/>
              </a:ext>
            </a:extLst>
          </p:cNvPr>
          <p:cNvSpPr/>
          <p:nvPr/>
        </p:nvSpPr>
        <p:spPr>
          <a:xfrm>
            <a:off x="4418076" y="4845181"/>
            <a:ext cx="3272154" cy="1186180"/>
          </a:xfrm>
          <a:custGeom>
            <a:avLst/>
            <a:gdLst/>
            <a:ahLst/>
            <a:cxnLst/>
            <a:rect l="l" t="t" r="r" b="b"/>
            <a:pathLst>
              <a:path w="3272154" h="1186179">
                <a:moveTo>
                  <a:pt x="0" y="1185671"/>
                </a:moveTo>
                <a:lnTo>
                  <a:pt x="3272028" y="1185671"/>
                </a:lnTo>
                <a:lnTo>
                  <a:pt x="3272028" y="0"/>
                </a:lnTo>
                <a:lnTo>
                  <a:pt x="0" y="0"/>
                </a:lnTo>
                <a:lnTo>
                  <a:pt x="0" y="1185671"/>
                </a:lnTo>
                <a:close/>
              </a:path>
            </a:pathLst>
          </a:custGeom>
          <a:solidFill>
            <a:srgbClr val="F8F8F7"/>
          </a:solidFill>
        </p:spPr>
        <p:txBody>
          <a:bodyPr wrap="square" lIns="0" tIns="0" rIns="0" bIns="0" rtlCol="0"/>
          <a:lstStyle/>
          <a:p>
            <a:endParaRPr/>
          </a:p>
        </p:txBody>
      </p:sp>
      <p:sp>
        <p:nvSpPr>
          <p:cNvPr id="16" name="object 53">
            <a:extLst>
              <a:ext uri="{FF2B5EF4-FFF2-40B4-BE49-F238E27FC236}">
                <a16:creationId xmlns:a16="http://schemas.microsoft.com/office/drawing/2014/main" id="{04738775-E943-4CB3-9F45-21A86AFDE616}"/>
              </a:ext>
            </a:extLst>
          </p:cNvPr>
          <p:cNvSpPr/>
          <p:nvPr/>
        </p:nvSpPr>
        <p:spPr>
          <a:xfrm>
            <a:off x="4611496" y="5063965"/>
            <a:ext cx="47116" cy="47155"/>
          </a:xfrm>
          <a:prstGeom prst="rect">
            <a:avLst/>
          </a:prstGeom>
          <a:blipFill>
            <a:blip r:embed="rId9" cstate="print"/>
            <a:stretch>
              <a:fillRect/>
            </a:stretch>
          </a:blipFill>
        </p:spPr>
        <p:txBody>
          <a:bodyPr wrap="square" lIns="0" tIns="0" rIns="0" bIns="0" rtlCol="0"/>
          <a:lstStyle/>
          <a:p>
            <a:endParaRPr/>
          </a:p>
        </p:txBody>
      </p:sp>
      <p:sp>
        <p:nvSpPr>
          <p:cNvPr id="17" name="object 54">
            <a:extLst>
              <a:ext uri="{FF2B5EF4-FFF2-40B4-BE49-F238E27FC236}">
                <a16:creationId xmlns:a16="http://schemas.microsoft.com/office/drawing/2014/main" id="{A9E7D822-F5C0-4C8A-8F3D-AD796EECBC36}"/>
              </a:ext>
            </a:extLst>
          </p:cNvPr>
          <p:cNvSpPr/>
          <p:nvPr/>
        </p:nvSpPr>
        <p:spPr>
          <a:xfrm>
            <a:off x="4961763" y="5011221"/>
            <a:ext cx="1831339" cy="187896"/>
          </a:xfrm>
          <a:prstGeom prst="rect">
            <a:avLst/>
          </a:prstGeom>
          <a:blipFill>
            <a:blip r:embed="rId10" cstate="print"/>
            <a:stretch>
              <a:fillRect/>
            </a:stretch>
          </a:blipFill>
        </p:spPr>
        <p:txBody>
          <a:bodyPr wrap="square" lIns="0" tIns="0" rIns="0" bIns="0" rtlCol="0"/>
          <a:lstStyle/>
          <a:p>
            <a:endParaRPr/>
          </a:p>
        </p:txBody>
      </p:sp>
      <p:sp>
        <p:nvSpPr>
          <p:cNvPr id="18" name="object 55">
            <a:extLst>
              <a:ext uri="{FF2B5EF4-FFF2-40B4-BE49-F238E27FC236}">
                <a16:creationId xmlns:a16="http://schemas.microsoft.com/office/drawing/2014/main" id="{1FA40393-C582-446C-90BD-44A7D12CCC88}"/>
              </a:ext>
            </a:extLst>
          </p:cNvPr>
          <p:cNvSpPr/>
          <p:nvPr/>
        </p:nvSpPr>
        <p:spPr>
          <a:xfrm>
            <a:off x="4611496" y="5422104"/>
            <a:ext cx="47116" cy="47155"/>
          </a:xfrm>
          <a:prstGeom prst="rect">
            <a:avLst/>
          </a:prstGeom>
          <a:blipFill>
            <a:blip r:embed="rId11" cstate="print"/>
            <a:stretch>
              <a:fillRect/>
            </a:stretch>
          </a:blipFill>
        </p:spPr>
        <p:txBody>
          <a:bodyPr wrap="square" lIns="0" tIns="0" rIns="0" bIns="0" rtlCol="0"/>
          <a:lstStyle/>
          <a:p>
            <a:endParaRPr/>
          </a:p>
        </p:txBody>
      </p:sp>
      <p:sp>
        <p:nvSpPr>
          <p:cNvPr id="19" name="object 56">
            <a:extLst>
              <a:ext uri="{FF2B5EF4-FFF2-40B4-BE49-F238E27FC236}">
                <a16:creationId xmlns:a16="http://schemas.microsoft.com/office/drawing/2014/main" id="{3A837C3F-2966-418F-A113-E7A19DDD0C43}"/>
              </a:ext>
            </a:extLst>
          </p:cNvPr>
          <p:cNvSpPr/>
          <p:nvPr/>
        </p:nvSpPr>
        <p:spPr>
          <a:xfrm>
            <a:off x="4961763" y="5371406"/>
            <a:ext cx="2138680" cy="184823"/>
          </a:xfrm>
          <a:prstGeom prst="rect">
            <a:avLst/>
          </a:prstGeom>
          <a:blipFill>
            <a:blip r:embed="rId12" cstate="print"/>
            <a:stretch>
              <a:fillRect/>
            </a:stretch>
          </a:blipFill>
        </p:spPr>
        <p:txBody>
          <a:bodyPr wrap="square" lIns="0" tIns="0" rIns="0" bIns="0" rtlCol="0"/>
          <a:lstStyle/>
          <a:p>
            <a:endParaRPr/>
          </a:p>
        </p:txBody>
      </p:sp>
      <p:sp>
        <p:nvSpPr>
          <p:cNvPr id="20" name="object 57">
            <a:extLst>
              <a:ext uri="{FF2B5EF4-FFF2-40B4-BE49-F238E27FC236}">
                <a16:creationId xmlns:a16="http://schemas.microsoft.com/office/drawing/2014/main" id="{395D57A6-409C-47E4-A60B-66309DD0E86A}"/>
              </a:ext>
            </a:extLst>
          </p:cNvPr>
          <p:cNvSpPr/>
          <p:nvPr/>
        </p:nvSpPr>
        <p:spPr>
          <a:xfrm>
            <a:off x="4611496" y="5780244"/>
            <a:ext cx="47116" cy="47155"/>
          </a:xfrm>
          <a:prstGeom prst="rect">
            <a:avLst/>
          </a:prstGeom>
          <a:blipFill>
            <a:blip r:embed="rId13" cstate="print"/>
            <a:stretch>
              <a:fillRect/>
            </a:stretch>
          </a:blipFill>
        </p:spPr>
        <p:txBody>
          <a:bodyPr wrap="square" lIns="0" tIns="0" rIns="0" bIns="0" rtlCol="0"/>
          <a:lstStyle/>
          <a:p>
            <a:endParaRPr/>
          </a:p>
        </p:txBody>
      </p:sp>
      <p:sp>
        <p:nvSpPr>
          <p:cNvPr id="21" name="object 58">
            <a:extLst>
              <a:ext uri="{FF2B5EF4-FFF2-40B4-BE49-F238E27FC236}">
                <a16:creationId xmlns:a16="http://schemas.microsoft.com/office/drawing/2014/main" id="{AFE7FBAB-D296-4E33-AD09-DF480A1043EA}"/>
              </a:ext>
            </a:extLst>
          </p:cNvPr>
          <p:cNvSpPr/>
          <p:nvPr/>
        </p:nvSpPr>
        <p:spPr>
          <a:xfrm>
            <a:off x="4961763" y="5729546"/>
            <a:ext cx="2195321" cy="143256"/>
          </a:xfrm>
          <a:prstGeom prst="rect">
            <a:avLst/>
          </a:prstGeom>
          <a:blipFill>
            <a:blip r:embed="rId14" cstate="print"/>
            <a:stretch>
              <a:fillRect/>
            </a:stretch>
          </a:blipFill>
        </p:spPr>
        <p:txBody>
          <a:bodyPr wrap="square" lIns="0" tIns="0" rIns="0" bIns="0" rtlCol="0"/>
          <a:lstStyle/>
          <a:p>
            <a:endParaRPr/>
          </a:p>
        </p:txBody>
      </p:sp>
      <p:sp>
        <p:nvSpPr>
          <p:cNvPr id="22" name="object 59">
            <a:extLst>
              <a:ext uri="{FF2B5EF4-FFF2-40B4-BE49-F238E27FC236}">
                <a16:creationId xmlns:a16="http://schemas.microsoft.com/office/drawing/2014/main" id="{1EDB1FF6-49B6-43A6-B2F4-C5CF4D8787ED}"/>
              </a:ext>
            </a:extLst>
          </p:cNvPr>
          <p:cNvSpPr/>
          <p:nvPr/>
        </p:nvSpPr>
        <p:spPr>
          <a:xfrm>
            <a:off x="8293607" y="4130425"/>
            <a:ext cx="3619500" cy="2101850"/>
          </a:xfrm>
          <a:custGeom>
            <a:avLst/>
            <a:gdLst/>
            <a:ahLst/>
            <a:cxnLst/>
            <a:rect l="l" t="t" r="r" b="b"/>
            <a:pathLst>
              <a:path w="3619500" h="2101850">
                <a:moveTo>
                  <a:pt x="3505073"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5073" y="2101594"/>
                </a:lnTo>
                <a:lnTo>
                  <a:pt x="3549634" y="2092600"/>
                </a:lnTo>
                <a:lnTo>
                  <a:pt x="3586003" y="2068073"/>
                </a:lnTo>
                <a:lnTo>
                  <a:pt x="3610514" y="2031693"/>
                </a:lnTo>
                <a:lnTo>
                  <a:pt x="3619500" y="1987143"/>
                </a:lnTo>
                <a:lnTo>
                  <a:pt x="3619500" y="114426"/>
                </a:lnTo>
                <a:lnTo>
                  <a:pt x="3610514" y="69865"/>
                </a:lnTo>
                <a:lnTo>
                  <a:pt x="3586003" y="33496"/>
                </a:lnTo>
                <a:lnTo>
                  <a:pt x="3549634" y="8985"/>
                </a:lnTo>
                <a:lnTo>
                  <a:pt x="3505073" y="0"/>
                </a:lnTo>
                <a:close/>
              </a:path>
            </a:pathLst>
          </a:custGeom>
          <a:solidFill>
            <a:srgbClr val="F8F8F7"/>
          </a:solidFill>
        </p:spPr>
        <p:txBody>
          <a:bodyPr wrap="square" lIns="0" tIns="0" rIns="0" bIns="0" rtlCol="0"/>
          <a:lstStyle/>
          <a:p>
            <a:endParaRPr/>
          </a:p>
        </p:txBody>
      </p:sp>
      <p:sp>
        <p:nvSpPr>
          <p:cNvPr id="23" name="object 60">
            <a:extLst>
              <a:ext uri="{FF2B5EF4-FFF2-40B4-BE49-F238E27FC236}">
                <a16:creationId xmlns:a16="http://schemas.microsoft.com/office/drawing/2014/main" id="{B0D4C0A8-1F50-4218-9CD6-EC0B8D04D2C6}"/>
              </a:ext>
            </a:extLst>
          </p:cNvPr>
          <p:cNvSpPr txBox="1"/>
          <p:nvPr/>
        </p:nvSpPr>
        <p:spPr>
          <a:xfrm>
            <a:off x="9002648" y="4253616"/>
            <a:ext cx="1871980" cy="391160"/>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D73A00"/>
                </a:solidFill>
                <a:latin typeface="Arial"/>
                <a:cs typeface="Arial"/>
              </a:rPr>
              <a:t>Custom</a:t>
            </a:r>
            <a:r>
              <a:rPr sz="2400" b="1" spc="-7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24" name="object 61">
            <a:extLst>
              <a:ext uri="{FF2B5EF4-FFF2-40B4-BE49-F238E27FC236}">
                <a16:creationId xmlns:a16="http://schemas.microsoft.com/office/drawing/2014/main" id="{560A7CF9-6141-487B-AA84-42473733B8A5}"/>
              </a:ext>
            </a:extLst>
          </p:cNvPr>
          <p:cNvSpPr/>
          <p:nvPr/>
        </p:nvSpPr>
        <p:spPr>
          <a:xfrm>
            <a:off x="8380476" y="4845181"/>
            <a:ext cx="3533140" cy="1186180"/>
          </a:xfrm>
          <a:custGeom>
            <a:avLst/>
            <a:gdLst/>
            <a:ahLst/>
            <a:cxnLst/>
            <a:rect l="l" t="t" r="r" b="b"/>
            <a:pathLst>
              <a:path w="3533140" h="1186179">
                <a:moveTo>
                  <a:pt x="0" y="1185671"/>
                </a:moveTo>
                <a:lnTo>
                  <a:pt x="3532631" y="1185671"/>
                </a:lnTo>
                <a:lnTo>
                  <a:pt x="3532631" y="0"/>
                </a:lnTo>
                <a:lnTo>
                  <a:pt x="0" y="0"/>
                </a:lnTo>
                <a:lnTo>
                  <a:pt x="0" y="1185671"/>
                </a:lnTo>
                <a:close/>
              </a:path>
            </a:pathLst>
          </a:custGeom>
          <a:solidFill>
            <a:srgbClr val="F8F8F7"/>
          </a:solidFill>
        </p:spPr>
        <p:txBody>
          <a:bodyPr wrap="square" lIns="0" tIns="0" rIns="0" bIns="0" rtlCol="0"/>
          <a:lstStyle/>
          <a:p>
            <a:endParaRPr/>
          </a:p>
        </p:txBody>
      </p:sp>
      <p:sp>
        <p:nvSpPr>
          <p:cNvPr id="25" name="object 62">
            <a:extLst>
              <a:ext uri="{FF2B5EF4-FFF2-40B4-BE49-F238E27FC236}">
                <a16:creationId xmlns:a16="http://schemas.microsoft.com/office/drawing/2014/main" id="{F20EFA50-DB85-43B8-B123-335D7076BDCC}"/>
              </a:ext>
            </a:extLst>
          </p:cNvPr>
          <p:cNvSpPr/>
          <p:nvPr/>
        </p:nvSpPr>
        <p:spPr>
          <a:xfrm>
            <a:off x="8573643" y="5063965"/>
            <a:ext cx="47116" cy="47155"/>
          </a:xfrm>
          <a:prstGeom prst="rect">
            <a:avLst/>
          </a:prstGeom>
          <a:blipFill>
            <a:blip r:embed="rId9" cstate="print"/>
            <a:stretch>
              <a:fillRect/>
            </a:stretch>
          </a:blipFill>
        </p:spPr>
        <p:txBody>
          <a:bodyPr wrap="square" lIns="0" tIns="0" rIns="0" bIns="0" rtlCol="0"/>
          <a:lstStyle/>
          <a:p>
            <a:endParaRPr/>
          </a:p>
        </p:txBody>
      </p:sp>
      <p:sp>
        <p:nvSpPr>
          <p:cNvPr id="26" name="object 63">
            <a:extLst>
              <a:ext uri="{FF2B5EF4-FFF2-40B4-BE49-F238E27FC236}">
                <a16:creationId xmlns:a16="http://schemas.microsoft.com/office/drawing/2014/main" id="{AC19DEEF-9A20-4470-B815-4043DB7CDDC8}"/>
              </a:ext>
            </a:extLst>
          </p:cNvPr>
          <p:cNvSpPr/>
          <p:nvPr/>
        </p:nvSpPr>
        <p:spPr>
          <a:xfrm>
            <a:off x="8923781" y="5013266"/>
            <a:ext cx="2134489" cy="185851"/>
          </a:xfrm>
          <a:prstGeom prst="rect">
            <a:avLst/>
          </a:prstGeom>
          <a:blipFill>
            <a:blip r:embed="rId15" cstate="print"/>
            <a:stretch>
              <a:fillRect/>
            </a:stretch>
          </a:blipFill>
        </p:spPr>
        <p:txBody>
          <a:bodyPr wrap="square" lIns="0" tIns="0" rIns="0" bIns="0" rtlCol="0"/>
          <a:lstStyle/>
          <a:p>
            <a:endParaRPr/>
          </a:p>
        </p:txBody>
      </p:sp>
      <p:sp>
        <p:nvSpPr>
          <p:cNvPr id="27" name="object 64">
            <a:extLst>
              <a:ext uri="{FF2B5EF4-FFF2-40B4-BE49-F238E27FC236}">
                <a16:creationId xmlns:a16="http://schemas.microsoft.com/office/drawing/2014/main" id="{EBE98B6A-51D8-4986-8848-9B77BC2A85DC}"/>
              </a:ext>
            </a:extLst>
          </p:cNvPr>
          <p:cNvSpPr/>
          <p:nvPr/>
        </p:nvSpPr>
        <p:spPr>
          <a:xfrm>
            <a:off x="8573643" y="5422104"/>
            <a:ext cx="47116" cy="47155"/>
          </a:xfrm>
          <a:prstGeom prst="rect">
            <a:avLst/>
          </a:prstGeom>
          <a:blipFill>
            <a:blip r:embed="rId11" cstate="print"/>
            <a:stretch>
              <a:fillRect/>
            </a:stretch>
          </a:blipFill>
        </p:spPr>
        <p:txBody>
          <a:bodyPr wrap="square" lIns="0" tIns="0" rIns="0" bIns="0" rtlCol="0"/>
          <a:lstStyle/>
          <a:p>
            <a:endParaRPr/>
          </a:p>
        </p:txBody>
      </p:sp>
      <p:sp>
        <p:nvSpPr>
          <p:cNvPr id="28" name="object 65">
            <a:extLst>
              <a:ext uri="{FF2B5EF4-FFF2-40B4-BE49-F238E27FC236}">
                <a16:creationId xmlns:a16="http://schemas.microsoft.com/office/drawing/2014/main" id="{2E9B6B41-CF5F-4B0D-8CE7-CC5E4EA43FF8}"/>
              </a:ext>
            </a:extLst>
          </p:cNvPr>
          <p:cNvSpPr/>
          <p:nvPr/>
        </p:nvSpPr>
        <p:spPr>
          <a:xfrm>
            <a:off x="8915145" y="5369361"/>
            <a:ext cx="2670048" cy="187896"/>
          </a:xfrm>
          <a:prstGeom prst="rect">
            <a:avLst/>
          </a:prstGeom>
          <a:blipFill>
            <a:blip r:embed="rId16" cstate="print"/>
            <a:stretch>
              <a:fillRect/>
            </a:stretch>
          </a:blipFill>
        </p:spPr>
        <p:txBody>
          <a:bodyPr wrap="square" lIns="0" tIns="0" rIns="0" bIns="0" rtlCol="0"/>
          <a:lstStyle/>
          <a:p>
            <a:endParaRPr/>
          </a:p>
        </p:txBody>
      </p:sp>
      <p:sp>
        <p:nvSpPr>
          <p:cNvPr id="29" name="object 66">
            <a:extLst>
              <a:ext uri="{FF2B5EF4-FFF2-40B4-BE49-F238E27FC236}">
                <a16:creationId xmlns:a16="http://schemas.microsoft.com/office/drawing/2014/main" id="{1BB95914-2BD8-42C3-92F3-114B63FDF724}"/>
              </a:ext>
            </a:extLst>
          </p:cNvPr>
          <p:cNvSpPr/>
          <p:nvPr/>
        </p:nvSpPr>
        <p:spPr>
          <a:xfrm>
            <a:off x="8573643" y="5780244"/>
            <a:ext cx="47116" cy="47155"/>
          </a:xfrm>
          <a:prstGeom prst="rect">
            <a:avLst/>
          </a:prstGeom>
          <a:blipFill>
            <a:blip r:embed="rId13" cstate="print"/>
            <a:stretch>
              <a:fillRect/>
            </a:stretch>
          </a:blipFill>
        </p:spPr>
        <p:txBody>
          <a:bodyPr wrap="square" lIns="0" tIns="0" rIns="0" bIns="0" rtlCol="0"/>
          <a:lstStyle/>
          <a:p>
            <a:endParaRPr/>
          </a:p>
        </p:txBody>
      </p:sp>
      <p:sp>
        <p:nvSpPr>
          <p:cNvPr id="30" name="object 67">
            <a:extLst>
              <a:ext uri="{FF2B5EF4-FFF2-40B4-BE49-F238E27FC236}">
                <a16:creationId xmlns:a16="http://schemas.microsoft.com/office/drawing/2014/main" id="{2AD5DA98-7301-4206-9EEF-186E86595C19}"/>
              </a:ext>
            </a:extLst>
          </p:cNvPr>
          <p:cNvSpPr/>
          <p:nvPr/>
        </p:nvSpPr>
        <p:spPr>
          <a:xfrm>
            <a:off x="8908415" y="5729546"/>
            <a:ext cx="2381123" cy="185851"/>
          </a:xfrm>
          <a:prstGeom prst="rect">
            <a:avLst/>
          </a:prstGeom>
          <a:blipFill>
            <a:blip r:embed="rId1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096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0"/>
            <a:ext cx="10134060" cy="913007"/>
          </a:xfrm>
          <a:prstGeom prst="rect">
            <a:avLst/>
          </a:prstGeom>
          <a:noFill/>
        </p:spPr>
        <p:txBody>
          <a:bodyPr wrap="square" rtlCol="0">
            <a:spAutoFit/>
          </a:bodyPr>
          <a:lstStyle/>
          <a:p>
            <a:r>
              <a:rPr lang="en-US" sz="5333" b="1" dirty="0">
                <a:solidFill>
                  <a:srgbClr val="124548"/>
                </a:solidFill>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302574" y="1263758"/>
            <a:ext cx="6963465" cy="4154984"/>
          </a:xfrm>
          <a:prstGeom prst="rect">
            <a:avLst/>
          </a:prstGeom>
        </p:spPr>
        <p:txBody>
          <a:bodyPr wrap="square">
            <a:spAutoFit/>
          </a:bodyPr>
          <a:lstStyle/>
          <a:p>
            <a:pPr marL="571500" indent="-571500">
              <a:buFont typeface="Wingdings" panose="05000000000000000000" pitchFamily="2" charset="2"/>
              <a:buChar char="ü"/>
            </a:pPr>
            <a:r>
              <a:rPr lang="en-GB" sz="2400" dirty="0">
                <a:hlinkClick r:id="rId3"/>
              </a:rPr>
              <a:t>https://docs.microsoft.com/en-us/powershell/module/teams/?view=teams-ps</a:t>
            </a:r>
            <a:endParaRPr lang="en-GB" sz="2400" dirty="0"/>
          </a:p>
          <a:p>
            <a:pPr marL="571500"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Install Microsoft Teams Module</a:t>
            </a:r>
          </a:p>
          <a:p>
            <a:pPr lvl="1"/>
            <a:r>
              <a:rPr lang="en-GB" sz="2400" dirty="0"/>
              <a:t>	</a:t>
            </a:r>
            <a:r>
              <a:rPr lang="en-GB" sz="2400" i="1" dirty="0"/>
              <a:t>Install-Module -Name </a:t>
            </a:r>
            <a:r>
              <a:rPr lang="en-GB" sz="2400" i="1" dirty="0" err="1"/>
              <a:t>MicrosoftTeams</a:t>
            </a:r>
            <a:r>
              <a:rPr lang="en-GB" sz="2400" i="1" dirty="0"/>
              <a:t> –Force</a:t>
            </a:r>
          </a:p>
          <a:p>
            <a:pPr marL="1028700" lvl="1"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Verify the Module Installed</a:t>
            </a:r>
          </a:p>
          <a:p>
            <a:pPr lvl="2"/>
            <a:r>
              <a:rPr lang="en-GB" sz="2400" i="1" dirty="0"/>
              <a:t>Get-Module </a:t>
            </a:r>
            <a:r>
              <a:rPr lang="en-GB" sz="2400" i="1" dirty="0" err="1"/>
              <a:t>MicrosoftTeams</a:t>
            </a:r>
            <a:r>
              <a:rPr lang="en-GB" sz="2400" i="1" dirty="0"/>
              <a:t> –</a:t>
            </a:r>
            <a:r>
              <a:rPr lang="en-GB" sz="2400" i="1" dirty="0" err="1"/>
              <a:t>ListAvailable</a:t>
            </a:r>
            <a:endParaRPr lang="en-GB" sz="2400" i="1" dirty="0"/>
          </a:p>
          <a:p>
            <a:pPr marL="571500" indent="-571500">
              <a:buFont typeface="Wingdings" panose="05000000000000000000" pitchFamily="2" charset="2"/>
              <a:buChar char="ü"/>
            </a:pPr>
            <a:r>
              <a:rPr lang="en-GB" sz="2400" dirty="0"/>
              <a:t>Connect Microsoft Teams</a:t>
            </a:r>
          </a:p>
          <a:p>
            <a:pPr lvl="2"/>
            <a:r>
              <a:rPr lang="en-GB" sz="2400" i="1" dirty="0"/>
              <a:t>Connect-</a:t>
            </a:r>
            <a:r>
              <a:rPr lang="en-GB" sz="2400" i="1" dirty="0" err="1"/>
              <a:t>MicrosoftTeams</a:t>
            </a:r>
            <a:r>
              <a:rPr lang="en-GB" sz="2400" i="1" dirty="0"/>
              <a:t> -Credential $cred</a:t>
            </a:r>
          </a:p>
          <a:p>
            <a:pPr lvl="2"/>
            <a:endParaRPr lang="en-GB" sz="2400" i="1" dirty="0"/>
          </a:p>
        </p:txBody>
      </p:sp>
      <p:pic>
        <p:nvPicPr>
          <p:cNvPr id="4" name="Picture 3">
            <a:extLst>
              <a:ext uri="{FF2B5EF4-FFF2-40B4-BE49-F238E27FC236}">
                <a16:creationId xmlns:a16="http://schemas.microsoft.com/office/drawing/2014/main" id="{80CAA023-979A-43F1-8B82-6B92BD474C10}"/>
              </a:ext>
            </a:extLst>
          </p:cNvPr>
          <p:cNvPicPr>
            <a:picLocks noChangeAspect="1"/>
          </p:cNvPicPr>
          <p:nvPr/>
        </p:nvPicPr>
        <p:blipFill>
          <a:blip r:embed="rId4"/>
          <a:stretch>
            <a:fillRect/>
          </a:stretch>
        </p:blipFill>
        <p:spPr>
          <a:xfrm>
            <a:off x="7083158" y="1263758"/>
            <a:ext cx="4925961" cy="2799174"/>
          </a:xfrm>
          <a:prstGeom prst="rect">
            <a:avLst/>
          </a:prstGeom>
        </p:spPr>
      </p:pic>
      <p:pic>
        <p:nvPicPr>
          <p:cNvPr id="5" name="Picture 4">
            <a:extLst>
              <a:ext uri="{FF2B5EF4-FFF2-40B4-BE49-F238E27FC236}">
                <a16:creationId xmlns:a16="http://schemas.microsoft.com/office/drawing/2014/main" id="{DF9348E2-56C1-4690-8606-933D86C83AA3}"/>
              </a:ext>
            </a:extLst>
          </p:cNvPr>
          <p:cNvPicPr>
            <a:picLocks noChangeAspect="1"/>
          </p:cNvPicPr>
          <p:nvPr/>
        </p:nvPicPr>
        <p:blipFill>
          <a:blip r:embed="rId5"/>
          <a:stretch>
            <a:fillRect/>
          </a:stretch>
        </p:blipFill>
        <p:spPr>
          <a:xfrm>
            <a:off x="6720990" y="4413683"/>
            <a:ext cx="5471010" cy="1711068"/>
          </a:xfrm>
          <a:prstGeom prst="rect">
            <a:avLst/>
          </a:prstGeom>
        </p:spPr>
      </p:pic>
    </p:spTree>
    <p:extLst>
      <p:ext uri="{BB962C8B-B14F-4D97-AF65-F5344CB8AC3E}">
        <p14:creationId xmlns:p14="http://schemas.microsoft.com/office/powerpoint/2010/main" val="2183024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b44606e-7ef9-4723-a898-cb9b6aca2a5d&quot;,&quot;TimeStamp&quot;:&quot;2018-03-14T07:24:00.6907048-07: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869580-6594-41fc-b324-f69e01cb6c96&quot;,&quot;TimeStamp&quot;:&quot;2018-03-14T07:24:00.6917051-07: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041dc9e-9795-4a1e-b447-22b26555c79d&quot;,&quot;TimeStamp&quot;:&quot;2018-03-14T07:24:00.6917051-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4C5A67"/>
      </a:dk1>
      <a:lt1>
        <a:sysClr val="window" lastClr="FFFFFF"/>
      </a:lt1>
      <a:dk2>
        <a:srgbClr val="4C5A67"/>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2479</Words>
  <Application>Microsoft Office PowerPoint</Application>
  <PresentationFormat>Widescreen</PresentationFormat>
  <Paragraphs>311</Paragraphs>
  <Slides>21</Slides>
  <Notes>15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Arial</vt:lpstr>
      <vt:lpstr>Calibri</vt:lpstr>
      <vt:lpstr>Calibri Light</vt:lpstr>
      <vt:lpstr>Courier New</vt:lpstr>
      <vt:lpstr>Proxima Nova</vt:lpstr>
      <vt:lpstr>Proxima Nova Semibold</vt:lpstr>
      <vt:lpstr>Segoe UI</vt:lpstr>
      <vt:lpstr>Segoe UI Light</vt:lpstr>
      <vt:lpstr>Segoe UI Semibold</vt:lpstr>
      <vt:lpstr>Segoe UI Semilight</vt:lpstr>
      <vt:lpstr>SegoeUI</vt:lpstr>
      <vt:lpstr>Times New Roman</vt:lpstr>
      <vt:lpstr>Wingdings</vt:lpstr>
      <vt:lpstr>Office Theme</vt:lpstr>
      <vt:lpstr>1_Office Theme</vt:lpstr>
      <vt:lpstr>2_Office Theme</vt:lpstr>
      <vt:lpstr>PowerPoint Presentation</vt:lpstr>
      <vt:lpstr>Jenkins NS</vt:lpstr>
      <vt:lpstr>Course Overview</vt:lpstr>
      <vt:lpstr>Agenda</vt:lpstr>
      <vt:lpstr>PowerPoint Presentation</vt:lpstr>
      <vt:lpstr>Manage Teams policies in Microsoft Teams</vt:lpstr>
      <vt:lpstr>Manage apps in Microsoft Teams</vt:lpstr>
      <vt:lpstr>PowerPoint Presentation</vt:lpstr>
      <vt:lpstr>PowerPoint Presentation</vt:lpstr>
      <vt:lpstr>PowerPoint Presentation</vt:lpstr>
      <vt:lpstr>PowerPoint Presentation</vt:lpstr>
      <vt:lpstr>Microsoft Teams Governance</vt:lpstr>
      <vt:lpstr>PowerPoint Presentation</vt:lpstr>
      <vt:lpstr>PowerPoint Presentation</vt:lpstr>
      <vt:lpstr>PowerPoint Presentation</vt:lpstr>
      <vt:lpstr>Security and Privacy</vt:lpstr>
      <vt:lpstr>Compliance Tiers</vt:lpstr>
      <vt:lpstr>How Teams Enables Information Protection</vt:lpstr>
      <vt:lpstr>PowerPoint Presentation</vt:lpstr>
      <vt:lpstr>PowerPoint Presentation</vt:lpstr>
      <vt:lpstr>Jenkins 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23</cp:revision>
  <dcterms:created xsi:type="dcterms:W3CDTF">2020-05-23T21:15:56Z</dcterms:created>
  <dcterms:modified xsi:type="dcterms:W3CDTF">2020-05-26T21:59:06Z</dcterms:modified>
</cp:coreProperties>
</file>