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667" r:id="rId1"/>
  </p:sldMasterIdLst>
  <p:notesMasterIdLst>
    <p:notesMasterId r:id="rId41"/>
  </p:notesMasterIdLst>
  <p:handoutMasterIdLst>
    <p:handoutMasterId r:id="rId42"/>
  </p:handoutMasterIdLst>
  <p:sldIdLst>
    <p:sldId id="1723" r:id="rId2"/>
    <p:sldId id="278" r:id="rId3"/>
    <p:sldId id="1774" r:id="rId4"/>
    <p:sldId id="1782" r:id="rId5"/>
    <p:sldId id="1819" r:id="rId6"/>
    <p:sldId id="1820" r:id="rId7"/>
    <p:sldId id="1821" r:id="rId8"/>
    <p:sldId id="1822" r:id="rId9"/>
    <p:sldId id="1823" r:id="rId10"/>
    <p:sldId id="1817" r:id="rId11"/>
    <p:sldId id="1818" r:id="rId12"/>
    <p:sldId id="1814" r:id="rId13"/>
    <p:sldId id="1789" r:id="rId14"/>
    <p:sldId id="1744" r:id="rId15"/>
    <p:sldId id="1807" r:id="rId16"/>
    <p:sldId id="1735" r:id="rId17"/>
    <p:sldId id="1738" r:id="rId18"/>
    <p:sldId id="1739" r:id="rId19"/>
    <p:sldId id="1815" r:id="rId20"/>
    <p:sldId id="1816" r:id="rId21"/>
    <p:sldId id="1808" r:id="rId22"/>
    <p:sldId id="1825" r:id="rId23"/>
    <p:sldId id="1824" r:id="rId24"/>
    <p:sldId id="1826" r:id="rId25"/>
    <p:sldId id="1827" r:id="rId26"/>
    <p:sldId id="1828" r:id="rId27"/>
    <p:sldId id="1831" r:id="rId28"/>
    <p:sldId id="1829" r:id="rId29"/>
    <p:sldId id="1830" r:id="rId30"/>
    <p:sldId id="1725" r:id="rId31"/>
    <p:sldId id="1733" r:id="rId32"/>
    <p:sldId id="1813" r:id="rId33"/>
    <p:sldId id="1779" r:id="rId34"/>
    <p:sldId id="1812" r:id="rId35"/>
    <p:sldId id="1750" r:id="rId36"/>
    <p:sldId id="1751" r:id="rId37"/>
    <p:sldId id="1752" r:id="rId38"/>
    <p:sldId id="1773" r:id="rId39"/>
    <p:sldId id="1811" r:id="rId4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C1C1"/>
    <a:srgbClr val="008272"/>
    <a:srgbClr val="0EA3E4"/>
    <a:srgbClr val="00ABF3"/>
    <a:srgbClr val="E5F4FF"/>
    <a:srgbClr val="D9EBF9"/>
    <a:srgbClr val="2F2F2F"/>
    <a:srgbClr val="3E3E3E"/>
    <a:srgbClr val="548235"/>
    <a:srgbClr val="E6F9E6"/>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22" autoAdjust="0"/>
    <p:restoredTop sz="76330" autoAdjust="0"/>
  </p:normalViewPr>
  <p:slideViewPr>
    <p:cSldViewPr snapToGrid="0">
      <p:cViewPr varScale="1">
        <p:scale>
          <a:sx n="58" d="100"/>
          <a:sy n="58" d="100"/>
        </p:scale>
        <p:origin x="1680" y="62"/>
      </p:cViewPr>
      <p:guideLst/>
    </p:cSldViewPr>
  </p:slideViewPr>
  <p:notesTextViewPr>
    <p:cViewPr>
      <p:scale>
        <a:sx n="1" d="1"/>
        <a:sy n="1" d="1"/>
      </p:scale>
      <p:origin x="0" y="0"/>
    </p:cViewPr>
  </p:notesTextViewPr>
  <p:sorterViewPr>
    <p:cViewPr>
      <p:scale>
        <a:sx n="125" d="100"/>
        <a:sy n="125" d="100"/>
      </p:scale>
      <p:origin x="0" y="-3294"/>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8/19/2022 6:15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8/19/2022 6:14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8/19/2022 6:14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31365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8/19/2022 6:14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290720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8/19/2022 6:14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367632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690774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8/19/2022 6:14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9468575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836516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8/19/2022 6:14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5640892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8/19/2022 6:14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6762000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Supporting videos for instructor or student use:</a:t>
            </a:r>
          </a:p>
          <a:p>
            <a:endParaRPr lang="en-US" dirty="0"/>
          </a:p>
          <a:p>
            <a:r>
              <a:rPr lang="en-US" sz="882" b="1" i="0" u="none" strike="noStrike" kern="1200" dirty="0">
                <a:solidFill>
                  <a:schemeClr val="tx1"/>
                </a:solidFill>
                <a:effectLst/>
                <a:latin typeface="Segoe UI Light" pitchFamily="34" charset="0"/>
                <a:ea typeface="+mn-ea"/>
                <a:cs typeface="+mn-cs"/>
              </a:rPr>
              <a:t>Demonstration: Respond to GDPR data subject requests in Office 365</a:t>
            </a:r>
          </a:p>
          <a:p>
            <a:r>
              <a:rPr lang="en-US" dirty="0"/>
              <a:t>https://youtu.be/K4wUALmSsOw</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8/19/2022 6:14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3358788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8/19/2022 6:14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024988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8/19/2022 6:14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07789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8/19/2022 6:14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5956291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8/19/2022 6:14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9313658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8/19/2022 6:14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946341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8/19/2022 6:14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3723259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8/19/2022 6:14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9855881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8/19/2022 6:14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3553422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8/19/2022 6:14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2130898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11027483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8/19/2022 6:14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2089073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8/19/2022 6:14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8169977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8/19/2022 6:14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358108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8/19/2022 6:14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0113040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8/19/2022 6:14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5559373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Supporting videos for instructor or student use:</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i="0" u="none" strike="noStrike" kern="1200" dirty="0">
                <a:solidFill>
                  <a:schemeClr val="tx1"/>
                </a:solidFill>
                <a:effectLst/>
                <a:latin typeface="Segoe UI Light" pitchFamily="34" charset="0"/>
                <a:ea typeface="+mn-ea"/>
                <a:cs typeface="+mn-cs"/>
              </a:rPr>
              <a:t>Advanced eDiscovery with customer lockbox overview</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https://youtu.be/ss41uDIwuO0</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8/19/2022 6:14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8728127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8034527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Supporting videos for instructor or student use:</a:t>
            </a:r>
          </a:p>
          <a:p>
            <a:endParaRPr lang="en-US" dirty="0"/>
          </a:p>
          <a:p>
            <a:r>
              <a:rPr lang="en-US" sz="882" b="1" i="0" u="none" strike="noStrike" kern="1200" dirty="0">
                <a:solidFill>
                  <a:schemeClr val="tx1"/>
                </a:solidFill>
                <a:effectLst/>
                <a:latin typeface="Segoe UI Light" pitchFamily="34" charset="0"/>
                <a:ea typeface="+mn-ea"/>
                <a:cs typeface="+mn-cs"/>
              </a:rPr>
              <a:t>Demonstration: Advanced eDiscovery in Microsoft 365</a:t>
            </a:r>
          </a:p>
          <a:p>
            <a:r>
              <a:rPr lang="en-US" dirty="0"/>
              <a:t>https://youtu.be/-25S-Vz7u1Q</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8/19/2022 6:14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0820406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8/19/2022 6:14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1612536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8/19/2022 6:14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40405017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8/19/2022 6:14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3853028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8/19/2022 6:14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394188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8/19/2022 6:14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3748562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86116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8/19/2022 6:14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881896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8/19/2022 6:14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153146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8/19/2022 6:14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139116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8/19/2022 6:14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87389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8/19/2022 6:14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2893983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MS logo gray - EMF" descr="Microsoft 365 logo">
            <a:extLst>
              <a:ext uri="{FF2B5EF4-FFF2-40B4-BE49-F238E27FC236}">
                <a16:creationId xmlns:a16="http://schemas.microsoft.com/office/drawing/2014/main" id="{DBA914E4-44EB-1640-BCC3-F4246F350969}"/>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288978" y="287317"/>
            <a:ext cx="2489078" cy="920829"/>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600059" y="1919584"/>
            <a:ext cx="4251462" cy="553998"/>
          </a:xfrm>
        </p:spPr>
        <p:txBody>
          <a:bodyPr anchor="t" anchorCtr="0">
            <a:spAutoFit/>
          </a:bodyPr>
          <a:lstStyle>
            <a:lvl1pPr>
              <a:defRPr sz="3600">
                <a:solidFill>
                  <a:schemeClr val="tx1"/>
                </a:solidFill>
              </a:defRPr>
            </a:lvl1pPr>
          </a:lstStyle>
          <a:p>
            <a:endParaRPr lang="en-US" dirty="0"/>
          </a:p>
        </p:txBody>
      </p:sp>
    </p:spTree>
    <p:extLst>
      <p:ext uri="{BB962C8B-B14F-4D97-AF65-F5344CB8AC3E}">
        <p14:creationId xmlns:p14="http://schemas.microsoft.com/office/powerpoint/2010/main" val="2129656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79" userDrawn="1">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600059" y="507446"/>
            <a:ext cx="11239464" cy="439465"/>
          </a:xfrm>
        </p:spPr>
        <p:txBody>
          <a:bodyPr/>
          <a:lstStyle>
            <a:lvl1pPr>
              <a:defRPr sz="2800">
                <a:solidFill>
                  <a:schemeClr val="tx1"/>
                </a:solidFill>
              </a:defRPr>
            </a:lvl1pPr>
          </a:lstStyle>
          <a:p>
            <a:r>
              <a:rPr lang="en-US"/>
              <a:t>Click to edit Master title style</a:t>
            </a:r>
          </a:p>
        </p:txBody>
      </p:sp>
    </p:spTree>
    <p:extLst>
      <p:ext uri="{BB962C8B-B14F-4D97-AF65-F5344CB8AC3E}">
        <p14:creationId xmlns:p14="http://schemas.microsoft.com/office/powerpoint/2010/main" val="249112754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79437" y="2850932"/>
            <a:ext cx="2253723" cy="1292662"/>
          </a:xfrm>
        </p:spPr>
        <p:txBody>
          <a:bodyPr anchor="ctr"/>
          <a:lstStyle>
            <a:lvl1pPr>
              <a:defRPr sz="2800">
                <a:solidFill>
                  <a:schemeClr val="bg1"/>
                </a:solidFill>
              </a:defRPr>
            </a:lvl1pPr>
          </a:lstStyle>
          <a:p>
            <a:r>
              <a:rPr lang="en-US"/>
              <a:t>Click to edit Master title style</a:t>
            </a:r>
          </a:p>
        </p:txBody>
      </p:sp>
    </p:spTree>
    <p:extLst>
      <p:ext uri="{BB962C8B-B14F-4D97-AF65-F5344CB8AC3E}">
        <p14:creationId xmlns:p14="http://schemas.microsoft.com/office/powerpoint/2010/main" val="33848560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D3B5B8C-7294-44EF-AF9F-0A3D34A90417}"/>
              </a:ext>
            </a:extLst>
          </p:cNvPr>
          <p:cNvSpPr>
            <a:spLocks noGrp="1"/>
          </p:cNvSpPr>
          <p:nvPr>
            <p:ph type="title"/>
          </p:nvPr>
        </p:nvSpPr>
        <p:spPr>
          <a:xfrm>
            <a:off x="600059" y="507446"/>
            <a:ext cx="6257941" cy="439465"/>
          </a:xfrm>
        </p:spPr>
        <p:txBody>
          <a:bodyPr/>
          <a:lstStyle>
            <a:lvl1pPr>
              <a:defRPr sz="2800">
                <a:solidFill>
                  <a:schemeClr val="tx1"/>
                </a:solidFill>
              </a:defRPr>
            </a:lvl1pPr>
          </a:lstStyle>
          <a:p>
            <a:r>
              <a:rPr lang="en-US"/>
              <a:t>Click to edit Master title style</a:t>
            </a:r>
          </a:p>
        </p:txBody>
      </p:sp>
    </p:spTree>
    <p:extLst>
      <p:ext uri="{BB962C8B-B14F-4D97-AF65-F5344CB8AC3E}">
        <p14:creationId xmlns:p14="http://schemas.microsoft.com/office/powerpoint/2010/main" val="657356792"/>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93731"/>
            <a:ext cx="5618874" cy="379824"/>
          </a:xfrm>
        </p:spPr>
        <p:txBody>
          <a:bodyPr tIns="64008"/>
          <a:lstStyle>
            <a:lvl1pPr>
              <a:defRPr sz="2040" spc="0">
                <a:solidFill>
                  <a:srgbClr val="000000"/>
                </a:solidFill>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135323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1A1A1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8"/>
            <a:ext cx="9327356" cy="313904"/>
          </a:xfrm>
          <a:noFill/>
        </p:spPr>
        <p:txBody>
          <a:bodyPr lIns="0" tIns="0" rIns="0" bIns="0">
            <a:spAutoFit/>
          </a:bodyPr>
          <a:lstStyle>
            <a:lvl1pPr marL="0" indent="0">
              <a:spcBef>
                <a:spcPts val="0"/>
              </a:spcBef>
              <a:spcAft>
                <a:spcPts val="0"/>
              </a:spcAft>
              <a:buFont typeface="Arial" panose="020B0604020202020204" pitchFamily="34" charset="0"/>
              <a:buNone/>
              <a:defRPr sz="204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676259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251123"/>
          </a:xfrm>
          <a:noFill/>
        </p:spPr>
        <p:txBody>
          <a:bodyPr lIns="0" tIns="0" rIns="0" bIns="0">
            <a:spAutoFit/>
          </a:bodyPr>
          <a:lstStyle>
            <a:lvl1pPr marL="0" indent="0">
              <a:spcBef>
                <a:spcPts val="0"/>
              </a:spcBef>
              <a:spcAft>
                <a:spcPts val="0"/>
              </a:spcAft>
              <a:buFont typeface="Arial" panose="020B0604020202020204" pitchFamily="34" charset="0"/>
              <a:buNone/>
              <a:defRPr sz="1632"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381102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1A1A1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1829297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556601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rgbClr val="1A1A1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0" y="3096243"/>
            <a:ext cx="11260087" cy="508524"/>
          </a:xfrm>
          <a:noFill/>
        </p:spPr>
        <p:txBody>
          <a:bodyPr wrap="square" lIns="0" tIns="0" rIns="0" bIns="0" anchor="b"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60660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304951"/>
            <a:ext cx="9029649" cy="387798"/>
          </a:xfrm>
          <a:noFill/>
        </p:spPr>
        <p:txBody>
          <a:bodyPr wrap="square" lIns="0" tIns="0" rIns="0" bIns="0" anchor="ctr" anchorCtr="0">
            <a:spAutoFit/>
          </a:bodyPr>
          <a:lstStyle>
            <a:lvl1pPr algn="l" defTabSz="951304" rtl="0" eaLnBrk="1" latinLnBrk="0" hangingPunct="1">
              <a:lnSpc>
                <a:spcPct val="90000"/>
              </a:lnSpc>
              <a:spcBef>
                <a:spcPct val="0"/>
              </a:spcBef>
              <a:buNone/>
              <a:defRPr lang="en-US" sz="2800" b="0" kern="1200" cap="none" spc="-51" baseline="0" dirty="0">
                <a:ln w="3175">
                  <a:noFill/>
                </a:ln>
                <a:solidFill>
                  <a:schemeClr val="bg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19494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915" y="4041281"/>
            <a:ext cx="9327356" cy="251123"/>
          </a:xfrm>
          <a:noFill/>
        </p:spPr>
        <p:txBody>
          <a:bodyPr wrap="square" lIns="0" tIns="0" rIns="0" bIns="0">
            <a:spAutoFit/>
          </a:bodyPr>
          <a:lstStyle>
            <a:lvl1pPr marL="0" indent="0">
              <a:spcBef>
                <a:spcPts val="0"/>
              </a:spcBef>
              <a:buNone/>
              <a:defRPr sz="1632" spc="0" baseline="0">
                <a:solidFill>
                  <a:schemeClr val="accent3"/>
                </a:solidFill>
                <a:latin typeface="+mn-lt"/>
                <a:cs typeface="Segoe UI" panose="020B0502040204020203" pitchFamily="34" charset="0"/>
              </a:defRPr>
            </a:lvl1pPr>
          </a:lstStyle>
          <a:p>
            <a:pPr lvl="0"/>
            <a:r>
              <a:rPr lang="en-US"/>
              <a:t>Speaker name or subtitle text</a:t>
            </a:r>
          </a:p>
        </p:txBody>
      </p:sp>
      <p:pic>
        <p:nvPicPr>
          <p:cNvPr id="6" name="MS logo gray - EMF">
            <a:extLst>
              <a:ext uri="{FF2B5EF4-FFF2-40B4-BE49-F238E27FC236}">
                <a16:creationId xmlns:a16="http://schemas.microsoft.com/office/drawing/2014/main" id="{D41543F4-CE18-594C-A501-0968DD537C5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7"/>
          </a:xfrm>
          <a:prstGeom prst="rect">
            <a:avLst/>
          </a:prstGeom>
        </p:spPr>
      </p:pic>
    </p:spTree>
    <p:extLst>
      <p:ext uri="{BB962C8B-B14F-4D97-AF65-F5344CB8AC3E}">
        <p14:creationId xmlns:p14="http://schemas.microsoft.com/office/powerpoint/2010/main" val="1623448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4479204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2">
    <p:bg>
      <p:bgPr>
        <a:solidFill>
          <a:srgbClr val="1A1A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51658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a:xfrm>
            <a:off x="600059" y="507446"/>
            <a:ext cx="11239464" cy="439465"/>
          </a:xfrm>
        </p:spPr>
        <p:txBody>
          <a:bodyPr/>
          <a:lstStyle>
            <a:lvl1pPr>
              <a:defRPr sz="2856"/>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0">
            <a:extLst>
              <a:ext uri="{FF2B5EF4-FFF2-40B4-BE49-F238E27FC236}">
                <a16:creationId xmlns:a16="http://schemas.microsoft.com/office/drawing/2014/main" id="{CD7C51EB-D279-154E-8F43-40608F83D105}"/>
              </a:ext>
            </a:extLst>
          </p:cNvPr>
          <p:cNvSpPr>
            <a:spLocks noGrp="1"/>
          </p:cNvSpPr>
          <p:nvPr>
            <p:ph type="ftr" sz="quarter" idx="3"/>
          </p:nvPr>
        </p:nvSpPr>
        <p:spPr>
          <a:xfrm>
            <a:off x="595915" y="6584990"/>
            <a:ext cx="11246266" cy="110001"/>
          </a:xfrm>
          <a:prstGeom prst="rect">
            <a:avLst/>
          </a:prstGeom>
        </p:spPr>
        <p:txBody>
          <a:bodyPr/>
          <a:lstStyle>
            <a:lvl1pPr>
              <a:defRPr sz="816">
                <a:solidFill>
                  <a:schemeClr val="bg2">
                    <a:lumMod val="50000"/>
                  </a:schemeClr>
                </a:solidFill>
              </a:defRPr>
            </a:lvl1pPr>
          </a:lstStyle>
          <a:p>
            <a:r>
              <a:rPr lang="en-US"/>
              <a:t>© Microsoft Corporation 					 	 	 Microsoft 365 </a:t>
            </a:r>
          </a:p>
        </p:txBody>
      </p:sp>
    </p:spTree>
    <p:extLst>
      <p:ext uri="{BB962C8B-B14F-4D97-AF65-F5344CB8AC3E}">
        <p14:creationId xmlns:p14="http://schemas.microsoft.com/office/powerpoint/2010/main" val="126090138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6116"/>
            <a:ext cx="4572000"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00">
                <a:solidFill>
                  <a:schemeClr val="tx1"/>
                </a:solidFill>
                <a:cs typeface="Segoe UI" pitchFamily="34" charset="0"/>
              </a:rPr>
              <a:t>© Copyright Microsoft Corporation. All rights reserved. </a:t>
            </a:r>
          </a:p>
        </p:txBody>
      </p:sp>
      <p:pic>
        <p:nvPicPr>
          <p:cNvPr id="4" name="MS logo gray - EMF" descr="Microsoft 365 logo">
            <a:extLst>
              <a:ext uri="{FF2B5EF4-FFF2-40B4-BE49-F238E27FC236}">
                <a16:creationId xmlns:a16="http://schemas.microsoft.com/office/drawing/2014/main" id="{2EEC6248-87BC-4D4D-98C3-91E1890DDA1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7"/>
          </a:xfrm>
          <a:prstGeom prst="rect">
            <a:avLst/>
          </a:prstGeom>
        </p:spPr>
      </p:pic>
      <p:sp>
        <p:nvSpPr>
          <p:cNvPr id="3" name="Title 2">
            <a:extLst>
              <a:ext uri="{FF2B5EF4-FFF2-40B4-BE49-F238E27FC236}">
                <a16:creationId xmlns:a16="http://schemas.microsoft.com/office/drawing/2014/main" id="{9B2784C1-0B47-463C-946E-83D417F67FBE}"/>
              </a:ext>
            </a:extLst>
          </p:cNvPr>
          <p:cNvSpPr>
            <a:spLocks noGrp="1"/>
          </p:cNvSpPr>
          <p:nvPr>
            <p:ph type="title"/>
          </p:nvPr>
        </p:nvSpPr>
        <p:spPr>
          <a:xfrm>
            <a:off x="586342" y="-601583"/>
            <a:ext cx="11239464" cy="439465"/>
          </a:xfrm>
        </p:spPr>
        <p:txBody>
          <a:bodyPr/>
          <a:lstStyle>
            <a:lvl1pPr>
              <a:defRPr sz="2800">
                <a:solidFill>
                  <a:schemeClr val="tx1"/>
                </a:solidFill>
              </a:defRPr>
            </a:lvl1pPr>
          </a:lstStyle>
          <a:p>
            <a:r>
              <a:rPr lang="en-US"/>
              <a:t>Click to edit Master title style</a:t>
            </a:r>
            <a:endParaRPr lang="en-IN"/>
          </a:p>
        </p:txBody>
      </p:sp>
    </p:spTree>
    <p:extLst>
      <p:ext uri="{BB962C8B-B14F-4D97-AF65-F5344CB8AC3E}">
        <p14:creationId xmlns:p14="http://schemas.microsoft.com/office/powerpoint/2010/main" val="39542718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a:xfrm>
            <a:off x="600059" y="521161"/>
            <a:ext cx="11239464" cy="439465"/>
          </a:xfrm>
        </p:spPr>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61014323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E0DB5-04F2-4CA5-A020-B1F4723F5FFB}"/>
              </a:ext>
            </a:extLst>
          </p:cNvPr>
          <p:cNvSpPr>
            <a:spLocks noGrp="1"/>
          </p:cNvSpPr>
          <p:nvPr>
            <p:ph type="title"/>
          </p:nvPr>
        </p:nvSpPr>
        <p:spPr>
          <a:xfrm>
            <a:off x="848530" y="3711635"/>
            <a:ext cx="10726460" cy="941668"/>
          </a:xfrm>
        </p:spPr>
        <p:txBody>
          <a:bodyPr anchor="b"/>
          <a:lstStyle>
            <a:lvl1pPr>
              <a:defRPr sz="6119"/>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5BC7203-4A4E-424E-BB56-5D2D56FC3873}"/>
              </a:ext>
            </a:extLst>
          </p:cNvPr>
          <p:cNvSpPr>
            <a:spLocks noGrp="1"/>
          </p:cNvSpPr>
          <p:nvPr>
            <p:ph type="body" idx="1"/>
          </p:nvPr>
        </p:nvSpPr>
        <p:spPr>
          <a:xfrm>
            <a:off x="848530" y="4680828"/>
            <a:ext cx="10726460" cy="376706"/>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18F4B30-EA28-4C66-B5A8-04329F92911B}"/>
              </a:ext>
            </a:extLst>
          </p:cNvPr>
          <p:cNvSpPr>
            <a:spLocks noGrp="1"/>
          </p:cNvSpPr>
          <p:nvPr>
            <p:ph type="dt" sz="half" idx="10"/>
          </p:nvPr>
        </p:nvSpPr>
        <p:spPr/>
        <p:txBody>
          <a:bodyPr/>
          <a:lstStyle/>
          <a:p>
            <a:fld id="{BBBC720E-7306-4B11-8774-D3F699607A21}" type="datetimeFigureOut">
              <a:rPr lang="en-IN" smtClean="0"/>
              <a:t>19-08-2022</a:t>
            </a:fld>
            <a:endParaRPr lang="en-IN"/>
          </a:p>
        </p:txBody>
      </p:sp>
      <p:sp>
        <p:nvSpPr>
          <p:cNvPr id="5" name="Footer Placeholder 4">
            <a:extLst>
              <a:ext uri="{FF2B5EF4-FFF2-40B4-BE49-F238E27FC236}">
                <a16:creationId xmlns:a16="http://schemas.microsoft.com/office/drawing/2014/main" id="{E9E23D42-6E10-4B2E-BBB5-B70A710AC6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7AC30A-A654-4DE3-A64A-CDF985B5E46B}"/>
              </a:ext>
            </a:extLst>
          </p:cNvPr>
          <p:cNvSpPr>
            <a:spLocks noGrp="1"/>
          </p:cNvSpPr>
          <p:nvPr>
            <p:ph type="sldNum" sz="quarter" idx="12"/>
          </p:nvPr>
        </p:nvSpPr>
        <p:spPr/>
        <p:txBody>
          <a:bodyPr/>
          <a:lstStyle/>
          <a:p>
            <a:fld id="{A2B2FB73-ECB2-46CD-AAE1-29A76669CA98}" type="slidenum">
              <a:rPr lang="en-IN" smtClean="0"/>
              <a:t>‹#›</a:t>
            </a:fld>
            <a:endParaRPr lang="en-IN"/>
          </a:p>
        </p:txBody>
      </p:sp>
    </p:spTree>
    <p:extLst>
      <p:ext uri="{BB962C8B-B14F-4D97-AF65-F5344CB8AC3E}">
        <p14:creationId xmlns:p14="http://schemas.microsoft.com/office/powerpoint/2010/main" val="4156155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bg1"/>
        </a:solidFill>
        <a:effectLst/>
      </p:bgPr>
    </p:bg>
    <p:spTree>
      <p:nvGrpSpPr>
        <p:cNvPr id="1" name=""/>
        <p:cNvGrpSpPr/>
        <p:nvPr/>
      </p:nvGrpSpPr>
      <p:grpSpPr>
        <a:xfrm>
          <a:off x="0" y="0"/>
          <a:ext cx="0" cy="0"/>
          <a:chOff x="0" y="0"/>
          <a:chExt cx="0" cy="0"/>
        </a:xfrm>
      </p:grpSpPr>
      <p:pic>
        <p:nvPicPr>
          <p:cNvPr id="6" name="MS logo gray - EMF" descr="Microsoft 365 logo">
            <a:extLst>
              <a:ext uri="{FF2B5EF4-FFF2-40B4-BE49-F238E27FC236}">
                <a16:creationId xmlns:a16="http://schemas.microsoft.com/office/drawing/2014/main" id="{D3453B0B-33DE-4ED0-A610-D76D0E610F6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9"/>
          </a:xfrm>
          <a:prstGeom prst="rect">
            <a:avLst/>
          </a:prstGeom>
        </p:spPr>
      </p:pic>
      <p:sp>
        <p:nvSpPr>
          <p:cNvPr id="9" name="Title 1"/>
          <p:cNvSpPr>
            <a:spLocks noGrp="1"/>
          </p:cNvSpPr>
          <p:nvPr>
            <p:ph type="title"/>
          </p:nvPr>
        </p:nvSpPr>
        <p:spPr>
          <a:xfrm>
            <a:off x="595915" y="3039097"/>
            <a:ext cx="9327356" cy="565027"/>
          </a:xfrm>
          <a:noFill/>
        </p:spPr>
        <p:txBody>
          <a:bodyPr lIns="0" tIns="0" rIns="0" bIns="0" anchor="b" anchorCtr="0">
            <a:spAutoFit/>
          </a:bodyPr>
          <a:lstStyle>
            <a:lvl1pPr>
              <a:defRPr sz="3600" spc="-51" baseline="0">
                <a:solidFill>
                  <a:schemeClr val="tx1"/>
                </a:solidFill>
                <a:latin typeface="+mj-lt"/>
                <a:cs typeface="Segoe UI" panose="020B0502040204020203" pitchFamily="34" charset="0"/>
              </a:defRPr>
            </a:lvl1pPr>
          </a:lstStyle>
          <a:p>
            <a:endParaRPr lang="en-US"/>
          </a:p>
        </p:txBody>
      </p:sp>
    </p:spTree>
    <p:extLst>
      <p:ext uri="{BB962C8B-B14F-4D97-AF65-F5344CB8AC3E}">
        <p14:creationId xmlns:p14="http://schemas.microsoft.com/office/powerpoint/2010/main" val="1169927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lumMod val="95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600059" y="508694"/>
            <a:ext cx="11239464"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8148" y="1462925"/>
            <a:ext cx="11239464" cy="1104941"/>
          </a:xfrm>
        </p:spPr>
        <p:txBody>
          <a:bodyPr wrap="square">
            <a:spAutoFit/>
          </a:bodyPr>
          <a:lstStyle>
            <a:lvl1pPr marL="0" indent="0">
              <a:buNone/>
              <a:defRPr sz="2040" b="0" i="0">
                <a:solidFill>
                  <a:srgbClr val="000000"/>
                </a:solidFill>
                <a:latin typeface="+mn-lt"/>
                <a:cs typeface="Segoe UI" panose="020B0502040204020203" pitchFamily="34" charset="0"/>
              </a:defRPr>
            </a:lvl1pPr>
            <a:lvl2pPr marL="233149" indent="0">
              <a:buNone/>
              <a:defRPr sz="1632">
                <a:solidFill>
                  <a:srgbClr val="000000"/>
                </a:solidFill>
              </a:defRPr>
            </a:lvl2pPr>
            <a:lvl3pPr marL="466298" indent="0">
              <a:buNone/>
              <a:defRPr sz="1428">
                <a:solidFill>
                  <a:srgbClr val="000000"/>
                </a:solidFill>
              </a:defRPr>
            </a:lvl3pPr>
            <a:lvl4pPr marL="699447" indent="0">
              <a:buNone/>
              <a:defRPr sz="1224">
                <a:solidFill>
                  <a:srgbClr val="000000"/>
                </a:solidFill>
              </a:defRPr>
            </a:lvl4pPr>
            <a:lvl5pPr marL="932597" indent="0">
              <a:buNone/>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9324589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600059" y="519291"/>
            <a:ext cx="11239464" cy="439465"/>
          </a:xfrm>
        </p:spPr>
        <p:txBody>
          <a:bodyPr/>
          <a:lstStyle>
            <a:lvl1pPr>
              <a:defRPr sz="2856">
                <a:solidFill>
                  <a:srgbClr val="000000"/>
                </a:solidFill>
              </a:defRPr>
            </a:lvl1pPr>
          </a:lstStyle>
          <a:p>
            <a:r>
              <a:rPr lang="en-US"/>
              <a:t>Click to edit Master title style</a:t>
            </a:r>
          </a:p>
        </p:txBody>
      </p:sp>
      <p:sp>
        <p:nvSpPr>
          <p:cNvPr id="3" name="Text Placeholder 2"/>
          <p:cNvSpPr>
            <a:spLocks noGrp="1"/>
          </p:cNvSpPr>
          <p:nvPr>
            <p:ph type="body" sz="quarter" idx="10"/>
          </p:nvPr>
        </p:nvSpPr>
        <p:spPr>
          <a:xfrm>
            <a:off x="595915" y="1464075"/>
            <a:ext cx="11239464" cy="1293282"/>
          </a:xfrm>
        </p:spPr>
        <p:txBody>
          <a:bodyPr/>
          <a:lstStyle>
            <a:lvl1pPr>
              <a:defRPr sz="2040">
                <a:solidFill>
                  <a:srgbClr val="000000"/>
                </a:solidFill>
                <a:latin typeface="+mn-lt"/>
              </a:defRPr>
            </a:lvl1pPr>
            <a:lvl2pPr>
              <a:defRPr sz="1632">
                <a:solidFill>
                  <a:srgbClr val="000000"/>
                </a:solidFill>
              </a:defRPr>
            </a:lvl2pPr>
            <a:lvl3pPr>
              <a:defRPr sz="1428">
                <a:solidFill>
                  <a:srgbClr val="000000"/>
                </a:solidFill>
              </a:defRPr>
            </a:lvl3pPr>
            <a:lvl4pPr>
              <a:defRPr sz="1224">
                <a:solidFill>
                  <a:srgbClr val="000000"/>
                </a:solidFill>
              </a:defRPr>
            </a:lvl4pPr>
            <a:lvl5pPr>
              <a:defRPr sz="102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308983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600059" y="508694"/>
            <a:ext cx="11239464"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5914" y="1463670"/>
            <a:ext cx="5316593" cy="1293282"/>
          </a:xfrm>
        </p:spPr>
        <p:txBody>
          <a:bodyPr wrap="square">
            <a:spAutoFit/>
          </a:bodyPr>
          <a:lstStyle>
            <a:lvl1pPr marL="0" indent="0">
              <a:spcBef>
                <a:spcPts val="1248"/>
              </a:spcBef>
              <a:buClr>
                <a:schemeClr val="tx1"/>
              </a:buClr>
              <a:buFont typeface="Wingdings" panose="05000000000000000000" pitchFamily="2" charset="2"/>
              <a:buNone/>
              <a:defRPr sz="2040" b="0">
                <a:solidFill>
                  <a:srgbClr val="000000"/>
                </a:solidFill>
                <a:latin typeface="+mn-lt"/>
                <a:cs typeface="Segoe UI Semilight" panose="020B0402040204020203" pitchFamily="34" charset="0"/>
              </a:defRPr>
            </a:lvl1pPr>
            <a:lvl2pPr marL="260674" indent="0">
              <a:buFont typeface="Wingdings" panose="05000000000000000000" pitchFamily="2" charset="2"/>
              <a:buNone/>
              <a:defRPr sz="1632" b="0">
                <a:solidFill>
                  <a:srgbClr val="000000"/>
                </a:solidFill>
              </a:defRPr>
            </a:lvl2pPr>
            <a:lvl3pPr marL="459822" indent="0">
              <a:buFont typeface="Wingdings" panose="05000000000000000000" pitchFamily="2" charset="2"/>
              <a:buNone/>
              <a:tabLst/>
              <a:defRPr sz="1428" b="0">
                <a:solidFill>
                  <a:srgbClr val="000000"/>
                </a:solidFill>
              </a:defRPr>
            </a:lvl3pPr>
            <a:lvl4pPr marL="665446" indent="0">
              <a:buFont typeface="Wingdings" panose="05000000000000000000" pitchFamily="2" charset="2"/>
              <a:buNone/>
              <a:defRPr sz="1224" b="0">
                <a:solidFill>
                  <a:srgbClr val="000000"/>
                </a:solidFill>
              </a:defRPr>
            </a:lvl4pPr>
            <a:lvl5pPr marL="871071" indent="0">
              <a:buFont typeface="Wingdings" panose="05000000000000000000" pitchFamily="2" charset="2"/>
              <a:buNone/>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70"/>
            <a:ext cx="5316593" cy="1293282"/>
          </a:xfrm>
        </p:spPr>
        <p:txBody>
          <a:bodyPr wrap="square">
            <a:spAutoFit/>
          </a:bodyPr>
          <a:lstStyle>
            <a:lvl1pPr marL="0" indent="0">
              <a:spcBef>
                <a:spcPts val="1248"/>
              </a:spcBef>
              <a:buClr>
                <a:schemeClr val="tx1"/>
              </a:buClr>
              <a:buFont typeface="Wingdings" panose="05000000000000000000" pitchFamily="2" charset="2"/>
              <a:buNone/>
              <a:defRPr sz="2040" b="0">
                <a:solidFill>
                  <a:srgbClr val="000000"/>
                </a:solidFill>
                <a:latin typeface="+mn-lt"/>
                <a:cs typeface="Segoe UI Semilight" panose="020B0402040204020203" pitchFamily="34" charset="0"/>
              </a:defRPr>
            </a:lvl1pPr>
            <a:lvl2pPr marL="260674" indent="0">
              <a:buFont typeface="Wingdings" panose="05000000000000000000" pitchFamily="2" charset="2"/>
              <a:buNone/>
              <a:defRPr sz="1632" b="0">
                <a:solidFill>
                  <a:srgbClr val="000000"/>
                </a:solidFill>
              </a:defRPr>
            </a:lvl2pPr>
            <a:lvl3pPr marL="459822" indent="0">
              <a:buFont typeface="Wingdings" panose="05000000000000000000" pitchFamily="2" charset="2"/>
              <a:buNone/>
              <a:tabLst/>
              <a:defRPr sz="1428" b="0">
                <a:solidFill>
                  <a:srgbClr val="000000"/>
                </a:solidFill>
              </a:defRPr>
            </a:lvl3pPr>
            <a:lvl4pPr marL="665446" indent="0">
              <a:buFont typeface="Wingdings" panose="05000000000000000000" pitchFamily="2" charset="2"/>
              <a:buNone/>
              <a:defRPr sz="1224" b="0">
                <a:solidFill>
                  <a:srgbClr val="000000"/>
                </a:solidFill>
              </a:defRPr>
            </a:lvl4pPr>
            <a:lvl5pPr marL="871071" indent="0">
              <a:buFont typeface="Wingdings" panose="05000000000000000000" pitchFamily="2" charset="2"/>
              <a:buNone/>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255722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a:xfrm>
            <a:off x="600059" y="507446"/>
            <a:ext cx="11239464"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5914" y="1466098"/>
            <a:ext cx="5316593" cy="1293282"/>
          </a:xfrm>
        </p:spPr>
        <p:txBody>
          <a:bodyPr wrap="square">
            <a:spAutoFit/>
          </a:bodyPr>
          <a:lstStyle>
            <a:lvl1pPr marL="236387" indent="-236387">
              <a:spcBef>
                <a:spcPts val="1248"/>
              </a:spcBef>
              <a:buClr>
                <a:schemeClr val="tx1"/>
              </a:buClr>
              <a:buFont typeface="Wingdings" panose="05000000000000000000" pitchFamily="2" charset="2"/>
              <a:buChar char=""/>
              <a:defRPr sz="2040" b="0">
                <a:solidFill>
                  <a:srgbClr val="000000"/>
                </a:solidFill>
                <a:latin typeface="+mn-lt"/>
                <a:cs typeface="Segoe UI Semilight" panose="020B0402040204020203" pitchFamily="34" charset="0"/>
              </a:defRPr>
            </a:lvl1pPr>
            <a:lvl2pPr marL="435536" indent="-174862">
              <a:buFont typeface="Wingdings" panose="05000000000000000000" pitchFamily="2" charset="2"/>
              <a:buChar char=""/>
              <a:defRPr sz="1632" b="0">
                <a:solidFill>
                  <a:srgbClr val="000000"/>
                </a:solidFill>
              </a:defRPr>
            </a:lvl2pPr>
            <a:lvl3pPr marL="652494" indent="-192672">
              <a:buFont typeface="Wingdings" panose="05000000000000000000" pitchFamily="2" charset="2"/>
              <a:buChar char=""/>
              <a:tabLst/>
              <a:defRPr sz="1428" b="0">
                <a:solidFill>
                  <a:srgbClr val="000000"/>
                </a:solidFill>
              </a:defRPr>
            </a:lvl3pPr>
            <a:lvl4pPr marL="845166" indent="-179720">
              <a:buFont typeface="Wingdings" panose="05000000000000000000" pitchFamily="2" charset="2"/>
              <a:buChar char=""/>
              <a:defRPr sz="1224" b="0">
                <a:solidFill>
                  <a:srgbClr val="000000"/>
                </a:solidFill>
              </a:defRPr>
            </a:lvl4pPr>
            <a:lvl5pPr marL="1044314" indent="-173243">
              <a:buFont typeface="Wingdings" panose="05000000000000000000" pitchFamily="2" charset="2"/>
              <a:buChar char=""/>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a:extLst>
              <a:ext uri="{FF2B5EF4-FFF2-40B4-BE49-F238E27FC236}">
                <a16:creationId xmlns:a16="http://schemas.microsoft.com/office/drawing/2014/main" id="{1EF8841F-D2F8-0646-B645-839893A70343}"/>
              </a:ext>
            </a:extLst>
          </p:cNvPr>
          <p:cNvSpPr>
            <a:spLocks noGrp="1"/>
          </p:cNvSpPr>
          <p:nvPr>
            <p:ph type="body" sz="quarter" idx="12"/>
          </p:nvPr>
        </p:nvSpPr>
        <p:spPr>
          <a:xfrm>
            <a:off x="6521039" y="1466098"/>
            <a:ext cx="5316593" cy="1293282"/>
          </a:xfrm>
        </p:spPr>
        <p:txBody>
          <a:bodyPr wrap="square">
            <a:spAutoFit/>
          </a:bodyPr>
          <a:lstStyle>
            <a:lvl1pPr marL="236387" indent="-236387">
              <a:spcBef>
                <a:spcPts val="1248"/>
              </a:spcBef>
              <a:buClr>
                <a:schemeClr val="tx1"/>
              </a:buClr>
              <a:buFont typeface="Wingdings" panose="05000000000000000000" pitchFamily="2" charset="2"/>
              <a:buChar char=""/>
              <a:defRPr sz="2040" b="0">
                <a:solidFill>
                  <a:srgbClr val="000000"/>
                </a:solidFill>
                <a:latin typeface="+mn-lt"/>
                <a:cs typeface="Segoe UI Semilight" panose="020B0402040204020203" pitchFamily="34" charset="0"/>
              </a:defRPr>
            </a:lvl1pPr>
            <a:lvl2pPr marL="435536" indent="-174862">
              <a:buFont typeface="Wingdings" panose="05000000000000000000" pitchFamily="2" charset="2"/>
              <a:buChar char=""/>
              <a:defRPr sz="1632" b="0">
                <a:solidFill>
                  <a:srgbClr val="000000"/>
                </a:solidFill>
              </a:defRPr>
            </a:lvl2pPr>
            <a:lvl3pPr marL="652494" indent="-192672">
              <a:buFont typeface="Wingdings" panose="05000000000000000000" pitchFamily="2" charset="2"/>
              <a:buChar char=""/>
              <a:tabLst/>
              <a:defRPr sz="1428" b="0">
                <a:solidFill>
                  <a:srgbClr val="000000"/>
                </a:solidFill>
              </a:defRPr>
            </a:lvl3pPr>
            <a:lvl4pPr marL="845166" indent="-179720">
              <a:buFont typeface="Wingdings" panose="05000000000000000000" pitchFamily="2" charset="2"/>
              <a:buChar char=""/>
              <a:defRPr sz="1224" b="0">
                <a:solidFill>
                  <a:srgbClr val="000000"/>
                </a:solidFill>
              </a:defRPr>
            </a:lvl4pPr>
            <a:lvl5pPr marL="1044314" indent="-173243">
              <a:buFont typeface="Wingdings" panose="05000000000000000000" pitchFamily="2" charset="2"/>
              <a:buChar char=""/>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9377209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600059" y="507446"/>
            <a:ext cx="11239464" cy="439465"/>
          </a:xfrm>
        </p:spPr>
        <p:txBody>
          <a:bodyPr/>
          <a:lstStyle>
            <a:lvl1pPr>
              <a:defRPr sz="2800">
                <a:solidFill>
                  <a:schemeClr val="tx1"/>
                </a:solidFill>
              </a:defRPr>
            </a:lvl1pPr>
          </a:lstStyle>
          <a:p>
            <a:r>
              <a:rPr lang="en-US"/>
              <a:t>Click to edit Master title style</a:t>
            </a:r>
          </a:p>
        </p:txBody>
      </p:sp>
    </p:spTree>
    <p:extLst>
      <p:ext uri="{BB962C8B-B14F-4D97-AF65-F5344CB8AC3E}">
        <p14:creationId xmlns:p14="http://schemas.microsoft.com/office/powerpoint/2010/main" val="1982285652"/>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guide id="6" pos="113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950856" y="507446"/>
            <a:ext cx="5888665" cy="439465"/>
          </a:xfrm>
        </p:spPr>
        <p:txBody>
          <a:bodyPr/>
          <a:lstStyle>
            <a:lvl1pPr>
              <a:defRPr sz="2800">
                <a:solidFill>
                  <a:schemeClr val="tx1"/>
                </a:solidFill>
              </a:defRPr>
            </a:lvl1pPr>
          </a:lstStyle>
          <a:p>
            <a:r>
              <a:rPr lang="en-US"/>
              <a:t>Click to edit Master title style</a:t>
            </a:r>
          </a:p>
        </p:txBody>
      </p:sp>
    </p:spTree>
    <p:extLst>
      <p:ext uri="{BB962C8B-B14F-4D97-AF65-F5344CB8AC3E}">
        <p14:creationId xmlns:p14="http://schemas.microsoft.com/office/powerpoint/2010/main" val="416106694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91" userDrawn="1">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6342" y="521161"/>
            <a:ext cx="11239464" cy="439465"/>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1"/>
            <a:ext cx="11239464" cy="129328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cstate="print">
            <a:extLst>
              <a:ext uri="{28A0092B-C50C-407E-A947-70E740481C1C}">
                <a14:useLocalDpi xmlns:a14="http://schemas.microsoft.com/office/drawing/2010/main"/>
              </a:ext>
            </a:extLst>
          </a:blip>
          <a:stretch>
            <a:fillRect/>
          </a:stretch>
        </p:blipFill>
        <p:spPr>
          <a:xfrm rot="5400000">
            <a:off x="9475748" y="3001154"/>
            <a:ext cx="6994525" cy="992217"/>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2277437"/>
      </p:ext>
    </p:extLst>
  </p:cSld>
  <p:clrMap bg1="lt1" tx1="dk1" bg2="lt2" tx2="dk2" accent1="accent1" accent2="accent2" accent3="accent3" accent4="accent4" accent5="accent5" accent6="accent6" hlink="hlink" folHlink="folHlink"/>
  <p:sldLayoutIdLst>
    <p:sldLayoutId id="2147484669" r:id="rId1"/>
    <p:sldLayoutId id="2147484670" r:id="rId2"/>
    <p:sldLayoutId id="2147484671" r:id="rId3"/>
    <p:sldLayoutId id="2147484676" r:id="rId4"/>
    <p:sldLayoutId id="2147484677" r:id="rId5"/>
    <p:sldLayoutId id="2147484678" r:id="rId6"/>
    <p:sldLayoutId id="2147484679" r:id="rId7"/>
    <p:sldLayoutId id="2147484680" r:id="rId8"/>
    <p:sldLayoutId id="2147484716" r:id="rId9"/>
    <p:sldLayoutId id="2147484715" r:id="rId10"/>
    <p:sldLayoutId id="2147484713" r:id="rId11"/>
    <p:sldLayoutId id="2147484714" r:id="rId12"/>
    <p:sldLayoutId id="2147484682" r:id="rId13"/>
    <p:sldLayoutId id="2147484686" r:id="rId14"/>
    <p:sldLayoutId id="2147484687" r:id="rId15"/>
    <p:sldLayoutId id="2147484688" r:id="rId16"/>
    <p:sldLayoutId id="2147484689" r:id="rId17"/>
    <p:sldLayoutId id="2147484690" r:id="rId18"/>
    <p:sldLayoutId id="2147484691" r:id="rId19"/>
    <p:sldLayoutId id="2147484692" r:id="rId20"/>
    <p:sldLayoutId id="2147484693" r:id="rId21"/>
    <p:sldLayoutId id="2147484694" r:id="rId22"/>
    <p:sldLayoutId id="2147484696" r:id="rId23"/>
    <p:sldLayoutId id="2147484695" r:id="rId24"/>
    <p:sldLayoutId id="2147484717" r:id="rId25"/>
  </p:sldLayoutIdLst>
  <p:transition>
    <p:fade/>
  </p:transition>
  <p:hf sldNum="0" hdr="0" ftr="0" dt="0"/>
  <p:txStyles>
    <p:titleStyle>
      <a:lvl1pPr algn="l" defTabSz="951304" rtl="0" eaLnBrk="1" latinLnBrk="0" hangingPunct="1">
        <a:lnSpc>
          <a:spcPct val="100000"/>
        </a:lnSpc>
        <a:spcBef>
          <a:spcPct val="0"/>
        </a:spcBef>
        <a:buNone/>
        <a:defRPr lang="en-US" sz="2856" b="0" kern="1200" cap="none" spc="-51" baseline="0" dirty="0" smtClean="0">
          <a:ln w="3175">
            <a:noFill/>
          </a:ln>
          <a:solidFill>
            <a:srgbClr val="000000"/>
          </a:soli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5" userDrawn="1">
          <p15:clr>
            <a:srgbClr val="C35EA4"/>
          </p15:clr>
        </p15:guide>
        <p15:guide id="17" pos="7469" userDrawn="1">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29.wmf"/><Relationship Id="rId7" Type="http://schemas.openxmlformats.org/officeDocument/2006/relationships/image" Target="../media/image35.wmf"/><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7.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16.xml"/><Relationship Id="rId1" Type="http://schemas.openxmlformats.org/officeDocument/2006/relationships/slideLayout" Target="../slideLayouts/slideLayout8.xml"/><Relationship Id="rId5" Type="http://schemas.openxmlformats.org/officeDocument/2006/relationships/image" Target="../media/image38.wmf"/><Relationship Id="rId4" Type="http://schemas.openxmlformats.org/officeDocument/2006/relationships/image" Target="../media/image37.wmf"/></Relationships>
</file>

<file path=ppt/slides/_rels/slide18.xml.rels><?xml version="1.0" encoding="UTF-8" standalone="yes"?>
<Relationships xmlns="http://schemas.openxmlformats.org/package/2006/relationships"><Relationship Id="rId3" Type="http://schemas.openxmlformats.org/officeDocument/2006/relationships/image" Target="../media/image39.wmf"/><Relationship Id="rId7" Type="http://schemas.openxmlformats.org/officeDocument/2006/relationships/image" Target="../media/image43.wmf"/><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wmf"/></Relationships>
</file>

<file path=ppt/slides/_rels/slide19.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10.png"/><Relationship Id="rId7" Type="http://schemas.openxmlformats.org/officeDocument/2006/relationships/hyperlink" Target="https://www.youtube.com/user/jenkinsnss" TargetMode="External"/><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image" Target="../media/image9.jpg"/><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5.xml"/><Relationship Id="rId6" Type="http://schemas.openxmlformats.org/officeDocument/2006/relationships/hyperlink" Target="http://www.jenkinsblogs.com/" TargetMode="External"/><Relationship Id="rId11" Type="http://schemas.openxmlformats.org/officeDocument/2006/relationships/image" Target="../media/image14.png"/><Relationship Id="rId5" Type="http://schemas.openxmlformats.org/officeDocument/2006/relationships/hyperlink" Target="https://www.linkedin.com/in/jenkinsns/" TargetMode="External"/><Relationship Id="rId15" Type="http://schemas.openxmlformats.org/officeDocument/2006/relationships/image" Target="../media/image18.png"/><Relationship Id="rId10" Type="http://schemas.openxmlformats.org/officeDocument/2006/relationships/image" Target="../media/image13.jpg"/><Relationship Id="rId19" Type="http://schemas.openxmlformats.org/officeDocument/2006/relationships/image" Target="../media/image22.png"/><Relationship Id="rId4" Type="http://schemas.openxmlformats.org/officeDocument/2006/relationships/image" Target="../media/image11.png"/><Relationship Id="rId9" Type="http://schemas.openxmlformats.org/officeDocument/2006/relationships/hyperlink" Target="https://it.wikipedia.org/wiki/File:Twitter_bird_logo.png" TargetMode="External"/><Relationship Id="rId14" Type="http://schemas.openxmlformats.org/officeDocument/2006/relationships/image" Target="../media/image17.png"/></Relationships>
</file>

<file path=ppt/slides/_rels/slide20.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44.wmf"/></Relationships>
</file>

<file path=ppt/slides/_rels/slide21.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44.wmf"/></Relationships>
</file>

<file path=ppt/slides/_rels/slide3.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slides/_rels/slide30.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s>
</file>

<file path=ppt/slides/_rels/slide32.xml.rels><?xml version="1.0" encoding="UTF-8" standalone="yes"?>
<Relationships xmlns="http://schemas.openxmlformats.org/package/2006/relationships"><Relationship Id="rId8" Type="http://schemas.openxmlformats.org/officeDocument/2006/relationships/image" Target="../media/image58.emf"/><Relationship Id="rId13" Type="http://schemas.openxmlformats.org/officeDocument/2006/relationships/image" Target="../media/image62.png"/><Relationship Id="rId3" Type="http://schemas.openxmlformats.org/officeDocument/2006/relationships/image" Target="../media/image53.png"/><Relationship Id="rId7" Type="http://schemas.openxmlformats.org/officeDocument/2006/relationships/image" Target="../media/image57.wmf"/><Relationship Id="rId12" Type="http://schemas.openxmlformats.org/officeDocument/2006/relationships/image" Target="../media/image61.png"/><Relationship Id="rId17" Type="http://schemas.openxmlformats.org/officeDocument/2006/relationships/image" Target="../media/image66.wmf"/><Relationship Id="rId2" Type="http://schemas.openxmlformats.org/officeDocument/2006/relationships/notesSlide" Target="../notesSlides/notesSlide31.xml"/><Relationship Id="rId16" Type="http://schemas.openxmlformats.org/officeDocument/2006/relationships/image" Target="../media/image65.png"/><Relationship Id="rId1" Type="http://schemas.openxmlformats.org/officeDocument/2006/relationships/slideLayout" Target="../slideLayouts/slideLayout8.xml"/><Relationship Id="rId6" Type="http://schemas.openxmlformats.org/officeDocument/2006/relationships/image" Target="../media/image56.wmf"/><Relationship Id="rId11" Type="http://schemas.openxmlformats.org/officeDocument/2006/relationships/image" Target="../media/image33.emf"/><Relationship Id="rId5" Type="http://schemas.openxmlformats.org/officeDocument/2006/relationships/image" Target="../media/image55.wmf"/><Relationship Id="rId15" Type="http://schemas.openxmlformats.org/officeDocument/2006/relationships/image" Target="../media/image64.wmf"/><Relationship Id="rId10" Type="http://schemas.openxmlformats.org/officeDocument/2006/relationships/image" Target="../media/image60.wmf"/><Relationship Id="rId4" Type="http://schemas.openxmlformats.org/officeDocument/2006/relationships/image" Target="../media/image54.wmf"/><Relationship Id="rId9" Type="http://schemas.openxmlformats.org/officeDocument/2006/relationships/image" Target="../media/image59.wmf"/><Relationship Id="rId14" Type="http://schemas.openxmlformats.org/officeDocument/2006/relationships/image" Target="../media/image63.png"/></Relationships>
</file>

<file path=ppt/slides/_rels/slide33.x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3.xml"/><Relationship Id="rId1" Type="http://schemas.openxmlformats.org/officeDocument/2006/relationships/slideLayout" Target="../slideLayouts/slideLayout8.xml"/><Relationship Id="rId4" Type="http://schemas.openxmlformats.org/officeDocument/2006/relationships/image" Target="../media/image69.png"/></Relationships>
</file>

<file path=ppt/slides/_rels/slide3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4.xml"/><Relationship Id="rId1" Type="http://schemas.openxmlformats.org/officeDocument/2006/relationships/slideLayout" Target="../slideLayouts/slideLayout8.xml"/><Relationship Id="rId5" Type="http://schemas.openxmlformats.org/officeDocument/2006/relationships/image" Target="../media/image72.png"/><Relationship Id="rId4" Type="http://schemas.openxmlformats.org/officeDocument/2006/relationships/image" Target="../media/image71.png"/></Relationships>
</file>

<file path=ppt/slides/_rels/slide36.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notesSlide" Target="../notesSlides/notesSlide35.xml"/><Relationship Id="rId1" Type="http://schemas.openxmlformats.org/officeDocument/2006/relationships/slideLayout" Target="../slideLayouts/slideLayout8.xml"/><Relationship Id="rId5" Type="http://schemas.openxmlformats.org/officeDocument/2006/relationships/image" Target="../media/image75.wmf"/><Relationship Id="rId4" Type="http://schemas.openxmlformats.org/officeDocument/2006/relationships/image" Target="../media/image74.wmf"/></Relationships>
</file>

<file path=ppt/slides/_rels/slide3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36.xml"/><Relationship Id="rId1" Type="http://schemas.openxmlformats.org/officeDocument/2006/relationships/slideLayout" Target="../slideLayouts/slideLayout8.xml"/><Relationship Id="rId4" Type="http://schemas.openxmlformats.org/officeDocument/2006/relationships/image" Target="../media/image77.png"/></Relationships>
</file>

<file path=ppt/slides/_rels/slide3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7.xm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38.xml"/><Relationship Id="rId1" Type="http://schemas.openxmlformats.org/officeDocument/2006/relationships/slideLayout" Target="../slideLayouts/slideLayout8.xml"/><Relationship Id="rId4" Type="http://schemas.openxmlformats.org/officeDocument/2006/relationships/image" Target="../media/image44.wmf"/></Relationships>
</file>

<file path=ppt/slides/_rels/slide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7.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746" y="1243721"/>
            <a:ext cx="5204394" cy="4739759"/>
          </a:xfrm>
        </p:spPr>
        <p:txBody>
          <a:bodyPr/>
          <a:lstStyle/>
          <a:p>
            <a:pPr algn="ctr"/>
            <a:r>
              <a:rPr lang="en-US" sz="4400" dirty="0"/>
              <a:t>Office 365 </a:t>
            </a:r>
            <a:br>
              <a:rPr lang="en-US" sz="4400" dirty="0"/>
            </a:br>
            <a:br>
              <a:rPr lang="en-US" sz="4400" dirty="0"/>
            </a:br>
            <a:r>
              <a:rPr lang="en-US" sz="4400" dirty="0"/>
              <a:t>Content Search and eDiscovery Case Management</a:t>
            </a:r>
            <a:br>
              <a:rPr lang="en-US" sz="4400" dirty="0"/>
            </a:br>
            <a:br>
              <a:rPr lang="en-US" sz="4400" dirty="0"/>
            </a:br>
            <a:r>
              <a:rPr lang="en-US" sz="4400" dirty="0"/>
              <a:t>WorkshopPLUS</a:t>
            </a:r>
          </a:p>
        </p:txBody>
      </p:sp>
    </p:spTree>
    <p:extLst>
      <p:ext uri="{BB962C8B-B14F-4D97-AF65-F5344CB8AC3E}">
        <p14:creationId xmlns:p14="http://schemas.microsoft.com/office/powerpoint/2010/main" val="973494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 Permissions for Content Search and eDiscovery</a:t>
            </a:r>
          </a:p>
        </p:txBody>
      </p:sp>
      <p:pic>
        <p:nvPicPr>
          <p:cNvPr id="4" name="Picture 3" descr="Icon of magnifying glass">
            <a:extLst>
              <a:ext uri="{FF2B5EF4-FFF2-40B4-BE49-F238E27FC236}">
                <a16:creationId xmlns:a16="http://schemas.microsoft.com/office/drawing/2014/main" id="{C5E4827E-3FD0-42C7-9CD2-E61BF57D5EA9}"/>
              </a:ext>
            </a:extLst>
          </p:cNvPr>
          <p:cNvPicPr>
            <a:picLocks noChangeAspect="1"/>
          </p:cNvPicPr>
          <p:nvPr/>
        </p:nvPicPr>
        <p:blipFill>
          <a:blip r:embed="rId3"/>
          <a:stretch>
            <a:fillRect/>
          </a:stretch>
        </p:blipFill>
        <p:spPr>
          <a:xfrm>
            <a:off x="10418764" y="2997200"/>
            <a:ext cx="984698" cy="984698"/>
          </a:xfrm>
          <a:prstGeom prst="rect">
            <a:avLst/>
          </a:prstGeom>
        </p:spPr>
      </p:pic>
    </p:spTree>
    <p:extLst>
      <p:ext uri="{BB962C8B-B14F-4D97-AF65-F5344CB8AC3E}">
        <p14:creationId xmlns:p14="http://schemas.microsoft.com/office/powerpoint/2010/main" val="59794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exercises</a:t>
            </a:r>
          </a:p>
        </p:txBody>
      </p:sp>
      <p:pic>
        <p:nvPicPr>
          <p:cNvPr id="10" name="Picture 9" descr="Icon of a person enclosed in four frames">
            <a:extLst>
              <a:ext uri="{FF2B5EF4-FFF2-40B4-BE49-F238E27FC236}">
                <a16:creationId xmlns:a16="http://schemas.microsoft.com/office/drawing/2014/main" id="{C47C17DD-875E-4D5E-8780-5524B1C0EA9C}"/>
              </a:ext>
            </a:extLst>
          </p:cNvPr>
          <p:cNvPicPr>
            <a:picLocks noChangeAspect="1"/>
          </p:cNvPicPr>
          <p:nvPr/>
        </p:nvPicPr>
        <p:blipFill>
          <a:blip r:embed="rId3"/>
          <a:stretch>
            <a:fillRect/>
          </a:stretch>
        </p:blipFill>
        <p:spPr>
          <a:xfrm>
            <a:off x="579438" y="1556510"/>
            <a:ext cx="1161288" cy="1161288"/>
          </a:xfrm>
          <a:prstGeom prst="rect">
            <a:avLst/>
          </a:prstGeom>
        </p:spPr>
      </p:pic>
      <p:sp>
        <p:nvSpPr>
          <p:cNvPr id="12" name="Rectangle 11">
            <a:extLst>
              <a:ext uri="{FF2B5EF4-FFF2-40B4-BE49-F238E27FC236}">
                <a16:creationId xmlns:a16="http://schemas.microsoft.com/office/drawing/2014/main" id="{DB569D56-1676-4F94-A78D-74244FD6A79F}"/>
              </a:ext>
              <a:ext uri="{C183D7F6-B498-43B3-948B-1728B52AA6E4}">
                <adec:decorative xmlns:adec="http://schemas.microsoft.com/office/drawing/2017/decorative" val="1"/>
              </a:ext>
            </a:extLst>
          </p:cNvPr>
          <p:cNvSpPr/>
          <p:nvPr/>
        </p:nvSpPr>
        <p:spPr bwMode="auto">
          <a:xfrm>
            <a:off x="2057400" y="1917009"/>
            <a:ext cx="9494838" cy="439465"/>
          </a:xfrm>
          <a:prstGeom prst="rect">
            <a:avLst/>
          </a:prstGeom>
          <a:noFill/>
          <a:ln w="6350">
            <a:no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horz" wrap="square" lIns="0" tIns="0" rIns="0" bIns="0" numCol="1" spcCol="0" rtlCol="0" fromWordArt="0" anchor="ctr" anchorCtr="0" forceAA="0" compatLnSpc="1">
            <a:prstTxWarp prst="textNoShape">
              <a:avLst/>
            </a:prstTxWarp>
            <a:noAutofit/>
          </a:bodyPr>
          <a:lstStyle/>
          <a:p>
            <a:pPr lvl="0" fontAlgn="base">
              <a:defRPr/>
            </a:pPr>
            <a:r>
              <a:rPr lang="en-US" sz="2400" dirty="0">
                <a:solidFill>
                  <a:srgbClr val="1A1A1A"/>
                </a:solidFill>
              </a:rPr>
              <a:t>Exercise 1: Assign eDiscovery permissions</a:t>
            </a:r>
          </a:p>
        </p:txBody>
      </p:sp>
    </p:spTree>
    <p:extLst>
      <p:ext uri="{BB962C8B-B14F-4D97-AF65-F5344CB8AC3E}">
        <p14:creationId xmlns:p14="http://schemas.microsoft.com/office/powerpoint/2010/main" val="2757218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1" y="3304951"/>
            <a:ext cx="9029649" cy="387798"/>
          </a:xfrm>
        </p:spPr>
        <p:txBody>
          <a:bodyPr/>
          <a:lstStyle/>
          <a:p>
            <a:r>
              <a:rPr lang="en-US" dirty="0"/>
              <a:t>Module 2: Content Search</a:t>
            </a:r>
          </a:p>
        </p:txBody>
      </p:sp>
      <p:pic>
        <p:nvPicPr>
          <p:cNvPr id="7" name="Picture 6" descr="Icon of two documents">
            <a:extLst>
              <a:ext uri="{FF2B5EF4-FFF2-40B4-BE49-F238E27FC236}">
                <a16:creationId xmlns:a16="http://schemas.microsoft.com/office/drawing/2014/main" id="{D5FB685E-E975-4B58-9DDF-7BB399C386A9}"/>
              </a:ext>
            </a:extLst>
          </p:cNvPr>
          <p:cNvPicPr>
            <a:picLocks noChangeAspect="1"/>
          </p:cNvPicPr>
          <p:nvPr/>
        </p:nvPicPr>
        <p:blipFill>
          <a:blip r:embed="rId3"/>
          <a:stretch>
            <a:fillRect/>
          </a:stretch>
        </p:blipFill>
        <p:spPr>
          <a:xfrm>
            <a:off x="10318664" y="2987040"/>
            <a:ext cx="1089660" cy="1089660"/>
          </a:xfrm>
          <a:prstGeom prst="rect">
            <a:avLst/>
          </a:prstGeom>
        </p:spPr>
      </p:pic>
      <p:sp>
        <p:nvSpPr>
          <p:cNvPr id="4" name="TextBox 3">
            <a:extLst>
              <a:ext uri="{FF2B5EF4-FFF2-40B4-BE49-F238E27FC236}">
                <a16:creationId xmlns:a16="http://schemas.microsoft.com/office/drawing/2014/main" id="{4E461B8E-9DEA-39E7-DCEA-9FD66C5FB663}"/>
              </a:ext>
            </a:extLst>
          </p:cNvPr>
          <p:cNvSpPr txBox="1"/>
          <p:nvPr/>
        </p:nvSpPr>
        <p:spPr>
          <a:xfrm>
            <a:off x="331304" y="4554931"/>
            <a:ext cx="9515062" cy="1015663"/>
          </a:xfrm>
          <a:prstGeom prst="rect">
            <a:avLst/>
          </a:prstGeom>
          <a:noFill/>
        </p:spPr>
        <p:txBody>
          <a:bodyPr wrap="square">
            <a:spAutoFit/>
          </a:bodyPr>
          <a:lstStyle/>
          <a:p>
            <a:pPr algn="just"/>
            <a:r>
              <a:rPr lang="en-US" sz="2000" dirty="0"/>
              <a:t>This module covers how to perform a Content Search using keyword query language, differences in types of returned data, how to preview the content and how to export the reports/results.</a:t>
            </a:r>
          </a:p>
        </p:txBody>
      </p:sp>
    </p:spTree>
    <p:extLst>
      <p:ext uri="{BB962C8B-B14F-4D97-AF65-F5344CB8AC3E}">
        <p14:creationId xmlns:p14="http://schemas.microsoft.com/office/powerpoint/2010/main" val="1653545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FBF8B-BEC6-4009-BCCD-1D4F9BD4696E}"/>
              </a:ext>
            </a:extLst>
          </p:cNvPr>
          <p:cNvSpPr>
            <a:spLocks noGrp="1"/>
          </p:cNvSpPr>
          <p:nvPr>
            <p:ph type="title"/>
          </p:nvPr>
        </p:nvSpPr>
        <p:spPr/>
        <p:txBody>
          <a:bodyPr/>
          <a:lstStyle/>
          <a:p>
            <a:r>
              <a:rPr lang="en-US" dirty="0"/>
              <a:t>Module introduction</a:t>
            </a:r>
          </a:p>
        </p:txBody>
      </p:sp>
      <p:sp>
        <p:nvSpPr>
          <p:cNvPr id="3" name="TextBox 2">
            <a:extLst>
              <a:ext uri="{FF2B5EF4-FFF2-40B4-BE49-F238E27FC236}">
                <a16:creationId xmlns:a16="http://schemas.microsoft.com/office/drawing/2014/main" id="{17232005-3EDA-4F5D-B23C-BED9584A1E80}"/>
              </a:ext>
            </a:extLst>
          </p:cNvPr>
          <p:cNvSpPr txBox="1"/>
          <p:nvPr/>
        </p:nvSpPr>
        <p:spPr>
          <a:xfrm>
            <a:off x="600058" y="1078993"/>
            <a:ext cx="5762641" cy="439466"/>
          </a:xfrm>
          <a:prstGeom prst="rect">
            <a:avLst/>
          </a:prstGeom>
          <a:noFill/>
        </p:spPr>
        <p:txBody>
          <a:bodyPr wrap="square" lIns="0" tIns="0" rIns="0" bIns="0" rtlCol="0">
            <a:noAutofit/>
          </a:bodyPr>
          <a:lstStyle/>
          <a:p>
            <a:pPr indent="0">
              <a:buNone/>
            </a:pPr>
            <a:r>
              <a:rPr lang="en-US" sz="2200" dirty="0">
                <a:solidFill>
                  <a:srgbClr val="1A1A1A"/>
                </a:solidFill>
                <a:latin typeface="+mj-lt"/>
              </a:rPr>
              <a:t>After this module, you should be able to:</a:t>
            </a:r>
          </a:p>
        </p:txBody>
      </p:sp>
      <p:pic>
        <p:nvPicPr>
          <p:cNvPr id="14" name="Picture 13" descr="Icon of magnifying glass">
            <a:extLst>
              <a:ext uri="{FF2B5EF4-FFF2-40B4-BE49-F238E27FC236}">
                <a16:creationId xmlns:a16="http://schemas.microsoft.com/office/drawing/2014/main" id="{0FC3748D-E54F-4CA4-B792-9C34B5BE3FC5}"/>
              </a:ext>
            </a:extLst>
          </p:cNvPr>
          <p:cNvPicPr>
            <a:picLocks noChangeAspect="1"/>
          </p:cNvPicPr>
          <p:nvPr/>
        </p:nvPicPr>
        <p:blipFill>
          <a:blip r:embed="rId3"/>
          <a:stretch>
            <a:fillRect/>
          </a:stretch>
        </p:blipFill>
        <p:spPr>
          <a:xfrm>
            <a:off x="600058" y="1583896"/>
            <a:ext cx="897636" cy="899160"/>
          </a:xfrm>
          <a:prstGeom prst="rect">
            <a:avLst/>
          </a:prstGeom>
        </p:spPr>
      </p:pic>
      <p:sp>
        <p:nvSpPr>
          <p:cNvPr id="4" name="TextBox 3">
            <a:extLst>
              <a:ext uri="{FF2B5EF4-FFF2-40B4-BE49-F238E27FC236}">
                <a16:creationId xmlns:a16="http://schemas.microsoft.com/office/drawing/2014/main" id="{2B985BA9-995D-4DDF-AB70-1ED8D7B92198}"/>
              </a:ext>
            </a:extLst>
          </p:cNvPr>
          <p:cNvSpPr txBox="1"/>
          <p:nvPr/>
        </p:nvSpPr>
        <p:spPr>
          <a:xfrm>
            <a:off x="1653309" y="1640678"/>
            <a:ext cx="5103091" cy="782989"/>
          </a:xfrm>
          <a:prstGeom prst="rect">
            <a:avLst/>
          </a:prstGeom>
          <a:noFill/>
        </p:spPr>
        <p:txBody>
          <a:bodyPr wrap="square" lIns="0" tIns="0" rIns="0" bIns="0" rtlCol="0" anchor="ctr">
            <a:noAutofit/>
          </a:bodyPr>
          <a:lstStyle/>
          <a:p>
            <a:r>
              <a:rPr lang="en-US" sz="2000" dirty="0"/>
              <a:t>Use content search in Microsoft 365</a:t>
            </a:r>
          </a:p>
        </p:txBody>
      </p:sp>
      <p:cxnSp>
        <p:nvCxnSpPr>
          <p:cNvPr id="28" name="Straight Connector 27">
            <a:extLst>
              <a:ext uri="{FF2B5EF4-FFF2-40B4-BE49-F238E27FC236}">
                <a16:creationId xmlns:a16="http://schemas.microsoft.com/office/drawing/2014/main" id="{E1081A6B-5ABB-4A96-A4FB-4AE0C2E817A5}"/>
              </a:ext>
              <a:ext uri="{C183D7F6-B498-43B3-948B-1728B52AA6E4}">
                <adec:decorative xmlns:adec="http://schemas.microsoft.com/office/drawing/2017/decorative" val="1"/>
              </a:ext>
            </a:extLst>
          </p:cNvPr>
          <p:cNvCxnSpPr>
            <a:cxnSpLocks/>
          </p:cNvCxnSpPr>
          <p:nvPr/>
        </p:nvCxnSpPr>
        <p:spPr>
          <a:xfrm>
            <a:off x="1665691" y="2542655"/>
            <a:ext cx="51161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9" name="Picture 48" descr="Icon of a tool">
            <a:extLst>
              <a:ext uri="{FF2B5EF4-FFF2-40B4-BE49-F238E27FC236}">
                <a16:creationId xmlns:a16="http://schemas.microsoft.com/office/drawing/2014/main" id="{D54C34AF-8248-459B-877C-097FE73ECDFF}"/>
              </a:ext>
            </a:extLst>
          </p:cNvPr>
          <p:cNvPicPr>
            <a:picLocks noChangeAspect="1"/>
          </p:cNvPicPr>
          <p:nvPr/>
        </p:nvPicPr>
        <p:blipFill>
          <a:blip r:embed="rId4"/>
          <a:stretch>
            <a:fillRect/>
          </a:stretch>
        </p:blipFill>
        <p:spPr>
          <a:xfrm>
            <a:off x="600058" y="2604862"/>
            <a:ext cx="897636" cy="899160"/>
          </a:xfrm>
          <a:prstGeom prst="rect">
            <a:avLst/>
          </a:prstGeom>
        </p:spPr>
      </p:pic>
      <p:sp>
        <p:nvSpPr>
          <p:cNvPr id="6" name="TextBox 5">
            <a:extLst>
              <a:ext uri="{FF2B5EF4-FFF2-40B4-BE49-F238E27FC236}">
                <a16:creationId xmlns:a16="http://schemas.microsoft.com/office/drawing/2014/main" id="{D628F251-C480-474A-A284-1E6642673320}"/>
              </a:ext>
            </a:extLst>
          </p:cNvPr>
          <p:cNvSpPr txBox="1"/>
          <p:nvPr/>
        </p:nvSpPr>
        <p:spPr>
          <a:xfrm>
            <a:off x="1653309" y="2661645"/>
            <a:ext cx="5103091" cy="782989"/>
          </a:xfrm>
          <a:prstGeom prst="rect">
            <a:avLst/>
          </a:prstGeom>
          <a:noFill/>
        </p:spPr>
        <p:txBody>
          <a:bodyPr wrap="square" lIns="0" tIns="0" rIns="0" bIns="0" rtlCol="0" anchor="ctr">
            <a:noAutofit/>
          </a:bodyPr>
          <a:lstStyle/>
          <a:p>
            <a:r>
              <a:rPr lang="en-US" sz="2000" dirty="0"/>
              <a:t>Configure search permission filtering</a:t>
            </a:r>
          </a:p>
        </p:txBody>
      </p:sp>
      <p:cxnSp>
        <p:nvCxnSpPr>
          <p:cNvPr id="29" name="Straight Connector 28">
            <a:extLst>
              <a:ext uri="{FF2B5EF4-FFF2-40B4-BE49-F238E27FC236}">
                <a16:creationId xmlns:a16="http://schemas.microsoft.com/office/drawing/2014/main" id="{1E8793A5-ED28-4AFD-856D-A2C5334E6BA5}"/>
              </a:ext>
              <a:ext uri="{C183D7F6-B498-43B3-948B-1728B52AA6E4}">
                <adec:decorative xmlns:adec="http://schemas.microsoft.com/office/drawing/2017/decorative" val="1"/>
              </a:ext>
            </a:extLst>
          </p:cNvPr>
          <p:cNvCxnSpPr>
            <a:cxnSpLocks/>
          </p:cNvCxnSpPr>
          <p:nvPr/>
        </p:nvCxnSpPr>
        <p:spPr>
          <a:xfrm>
            <a:off x="1665691" y="3563621"/>
            <a:ext cx="51161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1" name="Picture 50" descr="Icon of two folders with left and right arrows">
            <a:extLst>
              <a:ext uri="{FF2B5EF4-FFF2-40B4-BE49-F238E27FC236}">
                <a16:creationId xmlns:a16="http://schemas.microsoft.com/office/drawing/2014/main" id="{D6E40341-B932-405E-8658-BA45F0523619}"/>
              </a:ext>
            </a:extLst>
          </p:cNvPr>
          <p:cNvPicPr>
            <a:picLocks noChangeAspect="1"/>
          </p:cNvPicPr>
          <p:nvPr/>
        </p:nvPicPr>
        <p:blipFill>
          <a:blip r:embed="rId5"/>
          <a:stretch>
            <a:fillRect/>
          </a:stretch>
        </p:blipFill>
        <p:spPr>
          <a:xfrm>
            <a:off x="600058" y="3625828"/>
            <a:ext cx="897636" cy="897636"/>
          </a:xfrm>
          <a:prstGeom prst="rect">
            <a:avLst/>
          </a:prstGeom>
        </p:spPr>
      </p:pic>
      <p:sp>
        <p:nvSpPr>
          <p:cNvPr id="8" name="TextBox 7">
            <a:extLst>
              <a:ext uri="{FF2B5EF4-FFF2-40B4-BE49-F238E27FC236}">
                <a16:creationId xmlns:a16="http://schemas.microsoft.com/office/drawing/2014/main" id="{EE646DC2-4354-435C-8EBB-359F03BCCC82}"/>
              </a:ext>
            </a:extLst>
          </p:cNvPr>
          <p:cNvSpPr txBox="1"/>
          <p:nvPr/>
        </p:nvSpPr>
        <p:spPr>
          <a:xfrm>
            <a:off x="1653309" y="3682612"/>
            <a:ext cx="5103091" cy="782989"/>
          </a:xfrm>
          <a:prstGeom prst="rect">
            <a:avLst/>
          </a:prstGeom>
          <a:noFill/>
        </p:spPr>
        <p:txBody>
          <a:bodyPr wrap="square" lIns="0" tIns="0" rIns="0" bIns="0" rtlCol="0" anchor="ctr">
            <a:noAutofit/>
          </a:bodyPr>
          <a:lstStyle/>
          <a:p>
            <a:r>
              <a:rPr lang="en-US" sz="2000" dirty="0"/>
              <a:t>Search for third-party data</a:t>
            </a:r>
          </a:p>
        </p:txBody>
      </p:sp>
      <p:cxnSp>
        <p:nvCxnSpPr>
          <p:cNvPr id="30" name="Straight Connector 29">
            <a:extLst>
              <a:ext uri="{FF2B5EF4-FFF2-40B4-BE49-F238E27FC236}">
                <a16:creationId xmlns:a16="http://schemas.microsoft.com/office/drawing/2014/main" id="{D0FBC3B0-DDBB-4C7C-85F8-F260F7BB0051}"/>
              </a:ext>
              <a:ext uri="{C183D7F6-B498-43B3-948B-1728B52AA6E4}">
                <adec:decorative xmlns:adec="http://schemas.microsoft.com/office/drawing/2017/decorative" val="1"/>
              </a:ext>
            </a:extLst>
          </p:cNvPr>
          <p:cNvCxnSpPr>
            <a:cxnSpLocks/>
          </p:cNvCxnSpPr>
          <p:nvPr/>
        </p:nvCxnSpPr>
        <p:spPr>
          <a:xfrm>
            <a:off x="1665691" y="4584587"/>
            <a:ext cx="51161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3" name="Picture 52" descr="Icon of pencil with square behind it">
            <a:extLst>
              <a:ext uri="{FF2B5EF4-FFF2-40B4-BE49-F238E27FC236}">
                <a16:creationId xmlns:a16="http://schemas.microsoft.com/office/drawing/2014/main" id="{3250F88C-A3B3-4129-99B3-E3CFC83583D0}"/>
              </a:ext>
            </a:extLst>
          </p:cNvPr>
          <p:cNvPicPr>
            <a:picLocks noChangeAspect="1"/>
          </p:cNvPicPr>
          <p:nvPr/>
        </p:nvPicPr>
        <p:blipFill>
          <a:blip r:embed="rId6"/>
          <a:stretch>
            <a:fillRect/>
          </a:stretch>
        </p:blipFill>
        <p:spPr>
          <a:xfrm>
            <a:off x="600058" y="4646794"/>
            <a:ext cx="897636" cy="897636"/>
          </a:xfrm>
          <a:prstGeom prst="rect">
            <a:avLst/>
          </a:prstGeom>
        </p:spPr>
      </p:pic>
      <p:sp>
        <p:nvSpPr>
          <p:cNvPr id="22" name="TextBox 21">
            <a:extLst>
              <a:ext uri="{FF2B5EF4-FFF2-40B4-BE49-F238E27FC236}">
                <a16:creationId xmlns:a16="http://schemas.microsoft.com/office/drawing/2014/main" id="{F64DE15D-AA28-44C1-B8DF-A2E4B91B8ED4}"/>
              </a:ext>
            </a:extLst>
          </p:cNvPr>
          <p:cNvSpPr txBox="1"/>
          <p:nvPr/>
        </p:nvSpPr>
        <p:spPr>
          <a:xfrm>
            <a:off x="1653309" y="4703579"/>
            <a:ext cx="5103091" cy="782989"/>
          </a:xfrm>
          <a:prstGeom prst="rect">
            <a:avLst/>
          </a:prstGeom>
          <a:noFill/>
        </p:spPr>
        <p:txBody>
          <a:bodyPr wrap="square" lIns="0" tIns="0" rIns="0" bIns="0" rtlCol="0" anchor="ctr">
            <a:noAutofit/>
          </a:bodyPr>
          <a:lstStyle/>
          <a:p>
            <a:r>
              <a:rPr lang="en-US" sz="2000" dirty="0"/>
              <a:t>Describe when to use scripts for advanced searches</a:t>
            </a:r>
          </a:p>
        </p:txBody>
      </p:sp>
      <p:cxnSp>
        <p:nvCxnSpPr>
          <p:cNvPr id="16" name="Straight Connector 15">
            <a:extLst>
              <a:ext uri="{FF2B5EF4-FFF2-40B4-BE49-F238E27FC236}">
                <a16:creationId xmlns:a16="http://schemas.microsoft.com/office/drawing/2014/main" id="{44F546CE-EA48-4EE0-A7BB-960DF52AF6B1}"/>
              </a:ext>
              <a:ext uri="{C183D7F6-B498-43B3-948B-1728B52AA6E4}">
                <adec:decorative xmlns:adec="http://schemas.microsoft.com/office/drawing/2017/decorative" val="1"/>
              </a:ext>
            </a:extLst>
          </p:cNvPr>
          <p:cNvCxnSpPr>
            <a:cxnSpLocks/>
          </p:cNvCxnSpPr>
          <p:nvPr/>
        </p:nvCxnSpPr>
        <p:spPr>
          <a:xfrm>
            <a:off x="1665691" y="5605553"/>
            <a:ext cx="51161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5" name="Picture 54" descr="Icon of blocks building on one another">
            <a:extLst>
              <a:ext uri="{FF2B5EF4-FFF2-40B4-BE49-F238E27FC236}">
                <a16:creationId xmlns:a16="http://schemas.microsoft.com/office/drawing/2014/main" id="{2F22E0FA-F4D1-4893-9F44-9D729D471215}"/>
              </a:ext>
            </a:extLst>
          </p:cNvPr>
          <p:cNvPicPr>
            <a:picLocks noChangeAspect="1"/>
          </p:cNvPicPr>
          <p:nvPr/>
        </p:nvPicPr>
        <p:blipFill>
          <a:blip r:embed="rId7"/>
          <a:stretch>
            <a:fillRect/>
          </a:stretch>
        </p:blipFill>
        <p:spPr>
          <a:xfrm>
            <a:off x="600058" y="5667762"/>
            <a:ext cx="897636" cy="897636"/>
          </a:xfrm>
          <a:prstGeom prst="rect">
            <a:avLst/>
          </a:prstGeom>
        </p:spPr>
      </p:pic>
      <p:sp>
        <p:nvSpPr>
          <p:cNvPr id="15" name="TextBox 14">
            <a:extLst>
              <a:ext uri="{FF2B5EF4-FFF2-40B4-BE49-F238E27FC236}">
                <a16:creationId xmlns:a16="http://schemas.microsoft.com/office/drawing/2014/main" id="{E57D43AE-07FF-4C98-9C08-993844FE9BBD}"/>
              </a:ext>
            </a:extLst>
          </p:cNvPr>
          <p:cNvSpPr txBox="1"/>
          <p:nvPr/>
        </p:nvSpPr>
        <p:spPr>
          <a:xfrm>
            <a:off x="1653309" y="5724544"/>
            <a:ext cx="5103091" cy="782989"/>
          </a:xfrm>
          <a:prstGeom prst="rect">
            <a:avLst/>
          </a:prstGeom>
          <a:noFill/>
        </p:spPr>
        <p:txBody>
          <a:bodyPr wrap="square" lIns="0" tIns="0" rIns="0" bIns="0" rtlCol="0" anchor="ctr">
            <a:noAutofit/>
          </a:bodyPr>
          <a:lstStyle/>
          <a:p>
            <a:r>
              <a:rPr lang="en-US" sz="2000" dirty="0"/>
              <a:t>Conduct a data subject request search</a:t>
            </a:r>
            <a:br>
              <a:rPr lang="en-US" sz="2000" dirty="0"/>
            </a:br>
            <a:r>
              <a:rPr lang="en-US" sz="2000" dirty="0"/>
              <a:t>for GDPR</a:t>
            </a:r>
          </a:p>
        </p:txBody>
      </p:sp>
    </p:spTree>
    <p:extLst>
      <p:ext uri="{BB962C8B-B14F-4D97-AF65-F5344CB8AC3E}">
        <p14:creationId xmlns:p14="http://schemas.microsoft.com/office/powerpoint/2010/main" val="303976306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Content Search explained</a:t>
            </a:r>
          </a:p>
        </p:txBody>
      </p:sp>
      <p:sp>
        <p:nvSpPr>
          <p:cNvPr id="202" name="Rectangle 201">
            <a:extLst>
              <a:ext uri="{FF2B5EF4-FFF2-40B4-BE49-F238E27FC236}">
                <a16:creationId xmlns:a16="http://schemas.microsoft.com/office/drawing/2014/main" id="{D20C4D0A-08E2-40FE-83CA-8AD3A5B85F19}"/>
              </a:ext>
            </a:extLst>
          </p:cNvPr>
          <p:cNvSpPr/>
          <p:nvPr/>
        </p:nvSpPr>
        <p:spPr bwMode="auto">
          <a:xfrm>
            <a:off x="581375" y="1437699"/>
            <a:ext cx="5577329" cy="1614241"/>
          </a:xfrm>
          <a:prstGeom prst="rect">
            <a:avLst/>
          </a:prstGeom>
          <a:solidFill>
            <a:schemeClr val="bg1">
              <a:lumMod val="95000"/>
            </a:schemeClr>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p>
            <a:pPr defTabSz="914367">
              <a:spcBef>
                <a:spcPct val="0"/>
              </a:spcBef>
            </a:pPr>
            <a:r>
              <a:rPr lang="en-US" sz="2000" dirty="0">
                <a:ln w="3175">
                  <a:noFill/>
                </a:ln>
                <a:solidFill>
                  <a:schemeClr val="tx1"/>
                </a:solidFill>
                <a:cs typeface="Segoe UI Semilight" panose="020B0402040204020203" pitchFamily="34" charset="0"/>
              </a:rPr>
              <a:t>In contrast to eDiscovery searches, the Content Search feature in the Security and Compliance Center has no limits on the number of mailboxes and sites that you can search</a:t>
            </a:r>
          </a:p>
        </p:txBody>
      </p:sp>
      <p:sp>
        <p:nvSpPr>
          <p:cNvPr id="203" name="Rectangle 202">
            <a:extLst>
              <a:ext uri="{FF2B5EF4-FFF2-40B4-BE49-F238E27FC236}">
                <a16:creationId xmlns:a16="http://schemas.microsoft.com/office/drawing/2014/main" id="{2DA7CB1B-E11D-4EE0-8C76-3111F5D227E8}"/>
              </a:ext>
            </a:extLst>
          </p:cNvPr>
          <p:cNvSpPr/>
          <p:nvPr/>
        </p:nvSpPr>
        <p:spPr bwMode="auto">
          <a:xfrm>
            <a:off x="6300330" y="1437699"/>
            <a:ext cx="5577329" cy="1614241"/>
          </a:xfrm>
          <a:prstGeom prst="rect">
            <a:avLst/>
          </a:prstGeom>
          <a:solidFill>
            <a:schemeClr val="bg1">
              <a:lumMod val="95000"/>
            </a:schemeClr>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p>
            <a:pPr lvl="0" defTabSz="914367">
              <a:spcBef>
                <a:spcPct val="0"/>
              </a:spcBef>
              <a:defRPr/>
            </a:pPr>
            <a:r>
              <a:rPr lang="en-US" sz="2000" dirty="0">
                <a:ln w="3175">
                  <a:noFill/>
                </a:ln>
                <a:solidFill>
                  <a:schemeClr val="tx1"/>
                </a:solidFill>
                <a:cs typeface="Segoe UI Semilight" panose="020B0402040204020203" pitchFamily="34" charset="0"/>
              </a:rPr>
              <a:t>Content Search contains enhanced performance capabilities that are useful when running very large eDiscovery searches</a:t>
            </a:r>
          </a:p>
        </p:txBody>
      </p:sp>
      <p:sp>
        <p:nvSpPr>
          <p:cNvPr id="207" name="Rectangle 206">
            <a:extLst>
              <a:ext uri="{FF2B5EF4-FFF2-40B4-BE49-F238E27FC236}">
                <a16:creationId xmlns:a16="http://schemas.microsoft.com/office/drawing/2014/main" id="{E4B6D4C9-1E1C-4975-B672-26668070A96B}"/>
              </a:ext>
            </a:extLst>
          </p:cNvPr>
          <p:cNvSpPr/>
          <p:nvPr/>
        </p:nvSpPr>
        <p:spPr bwMode="auto">
          <a:xfrm>
            <a:off x="600059" y="3171824"/>
            <a:ext cx="11277600" cy="3097213"/>
          </a:xfrm>
          <a:prstGeom prst="rect">
            <a:avLst/>
          </a:prstGeom>
          <a:solidFill>
            <a:schemeClr val="bg1">
              <a:lumMod val="95000"/>
            </a:schemeClr>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p>
            <a:pPr lvl="0" defTabSz="914367">
              <a:spcBef>
                <a:spcPct val="0"/>
              </a:spcBef>
              <a:defRPr/>
            </a:pPr>
            <a:r>
              <a:rPr lang="en-US" sz="2000" dirty="0">
                <a:ln w="3175">
                  <a:noFill/>
                </a:ln>
                <a:solidFill>
                  <a:schemeClr val="tx1"/>
                </a:solidFill>
                <a:cs typeface="Segoe UI Semilight" panose="020B0402040204020203" pitchFamily="34" charset="0"/>
              </a:rPr>
              <a:t>After you run a Content Search, the number of content sources and an estimated number of search results are displayed for:</a:t>
            </a:r>
          </a:p>
          <a:p>
            <a:pPr marL="285750" lvl="0" indent="-285750" defTabSz="914367">
              <a:spcBef>
                <a:spcPts val="600"/>
              </a:spcBef>
              <a:buFont typeface="Arial" panose="020B0604020202020204" pitchFamily="34" charset="0"/>
              <a:buChar char="•"/>
              <a:defRPr/>
            </a:pPr>
            <a:r>
              <a:rPr lang="en-US" dirty="0">
                <a:ln w="3175">
                  <a:noFill/>
                </a:ln>
                <a:solidFill>
                  <a:schemeClr val="tx1"/>
                </a:solidFill>
                <a:cs typeface="Segoe UI Semilight" panose="020B0402040204020203" pitchFamily="34" charset="0"/>
              </a:rPr>
              <a:t>Exchange Online mailboxes and public folders</a:t>
            </a:r>
          </a:p>
          <a:p>
            <a:pPr marL="285750" lvl="0" indent="-285750" defTabSz="914367">
              <a:spcBef>
                <a:spcPts val="600"/>
              </a:spcBef>
              <a:buFont typeface="Arial" panose="020B0604020202020204" pitchFamily="34" charset="0"/>
              <a:buChar char="•"/>
              <a:defRPr/>
            </a:pPr>
            <a:r>
              <a:rPr lang="en-US" dirty="0">
                <a:ln w="3175">
                  <a:noFill/>
                </a:ln>
                <a:solidFill>
                  <a:schemeClr val="tx1"/>
                </a:solidFill>
                <a:cs typeface="Segoe UI Semilight" panose="020B0402040204020203" pitchFamily="34" charset="0"/>
              </a:rPr>
              <a:t>SharePoint Online sites and OneDrive for Business accounts</a:t>
            </a:r>
          </a:p>
          <a:p>
            <a:pPr marL="285750" lvl="0" indent="-285750" defTabSz="914367">
              <a:spcBef>
                <a:spcPts val="600"/>
              </a:spcBef>
              <a:buFont typeface="Arial" panose="020B0604020202020204" pitchFamily="34" charset="0"/>
              <a:buChar char="•"/>
              <a:defRPr/>
            </a:pPr>
            <a:r>
              <a:rPr lang="en-US" dirty="0">
                <a:ln w="3175">
                  <a:noFill/>
                </a:ln>
                <a:solidFill>
                  <a:schemeClr val="tx1"/>
                </a:solidFill>
                <a:cs typeface="Segoe UI Semilight" panose="020B0402040204020203" pitchFamily="34" charset="0"/>
              </a:rPr>
              <a:t>Skype for Business conversations</a:t>
            </a:r>
          </a:p>
          <a:p>
            <a:pPr marL="285750" lvl="0" indent="-285750" defTabSz="914367">
              <a:spcBef>
                <a:spcPts val="600"/>
              </a:spcBef>
              <a:buFont typeface="Arial" panose="020B0604020202020204" pitchFamily="34" charset="0"/>
              <a:buChar char="•"/>
              <a:defRPr/>
            </a:pPr>
            <a:r>
              <a:rPr lang="en-US" dirty="0">
                <a:ln w="3175">
                  <a:noFill/>
                </a:ln>
                <a:solidFill>
                  <a:schemeClr val="tx1"/>
                </a:solidFill>
                <a:cs typeface="Segoe UI Semilight" panose="020B0402040204020203" pitchFamily="34" charset="0"/>
              </a:rPr>
              <a:t>Microsoft Teams messages and sites</a:t>
            </a:r>
          </a:p>
          <a:p>
            <a:pPr marL="285750" lvl="0" indent="-285750" defTabSz="914367">
              <a:spcBef>
                <a:spcPts val="600"/>
              </a:spcBef>
              <a:buFont typeface="Arial" panose="020B0604020202020204" pitchFamily="34" charset="0"/>
              <a:buChar char="•"/>
              <a:defRPr/>
            </a:pPr>
            <a:r>
              <a:rPr lang="en-US" dirty="0">
                <a:ln w="3175">
                  <a:noFill/>
                </a:ln>
                <a:solidFill>
                  <a:schemeClr val="tx1"/>
                </a:solidFill>
                <a:cs typeface="Segoe UI Semilight" panose="020B0402040204020203" pitchFamily="34" charset="0"/>
              </a:rPr>
              <a:t>Microsoft 365 Groups messages and sites</a:t>
            </a:r>
          </a:p>
          <a:p>
            <a:pPr marL="285750" lvl="0" indent="-285750" defTabSz="914367">
              <a:spcBef>
                <a:spcPts val="600"/>
              </a:spcBef>
              <a:buFont typeface="Arial" panose="020B0604020202020204" pitchFamily="34" charset="0"/>
              <a:buChar char="•"/>
              <a:defRPr/>
            </a:pPr>
            <a:r>
              <a:rPr lang="en-US" dirty="0">
                <a:ln w="3175">
                  <a:noFill/>
                </a:ln>
                <a:solidFill>
                  <a:schemeClr val="tx1"/>
                </a:solidFill>
                <a:cs typeface="Segoe UI Semilight" panose="020B0402040204020203" pitchFamily="34" charset="0"/>
              </a:rPr>
              <a:t>To-Dos and MyAnalytics</a:t>
            </a:r>
            <a:endParaRPr kumimoji="0" lang="en-US" b="0" i="0" u="none" strike="noStrike" kern="1200" cap="none" spc="0" normalizeH="0" baseline="0" noProof="0" dirty="0">
              <a:ln w="3175">
                <a:noFill/>
              </a:ln>
              <a:solidFill>
                <a:schemeClr val="tx1"/>
              </a:solidFill>
              <a:effectLst/>
              <a:uLnTx/>
              <a:uFillTx/>
              <a:ea typeface="+mn-ea"/>
              <a:cs typeface="Segoe UI Semilight" panose="020B0402040204020203" pitchFamily="34" charset="0"/>
            </a:endParaRPr>
          </a:p>
        </p:txBody>
      </p:sp>
    </p:spTree>
    <p:extLst>
      <p:ext uri="{BB962C8B-B14F-4D97-AF65-F5344CB8AC3E}">
        <p14:creationId xmlns:p14="http://schemas.microsoft.com/office/powerpoint/2010/main" val="22401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01155-137C-41C8-B825-3C7E5E727D5C}"/>
              </a:ext>
            </a:extLst>
          </p:cNvPr>
          <p:cNvSpPr>
            <a:spLocks noGrp="1"/>
          </p:cNvSpPr>
          <p:nvPr>
            <p:ph type="title"/>
          </p:nvPr>
        </p:nvSpPr>
        <p:spPr/>
        <p:txBody>
          <a:bodyPr/>
          <a:lstStyle/>
          <a:p>
            <a:r>
              <a:rPr lang="en-US" dirty="0"/>
              <a:t>Design your Content Search</a:t>
            </a:r>
          </a:p>
        </p:txBody>
      </p:sp>
      <p:sp>
        <p:nvSpPr>
          <p:cNvPr id="4" name="TextBox 3">
            <a:extLst>
              <a:ext uri="{FF2B5EF4-FFF2-40B4-BE49-F238E27FC236}">
                <a16:creationId xmlns:a16="http://schemas.microsoft.com/office/drawing/2014/main" id="{9883173E-1CC7-447D-9010-A2300A1198FC}"/>
              </a:ext>
            </a:extLst>
          </p:cNvPr>
          <p:cNvSpPr txBox="1"/>
          <p:nvPr/>
        </p:nvSpPr>
        <p:spPr>
          <a:xfrm>
            <a:off x="600058" y="1078992"/>
            <a:ext cx="11239464" cy="616457"/>
          </a:xfrm>
          <a:prstGeom prst="rect">
            <a:avLst/>
          </a:prstGeom>
          <a:noFill/>
        </p:spPr>
        <p:txBody>
          <a:bodyPr wrap="square" lIns="0" tIns="0" rIns="0" bIns="0" rtlCol="0">
            <a:noAutofit/>
          </a:bodyPr>
          <a:lstStyle/>
          <a:p>
            <a:pPr indent="0">
              <a:buNone/>
            </a:pPr>
            <a:r>
              <a:rPr lang="en-US" sz="2400" dirty="0">
                <a:solidFill>
                  <a:srgbClr val="1A1A1A"/>
                </a:solidFill>
                <a:latin typeface="+mj-lt"/>
              </a:rPr>
              <a:t>You should consider the following questions when designing a Content Search:</a:t>
            </a:r>
          </a:p>
        </p:txBody>
      </p:sp>
      <p:sp>
        <p:nvSpPr>
          <p:cNvPr id="6" name="Rectangle 5">
            <a:extLst>
              <a:ext uri="{FF2B5EF4-FFF2-40B4-BE49-F238E27FC236}">
                <a16:creationId xmlns:a16="http://schemas.microsoft.com/office/drawing/2014/main" id="{4D504FBF-AFAF-46F0-840B-1CFE6E75B2B5}"/>
              </a:ext>
            </a:extLst>
          </p:cNvPr>
          <p:cNvSpPr/>
          <p:nvPr/>
        </p:nvSpPr>
        <p:spPr bwMode="auto">
          <a:xfrm>
            <a:off x="600058" y="1695448"/>
            <a:ext cx="3419125" cy="2520951"/>
          </a:xfrm>
          <a:prstGeom prst="rect">
            <a:avLst/>
          </a:prstGeom>
          <a:solidFill>
            <a:schemeClr val="bg1">
              <a:lumMod val="95000"/>
            </a:schemeClr>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p>
            <a:pPr defTabSz="914367">
              <a:spcBef>
                <a:spcPct val="0"/>
              </a:spcBef>
            </a:pPr>
            <a:r>
              <a:rPr lang="en-US" sz="2200" dirty="0">
                <a:ln w="3175">
                  <a:noFill/>
                </a:ln>
                <a:solidFill>
                  <a:schemeClr val="tx1"/>
                </a:solidFill>
                <a:cs typeface="Segoe UI Semilight" panose="020B0402040204020203" pitchFamily="34" charset="0"/>
              </a:rPr>
              <a:t>Who should create and run the content search?</a:t>
            </a:r>
          </a:p>
        </p:txBody>
      </p:sp>
      <p:sp>
        <p:nvSpPr>
          <p:cNvPr id="7" name="Rectangle 6">
            <a:extLst>
              <a:ext uri="{FF2B5EF4-FFF2-40B4-BE49-F238E27FC236}">
                <a16:creationId xmlns:a16="http://schemas.microsoft.com/office/drawing/2014/main" id="{D546AB75-E451-45C9-B249-0A82434E7FF7}"/>
              </a:ext>
            </a:extLst>
          </p:cNvPr>
          <p:cNvSpPr/>
          <p:nvPr/>
        </p:nvSpPr>
        <p:spPr bwMode="auto">
          <a:xfrm>
            <a:off x="4153434" y="1695448"/>
            <a:ext cx="3923817" cy="2520951"/>
          </a:xfrm>
          <a:prstGeom prst="rect">
            <a:avLst/>
          </a:prstGeom>
          <a:solidFill>
            <a:schemeClr val="bg1">
              <a:lumMod val="95000"/>
            </a:schemeClr>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p>
            <a:pPr defTabSz="914367">
              <a:spcBef>
                <a:spcPct val="0"/>
              </a:spcBef>
            </a:pPr>
            <a:r>
              <a:rPr lang="en-US" sz="2200" dirty="0">
                <a:ln w="3175">
                  <a:noFill/>
                </a:ln>
                <a:solidFill>
                  <a:schemeClr val="tx1"/>
                </a:solidFill>
                <a:cs typeface="Segoe UI Semilight" panose="020B0402040204020203" pitchFamily="34" charset="0"/>
              </a:rPr>
              <a:t>What type of content search do you want to create</a:t>
            </a:r>
            <a:br>
              <a:rPr lang="en-US" sz="2200" dirty="0">
                <a:ln w="3175">
                  <a:noFill/>
                </a:ln>
                <a:solidFill>
                  <a:schemeClr val="tx1"/>
                </a:solidFill>
                <a:cs typeface="Segoe UI Semilight" panose="020B0402040204020203" pitchFamily="34" charset="0"/>
              </a:rPr>
            </a:br>
            <a:r>
              <a:rPr lang="en-US" sz="2200" dirty="0">
                <a:ln w="3175">
                  <a:noFill/>
                </a:ln>
                <a:solidFill>
                  <a:schemeClr val="tx1"/>
                </a:solidFill>
                <a:cs typeface="Segoe UI Semilight" panose="020B0402040204020203" pitchFamily="34" charset="0"/>
              </a:rPr>
              <a:t>(for example, New search, Guided search, Search by ID list, and so on)?</a:t>
            </a:r>
          </a:p>
        </p:txBody>
      </p:sp>
      <p:sp>
        <p:nvSpPr>
          <p:cNvPr id="8" name="Rectangle 7">
            <a:extLst>
              <a:ext uri="{FF2B5EF4-FFF2-40B4-BE49-F238E27FC236}">
                <a16:creationId xmlns:a16="http://schemas.microsoft.com/office/drawing/2014/main" id="{982B5D1D-6957-42D5-AF02-D1A99B858971}"/>
              </a:ext>
            </a:extLst>
          </p:cNvPr>
          <p:cNvSpPr/>
          <p:nvPr/>
        </p:nvSpPr>
        <p:spPr bwMode="auto">
          <a:xfrm>
            <a:off x="8211502" y="1695448"/>
            <a:ext cx="3664219" cy="2520951"/>
          </a:xfrm>
          <a:prstGeom prst="rect">
            <a:avLst/>
          </a:prstGeom>
          <a:solidFill>
            <a:schemeClr val="bg1">
              <a:lumMod val="95000"/>
            </a:schemeClr>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p>
            <a:pPr defTabSz="914367">
              <a:spcBef>
                <a:spcPct val="0"/>
              </a:spcBef>
            </a:pPr>
            <a:r>
              <a:rPr lang="en-US" sz="2200" dirty="0">
                <a:ln w="3175">
                  <a:noFill/>
                </a:ln>
                <a:solidFill>
                  <a:schemeClr val="tx1"/>
                </a:solidFill>
                <a:cs typeface="Segoe UI Semilight" panose="020B0402040204020203" pitchFamily="34" charset="0"/>
              </a:rPr>
              <a:t>What keywords should be used for the search?</a:t>
            </a:r>
          </a:p>
        </p:txBody>
      </p:sp>
      <p:sp>
        <p:nvSpPr>
          <p:cNvPr id="11" name="Rectangle 10">
            <a:extLst>
              <a:ext uri="{FF2B5EF4-FFF2-40B4-BE49-F238E27FC236}">
                <a16:creationId xmlns:a16="http://schemas.microsoft.com/office/drawing/2014/main" id="{CD18ACB3-03B7-4E77-A977-9416845C6112}"/>
              </a:ext>
            </a:extLst>
          </p:cNvPr>
          <p:cNvSpPr/>
          <p:nvPr/>
        </p:nvSpPr>
        <p:spPr bwMode="auto">
          <a:xfrm>
            <a:off x="600058" y="4326659"/>
            <a:ext cx="5574989" cy="1929384"/>
          </a:xfrm>
          <a:prstGeom prst="rect">
            <a:avLst/>
          </a:prstGeom>
          <a:solidFill>
            <a:schemeClr val="bg1">
              <a:lumMod val="95000"/>
            </a:schemeClr>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p>
            <a:pPr defTabSz="914367">
              <a:spcBef>
                <a:spcPct val="0"/>
              </a:spcBef>
            </a:pPr>
            <a:r>
              <a:rPr lang="en-US" sz="2200" dirty="0">
                <a:ln w="3175">
                  <a:noFill/>
                </a:ln>
                <a:solidFill>
                  <a:schemeClr val="tx1"/>
                </a:solidFill>
                <a:cs typeface="Segoe UI Semilight" panose="020B0402040204020203" pitchFamily="34" charset="0"/>
              </a:rPr>
              <a:t>What conditions should be used (for example, type of data, sender, date, subject, and so on)?</a:t>
            </a:r>
          </a:p>
        </p:txBody>
      </p:sp>
      <p:sp>
        <p:nvSpPr>
          <p:cNvPr id="12" name="Rectangle 11">
            <a:extLst>
              <a:ext uri="{FF2B5EF4-FFF2-40B4-BE49-F238E27FC236}">
                <a16:creationId xmlns:a16="http://schemas.microsoft.com/office/drawing/2014/main" id="{AD633DA1-69A0-48C3-8669-538A3277ACC4}"/>
              </a:ext>
            </a:extLst>
          </p:cNvPr>
          <p:cNvSpPr/>
          <p:nvPr/>
        </p:nvSpPr>
        <p:spPr bwMode="auto">
          <a:xfrm>
            <a:off x="6300732" y="4326659"/>
            <a:ext cx="5574989" cy="1929384"/>
          </a:xfrm>
          <a:prstGeom prst="rect">
            <a:avLst/>
          </a:prstGeom>
          <a:solidFill>
            <a:schemeClr val="bg1">
              <a:lumMod val="95000"/>
            </a:schemeClr>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p>
            <a:pPr defTabSz="914367">
              <a:spcBef>
                <a:spcPct val="0"/>
              </a:spcBef>
            </a:pPr>
            <a:r>
              <a:rPr lang="en-US" sz="2200" dirty="0">
                <a:ln w="3175">
                  <a:noFill/>
                </a:ln>
                <a:solidFill>
                  <a:schemeClr val="tx1"/>
                </a:solidFill>
                <a:cs typeface="Segoe UI Semilight" panose="020B0402040204020203" pitchFamily="34" charset="0"/>
              </a:rPr>
              <a:t>Do you want to search all locations, or only specific locations (for example, SharePoint, Microsoft Teams, and son on)?</a:t>
            </a:r>
          </a:p>
        </p:txBody>
      </p:sp>
    </p:spTree>
    <p:extLst>
      <p:ext uri="{BB962C8B-B14F-4D97-AF65-F5344CB8AC3E}">
        <p14:creationId xmlns:p14="http://schemas.microsoft.com/office/powerpoint/2010/main" val="105690552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Configure search permissions</a:t>
            </a:r>
            <a:endParaRPr lang="en-US" dirty="0"/>
          </a:p>
        </p:txBody>
      </p:sp>
      <p:sp>
        <p:nvSpPr>
          <p:cNvPr id="3" name="Rectangle 2">
            <a:extLst>
              <a:ext uri="{FF2B5EF4-FFF2-40B4-BE49-F238E27FC236}">
                <a16:creationId xmlns:a16="http://schemas.microsoft.com/office/drawing/2014/main" id="{5F186FEA-368B-404B-8E9F-A5E9084A057C}"/>
              </a:ext>
            </a:extLst>
          </p:cNvPr>
          <p:cNvSpPr/>
          <p:nvPr/>
        </p:nvSpPr>
        <p:spPr bwMode="auto">
          <a:xfrm>
            <a:off x="581375" y="1437699"/>
            <a:ext cx="5577329" cy="1614241"/>
          </a:xfrm>
          <a:prstGeom prst="rect">
            <a:avLst/>
          </a:prstGeom>
          <a:solidFill>
            <a:schemeClr val="bg1">
              <a:lumMod val="95000"/>
            </a:schemeClr>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p>
            <a:pPr defTabSz="914367">
              <a:spcBef>
                <a:spcPct val="0"/>
              </a:spcBef>
            </a:pPr>
            <a:r>
              <a:rPr lang="en-US" sz="2000" dirty="0">
                <a:ln w="3175">
                  <a:noFill/>
                </a:ln>
                <a:solidFill>
                  <a:schemeClr val="tx1"/>
                </a:solidFill>
                <a:cs typeface="Segoe UI Semilight" panose="020B0402040204020203" pitchFamily="34" charset="0"/>
              </a:rPr>
              <a:t>Filtered search permissions can be configured to allow an eDiscovery manager to search only a subset of mailboxes and sites in a </a:t>
            </a:r>
            <a:br>
              <a:rPr lang="en-US" sz="2000" dirty="0">
                <a:ln w="3175">
                  <a:noFill/>
                </a:ln>
                <a:solidFill>
                  <a:schemeClr val="tx1"/>
                </a:solidFill>
                <a:cs typeface="Segoe UI Semilight" panose="020B0402040204020203" pitchFamily="34" charset="0"/>
              </a:rPr>
            </a:br>
            <a:r>
              <a:rPr lang="en-US" sz="2000" dirty="0">
                <a:ln w="3175">
                  <a:noFill/>
                </a:ln>
                <a:solidFill>
                  <a:schemeClr val="tx1"/>
                </a:solidFill>
                <a:cs typeface="Segoe UI Semilight" panose="020B0402040204020203" pitchFamily="34" charset="0"/>
              </a:rPr>
              <a:t>Microsoft 365 organization</a:t>
            </a:r>
          </a:p>
        </p:txBody>
      </p:sp>
      <p:sp>
        <p:nvSpPr>
          <p:cNvPr id="5" name="Rectangle 4">
            <a:extLst>
              <a:ext uri="{FF2B5EF4-FFF2-40B4-BE49-F238E27FC236}">
                <a16:creationId xmlns:a16="http://schemas.microsoft.com/office/drawing/2014/main" id="{08CD45AA-9736-4C4A-AF7B-51412999C47F}"/>
              </a:ext>
            </a:extLst>
          </p:cNvPr>
          <p:cNvSpPr/>
          <p:nvPr/>
        </p:nvSpPr>
        <p:spPr bwMode="auto">
          <a:xfrm>
            <a:off x="6300330" y="1437699"/>
            <a:ext cx="5577329" cy="1614241"/>
          </a:xfrm>
          <a:prstGeom prst="rect">
            <a:avLst/>
          </a:prstGeom>
          <a:solidFill>
            <a:schemeClr val="bg1">
              <a:lumMod val="95000"/>
            </a:schemeClr>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p>
            <a:pPr lvl="0" defTabSz="914367">
              <a:spcBef>
                <a:spcPct val="0"/>
              </a:spcBef>
              <a:defRPr/>
            </a:pPr>
            <a:r>
              <a:rPr lang="en-US" sz="2000" dirty="0">
                <a:ln w="3175">
                  <a:noFill/>
                </a:ln>
                <a:solidFill>
                  <a:schemeClr val="tx1"/>
                </a:solidFill>
                <a:cs typeface="Segoe UI Semilight" panose="020B0402040204020203" pitchFamily="34" charset="0"/>
              </a:rPr>
              <a:t>Search permissions filtering is configured by creating a filter that uses a supported recipient filter to limit which mailboxes can be searched</a:t>
            </a:r>
          </a:p>
        </p:txBody>
      </p:sp>
      <p:sp>
        <p:nvSpPr>
          <p:cNvPr id="2" name="Rectangle 1">
            <a:extLst>
              <a:ext uri="{FF2B5EF4-FFF2-40B4-BE49-F238E27FC236}">
                <a16:creationId xmlns:a16="http://schemas.microsoft.com/office/drawing/2014/main" id="{9D1B5E07-2E58-47F6-8144-36A3E80D8FCF}"/>
              </a:ext>
            </a:extLst>
          </p:cNvPr>
          <p:cNvSpPr/>
          <p:nvPr/>
        </p:nvSpPr>
        <p:spPr bwMode="auto">
          <a:xfrm>
            <a:off x="600059" y="3171824"/>
            <a:ext cx="11277600" cy="3097213"/>
          </a:xfrm>
          <a:prstGeom prst="rect">
            <a:avLst/>
          </a:prstGeom>
          <a:solidFill>
            <a:schemeClr val="bg1">
              <a:lumMod val="95000"/>
            </a:schemeClr>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p>
            <a:pPr lvl="0" defTabSz="914367">
              <a:spcBef>
                <a:spcPct val="0"/>
              </a:spcBef>
              <a:defRPr/>
            </a:pPr>
            <a:r>
              <a:rPr lang="en-US" sz="2000" dirty="0">
                <a:ln w="3175">
                  <a:noFill/>
                </a:ln>
                <a:solidFill>
                  <a:schemeClr val="tx1"/>
                </a:solidFill>
                <a:cs typeface="Segoe UI Semilight" panose="020B0402040204020203" pitchFamily="34" charset="0"/>
              </a:rPr>
              <a:t>Search permissions filtering is configured and managed by using the following Security &amp; Compliance Center cmdlets:</a:t>
            </a:r>
          </a:p>
          <a:p>
            <a:pPr defTabSz="914367">
              <a:spcBef>
                <a:spcPts val="600"/>
              </a:spcBef>
              <a:defRPr/>
            </a:pPr>
            <a:r>
              <a:rPr lang="en-US" dirty="0">
                <a:ln w="3175">
                  <a:noFill/>
                </a:ln>
                <a:solidFill>
                  <a:schemeClr val="tx1"/>
                </a:solidFill>
                <a:cs typeface="Segoe UI Semilight" panose="020B0402040204020203" pitchFamily="34" charset="0"/>
              </a:rPr>
              <a:t>New-</a:t>
            </a:r>
            <a:r>
              <a:rPr lang="en-US" dirty="0" err="1">
                <a:ln w="3175">
                  <a:noFill/>
                </a:ln>
                <a:solidFill>
                  <a:schemeClr val="tx1"/>
                </a:solidFill>
                <a:cs typeface="Segoe UI Semilight" panose="020B0402040204020203" pitchFamily="34" charset="0"/>
              </a:rPr>
              <a:t>ComplianceSecurityFilter</a:t>
            </a:r>
            <a:endParaRPr lang="en-US" dirty="0">
              <a:ln w="3175">
                <a:noFill/>
              </a:ln>
              <a:solidFill>
                <a:schemeClr val="tx1"/>
              </a:solidFill>
              <a:cs typeface="Segoe UI Semilight" panose="020B0402040204020203" pitchFamily="34" charset="0"/>
            </a:endParaRPr>
          </a:p>
          <a:p>
            <a:pPr defTabSz="914367">
              <a:spcBef>
                <a:spcPts val="600"/>
              </a:spcBef>
              <a:defRPr/>
            </a:pPr>
            <a:r>
              <a:rPr lang="en-US" dirty="0">
                <a:ln w="3175">
                  <a:noFill/>
                </a:ln>
                <a:solidFill>
                  <a:schemeClr val="tx1"/>
                </a:solidFill>
                <a:cs typeface="Segoe UI Semilight" panose="020B0402040204020203" pitchFamily="34" charset="0"/>
              </a:rPr>
              <a:t>Get-</a:t>
            </a:r>
            <a:r>
              <a:rPr lang="en-US" dirty="0" err="1">
                <a:ln w="3175">
                  <a:noFill/>
                </a:ln>
                <a:solidFill>
                  <a:schemeClr val="tx1"/>
                </a:solidFill>
                <a:cs typeface="Segoe UI Semilight" panose="020B0402040204020203" pitchFamily="34" charset="0"/>
              </a:rPr>
              <a:t>ComplianceSecurityFilters</a:t>
            </a:r>
            <a:endParaRPr lang="en-US" dirty="0">
              <a:ln w="3175">
                <a:noFill/>
              </a:ln>
              <a:solidFill>
                <a:schemeClr val="tx1"/>
              </a:solidFill>
              <a:cs typeface="Segoe UI Semilight" panose="020B0402040204020203" pitchFamily="34" charset="0"/>
            </a:endParaRPr>
          </a:p>
          <a:p>
            <a:pPr defTabSz="914367">
              <a:spcBef>
                <a:spcPts val="600"/>
              </a:spcBef>
              <a:defRPr/>
            </a:pPr>
            <a:r>
              <a:rPr lang="en-US" dirty="0">
                <a:ln w="3175">
                  <a:noFill/>
                </a:ln>
                <a:solidFill>
                  <a:schemeClr val="tx1"/>
                </a:solidFill>
                <a:cs typeface="Segoe UI Semilight" panose="020B0402040204020203" pitchFamily="34" charset="0"/>
              </a:rPr>
              <a:t>Set-</a:t>
            </a:r>
            <a:r>
              <a:rPr lang="en-US" dirty="0" err="1">
                <a:ln w="3175">
                  <a:noFill/>
                </a:ln>
                <a:solidFill>
                  <a:schemeClr val="tx1"/>
                </a:solidFill>
                <a:cs typeface="Segoe UI Semilight" panose="020B0402040204020203" pitchFamily="34" charset="0"/>
              </a:rPr>
              <a:t>ComplianceSecurityFilter</a:t>
            </a:r>
            <a:endParaRPr lang="en-US" dirty="0">
              <a:ln w="3175">
                <a:noFill/>
              </a:ln>
              <a:solidFill>
                <a:schemeClr val="tx1"/>
              </a:solidFill>
              <a:cs typeface="Segoe UI Semilight" panose="020B0402040204020203" pitchFamily="34" charset="0"/>
            </a:endParaRPr>
          </a:p>
          <a:p>
            <a:pPr defTabSz="914367">
              <a:spcBef>
                <a:spcPts val="600"/>
              </a:spcBef>
              <a:defRPr/>
            </a:pPr>
            <a:r>
              <a:rPr lang="en-US" dirty="0">
                <a:ln w="3175">
                  <a:noFill/>
                </a:ln>
                <a:solidFill>
                  <a:schemeClr val="tx1"/>
                </a:solidFill>
                <a:cs typeface="Segoe UI Semilight" panose="020B0402040204020203" pitchFamily="34" charset="0"/>
              </a:rPr>
              <a:t>Remove-</a:t>
            </a:r>
            <a:r>
              <a:rPr lang="en-US" dirty="0" err="1">
                <a:ln w="3175">
                  <a:noFill/>
                </a:ln>
                <a:solidFill>
                  <a:schemeClr val="tx1"/>
                </a:solidFill>
                <a:cs typeface="Segoe UI Semilight" panose="020B0402040204020203" pitchFamily="34" charset="0"/>
              </a:rPr>
              <a:t>ComplianceSecurityFilter</a:t>
            </a:r>
            <a:endParaRPr lang="en-US" dirty="0">
              <a:ln w="3175">
                <a:noFill/>
              </a:ln>
              <a:solidFill>
                <a:schemeClr val="tx1"/>
              </a:solidFill>
              <a:cs typeface="Segoe UI Semilight" panose="020B0402040204020203" pitchFamily="34" charset="0"/>
            </a:endParaRPr>
          </a:p>
        </p:txBody>
      </p:sp>
    </p:spTree>
    <p:extLst>
      <p:ext uri="{BB962C8B-B14F-4D97-AF65-F5344CB8AC3E}">
        <p14:creationId xmlns:p14="http://schemas.microsoft.com/office/powerpoint/2010/main" val="3213736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Search for third-party data</a:t>
            </a:r>
          </a:p>
        </p:txBody>
      </p:sp>
      <p:pic>
        <p:nvPicPr>
          <p:cNvPr id="3" name="Picture 2" descr="Icon of two rectangles with magnifying glass ">
            <a:extLst>
              <a:ext uri="{FF2B5EF4-FFF2-40B4-BE49-F238E27FC236}">
                <a16:creationId xmlns:a16="http://schemas.microsoft.com/office/drawing/2014/main" id="{857895F1-131B-4B0A-B419-6D39E8752ABA}"/>
              </a:ext>
            </a:extLst>
          </p:cNvPr>
          <p:cNvPicPr>
            <a:picLocks noChangeAspect="1"/>
          </p:cNvPicPr>
          <p:nvPr/>
        </p:nvPicPr>
        <p:blipFill>
          <a:blip r:embed="rId3"/>
          <a:stretch>
            <a:fillRect/>
          </a:stretch>
        </p:blipFill>
        <p:spPr>
          <a:xfrm>
            <a:off x="600059" y="1431495"/>
            <a:ext cx="1246632" cy="1246632"/>
          </a:xfrm>
          <a:prstGeom prst="rect">
            <a:avLst/>
          </a:prstGeom>
        </p:spPr>
      </p:pic>
      <p:sp>
        <p:nvSpPr>
          <p:cNvPr id="7" name="TextBox 6">
            <a:extLst>
              <a:ext uri="{FF2B5EF4-FFF2-40B4-BE49-F238E27FC236}">
                <a16:creationId xmlns:a16="http://schemas.microsoft.com/office/drawing/2014/main" id="{C258D222-ABB8-4D1F-ADB8-288E4ED60465}"/>
              </a:ext>
            </a:extLst>
          </p:cNvPr>
          <p:cNvSpPr txBox="1"/>
          <p:nvPr/>
        </p:nvSpPr>
        <p:spPr>
          <a:xfrm>
            <a:off x="2086430" y="1473804"/>
            <a:ext cx="9749986" cy="1160410"/>
          </a:xfrm>
          <a:prstGeom prst="rect">
            <a:avLst/>
          </a:prstGeom>
          <a:noFill/>
        </p:spPr>
        <p:txBody>
          <a:bodyPr wrap="square" lIns="0" tIns="0" rIns="0" bIns="0" rtlCol="0" anchor="ctr">
            <a:noAutofit/>
          </a:bodyPr>
          <a:lstStyle/>
          <a:p>
            <a:r>
              <a:rPr lang="en-US" sz="2200" dirty="0"/>
              <a:t>The Content Search feature in the Security &amp; Compliance Center enables you to search for items that were imported into mailboxes in Microsoft 365 from a third-party data source</a:t>
            </a:r>
          </a:p>
        </p:txBody>
      </p:sp>
      <p:cxnSp>
        <p:nvCxnSpPr>
          <p:cNvPr id="8" name="Straight Connector 7">
            <a:extLst>
              <a:ext uri="{FF2B5EF4-FFF2-40B4-BE49-F238E27FC236}">
                <a16:creationId xmlns:a16="http://schemas.microsoft.com/office/drawing/2014/main" id="{3CD7C529-8EC4-4B7C-8790-1B0EF5B7F896}"/>
              </a:ext>
              <a:ext uri="{C183D7F6-B498-43B3-948B-1728B52AA6E4}">
                <adec:decorative xmlns:adec="http://schemas.microsoft.com/office/drawing/2017/decorative" val="1"/>
              </a:ext>
            </a:extLst>
          </p:cNvPr>
          <p:cNvCxnSpPr>
            <a:cxnSpLocks/>
          </p:cNvCxnSpPr>
          <p:nvPr/>
        </p:nvCxnSpPr>
        <p:spPr>
          <a:xfrm>
            <a:off x="2086430" y="2953895"/>
            <a:ext cx="974604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 name="Picture 5" descr="Icon of screen showing C drive&#10;">
            <a:extLst>
              <a:ext uri="{FF2B5EF4-FFF2-40B4-BE49-F238E27FC236}">
                <a16:creationId xmlns:a16="http://schemas.microsoft.com/office/drawing/2014/main" id="{3EB5C632-C679-441D-8EAB-AE5B264BE67D}"/>
              </a:ext>
            </a:extLst>
          </p:cNvPr>
          <p:cNvPicPr>
            <a:picLocks noChangeAspect="1"/>
          </p:cNvPicPr>
          <p:nvPr/>
        </p:nvPicPr>
        <p:blipFill>
          <a:blip r:embed="rId4"/>
          <a:stretch>
            <a:fillRect/>
          </a:stretch>
        </p:blipFill>
        <p:spPr>
          <a:xfrm>
            <a:off x="600059" y="3231266"/>
            <a:ext cx="1246632" cy="1246632"/>
          </a:xfrm>
          <a:prstGeom prst="rect">
            <a:avLst/>
          </a:prstGeom>
        </p:spPr>
      </p:pic>
      <p:sp>
        <p:nvSpPr>
          <p:cNvPr id="13" name="TextBox 12">
            <a:extLst>
              <a:ext uri="{FF2B5EF4-FFF2-40B4-BE49-F238E27FC236}">
                <a16:creationId xmlns:a16="http://schemas.microsoft.com/office/drawing/2014/main" id="{FC7D8BFB-AE29-4727-802A-0C4F0E5C7B70}"/>
              </a:ext>
            </a:extLst>
          </p:cNvPr>
          <p:cNvSpPr txBox="1"/>
          <p:nvPr/>
        </p:nvSpPr>
        <p:spPr>
          <a:xfrm>
            <a:off x="2086430" y="3273576"/>
            <a:ext cx="9749986" cy="1160410"/>
          </a:xfrm>
          <a:prstGeom prst="rect">
            <a:avLst/>
          </a:prstGeom>
          <a:noFill/>
        </p:spPr>
        <p:txBody>
          <a:bodyPr wrap="square" lIns="0" tIns="0" rIns="0" bIns="0" rtlCol="0" anchor="ctr">
            <a:noAutofit/>
          </a:bodyPr>
          <a:lstStyle/>
          <a:p>
            <a:r>
              <a:rPr lang="en-US" sz="2200" dirty="0"/>
              <a:t>You can create a query to search all imported third-party items, or you can create a query to only search specific third-party items</a:t>
            </a:r>
          </a:p>
        </p:txBody>
      </p:sp>
      <p:cxnSp>
        <p:nvCxnSpPr>
          <p:cNvPr id="14" name="Straight Connector 13">
            <a:extLst>
              <a:ext uri="{FF2B5EF4-FFF2-40B4-BE49-F238E27FC236}">
                <a16:creationId xmlns:a16="http://schemas.microsoft.com/office/drawing/2014/main" id="{3249B6CB-E522-408B-A867-38AC04B992CA}"/>
              </a:ext>
              <a:ext uri="{C183D7F6-B498-43B3-948B-1728B52AA6E4}">
                <adec:decorative xmlns:adec="http://schemas.microsoft.com/office/drawing/2017/decorative" val="1"/>
              </a:ext>
            </a:extLst>
          </p:cNvPr>
          <p:cNvCxnSpPr>
            <a:cxnSpLocks/>
          </p:cNvCxnSpPr>
          <p:nvPr/>
        </p:nvCxnSpPr>
        <p:spPr>
          <a:xfrm>
            <a:off x="2086430" y="4753666"/>
            <a:ext cx="974604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3" name="Picture 22" descr="Icon of two folders with left and right arrows">
            <a:extLst>
              <a:ext uri="{FF2B5EF4-FFF2-40B4-BE49-F238E27FC236}">
                <a16:creationId xmlns:a16="http://schemas.microsoft.com/office/drawing/2014/main" id="{BE471CE0-C3A3-4FAF-9EF5-414454430003}"/>
              </a:ext>
            </a:extLst>
          </p:cNvPr>
          <p:cNvPicPr>
            <a:picLocks noChangeAspect="1"/>
          </p:cNvPicPr>
          <p:nvPr/>
        </p:nvPicPr>
        <p:blipFill>
          <a:blip r:embed="rId5"/>
          <a:stretch>
            <a:fillRect/>
          </a:stretch>
        </p:blipFill>
        <p:spPr>
          <a:xfrm>
            <a:off x="600059" y="5031038"/>
            <a:ext cx="1246632" cy="1246632"/>
          </a:xfrm>
          <a:prstGeom prst="rect">
            <a:avLst/>
          </a:prstGeom>
        </p:spPr>
      </p:pic>
      <p:sp>
        <p:nvSpPr>
          <p:cNvPr id="19" name="TextBox 18">
            <a:extLst>
              <a:ext uri="{FF2B5EF4-FFF2-40B4-BE49-F238E27FC236}">
                <a16:creationId xmlns:a16="http://schemas.microsoft.com/office/drawing/2014/main" id="{84435169-03C4-4D23-B3D9-FC7AA054D207}"/>
              </a:ext>
            </a:extLst>
          </p:cNvPr>
          <p:cNvSpPr txBox="1"/>
          <p:nvPr/>
        </p:nvSpPr>
        <p:spPr>
          <a:xfrm>
            <a:off x="2086430" y="5073347"/>
            <a:ext cx="9749986" cy="1160410"/>
          </a:xfrm>
          <a:prstGeom prst="rect">
            <a:avLst/>
          </a:prstGeom>
          <a:noFill/>
        </p:spPr>
        <p:txBody>
          <a:bodyPr wrap="square" lIns="0" tIns="0" rIns="0" bIns="0" rtlCol="0" anchor="ctr">
            <a:noAutofit/>
          </a:bodyPr>
          <a:lstStyle/>
          <a:p>
            <a:r>
              <a:rPr lang="en-US" sz="2200" dirty="0"/>
              <a:t>To search or place a hold on any type of third-party data that you’ve</a:t>
            </a:r>
            <a:br>
              <a:rPr lang="en-US" sz="2200" dirty="0"/>
            </a:br>
            <a:r>
              <a:rPr lang="en-US" sz="2200" dirty="0"/>
              <a:t>imported into Microsoft 365, you can use the </a:t>
            </a:r>
            <a:r>
              <a:rPr lang="en-US" sz="2200" dirty="0" err="1">
                <a:latin typeface="+mj-lt"/>
              </a:rPr>
              <a:t>kind:externaldata</a:t>
            </a:r>
            <a:r>
              <a:rPr lang="en-US" sz="2200" dirty="0">
                <a:latin typeface="+mj-lt"/>
              </a:rPr>
              <a:t> </a:t>
            </a:r>
            <a:r>
              <a:rPr lang="en-US" sz="2200" dirty="0"/>
              <a:t>message property-value pair</a:t>
            </a:r>
          </a:p>
        </p:txBody>
      </p:sp>
    </p:spTree>
    <p:extLst>
      <p:ext uri="{BB962C8B-B14F-4D97-AF65-F5344CB8AC3E}">
        <p14:creationId xmlns:p14="http://schemas.microsoft.com/office/powerpoint/2010/main" val="384340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 GDPR data subject requests</a:t>
            </a:r>
          </a:p>
        </p:txBody>
      </p:sp>
      <p:sp>
        <p:nvSpPr>
          <p:cNvPr id="40" name="TextBox 39">
            <a:extLst>
              <a:ext uri="{FF2B5EF4-FFF2-40B4-BE49-F238E27FC236}">
                <a16:creationId xmlns:a16="http://schemas.microsoft.com/office/drawing/2014/main" id="{62D442FD-7F9D-4B38-98C3-D72B8C9D173C}"/>
              </a:ext>
            </a:extLst>
          </p:cNvPr>
          <p:cNvSpPr txBox="1"/>
          <p:nvPr/>
        </p:nvSpPr>
        <p:spPr>
          <a:xfrm>
            <a:off x="600058" y="1078992"/>
            <a:ext cx="11239464" cy="616457"/>
          </a:xfrm>
          <a:prstGeom prst="rect">
            <a:avLst/>
          </a:prstGeom>
          <a:noFill/>
        </p:spPr>
        <p:txBody>
          <a:bodyPr wrap="square" lIns="0" tIns="0" rIns="0" bIns="0" rtlCol="0">
            <a:noAutofit/>
          </a:bodyPr>
          <a:lstStyle/>
          <a:p>
            <a:pPr indent="0">
              <a:buNone/>
            </a:pPr>
            <a:r>
              <a:rPr lang="en-US" sz="1900" dirty="0">
                <a:solidFill>
                  <a:srgbClr val="1A1A1A"/>
                </a:solidFill>
                <a:latin typeface="+mj-lt"/>
              </a:rPr>
              <a:t>To manage investigations in response to a DSR submitted by a person in your organization, you can use the DSR case tool in the Office 365 Security &amp; Compliance Center to find content stored in:</a:t>
            </a:r>
          </a:p>
        </p:txBody>
      </p:sp>
      <p:pic>
        <p:nvPicPr>
          <p:cNvPr id="3" name="Picture 2" descr="Icon of envelope">
            <a:extLst>
              <a:ext uri="{FF2B5EF4-FFF2-40B4-BE49-F238E27FC236}">
                <a16:creationId xmlns:a16="http://schemas.microsoft.com/office/drawing/2014/main" id="{13A8C074-FAB9-42A0-8AEF-132E5DB5E4A3}"/>
              </a:ext>
            </a:extLst>
          </p:cNvPr>
          <p:cNvPicPr>
            <a:picLocks noChangeAspect="1"/>
          </p:cNvPicPr>
          <p:nvPr/>
        </p:nvPicPr>
        <p:blipFill>
          <a:blip r:embed="rId3"/>
          <a:stretch>
            <a:fillRect/>
          </a:stretch>
        </p:blipFill>
        <p:spPr>
          <a:xfrm>
            <a:off x="600058" y="1865251"/>
            <a:ext cx="789432" cy="789432"/>
          </a:xfrm>
          <a:prstGeom prst="rect">
            <a:avLst/>
          </a:prstGeom>
        </p:spPr>
      </p:pic>
      <p:sp>
        <p:nvSpPr>
          <p:cNvPr id="11" name="Freeform: Shape 10">
            <a:extLst>
              <a:ext uri="{FF2B5EF4-FFF2-40B4-BE49-F238E27FC236}">
                <a16:creationId xmlns:a16="http://schemas.microsoft.com/office/drawing/2014/main" id="{91492A98-94D3-49ED-88FA-6FB120647442}"/>
              </a:ext>
            </a:extLst>
          </p:cNvPr>
          <p:cNvSpPr/>
          <p:nvPr/>
        </p:nvSpPr>
        <p:spPr>
          <a:xfrm>
            <a:off x="1625600" y="1854200"/>
            <a:ext cx="10231438" cy="810425"/>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45720" rIns="137160" bIns="45720" numCol="1" spcCol="1270" anchor="ctr" anchorCtr="0">
            <a:noAutofit/>
          </a:bodyPr>
          <a:lstStyle/>
          <a:p>
            <a:pPr marL="0" lvl="0" indent="0" algn="l" defTabSz="311150">
              <a:spcBef>
                <a:spcPct val="0"/>
              </a:spcBef>
              <a:buNone/>
            </a:pPr>
            <a:r>
              <a:rPr lang="en-US" kern="1200" baseline="0" dirty="0">
                <a:solidFill>
                  <a:schemeClr val="tx1"/>
                </a:solidFill>
              </a:rPr>
              <a:t>Any user mailbox in your organization. This includes Skype for Business conversations and one-to-one chats in Microsoft Teams</a:t>
            </a:r>
            <a:endParaRPr lang="en-US" kern="1200" dirty="0">
              <a:solidFill>
                <a:schemeClr val="tx1"/>
              </a:solidFill>
            </a:endParaRPr>
          </a:p>
        </p:txBody>
      </p:sp>
      <p:pic>
        <p:nvPicPr>
          <p:cNvPr id="9" name="Picture 8" descr="Icon of computer, printer and document">
            <a:extLst>
              <a:ext uri="{FF2B5EF4-FFF2-40B4-BE49-F238E27FC236}">
                <a16:creationId xmlns:a16="http://schemas.microsoft.com/office/drawing/2014/main" id="{4A5DD9EF-F3B0-4A37-9B79-B2A0FBAE94F7}"/>
              </a:ext>
            </a:extLst>
          </p:cNvPr>
          <p:cNvPicPr>
            <a:picLocks noChangeAspect="1"/>
          </p:cNvPicPr>
          <p:nvPr/>
        </p:nvPicPr>
        <p:blipFill>
          <a:blip r:embed="rId4"/>
          <a:stretch>
            <a:fillRect/>
          </a:stretch>
        </p:blipFill>
        <p:spPr>
          <a:xfrm>
            <a:off x="600058" y="2766354"/>
            <a:ext cx="789432" cy="789432"/>
          </a:xfrm>
          <a:prstGeom prst="rect">
            <a:avLst/>
          </a:prstGeom>
        </p:spPr>
      </p:pic>
      <p:sp>
        <p:nvSpPr>
          <p:cNvPr id="12" name="Freeform: Shape 11">
            <a:extLst>
              <a:ext uri="{FF2B5EF4-FFF2-40B4-BE49-F238E27FC236}">
                <a16:creationId xmlns:a16="http://schemas.microsoft.com/office/drawing/2014/main" id="{F3C5A802-C863-440E-867B-0E6F054E80EE}"/>
              </a:ext>
            </a:extLst>
          </p:cNvPr>
          <p:cNvSpPr/>
          <p:nvPr/>
        </p:nvSpPr>
        <p:spPr>
          <a:xfrm>
            <a:off x="1625600" y="2755303"/>
            <a:ext cx="10231438" cy="810425"/>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45720" rIns="137160" bIns="45720" numCol="1" spcCol="1270" anchor="ctr" anchorCtr="0">
            <a:noAutofit/>
          </a:bodyPr>
          <a:lstStyle/>
          <a:p>
            <a:pPr marL="0" lvl="0" indent="0" algn="l" defTabSz="311150">
              <a:spcBef>
                <a:spcPct val="0"/>
              </a:spcBef>
              <a:buNone/>
            </a:pPr>
            <a:r>
              <a:rPr lang="en-US" kern="1200" baseline="0" dirty="0">
                <a:solidFill>
                  <a:schemeClr val="tx1"/>
                </a:solidFill>
              </a:rPr>
              <a:t>All mailboxes associated with an Office 365 Group and all team mailboxes in </a:t>
            </a:r>
            <a:r>
              <a:rPr lang="en-US" kern="1200" baseline="0">
                <a:solidFill>
                  <a:schemeClr val="tx1"/>
                </a:solidFill>
              </a:rPr>
              <a:t>Microsoft Teams</a:t>
            </a:r>
            <a:endParaRPr lang="en-US" kern="1200" dirty="0">
              <a:solidFill>
                <a:schemeClr val="tx1"/>
              </a:solidFill>
            </a:endParaRPr>
          </a:p>
        </p:txBody>
      </p:sp>
      <p:pic>
        <p:nvPicPr>
          <p:cNvPr id="16" name="Picture 15" descr="Icon of two clouds">
            <a:extLst>
              <a:ext uri="{FF2B5EF4-FFF2-40B4-BE49-F238E27FC236}">
                <a16:creationId xmlns:a16="http://schemas.microsoft.com/office/drawing/2014/main" id="{9E91965F-6E2A-40C7-A0CB-0427D8480EC0}"/>
              </a:ext>
            </a:extLst>
          </p:cNvPr>
          <p:cNvPicPr>
            <a:picLocks noChangeAspect="1"/>
          </p:cNvPicPr>
          <p:nvPr/>
        </p:nvPicPr>
        <p:blipFill>
          <a:blip r:embed="rId5"/>
          <a:stretch>
            <a:fillRect/>
          </a:stretch>
        </p:blipFill>
        <p:spPr>
          <a:xfrm>
            <a:off x="600058" y="3667456"/>
            <a:ext cx="789432" cy="790956"/>
          </a:xfrm>
          <a:prstGeom prst="rect">
            <a:avLst/>
          </a:prstGeom>
        </p:spPr>
      </p:pic>
      <p:sp>
        <p:nvSpPr>
          <p:cNvPr id="13" name="Freeform: Shape 12">
            <a:extLst>
              <a:ext uri="{FF2B5EF4-FFF2-40B4-BE49-F238E27FC236}">
                <a16:creationId xmlns:a16="http://schemas.microsoft.com/office/drawing/2014/main" id="{4AC48B3A-3DC2-4313-8489-90EF0940DA89}"/>
              </a:ext>
            </a:extLst>
          </p:cNvPr>
          <p:cNvSpPr/>
          <p:nvPr/>
        </p:nvSpPr>
        <p:spPr>
          <a:xfrm>
            <a:off x="1625600" y="3656405"/>
            <a:ext cx="10231438" cy="810425"/>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45720" rIns="137160" bIns="45720" numCol="1" spcCol="1270" anchor="ctr" anchorCtr="0">
            <a:noAutofit/>
          </a:bodyPr>
          <a:lstStyle/>
          <a:p>
            <a:pPr marL="0" lvl="0" indent="0" algn="l" defTabSz="311150">
              <a:spcBef>
                <a:spcPct val="0"/>
              </a:spcBef>
              <a:buNone/>
            </a:pPr>
            <a:r>
              <a:rPr lang="en-US" kern="1200" baseline="0" dirty="0">
                <a:solidFill>
                  <a:schemeClr val="tx1"/>
                </a:solidFill>
              </a:rPr>
              <a:t>All SharePoint Online sites and OneDrive for Business accounts in </a:t>
            </a:r>
            <a:r>
              <a:rPr lang="en-US" kern="1200" baseline="0">
                <a:solidFill>
                  <a:schemeClr val="tx1"/>
                </a:solidFill>
              </a:rPr>
              <a:t>your organization</a:t>
            </a:r>
            <a:endParaRPr lang="en-US" kern="1200" dirty="0">
              <a:solidFill>
                <a:schemeClr val="tx1"/>
              </a:solidFill>
            </a:endParaRPr>
          </a:p>
        </p:txBody>
      </p:sp>
      <p:pic>
        <p:nvPicPr>
          <p:cNvPr id="21" name="Picture 20" descr="Icon of a monitor with star">
            <a:extLst>
              <a:ext uri="{FF2B5EF4-FFF2-40B4-BE49-F238E27FC236}">
                <a16:creationId xmlns:a16="http://schemas.microsoft.com/office/drawing/2014/main" id="{EC111480-0A37-4902-842A-F183F55EA9BE}"/>
              </a:ext>
            </a:extLst>
          </p:cNvPr>
          <p:cNvPicPr>
            <a:picLocks noChangeAspect="1"/>
          </p:cNvPicPr>
          <p:nvPr/>
        </p:nvPicPr>
        <p:blipFill>
          <a:blip r:embed="rId6"/>
          <a:stretch>
            <a:fillRect/>
          </a:stretch>
        </p:blipFill>
        <p:spPr>
          <a:xfrm>
            <a:off x="600058" y="4568561"/>
            <a:ext cx="789432" cy="789432"/>
          </a:xfrm>
          <a:prstGeom prst="rect">
            <a:avLst/>
          </a:prstGeom>
        </p:spPr>
      </p:pic>
      <p:sp>
        <p:nvSpPr>
          <p:cNvPr id="14" name="Freeform: Shape 13">
            <a:extLst>
              <a:ext uri="{FF2B5EF4-FFF2-40B4-BE49-F238E27FC236}">
                <a16:creationId xmlns:a16="http://schemas.microsoft.com/office/drawing/2014/main" id="{5EFA6C74-0042-4915-9905-C5D4FE8FCA9B}"/>
              </a:ext>
            </a:extLst>
          </p:cNvPr>
          <p:cNvSpPr/>
          <p:nvPr/>
        </p:nvSpPr>
        <p:spPr>
          <a:xfrm>
            <a:off x="1625600" y="4557510"/>
            <a:ext cx="10231438" cy="810425"/>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45720" rIns="137160" bIns="45720" numCol="1" spcCol="1270" anchor="ctr" anchorCtr="0">
            <a:noAutofit/>
          </a:bodyPr>
          <a:lstStyle/>
          <a:p>
            <a:pPr marL="0" lvl="0" indent="0" algn="l" defTabSz="311150">
              <a:spcBef>
                <a:spcPct val="0"/>
              </a:spcBef>
              <a:buNone/>
            </a:pPr>
            <a:r>
              <a:rPr lang="en-US" kern="1200" baseline="0" dirty="0">
                <a:solidFill>
                  <a:schemeClr val="tx1"/>
                </a:solidFill>
              </a:rPr>
              <a:t>All Teams sites and Office 365 Group sites in </a:t>
            </a:r>
            <a:r>
              <a:rPr lang="en-US" kern="1200" baseline="0">
                <a:solidFill>
                  <a:schemeClr val="tx1"/>
                </a:solidFill>
              </a:rPr>
              <a:t>your organization</a:t>
            </a:r>
            <a:endParaRPr lang="en-US" kern="1200" dirty="0">
              <a:solidFill>
                <a:schemeClr val="tx1"/>
              </a:solidFill>
            </a:endParaRPr>
          </a:p>
        </p:txBody>
      </p:sp>
      <p:pic>
        <p:nvPicPr>
          <p:cNvPr id="27" name="Picture 26" descr="Icon of globe with monitor">
            <a:extLst>
              <a:ext uri="{FF2B5EF4-FFF2-40B4-BE49-F238E27FC236}">
                <a16:creationId xmlns:a16="http://schemas.microsoft.com/office/drawing/2014/main" id="{B2548E69-18C2-4801-847C-14421132E617}"/>
              </a:ext>
            </a:extLst>
          </p:cNvPr>
          <p:cNvPicPr>
            <a:picLocks noChangeAspect="1"/>
          </p:cNvPicPr>
          <p:nvPr/>
        </p:nvPicPr>
        <p:blipFill>
          <a:blip r:embed="rId7"/>
          <a:stretch>
            <a:fillRect/>
          </a:stretch>
        </p:blipFill>
        <p:spPr>
          <a:xfrm>
            <a:off x="600058" y="5467904"/>
            <a:ext cx="789432" cy="789432"/>
          </a:xfrm>
          <a:prstGeom prst="rect">
            <a:avLst/>
          </a:prstGeom>
        </p:spPr>
      </p:pic>
      <p:sp>
        <p:nvSpPr>
          <p:cNvPr id="15" name="Freeform: Shape 14">
            <a:extLst>
              <a:ext uri="{FF2B5EF4-FFF2-40B4-BE49-F238E27FC236}">
                <a16:creationId xmlns:a16="http://schemas.microsoft.com/office/drawing/2014/main" id="{F8E19D91-A359-4250-91D6-DBD6587D4A8D}"/>
              </a:ext>
            </a:extLst>
          </p:cNvPr>
          <p:cNvSpPr/>
          <p:nvPr/>
        </p:nvSpPr>
        <p:spPr>
          <a:xfrm>
            <a:off x="1625600" y="5456853"/>
            <a:ext cx="10231438" cy="810425"/>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45720" rIns="137160" bIns="45720" numCol="1" spcCol="1270" anchor="ctr" anchorCtr="0">
            <a:noAutofit/>
          </a:bodyPr>
          <a:lstStyle/>
          <a:p>
            <a:pPr marL="0" lvl="0" indent="0" algn="l" defTabSz="311150">
              <a:spcBef>
                <a:spcPct val="0"/>
              </a:spcBef>
              <a:buNone/>
            </a:pPr>
            <a:r>
              <a:rPr lang="en-US" kern="1200" baseline="0" dirty="0">
                <a:solidFill>
                  <a:schemeClr val="tx1"/>
                </a:solidFill>
              </a:rPr>
              <a:t>All public folders in </a:t>
            </a:r>
            <a:r>
              <a:rPr lang="en-US" kern="1200" baseline="0">
                <a:solidFill>
                  <a:schemeClr val="tx1"/>
                </a:solidFill>
              </a:rPr>
              <a:t>Exchange Online</a:t>
            </a:r>
            <a:endParaRPr lang="en-US" kern="1200" dirty="0">
              <a:solidFill>
                <a:schemeClr val="tx1"/>
              </a:solidFill>
            </a:endParaRPr>
          </a:p>
        </p:txBody>
      </p:sp>
    </p:spTree>
    <p:extLst>
      <p:ext uri="{BB962C8B-B14F-4D97-AF65-F5344CB8AC3E}">
        <p14:creationId xmlns:p14="http://schemas.microsoft.com/office/powerpoint/2010/main" val="3715147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 Content Search</a:t>
            </a:r>
          </a:p>
        </p:txBody>
      </p:sp>
      <p:pic>
        <p:nvPicPr>
          <p:cNvPr id="4" name="Picture 3" descr="Icon of magnifying glass">
            <a:extLst>
              <a:ext uri="{FF2B5EF4-FFF2-40B4-BE49-F238E27FC236}">
                <a16:creationId xmlns:a16="http://schemas.microsoft.com/office/drawing/2014/main" id="{C5E4827E-3FD0-42C7-9CD2-E61BF57D5EA9}"/>
              </a:ext>
            </a:extLst>
          </p:cNvPr>
          <p:cNvPicPr>
            <a:picLocks noChangeAspect="1"/>
          </p:cNvPicPr>
          <p:nvPr/>
        </p:nvPicPr>
        <p:blipFill>
          <a:blip r:embed="rId3"/>
          <a:stretch>
            <a:fillRect/>
          </a:stretch>
        </p:blipFill>
        <p:spPr>
          <a:xfrm>
            <a:off x="10418764" y="2997200"/>
            <a:ext cx="984698" cy="984698"/>
          </a:xfrm>
          <a:prstGeom prst="rect">
            <a:avLst/>
          </a:prstGeom>
        </p:spPr>
      </p:pic>
    </p:spTree>
    <p:extLst>
      <p:ext uri="{BB962C8B-B14F-4D97-AF65-F5344CB8AC3E}">
        <p14:creationId xmlns:p14="http://schemas.microsoft.com/office/powerpoint/2010/main" val="142723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standing in front of a store&#10;&#10;Description automatically generated">
            <a:extLst>
              <a:ext uri="{FF2B5EF4-FFF2-40B4-BE49-F238E27FC236}">
                <a16:creationId xmlns:a16="http://schemas.microsoft.com/office/drawing/2014/main" id="{C43CA450-4923-4417-BDFB-049FFB203D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7359" y="95160"/>
            <a:ext cx="1792817" cy="1792817"/>
          </a:xfrm>
          <a:prstGeom prst="ellipse">
            <a:avLst/>
          </a:prstGeom>
          <a:noFill/>
          <a:ln>
            <a:solidFill>
              <a:srgbClr val="135051"/>
            </a:solidFill>
          </a:ln>
          <a:effectLst>
            <a:softEdge rad="0"/>
          </a:effectLst>
        </p:spPr>
      </p:pic>
      <p:sp>
        <p:nvSpPr>
          <p:cNvPr id="6" name="object 5">
            <a:extLst>
              <a:ext uri="{FF2B5EF4-FFF2-40B4-BE49-F238E27FC236}">
                <a16:creationId xmlns:a16="http://schemas.microsoft.com/office/drawing/2014/main" id="{D1BBCBAF-646C-4928-8061-90B4FF51373C}"/>
              </a:ext>
            </a:extLst>
          </p:cNvPr>
          <p:cNvSpPr/>
          <p:nvPr/>
        </p:nvSpPr>
        <p:spPr>
          <a:xfrm>
            <a:off x="2648" y="1667"/>
            <a:ext cx="7943907" cy="932339"/>
          </a:xfrm>
          <a:custGeom>
            <a:avLst/>
            <a:gdLst/>
            <a:ahLst/>
            <a:cxnLst/>
            <a:rect l="l" t="t" r="r" b="b"/>
            <a:pathLst>
              <a:path w="9482455" h="914400">
                <a:moveTo>
                  <a:pt x="9025128" y="0"/>
                </a:moveTo>
                <a:lnTo>
                  <a:pt x="0" y="0"/>
                </a:lnTo>
                <a:lnTo>
                  <a:pt x="0" y="914399"/>
                </a:lnTo>
                <a:lnTo>
                  <a:pt x="9025128" y="914399"/>
                </a:lnTo>
                <a:lnTo>
                  <a:pt x="9482328" y="457199"/>
                </a:lnTo>
                <a:lnTo>
                  <a:pt x="9025128" y="0"/>
                </a:lnTo>
                <a:close/>
              </a:path>
            </a:pathLst>
          </a:custGeom>
          <a:solidFill>
            <a:schemeClr val="accent5">
              <a:lumMod val="20000"/>
              <a:lumOff val="80000"/>
            </a:schemeClr>
          </a:solidFill>
        </p:spPr>
        <p:txBody>
          <a:bodyPr wrap="square" lIns="0" tIns="0" rIns="0" bIns="0" rtlCol="0"/>
          <a:lstStyle/>
          <a:p>
            <a:pPr defTabSz="932215">
              <a:defRPr/>
            </a:pPr>
            <a:endParaRPr sz="1836">
              <a:solidFill>
                <a:prstClr val="black"/>
              </a:solidFill>
              <a:latin typeface="Calibri" panose="020F0502020204030204"/>
            </a:endParaRPr>
          </a:p>
        </p:txBody>
      </p:sp>
      <p:sp>
        <p:nvSpPr>
          <p:cNvPr id="7" name="object 6">
            <a:extLst>
              <a:ext uri="{FF2B5EF4-FFF2-40B4-BE49-F238E27FC236}">
                <a16:creationId xmlns:a16="http://schemas.microsoft.com/office/drawing/2014/main" id="{6EEFDCDB-9EC2-435F-935E-E448499A39A7}"/>
              </a:ext>
            </a:extLst>
          </p:cNvPr>
          <p:cNvSpPr txBox="1">
            <a:spLocks noGrp="1"/>
          </p:cNvSpPr>
          <p:nvPr>
            <p:ph type="title"/>
          </p:nvPr>
        </p:nvSpPr>
        <p:spPr>
          <a:xfrm>
            <a:off x="312518" y="150983"/>
            <a:ext cx="4814496" cy="653438"/>
          </a:xfrm>
          <a:prstGeom prst="rect">
            <a:avLst/>
          </a:prstGeom>
        </p:spPr>
        <p:txBody>
          <a:bodyPr vert="horz" wrap="square" lIns="0" tIns="12949" rIns="0" bIns="0" rtlCol="0" anchor="ctr">
            <a:spAutoFit/>
          </a:bodyPr>
          <a:lstStyle/>
          <a:p>
            <a:pPr marL="12949">
              <a:spcBef>
                <a:spcPts val="102"/>
              </a:spcBef>
            </a:pPr>
            <a:r>
              <a:rPr lang="en-US" sz="4080" b="1" dirty="0">
                <a:solidFill>
                  <a:schemeClr val="accent1">
                    <a:lumMod val="50000"/>
                  </a:schemeClr>
                </a:solidFill>
              </a:rPr>
              <a:t>Jenkins NS</a:t>
            </a:r>
            <a:endParaRPr sz="4080" b="1" dirty="0">
              <a:solidFill>
                <a:schemeClr val="accent1">
                  <a:lumMod val="50000"/>
                </a:schemeClr>
              </a:solidFill>
            </a:endParaRPr>
          </a:p>
        </p:txBody>
      </p:sp>
      <p:pic>
        <p:nvPicPr>
          <p:cNvPr id="8" name="Picture 7" descr="A close up of a sign&#10;&#10;Description automatically generated">
            <a:extLst>
              <a:ext uri="{FF2B5EF4-FFF2-40B4-BE49-F238E27FC236}">
                <a16:creationId xmlns:a16="http://schemas.microsoft.com/office/drawing/2014/main" id="{A80B0759-DE2D-4DAE-9C81-EDB7DD934925}"/>
              </a:ext>
            </a:extLst>
          </p:cNvPr>
          <p:cNvPicPr>
            <a:picLocks noChangeAspect="1"/>
          </p:cNvPicPr>
          <p:nvPr/>
        </p:nvPicPr>
        <p:blipFill>
          <a:blip r:embed="rId3"/>
          <a:stretch>
            <a:fillRect/>
          </a:stretch>
        </p:blipFill>
        <p:spPr>
          <a:xfrm>
            <a:off x="67175" y="1568420"/>
            <a:ext cx="2517858" cy="1026108"/>
          </a:xfrm>
          <a:prstGeom prst="rect">
            <a:avLst/>
          </a:prstGeom>
        </p:spPr>
      </p:pic>
      <p:pic>
        <p:nvPicPr>
          <p:cNvPr id="9" name="Picture 8" descr="A close up of a sign&#10;&#10;Description automatically generated">
            <a:extLst>
              <a:ext uri="{FF2B5EF4-FFF2-40B4-BE49-F238E27FC236}">
                <a16:creationId xmlns:a16="http://schemas.microsoft.com/office/drawing/2014/main" id="{A7D6B94B-D73B-4C2F-8AD3-59EFA59DE8A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40547" y="1552044"/>
            <a:ext cx="1096736" cy="1096736"/>
          </a:xfrm>
          <a:prstGeom prst="rect">
            <a:avLst/>
          </a:prstGeom>
        </p:spPr>
      </p:pic>
      <p:sp>
        <p:nvSpPr>
          <p:cNvPr id="11" name="Text Placeholder 7">
            <a:extLst>
              <a:ext uri="{FF2B5EF4-FFF2-40B4-BE49-F238E27FC236}">
                <a16:creationId xmlns:a16="http://schemas.microsoft.com/office/drawing/2014/main" id="{AFBE7D9E-FDC8-4005-9ECB-664FFE60C05A}"/>
              </a:ext>
            </a:extLst>
          </p:cNvPr>
          <p:cNvSpPr txBox="1">
            <a:spLocks/>
          </p:cNvSpPr>
          <p:nvPr/>
        </p:nvSpPr>
        <p:spPr>
          <a:xfrm>
            <a:off x="5065904" y="1444040"/>
            <a:ext cx="4507583" cy="4522616"/>
          </a:xfrm>
          <a:prstGeom prst="rect">
            <a:avLst/>
          </a:prstGeom>
          <a:solidFill>
            <a:sysClr val="window" lastClr="FFFFFF">
              <a:alpha val="0"/>
            </a:sysClr>
          </a:solidFill>
        </p:spPr>
        <p:txBody>
          <a:bodyPr anchor="ctr" anchorCtr="0"/>
          <a:lstStyle>
            <a:lvl1pPr marL="285750" marR="0" indent="-285750" algn="l" defTabSz="685955" rtl="0" eaLnBrk="1" fontAlgn="auto" latinLnBrk="0" hangingPunct="1">
              <a:lnSpc>
                <a:spcPct val="200000"/>
              </a:lnSpc>
              <a:spcBef>
                <a:spcPct val="20000"/>
              </a:spcBef>
              <a:spcAft>
                <a:spcPts val="0"/>
              </a:spcAft>
              <a:buClr>
                <a:srgbClr val="5D3D88"/>
              </a:buClr>
              <a:buSzPct val="120000"/>
              <a:buFont typeface="Wingdings" panose="05000000000000000000" pitchFamily="2" charset="2"/>
              <a:buChar char="§"/>
              <a:tabLst/>
              <a:defRPr sz="1600" b="0" kern="1200" spc="-53" baseline="0">
                <a:solidFill>
                  <a:schemeClr val="tx1"/>
                </a:solidFill>
                <a:latin typeface="Segoe UI Semibold" panose="020B0702040204020203" pitchFamily="34" charset="0"/>
                <a:ea typeface="+mn-ea"/>
                <a:cs typeface="Segoe UI Semibold" panose="020B0702040204020203" pitchFamily="34" charset="0"/>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solidFill>
                  <a:srgbClr val="333333"/>
                </a:soli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solidFill>
                  <a:srgbClr val="333333"/>
                </a:soli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solidFill>
                  <a:srgbClr val="333333"/>
                </a:soli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solidFill>
                  <a:srgbClr val="333333"/>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91430" indent="-291430" defTabSz="699588">
              <a:defRPr/>
            </a:pPr>
            <a:r>
              <a:rPr lang="en-US" sz="1326" spc="-54" dirty="0">
                <a:solidFill>
                  <a:srgbClr val="DBEFF9">
                    <a:lumMod val="25000"/>
                  </a:srgbClr>
                </a:solidFill>
              </a:rPr>
              <a:t>Chennai, India</a:t>
            </a:r>
          </a:p>
          <a:p>
            <a:pPr marL="291430" indent="-291430" defTabSz="699588">
              <a:defRPr/>
            </a:pPr>
            <a:r>
              <a:rPr lang="en-US" sz="1326" spc="-54" dirty="0">
                <a:solidFill>
                  <a:srgbClr val="DBEFF9">
                    <a:lumMod val="25000"/>
                  </a:srgbClr>
                </a:solidFill>
              </a:rPr>
              <a:t>MVP | MCT | International Speaker | Author | Trainer</a:t>
            </a:r>
          </a:p>
          <a:p>
            <a:pPr marL="291430" indent="-291430" defTabSz="699588">
              <a:defRPr/>
            </a:pPr>
            <a:r>
              <a:rPr lang="en-US" sz="1326" spc="-54" dirty="0">
                <a:solidFill>
                  <a:srgbClr val="DBEFF9">
                    <a:lumMod val="25000"/>
                  </a:srgbClr>
                </a:solidFill>
              </a:rPr>
              <a:t>Microsoft Teams, Power Platform and SPFx Specialist</a:t>
            </a:r>
          </a:p>
          <a:p>
            <a:pPr marL="291430" indent="-291430" defTabSz="699588">
              <a:defRPr/>
            </a:pPr>
            <a:r>
              <a:rPr lang="pt-BR" sz="1326" spc="-54" dirty="0">
                <a:solidFill>
                  <a:srgbClr val="DBEFF9">
                    <a:lumMod val="25000"/>
                  </a:srgbClr>
                </a:solidFill>
              </a:rPr>
              <a:t>M365 Bangalore Organizer </a:t>
            </a:r>
          </a:p>
          <a:p>
            <a:pPr marL="291430" indent="-291430" defTabSz="699588">
              <a:defRPr/>
            </a:pPr>
            <a:r>
              <a:rPr lang="pt-BR" sz="1326" spc="-54" dirty="0">
                <a:solidFill>
                  <a:srgbClr val="DBEFF9">
                    <a:lumMod val="25000"/>
                  </a:srgbClr>
                </a:solidFill>
              </a:rPr>
              <a:t>aMS Ambassador</a:t>
            </a:r>
          </a:p>
          <a:p>
            <a:pPr marL="291430" indent="-291430" defTabSz="699588">
              <a:defRPr/>
            </a:pPr>
            <a:r>
              <a:rPr lang="en-US" sz="1326" spc="-54" dirty="0">
                <a:solidFill>
                  <a:srgbClr val="DBEFF9">
                    <a:lumMod val="25000"/>
                  </a:srgbClr>
                </a:solidFill>
              </a:rPr>
              <a:t>SharePoint-er Since 2005!</a:t>
            </a:r>
          </a:p>
          <a:p>
            <a:pPr marL="291430" indent="-291430" defTabSz="699588">
              <a:defRPr/>
            </a:pPr>
            <a:r>
              <a:rPr lang="en-US" sz="1326" spc="-54" dirty="0">
                <a:solidFill>
                  <a:srgbClr val="DBEFF9">
                    <a:lumMod val="25000"/>
                  </a:srgbClr>
                </a:solidFill>
              </a:rPr>
              <a:t>@jenkinsns</a:t>
            </a:r>
          </a:p>
          <a:p>
            <a:pPr marL="291430" indent="-291430" defTabSz="699588">
              <a:defRPr/>
            </a:pPr>
            <a:r>
              <a:rPr lang="en-US" sz="1326" spc="-54" dirty="0">
                <a:solidFill>
                  <a:srgbClr val="DBEFF9">
                    <a:lumMod val="25000"/>
                  </a:srgbClr>
                </a:solidFill>
                <a:hlinkClick r:id="rId5"/>
              </a:rPr>
              <a:t>https://www.linkedin.com/in/jenkinsns/</a:t>
            </a:r>
            <a:r>
              <a:rPr lang="en-US" sz="1326" spc="-54" dirty="0">
                <a:solidFill>
                  <a:srgbClr val="DBEFF9">
                    <a:lumMod val="25000"/>
                  </a:srgbClr>
                </a:solidFill>
              </a:rPr>
              <a:t> </a:t>
            </a:r>
          </a:p>
          <a:p>
            <a:pPr marL="291430" indent="-291430" defTabSz="699588">
              <a:defRPr/>
            </a:pPr>
            <a:r>
              <a:rPr lang="en-GB" sz="1326" spc="-54" dirty="0">
                <a:solidFill>
                  <a:srgbClr val="DBEFF9">
                    <a:lumMod val="25000"/>
                  </a:srgbClr>
                </a:solidFill>
                <a:hlinkClick r:id="rId6"/>
              </a:rPr>
              <a:t>http://www.jenkinsblogs.com</a:t>
            </a:r>
            <a:r>
              <a:rPr lang="en-GB" sz="1326" spc="-54" dirty="0">
                <a:solidFill>
                  <a:srgbClr val="DBEFF9">
                    <a:lumMod val="25000"/>
                  </a:srgbClr>
                </a:solidFill>
              </a:rPr>
              <a:t>   </a:t>
            </a:r>
          </a:p>
          <a:p>
            <a:pPr marL="291430" indent="-291430" defTabSz="699588">
              <a:defRPr/>
            </a:pPr>
            <a:r>
              <a:rPr lang="en-GB" sz="1326" spc="-54" dirty="0">
                <a:solidFill>
                  <a:srgbClr val="DBEFF9">
                    <a:lumMod val="25000"/>
                  </a:srgbClr>
                </a:solidFill>
                <a:hlinkClick r:id="rId7"/>
              </a:rPr>
              <a:t>https://www.youtube.com/user/jenkinsnss</a:t>
            </a:r>
            <a:r>
              <a:rPr lang="en-GB" sz="1326" spc="-54" dirty="0">
                <a:solidFill>
                  <a:srgbClr val="DBEFF9">
                    <a:lumMod val="25000"/>
                  </a:srgbClr>
                </a:solidFill>
              </a:rPr>
              <a:t> </a:t>
            </a:r>
            <a:endParaRPr lang="en-US" sz="1326" spc="-54" dirty="0">
              <a:solidFill>
                <a:srgbClr val="DBEFF9">
                  <a:lumMod val="25000"/>
                </a:srgbClr>
              </a:solidFill>
            </a:endParaRPr>
          </a:p>
        </p:txBody>
      </p:sp>
      <p:pic>
        <p:nvPicPr>
          <p:cNvPr id="13" name="Picture 12" descr="Logo&#10;&#10;Description automatically generated">
            <a:extLst>
              <a:ext uri="{FF2B5EF4-FFF2-40B4-BE49-F238E27FC236}">
                <a16:creationId xmlns:a16="http://schemas.microsoft.com/office/drawing/2014/main" id="{9CF8DFFA-2887-403A-A635-C0A29FBED91F}"/>
              </a:ext>
            </a:extLst>
          </p:cNvPr>
          <p:cNvPicPr>
            <a:picLocks noChangeAspect="1"/>
          </p:cNvPicPr>
          <p:nvPr/>
        </p:nvPicPr>
        <p:blipFill>
          <a:blip r:embed="rId8" cstate="print">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6340401" y="4343739"/>
            <a:ext cx="293676" cy="293676"/>
          </a:xfrm>
          <a:prstGeom prst="rect">
            <a:avLst/>
          </a:prstGeom>
        </p:spPr>
      </p:pic>
      <p:pic>
        <p:nvPicPr>
          <p:cNvPr id="15" name="Picture 14" descr="A picture containing text&#10;&#10;Description automatically generated">
            <a:extLst>
              <a:ext uri="{FF2B5EF4-FFF2-40B4-BE49-F238E27FC236}">
                <a16:creationId xmlns:a16="http://schemas.microsoft.com/office/drawing/2014/main" id="{A0E133B7-6CAF-4AC7-9E90-B833F25872B7}"/>
              </a:ext>
            </a:extLst>
          </p:cNvPr>
          <p:cNvPicPr>
            <a:picLocks noChangeAspect="1"/>
          </p:cNvPicPr>
          <p:nvPr/>
        </p:nvPicPr>
        <p:blipFill>
          <a:blip r:embed="rId10"/>
          <a:stretch>
            <a:fillRect/>
          </a:stretch>
        </p:blipFill>
        <p:spPr>
          <a:xfrm>
            <a:off x="9585672" y="2216921"/>
            <a:ext cx="2695909" cy="3759763"/>
          </a:xfrm>
          <a:prstGeom prst="rect">
            <a:avLst/>
          </a:prstGeom>
        </p:spPr>
      </p:pic>
      <p:sp>
        <p:nvSpPr>
          <p:cNvPr id="16" name="Rectangle 15">
            <a:extLst>
              <a:ext uri="{FF2B5EF4-FFF2-40B4-BE49-F238E27FC236}">
                <a16:creationId xmlns:a16="http://schemas.microsoft.com/office/drawing/2014/main" id="{26EBF00C-1C7B-46B7-AA0D-4457ACD39212}"/>
              </a:ext>
            </a:extLst>
          </p:cNvPr>
          <p:cNvSpPr/>
          <p:nvPr/>
        </p:nvSpPr>
        <p:spPr>
          <a:xfrm>
            <a:off x="882" y="946346"/>
            <a:ext cx="7943907" cy="476284"/>
          </a:xfrm>
          <a:prstGeom prst="rect">
            <a:avLst/>
          </a:prstGeom>
        </p:spPr>
        <p:txBody>
          <a:bodyPr wrap="square">
            <a:spAutoFit/>
          </a:bodyPr>
          <a:lstStyle/>
          <a:p>
            <a:pPr defTabSz="932215">
              <a:lnSpc>
                <a:spcPts val="3264"/>
              </a:lnSpc>
              <a:defRPr/>
            </a:pPr>
            <a:r>
              <a:rPr lang="en-US" sz="2173" dirty="0">
                <a:solidFill>
                  <a:srgbClr val="3C4252"/>
                </a:solidFill>
                <a:latin typeface="Proxima Nova" panose="02000506030000020004" pitchFamily="50" charset="0"/>
                <a:ea typeface="Roboto Light" panose="02000000000000000000" pitchFamily="2" charset="0"/>
                <a:cs typeface="Roboto Light"/>
              </a:rPr>
              <a:t>Modern Workplace Solution Architect | Consultant </a:t>
            </a:r>
            <a:endParaRPr lang="en-US" sz="2173" dirty="0">
              <a:solidFill>
                <a:srgbClr val="E7E6E6">
                  <a:lumMod val="50000"/>
                </a:srgbClr>
              </a:solidFill>
              <a:latin typeface="Proxima Nova" panose="02000506030000020004" pitchFamily="50" charset="0"/>
              <a:ea typeface="Roboto Light" panose="02000000000000000000" pitchFamily="2" charset="0"/>
              <a:cs typeface="Roboto Light"/>
            </a:endParaRPr>
          </a:p>
        </p:txBody>
      </p:sp>
      <p:pic>
        <p:nvPicPr>
          <p:cNvPr id="10" name="Picture 9" descr="Icon&#10;&#10;Description automatically generated with medium confidence">
            <a:extLst>
              <a:ext uri="{FF2B5EF4-FFF2-40B4-BE49-F238E27FC236}">
                <a16:creationId xmlns:a16="http://schemas.microsoft.com/office/drawing/2014/main" id="{4FB91854-B906-A314-DC16-DA0E3DE0D98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5762" y="4788212"/>
            <a:ext cx="699365" cy="699365"/>
          </a:xfrm>
          <a:prstGeom prst="rect">
            <a:avLst/>
          </a:prstGeom>
        </p:spPr>
      </p:pic>
      <p:pic>
        <p:nvPicPr>
          <p:cNvPr id="23" name="Picture 22" descr="A picture containing text, case&#10;&#10;Description automatically generated">
            <a:extLst>
              <a:ext uri="{FF2B5EF4-FFF2-40B4-BE49-F238E27FC236}">
                <a16:creationId xmlns:a16="http://schemas.microsoft.com/office/drawing/2014/main" id="{D75A2B44-B4E5-B8F5-D2BA-5018A7381D0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69847" y="4788212"/>
            <a:ext cx="699365" cy="699365"/>
          </a:xfrm>
          <a:prstGeom prst="rect">
            <a:avLst/>
          </a:prstGeom>
        </p:spPr>
      </p:pic>
      <p:pic>
        <p:nvPicPr>
          <p:cNvPr id="25" name="Picture 24" descr="A picture containing text&#10;&#10;Description automatically generated">
            <a:extLst>
              <a:ext uri="{FF2B5EF4-FFF2-40B4-BE49-F238E27FC236}">
                <a16:creationId xmlns:a16="http://schemas.microsoft.com/office/drawing/2014/main" id="{79901622-F665-55A5-48CD-2848E1D9C2C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53932" y="4788212"/>
            <a:ext cx="699365" cy="699365"/>
          </a:xfrm>
          <a:prstGeom prst="rect">
            <a:avLst/>
          </a:prstGeom>
        </p:spPr>
      </p:pic>
      <p:pic>
        <p:nvPicPr>
          <p:cNvPr id="27" name="Picture 26">
            <a:extLst>
              <a:ext uri="{FF2B5EF4-FFF2-40B4-BE49-F238E27FC236}">
                <a16:creationId xmlns:a16="http://schemas.microsoft.com/office/drawing/2014/main" id="{861BD510-C47F-CF69-882F-74F5D517E5F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438017" y="4788212"/>
            <a:ext cx="699365" cy="699365"/>
          </a:xfrm>
          <a:prstGeom prst="rect">
            <a:avLst/>
          </a:prstGeom>
        </p:spPr>
      </p:pic>
      <p:pic>
        <p:nvPicPr>
          <p:cNvPr id="31" name="Picture 30" descr="Graphical user interface, application&#10;&#10;Description automatically generated">
            <a:extLst>
              <a:ext uri="{FF2B5EF4-FFF2-40B4-BE49-F238E27FC236}">
                <a16:creationId xmlns:a16="http://schemas.microsoft.com/office/drawing/2014/main" id="{85BF7F42-4489-E496-F573-3D260248640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69143" y="3449100"/>
            <a:ext cx="932603" cy="932603"/>
          </a:xfrm>
          <a:prstGeom prst="rect">
            <a:avLst/>
          </a:prstGeom>
        </p:spPr>
      </p:pic>
      <p:pic>
        <p:nvPicPr>
          <p:cNvPr id="33" name="Picture 32" descr="Graphical user interface, application&#10;&#10;Description automatically generated">
            <a:extLst>
              <a:ext uri="{FF2B5EF4-FFF2-40B4-BE49-F238E27FC236}">
                <a16:creationId xmlns:a16="http://schemas.microsoft.com/office/drawing/2014/main" id="{EEF552DF-6013-9574-123E-A2E919148928}"/>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349099" y="3493581"/>
            <a:ext cx="932603" cy="932603"/>
          </a:xfrm>
          <a:prstGeom prst="rect">
            <a:avLst/>
          </a:prstGeom>
        </p:spPr>
      </p:pic>
      <p:pic>
        <p:nvPicPr>
          <p:cNvPr id="35" name="Picture 34" descr="A picture containing logo&#10;&#10;Description automatically generated">
            <a:extLst>
              <a:ext uri="{FF2B5EF4-FFF2-40B4-BE49-F238E27FC236}">
                <a16:creationId xmlns:a16="http://schemas.microsoft.com/office/drawing/2014/main" id="{4E9B1140-FFD3-0CD7-F7D0-BF451888F41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337313" y="3515154"/>
            <a:ext cx="932603" cy="932603"/>
          </a:xfrm>
          <a:prstGeom prst="rect">
            <a:avLst/>
          </a:prstGeom>
        </p:spPr>
      </p:pic>
      <p:pic>
        <p:nvPicPr>
          <p:cNvPr id="1026" name="Picture 2">
            <a:extLst>
              <a:ext uri="{FF2B5EF4-FFF2-40B4-BE49-F238E27FC236}">
                <a16:creationId xmlns:a16="http://schemas.microsoft.com/office/drawing/2014/main" id="{C190218E-8B73-855E-6CAB-ACA74B7D751F}"/>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1383683" y="5999052"/>
            <a:ext cx="992985" cy="995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a:extLst>
              <a:ext uri="{FF2B5EF4-FFF2-40B4-BE49-F238E27FC236}">
                <a16:creationId xmlns:a16="http://schemas.microsoft.com/office/drawing/2014/main" id="{B7BC185A-DBA8-28C2-1EAF-632BF0058F2F}"/>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940643" y="6001541"/>
            <a:ext cx="992984" cy="992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Microsoft Certified: Power BI Data Analyst Associate - Credly">
            <a:extLst>
              <a:ext uri="{FF2B5EF4-FFF2-40B4-BE49-F238E27FC236}">
                <a16:creationId xmlns:a16="http://schemas.microsoft.com/office/drawing/2014/main" id="{4B399DD8-1ED0-BDBA-76D6-FD787EF03263}"/>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8580501" y="5999052"/>
            <a:ext cx="1005172" cy="1005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186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exercises</a:t>
            </a:r>
          </a:p>
        </p:txBody>
      </p:sp>
      <p:pic>
        <p:nvPicPr>
          <p:cNvPr id="10" name="Picture 9" descr="Icon of a person enclosed in four frames">
            <a:extLst>
              <a:ext uri="{FF2B5EF4-FFF2-40B4-BE49-F238E27FC236}">
                <a16:creationId xmlns:a16="http://schemas.microsoft.com/office/drawing/2014/main" id="{C47C17DD-875E-4D5E-8780-5524B1C0EA9C}"/>
              </a:ext>
            </a:extLst>
          </p:cNvPr>
          <p:cNvPicPr>
            <a:picLocks noChangeAspect="1"/>
          </p:cNvPicPr>
          <p:nvPr/>
        </p:nvPicPr>
        <p:blipFill>
          <a:blip r:embed="rId3"/>
          <a:stretch>
            <a:fillRect/>
          </a:stretch>
        </p:blipFill>
        <p:spPr>
          <a:xfrm>
            <a:off x="579438" y="1556510"/>
            <a:ext cx="1161288" cy="1161288"/>
          </a:xfrm>
          <a:prstGeom prst="rect">
            <a:avLst/>
          </a:prstGeom>
        </p:spPr>
      </p:pic>
      <p:sp>
        <p:nvSpPr>
          <p:cNvPr id="12" name="Rectangle 11">
            <a:extLst>
              <a:ext uri="{FF2B5EF4-FFF2-40B4-BE49-F238E27FC236}">
                <a16:creationId xmlns:a16="http://schemas.microsoft.com/office/drawing/2014/main" id="{DB569D56-1676-4F94-A78D-74244FD6A79F}"/>
              </a:ext>
              <a:ext uri="{C183D7F6-B498-43B3-948B-1728B52AA6E4}">
                <adec:decorative xmlns:adec="http://schemas.microsoft.com/office/drawing/2017/decorative" val="1"/>
              </a:ext>
            </a:extLst>
          </p:cNvPr>
          <p:cNvSpPr/>
          <p:nvPr/>
        </p:nvSpPr>
        <p:spPr bwMode="auto">
          <a:xfrm>
            <a:off x="2057400" y="1917009"/>
            <a:ext cx="9494838" cy="439465"/>
          </a:xfrm>
          <a:prstGeom prst="rect">
            <a:avLst/>
          </a:prstGeom>
          <a:noFill/>
          <a:ln w="6350">
            <a:no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horz" wrap="square" lIns="0" tIns="0" rIns="0" bIns="0" numCol="1" spcCol="0" rtlCol="0" fromWordArt="0" anchor="ctr" anchorCtr="0" forceAA="0" compatLnSpc="1">
            <a:prstTxWarp prst="textNoShape">
              <a:avLst/>
            </a:prstTxWarp>
            <a:noAutofit/>
          </a:bodyPr>
          <a:lstStyle/>
          <a:p>
            <a:pPr lvl="0" fontAlgn="base">
              <a:defRPr/>
            </a:pPr>
            <a:r>
              <a:rPr lang="en-US" sz="2400" dirty="0">
                <a:solidFill>
                  <a:srgbClr val="1A1A1A"/>
                </a:solidFill>
              </a:rPr>
              <a:t>Exercise 1: Investigate your Microsoft 365 Data</a:t>
            </a:r>
          </a:p>
        </p:txBody>
      </p:sp>
      <p:cxnSp>
        <p:nvCxnSpPr>
          <p:cNvPr id="11" name="Straight Connector 10">
            <a:extLst>
              <a:ext uri="{FF2B5EF4-FFF2-40B4-BE49-F238E27FC236}">
                <a16:creationId xmlns:a16="http://schemas.microsoft.com/office/drawing/2014/main" id="{EF40CECA-F060-4E28-80D4-879347B81051}"/>
              </a:ext>
              <a:ext uri="{C183D7F6-B498-43B3-948B-1728B52AA6E4}">
                <adec:decorative xmlns:adec="http://schemas.microsoft.com/office/drawing/2017/decorative" val="1"/>
              </a:ext>
            </a:extLst>
          </p:cNvPr>
          <p:cNvCxnSpPr>
            <a:cxnSpLocks/>
          </p:cNvCxnSpPr>
          <p:nvPr/>
        </p:nvCxnSpPr>
        <p:spPr>
          <a:xfrm>
            <a:off x="2091580" y="3051141"/>
            <a:ext cx="97702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descr="Icon of globe with monitor">
            <a:extLst>
              <a:ext uri="{FF2B5EF4-FFF2-40B4-BE49-F238E27FC236}">
                <a16:creationId xmlns:a16="http://schemas.microsoft.com/office/drawing/2014/main" id="{027BB44A-C6A2-42C9-A8AD-827589466AC3}"/>
              </a:ext>
            </a:extLst>
          </p:cNvPr>
          <p:cNvPicPr>
            <a:picLocks noChangeAspect="1"/>
          </p:cNvPicPr>
          <p:nvPr/>
        </p:nvPicPr>
        <p:blipFill>
          <a:blip r:embed="rId4"/>
          <a:stretch>
            <a:fillRect/>
          </a:stretch>
        </p:blipFill>
        <p:spPr>
          <a:xfrm>
            <a:off x="579438" y="3382960"/>
            <a:ext cx="1162812" cy="1162812"/>
          </a:xfrm>
          <a:prstGeom prst="rect">
            <a:avLst/>
          </a:prstGeom>
        </p:spPr>
      </p:pic>
      <p:sp>
        <p:nvSpPr>
          <p:cNvPr id="2" name="Rectangle 1">
            <a:extLst>
              <a:ext uri="{FF2B5EF4-FFF2-40B4-BE49-F238E27FC236}">
                <a16:creationId xmlns:a16="http://schemas.microsoft.com/office/drawing/2014/main" id="{FD1F40E8-7648-415F-B628-FEB1DCE72085}"/>
              </a:ext>
              <a:ext uri="{C183D7F6-B498-43B3-948B-1728B52AA6E4}">
                <adec:decorative xmlns:adec="http://schemas.microsoft.com/office/drawing/2017/decorative" val="1"/>
              </a:ext>
            </a:extLst>
          </p:cNvPr>
          <p:cNvSpPr/>
          <p:nvPr/>
        </p:nvSpPr>
        <p:spPr bwMode="auto">
          <a:xfrm>
            <a:off x="2057400" y="3645749"/>
            <a:ext cx="9799638" cy="639584"/>
          </a:xfrm>
          <a:prstGeom prst="rect">
            <a:avLst/>
          </a:prstGeom>
          <a:noFill/>
          <a:ln w="6350">
            <a:no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horz" wrap="square" lIns="0" tIns="0" rIns="0" bIns="0" numCol="1" spcCol="0" rtlCol="0" fromWordArt="0" anchor="ctr" anchorCtr="0" forceAA="0" compatLnSpc="1">
            <a:prstTxWarp prst="textNoShape">
              <a:avLst/>
            </a:prstTxWarp>
            <a:noAutofit/>
          </a:bodyPr>
          <a:lstStyle/>
          <a:p>
            <a:pPr lvl="0" fontAlgn="base">
              <a:defRPr/>
            </a:pPr>
            <a:r>
              <a:rPr lang="en-US" sz="2400" dirty="0">
                <a:solidFill>
                  <a:srgbClr val="1A1A1A"/>
                </a:solidFill>
              </a:rPr>
              <a:t>Exercise 2: Conduct a Data Subject Request</a:t>
            </a:r>
          </a:p>
        </p:txBody>
      </p:sp>
    </p:spTree>
    <p:extLst>
      <p:ext uri="{BB962C8B-B14F-4D97-AF65-F5344CB8AC3E}">
        <p14:creationId xmlns:p14="http://schemas.microsoft.com/office/powerpoint/2010/main" val="3041493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3: Core eDiscovery</a:t>
            </a:r>
          </a:p>
        </p:txBody>
      </p:sp>
      <p:pic>
        <p:nvPicPr>
          <p:cNvPr id="10" name="Picture 9" descr="Icon of two rectangles with magnifying glass ">
            <a:extLst>
              <a:ext uri="{FF2B5EF4-FFF2-40B4-BE49-F238E27FC236}">
                <a16:creationId xmlns:a16="http://schemas.microsoft.com/office/drawing/2014/main" id="{5638BE08-4020-4DB9-AD5A-1682DA977EFC}"/>
              </a:ext>
            </a:extLst>
          </p:cNvPr>
          <p:cNvPicPr>
            <a:picLocks noChangeAspect="1"/>
          </p:cNvPicPr>
          <p:nvPr/>
        </p:nvPicPr>
        <p:blipFill>
          <a:blip r:embed="rId3"/>
          <a:stretch>
            <a:fillRect/>
          </a:stretch>
        </p:blipFill>
        <p:spPr>
          <a:xfrm>
            <a:off x="10380809" y="2946400"/>
            <a:ext cx="1107020" cy="1107020"/>
          </a:xfrm>
          <a:prstGeom prst="rect">
            <a:avLst/>
          </a:prstGeom>
        </p:spPr>
      </p:pic>
      <p:sp>
        <p:nvSpPr>
          <p:cNvPr id="4" name="TextBox 3">
            <a:extLst>
              <a:ext uri="{FF2B5EF4-FFF2-40B4-BE49-F238E27FC236}">
                <a16:creationId xmlns:a16="http://schemas.microsoft.com/office/drawing/2014/main" id="{03D4BABA-FBC2-E71A-57AA-570CB4CA581F}"/>
              </a:ext>
            </a:extLst>
          </p:cNvPr>
          <p:cNvSpPr txBox="1"/>
          <p:nvPr/>
        </p:nvSpPr>
        <p:spPr>
          <a:xfrm>
            <a:off x="331304" y="4554931"/>
            <a:ext cx="9515062" cy="1323439"/>
          </a:xfrm>
          <a:prstGeom prst="rect">
            <a:avLst/>
          </a:prstGeom>
          <a:noFill/>
        </p:spPr>
        <p:txBody>
          <a:bodyPr wrap="square">
            <a:spAutoFit/>
          </a:bodyPr>
          <a:lstStyle/>
          <a:p>
            <a:pPr algn="just"/>
            <a:r>
              <a:rPr lang="en-US" sz="2000" dirty="0"/>
              <a:t>In this module you discover how to manage eDiscovery cases, search for content, place content on hold, and export content. You will also explore Compliance Boundaries to allow filtering of search results based on the user performing the search.</a:t>
            </a:r>
          </a:p>
        </p:txBody>
      </p:sp>
    </p:spTree>
    <p:extLst>
      <p:ext uri="{BB962C8B-B14F-4D97-AF65-F5344CB8AC3E}">
        <p14:creationId xmlns:p14="http://schemas.microsoft.com/office/powerpoint/2010/main" val="3584228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Lesson introduction  </a:t>
            </a:r>
          </a:p>
        </p:txBody>
      </p:sp>
      <p:sp>
        <p:nvSpPr>
          <p:cNvPr id="4" name="TextBox 3">
            <a:extLst>
              <a:ext uri="{FF2B5EF4-FFF2-40B4-BE49-F238E27FC236}">
                <a16:creationId xmlns:a16="http://schemas.microsoft.com/office/drawing/2014/main" id="{D86ABE76-6E82-4F50-89E9-5AAA6A184ECA}"/>
              </a:ext>
            </a:extLst>
          </p:cNvPr>
          <p:cNvSpPr txBox="1"/>
          <p:nvPr/>
        </p:nvSpPr>
        <p:spPr>
          <a:xfrm>
            <a:off x="600058" y="1078993"/>
            <a:ext cx="5762641" cy="439466"/>
          </a:xfrm>
          <a:prstGeom prst="rect">
            <a:avLst/>
          </a:prstGeom>
          <a:noFill/>
        </p:spPr>
        <p:txBody>
          <a:bodyPr wrap="square" lIns="0" tIns="0" rIns="0" bIns="0" rtlCol="0">
            <a:noAutofit/>
          </a:bodyPr>
          <a:lstStyle/>
          <a:p>
            <a:pPr indent="0">
              <a:buNone/>
            </a:pPr>
            <a:r>
              <a:rPr lang="en-US" sz="2400" dirty="0">
                <a:solidFill>
                  <a:srgbClr val="1A1A1A"/>
                </a:solidFill>
                <a:latin typeface="+mj-lt"/>
              </a:rPr>
              <a:t>After this lesson, you should be able to:</a:t>
            </a:r>
          </a:p>
        </p:txBody>
      </p:sp>
      <p:pic>
        <p:nvPicPr>
          <p:cNvPr id="32" name="Picture 31" descr="Icon of a document">
            <a:extLst>
              <a:ext uri="{FF2B5EF4-FFF2-40B4-BE49-F238E27FC236}">
                <a16:creationId xmlns:a16="http://schemas.microsoft.com/office/drawing/2014/main" id="{06CF9E06-4129-429B-A0B9-309BD002C143}"/>
              </a:ext>
            </a:extLst>
          </p:cNvPr>
          <p:cNvPicPr>
            <a:picLocks noChangeAspect="1"/>
          </p:cNvPicPr>
          <p:nvPr/>
        </p:nvPicPr>
        <p:blipFill>
          <a:blip r:embed="rId3"/>
          <a:stretch>
            <a:fillRect/>
          </a:stretch>
        </p:blipFill>
        <p:spPr>
          <a:xfrm>
            <a:off x="600057" y="1550636"/>
            <a:ext cx="1117092" cy="1117092"/>
          </a:xfrm>
          <a:prstGeom prst="rect">
            <a:avLst/>
          </a:prstGeom>
        </p:spPr>
      </p:pic>
      <p:sp>
        <p:nvSpPr>
          <p:cNvPr id="5" name="TextBox 4">
            <a:extLst>
              <a:ext uri="{FF2B5EF4-FFF2-40B4-BE49-F238E27FC236}">
                <a16:creationId xmlns:a16="http://schemas.microsoft.com/office/drawing/2014/main" id="{6981775A-B6AC-49BB-BA8E-4718133C4FAF}"/>
              </a:ext>
            </a:extLst>
          </p:cNvPr>
          <p:cNvSpPr txBox="1"/>
          <p:nvPr/>
        </p:nvSpPr>
        <p:spPr>
          <a:xfrm>
            <a:off x="1948873" y="1631212"/>
            <a:ext cx="4858327" cy="955940"/>
          </a:xfrm>
          <a:prstGeom prst="rect">
            <a:avLst/>
          </a:prstGeom>
          <a:noFill/>
        </p:spPr>
        <p:txBody>
          <a:bodyPr wrap="square" lIns="0" tIns="0" rIns="0" bIns="0" rtlCol="0" anchor="ctr">
            <a:noAutofit/>
          </a:bodyPr>
          <a:lstStyle/>
          <a:p>
            <a:r>
              <a:rPr lang="en-US" sz="2200" dirty="0"/>
              <a:t>Describe Core eDiscovery (Standard)</a:t>
            </a:r>
          </a:p>
        </p:txBody>
      </p:sp>
      <p:cxnSp>
        <p:nvCxnSpPr>
          <p:cNvPr id="7" name="Straight Connector 6">
            <a:extLst>
              <a:ext uri="{FF2B5EF4-FFF2-40B4-BE49-F238E27FC236}">
                <a16:creationId xmlns:a16="http://schemas.microsoft.com/office/drawing/2014/main" id="{D97A1180-7779-4547-8772-1270EA4BCF3C}"/>
              </a:ext>
              <a:ext uri="{C183D7F6-B498-43B3-948B-1728B52AA6E4}">
                <adec:decorative xmlns:adec="http://schemas.microsoft.com/office/drawing/2017/decorative" val="1"/>
              </a:ext>
            </a:extLst>
          </p:cNvPr>
          <p:cNvCxnSpPr>
            <a:cxnSpLocks/>
          </p:cNvCxnSpPr>
          <p:nvPr/>
        </p:nvCxnSpPr>
        <p:spPr>
          <a:xfrm>
            <a:off x="1961268" y="2720827"/>
            <a:ext cx="487072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4" name="Picture 33" descr="Icon of a wrench">
            <a:extLst>
              <a:ext uri="{FF2B5EF4-FFF2-40B4-BE49-F238E27FC236}">
                <a16:creationId xmlns:a16="http://schemas.microsoft.com/office/drawing/2014/main" id="{D6E03002-3629-43F7-8E92-DE2C849F94C4}"/>
              </a:ext>
            </a:extLst>
          </p:cNvPr>
          <p:cNvPicPr>
            <a:picLocks noChangeAspect="1"/>
          </p:cNvPicPr>
          <p:nvPr/>
        </p:nvPicPr>
        <p:blipFill>
          <a:blip r:embed="rId4"/>
          <a:stretch>
            <a:fillRect/>
          </a:stretch>
        </p:blipFill>
        <p:spPr>
          <a:xfrm>
            <a:off x="600057" y="2773926"/>
            <a:ext cx="1117092" cy="1117092"/>
          </a:xfrm>
          <a:prstGeom prst="rect">
            <a:avLst/>
          </a:prstGeom>
        </p:spPr>
      </p:pic>
      <p:sp>
        <p:nvSpPr>
          <p:cNvPr id="8" name="TextBox 7">
            <a:extLst>
              <a:ext uri="{FF2B5EF4-FFF2-40B4-BE49-F238E27FC236}">
                <a16:creationId xmlns:a16="http://schemas.microsoft.com/office/drawing/2014/main" id="{27DD263C-F6E2-4547-B5BC-F09B29B7E149}"/>
              </a:ext>
            </a:extLst>
          </p:cNvPr>
          <p:cNvSpPr txBox="1"/>
          <p:nvPr/>
        </p:nvSpPr>
        <p:spPr>
          <a:xfrm>
            <a:off x="1948873" y="2854502"/>
            <a:ext cx="4858327" cy="955940"/>
          </a:xfrm>
          <a:prstGeom prst="rect">
            <a:avLst/>
          </a:prstGeom>
          <a:noFill/>
        </p:spPr>
        <p:txBody>
          <a:bodyPr wrap="square" lIns="0" tIns="0" rIns="0" bIns="0" rtlCol="0" anchor="ctr">
            <a:noAutofit/>
          </a:bodyPr>
          <a:lstStyle/>
          <a:p>
            <a:r>
              <a:rPr lang="en-US" sz="2200" dirty="0"/>
              <a:t>Configure permissions for users in Core eDiscovery</a:t>
            </a:r>
          </a:p>
        </p:txBody>
      </p:sp>
      <p:cxnSp>
        <p:nvCxnSpPr>
          <p:cNvPr id="27" name="Straight Connector 26">
            <a:extLst>
              <a:ext uri="{FF2B5EF4-FFF2-40B4-BE49-F238E27FC236}">
                <a16:creationId xmlns:a16="http://schemas.microsoft.com/office/drawing/2014/main" id="{9AD71666-231A-48AD-A756-A40E4CFD8917}"/>
              </a:ext>
              <a:ext uri="{C183D7F6-B498-43B3-948B-1728B52AA6E4}">
                <adec:decorative xmlns:adec="http://schemas.microsoft.com/office/drawing/2017/decorative" val="1"/>
              </a:ext>
            </a:extLst>
          </p:cNvPr>
          <p:cNvCxnSpPr>
            <a:cxnSpLocks/>
          </p:cNvCxnSpPr>
          <p:nvPr/>
        </p:nvCxnSpPr>
        <p:spPr>
          <a:xfrm>
            <a:off x="1961268" y="3944117"/>
            <a:ext cx="487072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6" name="Picture 35" descr="Icon of a checklist">
            <a:extLst>
              <a:ext uri="{FF2B5EF4-FFF2-40B4-BE49-F238E27FC236}">
                <a16:creationId xmlns:a16="http://schemas.microsoft.com/office/drawing/2014/main" id="{F4662D2A-C9C8-4B03-88DA-2878F43B5022}"/>
              </a:ext>
            </a:extLst>
          </p:cNvPr>
          <p:cNvPicPr>
            <a:picLocks noChangeAspect="1"/>
          </p:cNvPicPr>
          <p:nvPr/>
        </p:nvPicPr>
        <p:blipFill>
          <a:blip r:embed="rId5"/>
          <a:stretch>
            <a:fillRect/>
          </a:stretch>
        </p:blipFill>
        <p:spPr>
          <a:xfrm>
            <a:off x="600057" y="3997216"/>
            <a:ext cx="1117092" cy="1117092"/>
          </a:xfrm>
          <a:prstGeom prst="rect">
            <a:avLst/>
          </a:prstGeom>
        </p:spPr>
      </p:pic>
      <p:sp>
        <p:nvSpPr>
          <p:cNvPr id="9" name="TextBox 8">
            <a:extLst>
              <a:ext uri="{FF2B5EF4-FFF2-40B4-BE49-F238E27FC236}">
                <a16:creationId xmlns:a16="http://schemas.microsoft.com/office/drawing/2014/main" id="{D2E19578-8BD6-4578-9B9B-19641B726AFA}"/>
              </a:ext>
            </a:extLst>
          </p:cNvPr>
          <p:cNvSpPr txBox="1"/>
          <p:nvPr/>
        </p:nvSpPr>
        <p:spPr>
          <a:xfrm>
            <a:off x="1948873" y="4077792"/>
            <a:ext cx="4858327" cy="955940"/>
          </a:xfrm>
          <a:prstGeom prst="rect">
            <a:avLst/>
          </a:prstGeom>
          <a:noFill/>
        </p:spPr>
        <p:txBody>
          <a:bodyPr wrap="square" lIns="0" tIns="0" rIns="0" bIns="0" rtlCol="0" anchor="ctr">
            <a:noAutofit/>
          </a:bodyPr>
          <a:lstStyle/>
          <a:p>
            <a:r>
              <a:rPr lang="en-US" sz="2200" dirty="0"/>
              <a:t>Create Cases in Core eDiscovery</a:t>
            </a:r>
          </a:p>
        </p:txBody>
      </p:sp>
      <p:cxnSp>
        <p:nvCxnSpPr>
          <p:cNvPr id="28" name="Straight Connector 27">
            <a:extLst>
              <a:ext uri="{FF2B5EF4-FFF2-40B4-BE49-F238E27FC236}">
                <a16:creationId xmlns:a16="http://schemas.microsoft.com/office/drawing/2014/main" id="{769245B2-64F3-460B-B7E6-8C66BBAFBC43}"/>
              </a:ext>
              <a:ext uri="{C183D7F6-B498-43B3-948B-1728B52AA6E4}">
                <adec:decorative xmlns:adec="http://schemas.microsoft.com/office/drawing/2017/decorative" val="1"/>
              </a:ext>
            </a:extLst>
          </p:cNvPr>
          <p:cNvCxnSpPr>
            <a:cxnSpLocks/>
          </p:cNvCxnSpPr>
          <p:nvPr/>
        </p:nvCxnSpPr>
        <p:spPr>
          <a:xfrm>
            <a:off x="1961268" y="5167407"/>
            <a:ext cx="487072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8" name="Picture 37" descr="Icon of magnifying glass">
            <a:extLst>
              <a:ext uri="{FF2B5EF4-FFF2-40B4-BE49-F238E27FC236}">
                <a16:creationId xmlns:a16="http://schemas.microsoft.com/office/drawing/2014/main" id="{C8824CE1-7F58-4AA1-8DCF-3F6626FC9B3D}"/>
              </a:ext>
            </a:extLst>
          </p:cNvPr>
          <p:cNvPicPr>
            <a:picLocks noChangeAspect="1"/>
          </p:cNvPicPr>
          <p:nvPr/>
        </p:nvPicPr>
        <p:blipFill>
          <a:blip r:embed="rId6"/>
          <a:stretch>
            <a:fillRect/>
          </a:stretch>
        </p:blipFill>
        <p:spPr>
          <a:xfrm>
            <a:off x="600057" y="5220504"/>
            <a:ext cx="1117092" cy="1117092"/>
          </a:xfrm>
          <a:prstGeom prst="rect">
            <a:avLst/>
          </a:prstGeom>
        </p:spPr>
      </p:pic>
      <p:sp>
        <p:nvSpPr>
          <p:cNvPr id="10" name="TextBox 9">
            <a:extLst>
              <a:ext uri="{FF2B5EF4-FFF2-40B4-BE49-F238E27FC236}">
                <a16:creationId xmlns:a16="http://schemas.microsoft.com/office/drawing/2014/main" id="{423F4B45-519D-490E-8715-20B3737ACD58}"/>
              </a:ext>
            </a:extLst>
          </p:cNvPr>
          <p:cNvSpPr txBox="1"/>
          <p:nvPr/>
        </p:nvSpPr>
        <p:spPr>
          <a:xfrm>
            <a:off x="1948873" y="5301080"/>
            <a:ext cx="4858327" cy="955940"/>
          </a:xfrm>
          <a:prstGeom prst="rect">
            <a:avLst/>
          </a:prstGeom>
          <a:noFill/>
        </p:spPr>
        <p:txBody>
          <a:bodyPr wrap="square" lIns="0" tIns="0" rIns="0" bIns="0" rtlCol="0" anchor="ctr">
            <a:noAutofit/>
          </a:bodyPr>
          <a:lstStyle/>
          <a:p>
            <a:r>
              <a:rPr lang="en-US" sz="2200" dirty="0"/>
              <a:t>Search and prepare data for Core eDiscovery</a:t>
            </a:r>
          </a:p>
        </p:txBody>
      </p:sp>
    </p:spTree>
    <p:extLst>
      <p:ext uri="{BB962C8B-B14F-4D97-AF65-F5344CB8AC3E}">
        <p14:creationId xmlns:p14="http://schemas.microsoft.com/office/powerpoint/2010/main" val="2941484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00059" y="507446"/>
            <a:ext cx="11239464" cy="430887"/>
          </a:xfrm>
        </p:spPr>
        <p:txBody>
          <a:bodyPr/>
          <a:lstStyle/>
          <a:p>
            <a:r>
              <a:rPr lang="en-US" sz="2800" dirty="0"/>
              <a:t>Microsoft 365 Core (Standard) eDiscovery</a:t>
            </a:r>
          </a:p>
        </p:txBody>
      </p:sp>
      <p:sp>
        <p:nvSpPr>
          <p:cNvPr id="207" name="Rectangle 206">
            <a:extLst>
              <a:ext uri="{FF2B5EF4-FFF2-40B4-BE49-F238E27FC236}">
                <a16:creationId xmlns:a16="http://schemas.microsoft.com/office/drawing/2014/main" id="{E4B6D4C9-1E1C-4975-B672-26668070A96B}"/>
              </a:ext>
            </a:extLst>
          </p:cNvPr>
          <p:cNvSpPr/>
          <p:nvPr/>
        </p:nvSpPr>
        <p:spPr bwMode="auto">
          <a:xfrm>
            <a:off x="600059" y="1258958"/>
            <a:ext cx="11277600" cy="5010080"/>
          </a:xfrm>
          <a:prstGeom prst="rect">
            <a:avLst/>
          </a:prstGeom>
          <a:solidFill>
            <a:schemeClr val="bg1">
              <a:lumMod val="95000"/>
            </a:schemeClr>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p>
            <a:pPr lvl="0" algn="just" defTabSz="914367">
              <a:lnSpc>
                <a:spcPct val="150000"/>
              </a:lnSpc>
              <a:spcBef>
                <a:spcPct val="0"/>
              </a:spcBef>
              <a:defRPr/>
            </a:pPr>
            <a:r>
              <a:rPr lang="en-US" sz="2000" dirty="0">
                <a:ln w="3175">
                  <a:noFill/>
                </a:ln>
                <a:solidFill>
                  <a:schemeClr val="tx1"/>
                </a:solidFill>
                <a:cs typeface="Segoe UI Semilight" panose="020B0402040204020203" pitchFamily="34" charset="0"/>
              </a:rPr>
              <a:t>Microsoft Purview eDiscovery (Standard) in Microsoft Purview provides a basic eDiscovery tool that organizations can use to search and export content in Microsoft 365 and Office 365. You can also use eDiscovery (Standard) to place an eDiscovery hold on content locations, such as Exchange mailboxes, SharePoint sites, OneDrive accounts, and Microsoft Teams. Nothing is needed to deploy eDiscovery (Standard), but there are some prerequisite tasks that an IT admin and eDiscovery manager have to complete before your organization can start using eDiscovery (Standard) to search, export, and preserve content.</a:t>
            </a:r>
            <a:endParaRPr lang="en-US" sz="1600" i="1" dirty="0">
              <a:ln w="3175">
                <a:noFill/>
              </a:ln>
              <a:solidFill>
                <a:schemeClr val="tx1"/>
              </a:solidFill>
              <a:cs typeface="Segoe UI Semilight" panose="020B0402040204020203" pitchFamily="34" charset="0"/>
            </a:endParaRPr>
          </a:p>
        </p:txBody>
      </p:sp>
    </p:spTree>
    <p:extLst>
      <p:ext uri="{BB962C8B-B14F-4D97-AF65-F5344CB8AC3E}">
        <p14:creationId xmlns:p14="http://schemas.microsoft.com/office/powerpoint/2010/main" val="982721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00059" y="507446"/>
            <a:ext cx="11239464" cy="430887"/>
          </a:xfrm>
        </p:spPr>
        <p:txBody>
          <a:bodyPr/>
          <a:lstStyle/>
          <a:p>
            <a:r>
              <a:rPr lang="en-US" sz="2800" dirty="0"/>
              <a:t>Configure permissions for users in Core eDiscovery</a:t>
            </a:r>
          </a:p>
        </p:txBody>
      </p:sp>
      <p:sp>
        <p:nvSpPr>
          <p:cNvPr id="207" name="Rectangle 206">
            <a:extLst>
              <a:ext uri="{FF2B5EF4-FFF2-40B4-BE49-F238E27FC236}">
                <a16:creationId xmlns:a16="http://schemas.microsoft.com/office/drawing/2014/main" id="{E4B6D4C9-1E1C-4975-B672-26668070A96B}"/>
              </a:ext>
            </a:extLst>
          </p:cNvPr>
          <p:cNvSpPr/>
          <p:nvPr/>
        </p:nvSpPr>
        <p:spPr bwMode="auto">
          <a:xfrm>
            <a:off x="600059" y="1258958"/>
            <a:ext cx="11277600" cy="5010080"/>
          </a:xfrm>
          <a:prstGeom prst="rect">
            <a:avLst/>
          </a:prstGeom>
          <a:solidFill>
            <a:schemeClr val="bg1">
              <a:lumMod val="95000"/>
            </a:schemeClr>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p>
            <a:pPr lvl="0" algn="just" defTabSz="914367">
              <a:lnSpc>
                <a:spcPct val="150000"/>
              </a:lnSpc>
              <a:spcBef>
                <a:spcPct val="0"/>
              </a:spcBef>
              <a:defRPr/>
            </a:pPr>
            <a:r>
              <a:rPr lang="en-US" sz="2000" dirty="0">
                <a:ln w="3175">
                  <a:noFill/>
                </a:ln>
                <a:solidFill>
                  <a:schemeClr val="tx1"/>
                </a:solidFill>
                <a:cs typeface="Segoe UI Semilight" panose="020B0402040204020203" pitchFamily="34" charset="0"/>
              </a:rPr>
              <a:t>To access eDiscovery (Standard) or be added as a member of an eDiscovery (Standard) case, a user must be assigned the appropriate permissions. Specifically, a user must be added as a member of the eDiscovery Manager role group in the compliance portal. Members of this role group can create and manage eDiscovery (Standard) cases. They can add and remove members, place an eDiscovery hold on users, create and edit searches, and export content from an eDiscovery (Standard) case.</a:t>
            </a:r>
            <a:endParaRPr lang="en-US" sz="1600" i="1" dirty="0">
              <a:ln w="3175">
                <a:noFill/>
              </a:ln>
              <a:solidFill>
                <a:schemeClr val="tx1"/>
              </a:solidFill>
              <a:cs typeface="Segoe UI Semilight" panose="020B0402040204020203" pitchFamily="34" charset="0"/>
            </a:endParaRPr>
          </a:p>
        </p:txBody>
      </p:sp>
    </p:spTree>
    <p:extLst>
      <p:ext uri="{BB962C8B-B14F-4D97-AF65-F5344CB8AC3E}">
        <p14:creationId xmlns:p14="http://schemas.microsoft.com/office/powerpoint/2010/main" val="2225759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00059" y="507446"/>
            <a:ext cx="11239464" cy="430887"/>
          </a:xfrm>
        </p:spPr>
        <p:txBody>
          <a:bodyPr/>
          <a:lstStyle/>
          <a:p>
            <a:r>
              <a:rPr lang="en-US" sz="2800" dirty="0"/>
              <a:t>Create Cases in Core eDiscovery</a:t>
            </a:r>
          </a:p>
        </p:txBody>
      </p:sp>
      <p:sp>
        <p:nvSpPr>
          <p:cNvPr id="207" name="Rectangle 206">
            <a:extLst>
              <a:ext uri="{FF2B5EF4-FFF2-40B4-BE49-F238E27FC236}">
                <a16:creationId xmlns:a16="http://schemas.microsoft.com/office/drawing/2014/main" id="{E4B6D4C9-1E1C-4975-B672-26668070A96B}"/>
              </a:ext>
            </a:extLst>
          </p:cNvPr>
          <p:cNvSpPr/>
          <p:nvPr/>
        </p:nvSpPr>
        <p:spPr bwMode="auto">
          <a:xfrm>
            <a:off x="600058" y="1258957"/>
            <a:ext cx="11459419" cy="5565913"/>
          </a:xfrm>
          <a:prstGeom prst="rect">
            <a:avLst/>
          </a:prstGeom>
          <a:solidFill>
            <a:schemeClr val="bg1">
              <a:lumMod val="95000"/>
            </a:schemeClr>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p>
            <a:pPr lvl="0" algn="just" defTabSz="914367">
              <a:lnSpc>
                <a:spcPct val="150000"/>
              </a:lnSpc>
              <a:spcBef>
                <a:spcPct val="0"/>
              </a:spcBef>
              <a:defRPr/>
            </a:pPr>
            <a:r>
              <a:rPr lang="en-US" dirty="0">
                <a:ln w="3175">
                  <a:noFill/>
                </a:ln>
                <a:solidFill>
                  <a:schemeClr val="tx1"/>
                </a:solidFill>
                <a:cs typeface="Segoe UI Semilight" panose="020B0402040204020203" pitchFamily="34" charset="0"/>
              </a:rPr>
              <a:t>To create a case and start using eDiscovery (Standard). Complete the following steps to create a case and add members. </a:t>
            </a:r>
          </a:p>
          <a:p>
            <a:pPr lvl="0" algn="just" defTabSz="914367">
              <a:lnSpc>
                <a:spcPct val="150000"/>
              </a:lnSpc>
              <a:spcBef>
                <a:spcPct val="0"/>
              </a:spcBef>
              <a:defRPr/>
            </a:pPr>
            <a:r>
              <a:rPr lang="en-US" dirty="0">
                <a:ln w="3175">
                  <a:noFill/>
                </a:ln>
                <a:solidFill>
                  <a:schemeClr val="tx1"/>
                </a:solidFill>
                <a:cs typeface="Segoe UI Semilight" panose="020B0402040204020203" pitchFamily="34" charset="0"/>
              </a:rPr>
              <a:t>The user who creates the case is automatically added as a member. </a:t>
            </a:r>
          </a:p>
          <a:p>
            <a:pPr marL="342900" lvl="0" indent="-342900" algn="just" defTabSz="914367">
              <a:lnSpc>
                <a:spcPct val="150000"/>
              </a:lnSpc>
              <a:spcBef>
                <a:spcPct val="0"/>
              </a:spcBef>
              <a:buFont typeface="Wingdings" panose="05000000000000000000" pitchFamily="2" charset="2"/>
              <a:buChar char="Ø"/>
              <a:defRPr/>
            </a:pPr>
            <a:r>
              <a:rPr lang="en-US" dirty="0">
                <a:ln w="3175">
                  <a:noFill/>
                </a:ln>
                <a:solidFill>
                  <a:schemeClr val="tx1"/>
                </a:solidFill>
                <a:cs typeface="Segoe UI Semilight" panose="020B0402040204020203" pitchFamily="34" charset="0"/>
              </a:rPr>
              <a:t>Go to compliance portal and sign in using the credentials for a user account that has been assigned the appropriate eDiscovery permissions. </a:t>
            </a:r>
          </a:p>
          <a:p>
            <a:pPr marL="342900" lvl="0" indent="-342900" algn="just" defTabSz="914367">
              <a:lnSpc>
                <a:spcPct val="150000"/>
              </a:lnSpc>
              <a:spcBef>
                <a:spcPct val="0"/>
              </a:spcBef>
              <a:buFont typeface="Wingdings" panose="05000000000000000000" pitchFamily="2" charset="2"/>
              <a:buChar char="Ø"/>
              <a:defRPr/>
            </a:pPr>
            <a:r>
              <a:rPr lang="en-US" dirty="0">
                <a:ln w="3175">
                  <a:noFill/>
                </a:ln>
                <a:solidFill>
                  <a:schemeClr val="tx1"/>
                </a:solidFill>
                <a:cs typeface="Segoe UI Semilight" panose="020B0402040204020203" pitchFamily="34" charset="0"/>
              </a:rPr>
              <a:t>Members of the Organization Management role group can also create eDiscovery (Standard) cases.</a:t>
            </a:r>
          </a:p>
          <a:p>
            <a:pPr marL="342900" lvl="0" indent="-342900" algn="just" defTabSz="914367">
              <a:lnSpc>
                <a:spcPct val="150000"/>
              </a:lnSpc>
              <a:spcBef>
                <a:spcPct val="0"/>
              </a:spcBef>
              <a:buFont typeface="Wingdings" panose="05000000000000000000" pitchFamily="2" charset="2"/>
              <a:buChar char="Ø"/>
              <a:defRPr/>
            </a:pPr>
            <a:r>
              <a:rPr lang="en-US" dirty="0">
                <a:ln w="3175">
                  <a:noFill/>
                </a:ln>
                <a:solidFill>
                  <a:schemeClr val="tx1"/>
                </a:solidFill>
                <a:cs typeface="Segoe UI Semilight" panose="020B0402040204020203" pitchFamily="34" charset="0"/>
              </a:rPr>
              <a:t>In the left navigation pane of the compliance portal, click Show all, and then click eDiscovery &gt; Core.</a:t>
            </a:r>
          </a:p>
          <a:p>
            <a:pPr marL="342900" lvl="0" indent="-342900" algn="just" defTabSz="914367">
              <a:lnSpc>
                <a:spcPct val="150000"/>
              </a:lnSpc>
              <a:spcBef>
                <a:spcPct val="0"/>
              </a:spcBef>
              <a:buFont typeface="Wingdings" panose="05000000000000000000" pitchFamily="2" charset="2"/>
              <a:buChar char="Ø"/>
              <a:defRPr/>
            </a:pPr>
            <a:r>
              <a:rPr lang="en-US" dirty="0">
                <a:ln w="3175">
                  <a:noFill/>
                </a:ln>
                <a:solidFill>
                  <a:schemeClr val="tx1"/>
                </a:solidFill>
                <a:cs typeface="Segoe UI Semilight" panose="020B0402040204020203" pitchFamily="34" charset="0"/>
              </a:rPr>
              <a:t>On the eDiscovery (Standard) page, click Create a case. </a:t>
            </a:r>
            <a:br>
              <a:rPr lang="en-US" dirty="0">
                <a:ln w="3175">
                  <a:noFill/>
                </a:ln>
                <a:solidFill>
                  <a:schemeClr val="tx1"/>
                </a:solidFill>
                <a:cs typeface="Segoe UI Semilight" panose="020B0402040204020203" pitchFamily="34" charset="0"/>
              </a:rPr>
            </a:br>
            <a:r>
              <a:rPr lang="en-US" dirty="0">
                <a:ln w="3175">
                  <a:noFill/>
                </a:ln>
                <a:solidFill>
                  <a:schemeClr val="tx1"/>
                </a:solidFill>
                <a:cs typeface="Segoe UI Semilight" panose="020B0402040204020203" pitchFamily="34" charset="0"/>
              </a:rPr>
              <a:t>On the New case flyout page, give the case a name (required) and then type an optional description. The case name must be unique in your organization.</a:t>
            </a:r>
          </a:p>
          <a:p>
            <a:pPr marL="342900" lvl="0" indent="-342900" algn="just" defTabSz="914367">
              <a:lnSpc>
                <a:spcPct val="150000"/>
              </a:lnSpc>
              <a:spcBef>
                <a:spcPct val="0"/>
              </a:spcBef>
              <a:buFont typeface="Wingdings" panose="05000000000000000000" pitchFamily="2" charset="2"/>
              <a:buChar char="Ø"/>
              <a:defRPr/>
            </a:pPr>
            <a:r>
              <a:rPr lang="en-US" dirty="0">
                <a:ln w="3175">
                  <a:noFill/>
                </a:ln>
                <a:solidFill>
                  <a:schemeClr val="tx1"/>
                </a:solidFill>
                <a:cs typeface="Segoe UI Semilight" panose="020B0402040204020203" pitchFamily="34" charset="0"/>
              </a:rPr>
              <a:t>Click Save to create the case.</a:t>
            </a:r>
          </a:p>
          <a:p>
            <a:pPr marL="342900" lvl="0" indent="-342900" algn="just" defTabSz="914367">
              <a:lnSpc>
                <a:spcPct val="150000"/>
              </a:lnSpc>
              <a:spcBef>
                <a:spcPct val="0"/>
              </a:spcBef>
              <a:buFont typeface="Wingdings" panose="05000000000000000000" pitchFamily="2" charset="2"/>
              <a:buChar char="Ø"/>
              <a:defRPr/>
            </a:pPr>
            <a:r>
              <a:rPr lang="en-US" dirty="0">
                <a:ln w="3175">
                  <a:noFill/>
                </a:ln>
                <a:solidFill>
                  <a:schemeClr val="tx1"/>
                </a:solidFill>
                <a:cs typeface="Segoe UI Semilight" panose="020B0402040204020203" pitchFamily="34" charset="0"/>
              </a:rPr>
              <a:t>The new case is created and displayed on the eDiscovery (Standard) page. You may have to click Refresh to display the new case.</a:t>
            </a:r>
            <a:endParaRPr lang="en-US" sz="1400" i="1" dirty="0">
              <a:ln w="3175">
                <a:noFill/>
              </a:ln>
              <a:solidFill>
                <a:schemeClr val="tx1"/>
              </a:solidFill>
              <a:cs typeface="Segoe UI Semilight" panose="020B0402040204020203" pitchFamily="34" charset="0"/>
            </a:endParaRPr>
          </a:p>
        </p:txBody>
      </p:sp>
    </p:spTree>
    <p:extLst>
      <p:ext uri="{BB962C8B-B14F-4D97-AF65-F5344CB8AC3E}">
        <p14:creationId xmlns:p14="http://schemas.microsoft.com/office/powerpoint/2010/main" val="71024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00059" y="507446"/>
            <a:ext cx="11239464" cy="430887"/>
          </a:xfrm>
        </p:spPr>
        <p:txBody>
          <a:bodyPr/>
          <a:lstStyle/>
          <a:p>
            <a:r>
              <a:rPr lang="en-US" sz="2800" dirty="0"/>
              <a:t>Search and prepare data for Core eDiscovery</a:t>
            </a:r>
          </a:p>
        </p:txBody>
      </p:sp>
      <p:sp>
        <p:nvSpPr>
          <p:cNvPr id="207" name="Rectangle 206">
            <a:extLst>
              <a:ext uri="{FF2B5EF4-FFF2-40B4-BE49-F238E27FC236}">
                <a16:creationId xmlns:a16="http://schemas.microsoft.com/office/drawing/2014/main" id="{E4B6D4C9-1E1C-4975-B672-26668070A96B}"/>
              </a:ext>
            </a:extLst>
          </p:cNvPr>
          <p:cNvSpPr/>
          <p:nvPr/>
        </p:nvSpPr>
        <p:spPr bwMode="auto">
          <a:xfrm>
            <a:off x="600059" y="1258958"/>
            <a:ext cx="11277600" cy="2238304"/>
          </a:xfrm>
          <a:prstGeom prst="rect">
            <a:avLst/>
          </a:prstGeom>
          <a:solidFill>
            <a:schemeClr val="bg1">
              <a:lumMod val="95000"/>
            </a:schemeClr>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p>
            <a:pPr lvl="0" algn="just" defTabSz="914367">
              <a:lnSpc>
                <a:spcPct val="150000"/>
              </a:lnSpc>
              <a:spcBef>
                <a:spcPct val="0"/>
              </a:spcBef>
              <a:defRPr/>
            </a:pPr>
            <a:r>
              <a:rPr lang="en-US" sz="2000" dirty="0">
                <a:ln w="3175">
                  <a:noFill/>
                </a:ln>
                <a:solidFill>
                  <a:schemeClr val="tx1"/>
                </a:solidFill>
                <a:cs typeface="Segoe UI Semilight" panose="020B0402040204020203" pitchFamily="34" charset="0"/>
              </a:rPr>
              <a:t>To get you started using eDiscovery (Standard), here's a simple workflow of creating eDiscovery holds for people of interest, searching for content that relevant to your investigation, and then exporting that data for further review. In each of these steps, we'll also highlight some extended eDiscovery (Standard) functionality that you can explore.</a:t>
            </a:r>
          </a:p>
          <a:p>
            <a:pPr lvl="0" algn="just" defTabSz="914367">
              <a:lnSpc>
                <a:spcPct val="150000"/>
              </a:lnSpc>
              <a:spcBef>
                <a:spcPct val="0"/>
              </a:spcBef>
              <a:defRPr/>
            </a:pPr>
            <a:endParaRPr lang="en-US" sz="2000" i="1" dirty="0">
              <a:ln w="3175">
                <a:noFill/>
              </a:ln>
              <a:solidFill>
                <a:schemeClr val="tx1"/>
              </a:solidFill>
              <a:cs typeface="Segoe UI Semilight" panose="020B0402040204020203" pitchFamily="34" charset="0"/>
            </a:endParaRPr>
          </a:p>
          <a:p>
            <a:pPr lvl="0" algn="just" defTabSz="914367">
              <a:lnSpc>
                <a:spcPct val="150000"/>
              </a:lnSpc>
              <a:spcBef>
                <a:spcPct val="0"/>
              </a:spcBef>
              <a:defRPr/>
            </a:pPr>
            <a:endParaRPr lang="en-US" sz="1600" i="1" dirty="0">
              <a:ln w="3175">
                <a:noFill/>
              </a:ln>
              <a:solidFill>
                <a:schemeClr val="tx1"/>
              </a:solidFill>
              <a:cs typeface="Segoe UI Semilight" panose="020B0402040204020203" pitchFamily="34" charset="0"/>
            </a:endParaRPr>
          </a:p>
        </p:txBody>
      </p:sp>
      <p:pic>
        <p:nvPicPr>
          <p:cNvPr id="3074" name="Picture 2" descr="eDiscovery (Standard) workflow.">
            <a:extLst>
              <a:ext uri="{FF2B5EF4-FFF2-40B4-BE49-F238E27FC236}">
                <a16:creationId xmlns:a16="http://schemas.microsoft.com/office/drawing/2014/main" id="{E41419C1-A35A-D1CC-3BEB-DF527F4D71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819" y="3641587"/>
            <a:ext cx="615315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278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ypes of Microsoft eDiscovery">
            <a:extLst>
              <a:ext uri="{FF2B5EF4-FFF2-40B4-BE49-F238E27FC236}">
                <a16:creationId xmlns:a16="http://schemas.microsoft.com/office/drawing/2014/main" id="{531AA518-B325-BB4E-BCAD-21F0BD7BF8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616069" cy="699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11094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 Core eDiscovery</a:t>
            </a:r>
          </a:p>
        </p:txBody>
      </p:sp>
      <p:pic>
        <p:nvPicPr>
          <p:cNvPr id="4" name="Picture 3" descr="Icon of magnifying glass">
            <a:extLst>
              <a:ext uri="{FF2B5EF4-FFF2-40B4-BE49-F238E27FC236}">
                <a16:creationId xmlns:a16="http://schemas.microsoft.com/office/drawing/2014/main" id="{C5E4827E-3FD0-42C7-9CD2-E61BF57D5EA9}"/>
              </a:ext>
            </a:extLst>
          </p:cNvPr>
          <p:cNvPicPr>
            <a:picLocks noChangeAspect="1"/>
          </p:cNvPicPr>
          <p:nvPr/>
        </p:nvPicPr>
        <p:blipFill>
          <a:blip r:embed="rId3"/>
          <a:stretch>
            <a:fillRect/>
          </a:stretch>
        </p:blipFill>
        <p:spPr>
          <a:xfrm>
            <a:off x="10418764" y="2997200"/>
            <a:ext cx="984698" cy="984698"/>
          </a:xfrm>
          <a:prstGeom prst="rect">
            <a:avLst/>
          </a:prstGeom>
        </p:spPr>
      </p:pic>
    </p:spTree>
    <p:extLst>
      <p:ext uri="{BB962C8B-B14F-4D97-AF65-F5344CB8AC3E}">
        <p14:creationId xmlns:p14="http://schemas.microsoft.com/office/powerpoint/2010/main" val="4090717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exercises</a:t>
            </a:r>
          </a:p>
        </p:txBody>
      </p:sp>
      <p:pic>
        <p:nvPicPr>
          <p:cNvPr id="10" name="Picture 9" descr="Icon of a person enclosed in four frames">
            <a:extLst>
              <a:ext uri="{FF2B5EF4-FFF2-40B4-BE49-F238E27FC236}">
                <a16:creationId xmlns:a16="http://schemas.microsoft.com/office/drawing/2014/main" id="{C47C17DD-875E-4D5E-8780-5524B1C0EA9C}"/>
              </a:ext>
            </a:extLst>
          </p:cNvPr>
          <p:cNvPicPr>
            <a:picLocks noChangeAspect="1"/>
          </p:cNvPicPr>
          <p:nvPr/>
        </p:nvPicPr>
        <p:blipFill>
          <a:blip r:embed="rId3"/>
          <a:stretch>
            <a:fillRect/>
          </a:stretch>
        </p:blipFill>
        <p:spPr>
          <a:xfrm>
            <a:off x="579438" y="1556510"/>
            <a:ext cx="1161288" cy="1161288"/>
          </a:xfrm>
          <a:prstGeom prst="rect">
            <a:avLst/>
          </a:prstGeom>
        </p:spPr>
      </p:pic>
      <p:sp>
        <p:nvSpPr>
          <p:cNvPr id="12" name="Rectangle 11">
            <a:extLst>
              <a:ext uri="{FF2B5EF4-FFF2-40B4-BE49-F238E27FC236}">
                <a16:creationId xmlns:a16="http://schemas.microsoft.com/office/drawing/2014/main" id="{DB569D56-1676-4F94-A78D-74244FD6A79F}"/>
              </a:ext>
              <a:ext uri="{C183D7F6-B498-43B3-948B-1728B52AA6E4}">
                <adec:decorative xmlns:adec="http://schemas.microsoft.com/office/drawing/2017/decorative" val="1"/>
              </a:ext>
            </a:extLst>
          </p:cNvPr>
          <p:cNvSpPr/>
          <p:nvPr/>
        </p:nvSpPr>
        <p:spPr bwMode="auto">
          <a:xfrm>
            <a:off x="2057400" y="1917009"/>
            <a:ext cx="9494838" cy="439465"/>
          </a:xfrm>
          <a:prstGeom prst="rect">
            <a:avLst/>
          </a:prstGeom>
          <a:noFill/>
          <a:ln w="6350">
            <a:no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horz" wrap="square" lIns="0" tIns="0" rIns="0" bIns="0" numCol="1" spcCol="0" rtlCol="0" fromWordArt="0" anchor="ctr" anchorCtr="0" forceAA="0" compatLnSpc="1">
            <a:prstTxWarp prst="textNoShape">
              <a:avLst/>
            </a:prstTxWarp>
            <a:noAutofit/>
          </a:bodyPr>
          <a:lstStyle/>
          <a:p>
            <a:pPr lvl="0" fontAlgn="base">
              <a:defRPr/>
            </a:pPr>
            <a:r>
              <a:rPr lang="en-US" sz="2400" dirty="0">
                <a:solidFill>
                  <a:srgbClr val="1A1A1A"/>
                </a:solidFill>
              </a:rPr>
              <a:t>Exercise 1: How to create a Core eDiscovery Case?</a:t>
            </a:r>
          </a:p>
        </p:txBody>
      </p:sp>
      <p:cxnSp>
        <p:nvCxnSpPr>
          <p:cNvPr id="11" name="Straight Connector 10">
            <a:extLst>
              <a:ext uri="{FF2B5EF4-FFF2-40B4-BE49-F238E27FC236}">
                <a16:creationId xmlns:a16="http://schemas.microsoft.com/office/drawing/2014/main" id="{EF40CECA-F060-4E28-80D4-879347B81051}"/>
              </a:ext>
              <a:ext uri="{C183D7F6-B498-43B3-948B-1728B52AA6E4}">
                <adec:decorative xmlns:adec="http://schemas.microsoft.com/office/drawing/2017/decorative" val="1"/>
              </a:ext>
            </a:extLst>
          </p:cNvPr>
          <p:cNvCxnSpPr>
            <a:cxnSpLocks/>
          </p:cNvCxnSpPr>
          <p:nvPr/>
        </p:nvCxnSpPr>
        <p:spPr>
          <a:xfrm>
            <a:off x="2091580" y="3051141"/>
            <a:ext cx="97702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descr="Icon of globe with monitor">
            <a:extLst>
              <a:ext uri="{FF2B5EF4-FFF2-40B4-BE49-F238E27FC236}">
                <a16:creationId xmlns:a16="http://schemas.microsoft.com/office/drawing/2014/main" id="{027BB44A-C6A2-42C9-A8AD-827589466AC3}"/>
              </a:ext>
            </a:extLst>
          </p:cNvPr>
          <p:cNvPicPr>
            <a:picLocks noChangeAspect="1"/>
          </p:cNvPicPr>
          <p:nvPr/>
        </p:nvPicPr>
        <p:blipFill>
          <a:blip r:embed="rId4"/>
          <a:stretch>
            <a:fillRect/>
          </a:stretch>
        </p:blipFill>
        <p:spPr>
          <a:xfrm>
            <a:off x="579438" y="3382960"/>
            <a:ext cx="1162812" cy="1162812"/>
          </a:xfrm>
          <a:prstGeom prst="rect">
            <a:avLst/>
          </a:prstGeom>
        </p:spPr>
      </p:pic>
      <p:sp>
        <p:nvSpPr>
          <p:cNvPr id="2" name="Rectangle 1">
            <a:extLst>
              <a:ext uri="{FF2B5EF4-FFF2-40B4-BE49-F238E27FC236}">
                <a16:creationId xmlns:a16="http://schemas.microsoft.com/office/drawing/2014/main" id="{FD1F40E8-7648-415F-B628-FEB1DCE72085}"/>
              </a:ext>
              <a:ext uri="{C183D7F6-B498-43B3-948B-1728B52AA6E4}">
                <adec:decorative xmlns:adec="http://schemas.microsoft.com/office/drawing/2017/decorative" val="1"/>
              </a:ext>
            </a:extLst>
          </p:cNvPr>
          <p:cNvSpPr/>
          <p:nvPr/>
        </p:nvSpPr>
        <p:spPr bwMode="auto">
          <a:xfrm>
            <a:off x="2057400" y="3645749"/>
            <a:ext cx="9799638" cy="639584"/>
          </a:xfrm>
          <a:prstGeom prst="rect">
            <a:avLst/>
          </a:prstGeom>
          <a:noFill/>
          <a:ln w="6350">
            <a:no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horz" wrap="square" lIns="0" tIns="0" rIns="0" bIns="0" numCol="1" spcCol="0" rtlCol="0" fromWordArt="0" anchor="ctr" anchorCtr="0" forceAA="0" compatLnSpc="1">
            <a:prstTxWarp prst="textNoShape">
              <a:avLst/>
            </a:prstTxWarp>
            <a:noAutofit/>
          </a:bodyPr>
          <a:lstStyle/>
          <a:p>
            <a:pPr lvl="0" fontAlgn="base">
              <a:defRPr/>
            </a:pPr>
            <a:r>
              <a:rPr lang="en-US" sz="2400" dirty="0">
                <a:solidFill>
                  <a:srgbClr val="1A1A1A"/>
                </a:solidFill>
              </a:rPr>
              <a:t>Exercise 2: How to run an eDiscovery search in a Core eDiscovery case?</a:t>
            </a:r>
          </a:p>
        </p:txBody>
      </p:sp>
      <p:pic>
        <p:nvPicPr>
          <p:cNvPr id="5" name="Picture 4" descr="Icon of globe with monitor">
            <a:extLst>
              <a:ext uri="{FF2B5EF4-FFF2-40B4-BE49-F238E27FC236}">
                <a16:creationId xmlns:a16="http://schemas.microsoft.com/office/drawing/2014/main" id="{1FCB7D68-6301-5F39-AAF7-1732131DB5AF}"/>
              </a:ext>
            </a:extLst>
          </p:cNvPr>
          <p:cNvPicPr>
            <a:picLocks noChangeAspect="1"/>
          </p:cNvPicPr>
          <p:nvPr/>
        </p:nvPicPr>
        <p:blipFill>
          <a:blip r:embed="rId4"/>
          <a:stretch>
            <a:fillRect/>
          </a:stretch>
        </p:blipFill>
        <p:spPr>
          <a:xfrm>
            <a:off x="613618" y="4992027"/>
            <a:ext cx="1162812" cy="1162812"/>
          </a:xfrm>
          <a:prstGeom prst="rect">
            <a:avLst/>
          </a:prstGeom>
        </p:spPr>
      </p:pic>
      <p:sp>
        <p:nvSpPr>
          <p:cNvPr id="7" name="Rectangle 6">
            <a:extLst>
              <a:ext uri="{FF2B5EF4-FFF2-40B4-BE49-F238E27FC236}">
                <a16:creationId xmlns:a16="http://schemas.microsoft.com/office/drawing/2014/main" id="{7F329815-2527-D957-1275-5144FF7DE938}"/>
              </a:ext>
              <a:ext uri="{C183D7F6-B498-43B3-948B-1728B52AA6E4}">
                <adec:decorative xmlns:adec="http://schemas.microsoft.com/office/drawing/2017/decorative" val="1"/>
              </a:ext>
            </a:extLst>
          </p:cNvPr>
          <p:cNvSpPr/>
          <p:nvPr/>
        </p:nvSpPr>
        <p:spPr bwMode="auto">
          <a:xfrm>
            <a:off x="2091580" y="5254816"/>
            <a:ext cx="9799638" cy="639584"/>
          </a:xfrm>
          <a:prstGeom prst="rect">
            <a:avLst/>
          </a:prstGeom>
          <a:noFill/>
          <a:ln w="6350">
            <a:no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horz" wrap="square" lIns="0" tIns="0" rIns="0" bIns="0" numCol="1" spcCol="0" rtlCol="0" fromWordArt="0" anchor="ctr" anchorCtr="0" forceAA="0" compatLnSpc="1">
            <a:prstTxWarp prst="textNoShape">
              <a:avLst/>
            </a:prstTxWarp>
            <a:noAutofit/>
          </a:bodyPr>
          <a:lstStyle/>
          <a:p>
            <a:pPr lvl="0" fontAlgn="base">
              <a:defRPr/>
            </a:pPr>
            <a:r>
              <a:rPr lang="en-US" sz="2400" dirty="0">
                <a:solidFill>
                  <a:srgbClr val="1A1A1A"/>
                </a:solidFill>
              </a:rPr>
              <a:t>Exercise 3: How to create a hold in a Core eDiscovery case?</a:t>
            </a:r>
          </a:p>
        </p:txBody>
      </p:sp>
      <p:cxnSp>
        <p:nvCxnSpPr>
          <p:cNvPr id="9" name="Straight Connector 8">
            <a:extLst>
              <a:ext uri="{FF2B5EF4-FFF2-40B4-BE49-F238E27FC236}">
                <a16:creationId xmlns:a16="http://schemas.microsoft.com/office/drawing/2014/main" id="{3881EE1B-2253-5F01-1B55-17393E2A4984}"/>
              </a:ext>
              <a:ext uri="{C183D7F6-B498-43B3-948B-1728B52AA6E4}">
                <adec:decorative xmlns:adec="http://schemas.microsoft.com/office/drawing/2017/decorative" val="1"/>
              </a:ext>
            </a:extLst>
          </p:cNvPr>
          <p:cNvCxnSpPr>
            <a:cxnSpLocks/>
          </p:cNvCxnSpPr>
          <p:nvPr/>
        </p:nvCxnSpPr>
        <p:spPr>
          <a:xfrm>
            <a:off x="2057400" y="4807054"/>
            <a:ext cx="97702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6067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79437" y="3066376"/>
            <a:ext cx="2253723" cy="861774"/>
          </a:xfrm>
        </p:spPr>
        <p:txBody>
          <a:bodyPr/>
          <a:lstStyle/>
          <a:p>
            <a:r>
              <a:rPr lang="en-US" dirty="0"/>
              <a:t>Module agenda</a:t>
            </a:r>
          </a:p>
        </p:txBody>
      </p:sp>
      <p:sp>
        <p:nvSpPr>
          <p:cNvPr id="15" name="TextBox 14">
            <a:extLst>
              <a:ext uri="{FF2B5EF4-FFF2-40B4-BE49-F238E27FC236}">
                <a16:creationId xmlns:a16="http://schemas.microsoft.com/office/drawing/2014/main" id="{DC298788-1A13-4A05-8D98-5CF99CE7EF61}"/>
              </a:ext>
            </a:extLst>
          </p:cNvPr>
          <p:cNvSpPr txBox="1"/>
          <p:nvPr/>
        </p:nvSpPr>
        <p:spPr>
          <a:xfrm>
            <a:off x="5238750" y="2222400"/>
            <a:ext cx="6218238" cy="1257317"/>
          </a:xfrm>
          <a:prstGeom prst="rect">
            <a:avLst/>
          </a:prstGeom>
          <a:noFill/>
        </p:spPr>
        <p:txBody>
          <a:bodyPr wrap="square" lIns="0" tIns="0" rIns="0" bIns="0" rtlCol="0" anchor="ctr">
            <a:noAutofit/>
          </a:bodyPr>
          <a:lstStyle/>
          <a:p>
            <a:pPr defTabSz="444500">
              <a:spcBef>
                <a:spcPct val="0"/>
              </a:spcBef>
              <a:spcAft>
                <a:spcPct val="35000"/>
              </a:spcAft>
            </a:pPr>
            <a:r>
              <a:rPr lang="en-US" sz="2400" dirty="0"/>
              <a:t>Content Search</a:t>
            </a:r>
          </a:p>
        </p:txBody>
      </p:sp>
      <p:pic>
        <p:nvPicPr>
          <p:cNvPr id="26" name="Picture 25" descr="Icon of two rectangles with magnifying glass ">
            <a:extLst>
              <a:ext uri="{FF2B5EF4-FFF2-40B4-BE49-F238E27FC236}">
                <a16:creationId xmlns:a16="http://schemas.microsoft.com/office/drawing/2014/main" id="{895DC7F1-FBD5-4F06-8D59-DFBFA9757BF6}"/>
              </a:ext>
            </a:extLst>
          </p:cNvPr>
          <p:cNvPicPr>
            <a:picLocks noChangeAspect="1"/>
          </p:cNvPicPr>
          <p:nvPr/>
        </p:nvPicPr>
        <p:blipFill>
          <a:blip r:embed="rId3"/>
          <a:stretch>
            <a:fillRect/>
          </a:stretch>
        </p:blipFill>
        <p:spPr>
          <a:xfrm>
            <a:off x="3819510" y="3738180"/>
            <a:ext cx="1272540" cy="1272540"/>
          </a:xfrm>
          <a:prstGeom prst="rect">
            <a:avLst/>
          </a:prstGeom>
        </p:spPr>
      </p:pic>
      <p:sp>
        <p:nvSpPr>
          <p:cNvPr id="51" name="TextBox 50">
            <a:extLst>
              <a:ext uri="{FF2B5EF4-FFF2-40B4-BE49-F238E27FC236}">
                <a16:creationId xmlns:a16="http://schemas.microsoft.com/office/drawing/2014/main" id="{E2EA4809-8ED5-4938-86F4-E30B9C3472DB}"/>
              </a:ext>
            </a:extLst>
          </p:cNvPr>
          <p:cNvSpPr txBox="1"/>
          <p:nvPr/>
        </p:nvSpPr>
        <p:spPr>
          <a:xfrm>
            <a:off x="5238750" y="3867131"/>
            <a:ext cx="6218238" cy="1115568"/>
          </a:xfrm>
          <a:prstGeom prst="rect">
            <a:avLst/>
          </a:prstGeom>
          <a:noFill/>
        </p:spPr>
        <p:txBody>
          <a:bodyPr wrap="square" lIns="0" tIns="0" rIns="0" bIns="0" rtlCol="0" anchor="ctr">
            <a:noAutofit/>
          </a:bodyPr>
          <a:lstStyle/>
          <a:p>
            <a:pPr defTabSz="444500">
              <a:spcBef>
                <a:spcPct val="0"/>
              </a:spcBef>
              <a:spcAft>
                <a:spcPct val="35000"/>
              </a:spcAft>
            </a:pPr>
            <a:r>
              <a:rPr lang="en-US" sz="2400" dirty="0"/>
              <a:t>Core eDiscovery</a:t>
            </a:r>
          </a:p>
        </p:txBody>
      </p:sp>
      <p:pic>
        <p:nvPicPr>
          <p:cNvPr id="28" name="Picture 27" descr="Icon of two rectangles with cross on the bottom right">
            <a:extLst>
              <a:ext uri="{FF2B5EF4-FFF2-40B4-BE49-F238E27FC236}">
                <a16:creationId xmlns:a16="http://schemas.microsoft.com/office/drawing/2014/main" id="{FE3139DC-F5EE-445A-8CF1-10129E333FD9}"/>
              </a:ext>
            </a:extLst>
          </p:cNvPr>
          <p:cNvPicPr>
            <a:picLocks noChangeAspect="1"/>
          </p:cNvPicPr>
          <p:nvPr/>
        </p:nvPicPr>
        <p:blipFill>
          <a:blip r:embed="rId4"/>
          <a:stretch>
            <a:fillRect/>
          </a:stretch>
        </p:blipFill>
        <p:spPr>
          <a:xfrm>
            <a:off x="3819510" y="5269182"/>
            <a:ext cx="1272540" cy="1272540"/>
          </a:xfrm>
          <a:prstGeom prst="rect">
            <a:avLst/>
          </a:prstGeom>
        </p:spPr>
      </p:pic>
      <p:sp>
        <p:nvSpPr>
          <p:cNvPr id="16" name="TextBox 15">
            <a:extLst>
              <a:ext uri="{FF2B5EF4-FFF2-40B4-BE49-F238E27FC236}">
                <a16:creationId xmlns:a16="http://schemas.microsoft.com/office/drawing/2014/main" id="{24481AB5-3362-4971-B0FD-524C4F81B4D2}"/>
              </a:ext>
            </a:extLst>
          </p:cNvPr>
          <p:cNvSpPr txBox="1"/>
          <p:nvPr/>
        </p:nvSpPr>
        <p:spPr>
          <a:xfrm>
            <a:off x="5254724" y="5269182"/>
            <a:ext cx="6218238" cy="1272539"/>
          </a:xfrm>
          <a:prstGeom prst="rect">
            <a:avLst/>
          </a:prstGeom>
          <a:noFill/>
        </p:spPr>
        <p:txBody>
          <a:bodyPr wrap="square" lIns="0" tIns="0" rIns="0" bIns="0" rtlCol="0" anchor="ctr">
            <a:noAutofit/>
          </a:bodyPr>
          <a:lstStyle/>
          <a:p>
            <a:pPr defTabSz="444500">
              <a:spcBef>
                <a:spcPct val="0"/>
              </a:spcBef>
              <a:spcAft>
                <a:spcPct val="35000"/>
              </a:spcAft>
            </a:pPr>
            <a:r>
              <a:rPr lang="en-US" sz="2400" dirty="0"/>
              <a:t>Advanced eDiscovery</a:t>
            </a:r>
          </a:p>
        </p:txBody>
      </p:sp>
      <p:sp>
        <p:nvSpPr>
          <p:cNvPr id="3" name="TextBox 2">
            <a:extLst>
              <a:ext uri="{FF2B5EF4-FFF2-40B4-BE49-F238E27FC236}">
                <a16:creationId xmlns:a16="http://schemas.microsoft.com/office/drawing/2014/main" id="{109C0E5F-8157-A655-5BF1-5F524C72F4FC}"/>
              </a:ext>
            </a:extLst>
          </p:cNvPr>
          <p:cNvSpPr txBox="1"/>
          <p:nvPr/>
        </p:nvSpPr>
        <p:spPr>
          <a:xfrm>
            <a:off x="5238750" y="589902"/>
            <a:ext cx="6926746" cy="1271588"/>
          </a:xfrm>
          <a:prstGeom prst="rect">
            <a:avLst/>
          </a:prstGeom>
          <a:noFill/>
        </p:spPr>
        <p:txBody>
          <a:bodyPr wrap="square" lIns="0" tIns="0" rIns="0" bIns="0" rtlCol="0" anchor="ctr">
            <a:noAutofit/>
          </a:bodyPr>
          <a:lstStyle/>
          <a:p>
            <a:pPr defTabSz="444500">
              <a:spcBef>
                <a:spcPct val="0"/>
              </a:spcBef>
              <a:spcAft>
                <a:spcPct val="35000"/>
              </a:spcAft>
            </a:pPr>
            <a:r>
              <a:rPr lang="en-US" sz="2400" dirty="0"/>
              <a:t>Permissions for Content Search and eDiscovery</a:t>
            </a:r>
          </a:p>
        </p:txBody>
      </p:sp>
      <p:pic>
        <p:nvPicPr>
          <p:cNvPr id="5" name="Picture 4" descr="Icon of two documents&#10;">
            <a:extLst>
              <a:ext uri="{FF2B5EF4-FFF2-40B4-BE49-F238E27FC236}">
                <a16:creationId xmlns:a16="http://schemas.microsoft.com/office/drawing/2014/main" id="{C4BF8C5E-3BF7-3C75-3A1E-D20E566BDB47}"/>
              </a:ext>
            </a:extLst>
          </p:cNvPr>
          <p:cNvPicPr>
            <a:picLocks noChangeAspect="1"/>
          </p:cNvPicPr>
          <p:nvPr/>
        </p:nvPicPr>
        <p:blipFill>
          <a:blip r:embed="rId5"/>
          <a:stretch>
            <a:fillRect/>
          </a:stretch>
        </p:blipFill>
        <p:spPr>
          <a:xfrm>
            <a:off x="3819510" y="2207178"/>
            <a:ext cx="1272540" cy="1272540"/>
          </a:xfrm>
          <a:prstGeom prst="rect">
            <a:avLst/>
          </a:prstGeom>
        </p:spPr>
      </p:pic>
      <p:pic>
        <p:nvPicPr>
          <p:cNvPr id="13" name="Picture 12" descr="Icon of a tool">
            <a:extLst>
              <a:ext uri="{FF2B5EF4-FFF2-40B4-BE49-F238E27FC236}">
                <a16:creationId xmlns:a16="http://schemas.microsoft.com/office/drawing/2014/main" id="{071CC86B-FA75-7993-8592-977F13E97096}"/>
              </a:ext>
            </a:extLst>
          </p:cNvPr>
          <p:cNvPicPr>
            <a:picLocks noChangeAspect="1"/>
          </p:cNvPicPr>
          <p:nvPr/>
        </p:nvPicPr>
        <p:blipFill>
          <a:blip r:embed="rId6"/>
          <a:stretch>
            <a:fillRect/>
          </a:stretch>
        </p:blipFill>
        <p:spPr>
          <a:xfrm>
            <a:off x="3819510" y="674015"/>
            <a:ext cx="1272540" cy="1274701"/>
          </a:xfrm>
          <a:prstGeom prst="rect">
            <a:avLst/>
          </a:prstGeom>
        </p:spPr>
      </p:pic>
    </p:spTree>
    <p:extLst>
      <p:ext uri="{BB962C8B-B14F-4D97-AF65-F5344CB8AC3E}">
        <p14:creationId xmlns:p14="http://schemas.microsoft.com/office/powerpoint/2010/main" val="1336647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Advanced eDiscovery</a:t>
            </a:r>
          </a:p>
        </p:txBody>
      </p:sp>
      <p:pic>
        <p:nvPicPr>
          <p:cNvPr id="4" name="Picture 3" descr="Icon of two rectangles with cross on the bottom right">
            <a:extLst>
              <a:ext uri="{FF2B5EF4-FFF2-40B4-BE49-F238E27FC236}">
                <a16:creationId xmlns:a16="http://schemas.microsoft.com/office/drawing/2014/main" id="{9A5A2111-D542-4E80-A211-13552EDF5E80}"/>
              </a:ext>
            </a:extLst>
          </p:cNvPr>
          <p:cNvPicPr>
            <a:picLocks noChangeAspect="1"/>
          </p:cNvPicPr>
          <p:nvPr/>
        </p:nvPicPr>
        <p:blipFill>
          <a:blip r:embed="rId3"/>
          <a:stretch>
            <a:fillRect/>
          </a:stretch>
        </p:blipFill>
        <p:spPr>
          <a:xfrm>
            <a:off x="10395664" y="2946981"/>
            <a:ext cx="1199436" cy="1199436"/>
          </a:xfrm>
          <a:prstGeom prst="rect">
            <a:avLst/>
          </a:prstGeom>
        </p:spPr>
      </p:pic>
      <p:sp>
        <p:nvSpPr>
          <p:cNvPr id="5" name="TextBox 4">
            <a:extLst>
              <a:ext uri="{FF2B5EF4-FFF2-40B4-BE49-F238E27FC236}">
                <a16:creationId xmlns:a16="http://schemas.microsoft.com/office/drawing/2014/main" id="{A1A2A0B2-4484-5E39-C129-781A1A15F1EE}"/>
              </a:ext>
            </a:extLst>
          </p:cNvPr>
          <p:cNvSpPr txBox="1"/>
          <p:nvPr/>
        </p:nvSpPr>
        <p:spPr>
          <a:xfrm>
            <a:off x="331304" y="4554931"/>
            <a:ext cx="9515062" cy="1015663"/>
          </a:xfrm>
          <a:prstGeom prst="rect">
            <a:avLst/>
          </a:prstGeom>
          <a:noFill/>
        </p:spPr>
        <p:txBody>
          <a:bodyPr wrap="square">
            <a:spAutoFit/>
          </a:bodyPr>
          <a:lstStyle/>
          <a:p>
            <a:pPr algn="just"/>
            <a:r>
              <a:rPr lang="en-US" sz="2000" dirty="0"/>
              <a:t>In this module students explore how Advanced eDiscovery provides enhanced functionality like OCR, redactions, annotations, legal hold notifications, relevance modeling and adding non-Office 365 documents to the case.</a:t>
            </a:r>
          </a:p>
        </p:txBody>
      </p:sp>
    </p:spTree>
    <p:extLst>
      <p:ext uri="{BB962C8B-B14F-4D97-AF65-F5344CB8AC3E}">
        <p14:creationId xmlns:p14="http://schemas.microsoft.com/office/powerpoint/2010/main" val="1633891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Lesson introduction  </a:t>
            </a:r>
          </a:p>
        </p:txBody>
      </p:sp>
      <p:sp>
        <p:nvSpPr>
          <p:cNvPr id="4" name="TextBox 3">
            <a:extLst>
              <a:ext uri="{FF2B5EF4-FFF2-40B4-BE49-F238E27FC236}">
                <a16:creationId xmlns:a16="http://schemas.microsoft.com/office/drawing/2014/main" id="{D86ABE76-6E82-4F50-89E9-5AAA6A184ECA}"/>
              </a:ext>
            </a:extLst>
          </p:cNvPr>
          <p:cNvSpPr txBox="1"/>
          <p:nvPr/>
        </p:nvSpPr>
        <p:spPr>
          <a:xfrm>
            <a:off x="600058" y="1078993"/>
            <a:ext cx="5762641" cy="439466"/>
          </a:xfrm>
          <a:prstGeom prst="rect">
            <a:avLst/>
          </a:prstGeom>
          <a:noFill/>
        </p:spPr>
        <p:txBody>
          <a:bodyPr wrap="square" lIns="0" tIns="0" rIns="0" bIns="0" rtlCol="0">
            <a:noAutofit/>
          </a:bodyPr>
          <a:lstStyle/>
          <a:p>
            <a:pPr indent="0">
              <a:buNone/>
            </a:pPr>
            <a:r>
              <a:rPr lang="en-US" sz="2400" dirty="0">
                <a:solidFill>
                  <a:srgbClr val="1A1A1A"/>
                </a:solidFill>
                <a:latin typeface="+mj-lt"/>
              </a:rPr>
              <a:t>After this lesson, you should be able to:</a:t>
            </a:r>
          </a:p>
        </p:txBody>
      </p:sp>
      <p:pic>
        <p:nvPicPr>
          <p:cNvPr id="32" name="Picture 31" descr="Icon of a document">
            <a:extLst>
              <a:ext uri="{FF2B5EF4-FFF2-40B4-BE49-F238E27FC236}">
                <a16:creationId xmlns:a16="http://schemas.microsoft.com/office/drawing/2014/main" id="{06CF9E06-4129-429B-A0B9-309BD002C143}"/>
              </a:ext>
            </a:extLst>
          </p:cNvPr>
          <p:cNvPicPr>
            <a:picLocks noChangeAspect="1"/>
          </p:cNvPicPr>
          <p:nvPr/>
        </p:nvPicPr>
        <p:blipFill>
          <a:blip r:embed="rId3"/>
          <a:stretch>
            <a:fillRect/>
          </a:stretch>
        </p:blipFill>
        <p:spPr>
          <a:xfrm>
            <a:off x="600057" y="1550636"/>
            <a:ext cx="1117092" cy="1117092"/>
          </a:xfrm>
          <a:prstGeom prst="rect">
            <a:avLst/>
          </a:prstGeom>
        </p:spPr>
      </p:pic>
      <p:sp>
        <p:nvSpPr>
          <p:cNvPr id="5" name="TextBox 4">
            <a:extLst>
              <a:ext uri="{FF2B5EF4-FFF2-40B4-BE49-F238E27FC236}">
                <a16:creationId xmlns:a16="http://schemas.microsoft.com/office/drawing/2014/main" id="{6981775A-B6AC-49BB-BA8E-4718133C4FAF}"/>
              </a:ext>
            </a:extLst>
          </p:cNvPr>
          <p:cNvSpPr txBox="1"/>
          <p:nvPr/>
        </p:nvSpPr>
        <p:spPr>
          <a:xfrm>
            <a:off x="1948873" y="1631212"/>
            <a:ext cx="4858327" cy="955940"/>
          </a:xfrm>
          <a:prstGeom prst="rect">
            <a:avLst/>
          </a:prstGeom>
          <a:noFill/>
        </p:spPr>
        <p:txBody>
          <a:bodyPr wrap="square" lIns="0" tIns="0" rIns="0" bIns="0" rtlCol="0" anchor="ctr">
            <a:noAutofit/>
          </a:bodyPr>
          <a:lstStyle/>
          <a:p>
            <a:r>
              <a:rPr lang="en-US" sz="2200" dirty="0"/>
              <a:t>Describe Advanced eDiscovery</a:t>
            </a:r>
          </a:p>
        </p:txBody>
      </p:sp>
      <p:cxnSp>
        <p:nvCxnSpPr>
          <p:cNvPr id="7" name="Straight Connector 6">
            <a:extLst>
              <a:ext uri="{FF2B5EF4-FFF2-40B4-BE49-F238E27FC236}">
                <a16:creationId xmlns:a16="http://schemas.microsoft.com/office/drawing/2014/main" id="{D97A1180-7779-4547-8772-1270EA4BCF3C}"/>
              </a:ext>
              <a:ext uri="{C183D7F6-B498-43B3-948B-1728B52AA6E4}">
                <adec:decorative xmlns:adec="http://schemas.microsoft.com/office/drawing/2017/decorative" val="1"/>
              </a:ext>
            </a:extLst>
          </p:cNvPr>
          <p:cNvCxnSpPr>
            <a:cxnSpLocks/>
          </p:cNvCxnSpPr>
          <p:nvPr/>
        </p:nvCxnSpPr>
        <p:spPr>
          <a:xfrm>
            <a:off x="1961268" y="2720827"/>
            <a:ext cx="487072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4" name="Picture 33" descr="Icon of a wrench">
            <a:extLst>
              <a:ext uri="{FF2B5EF4-FFF2-40B4-BE49-F238E27FC236}">
                <a16:creationId xmlns:a16="http://schemas.microsoft.com/office/drawing/2014/main" id="{D6E03002-3629-43F7-8E92-DE2C849F94C4}"/>
              </a:ext>
            </a:extLst>
          </p:cNvPr>
          <p:cNvPicPr>
            <a:picLocks noChangeAspect="1"/>
          </p:cNvPicPr>
          <p:nvPr/>
        </p:nvPicPr>
        <p:blipFill>
          <a:blip r:embed="rId4"/>
          <a:stretch>
            <a:fillRect/>
          </a:stretch>
        </p:blipFill>
        <p:spPr>
          <a:xfrm>
            <a:off x="600057" y="2773926"/>
            <a:ext cx="1117092" cy="1117092"/>
          </a:xfrm>
          <a:prstGeom prst="rect">
            <a:avLst/>
          </a:prstGeom>
        </p:spPr>
      </p:pic>
      <p:sp>
        <p:nvSpPr>
          <p:cNvPr id="8" name="TextBox 7">
            <a:extLst>
              <a:ext uri="{FF2B5EF4-FFF2-40B4-BE49-F238E27FC236}">
                <a16:creationId xmlns:a16="http://schemas.microsoft.com/office/drawing/2014/main" id="{27DD263C-F6E2-4547-B5BC-F09B29B7E149}"/>
              </a:ext>
            </a:extLst>
          </p:cNvPr>
          <p:cNvSpPr txBox="1"/>
          <p:nvPr/>
        </p:nvSpPr>
        <p:spPr>
          <a:xfrm>
            <a:off x="1948873" y="2854502"/>
            <a:ext cx="4858327" cy="955940"/>
          </a:xfrm>
          <a:prstGeom prst="rect">
            <a:avLst/>
          </a:prstGeom>
          <a:noFill/>
        </p:spPr>
        <p:txBody>
          <a:bodyPr wrap="square" lIns="0" tIns="0" rIns="0" bIns="0" rtlCol="0" anchor="ctr">
            <a:noAutofit/>
          </a:bodyPr>
          <a:lstStyle/>
          <a:p>
            <a:r>
              <a:rPr lang="en-US" sz="2200" dirty="0"/>
              <a:t>Configure permissions for users in Advanced eDiscovery</a:t>
            </a:r>
          </a:p>
        </p:txBody>
      </p:sp>
      <p:cxnSp>
        <p:nvCxnSpPr>
          <p:cNvPr id="27" name="Straight Connector 26">
            <a:extLst>
              <a:ext uri="{FF2B5EF4-FFF2-40B4-BE49-F238E27FC236}">
                <a16:creationId xmlns:a16="http://schemas.microsoft.com/office/drawing/2014/main" id="{9AD71666-231A-48AD-A756-A40E4CFD8917}"/>
              </a:ext>
              <a:ext uri="{C183D7F6-B498-43B3-948B-1728B52AA6E4}">
                <adec:decorative xmlns:adec="http://schemas.microsoft.com/office/drawing/2017/decorative" val="1"/>
              </a:ext>
            </a:extLst>
          </p:cNvPr>
          <p:cNvCxnSpPr>
            <a:cxnSpLocks/>
          </p:cNvCxnSpPr>
          <p:nvPr/>
        </p:nvCxnSpPr>
        <p:spPr>
          <a:xfrm>
            <a:off x="1961268" y="3944117"/>
            <a:ext cx="487072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6" name="Picture 35" descr="Icon of a checklist">
            <a:extLst>
              <a:ext uri="{FF2B5EF4-FFF2-40B4-BE49-F238E27FC236}">
                <a16:creationId xmlns:a16="http://schemas.microsoft.com/office/drawing/2014/main" id="{F4662D2A-C9C8-4B03-88DA-2878F43B5022}"/>
              </a:ext>
            </a:extLst>
          </p:cNvPr>
          <p:cNvPicPr>
            <a:picLocks noChangeAspect="1"/>
          </p:cNvPicPr>
          <p:nvPr/>
        </p:nvPicPr>
        <p:blipFill>
          <a:blip r:embed="rId5"/>
          <a:stretch>
            <a:fillRect/>
          </a:stretch>
        </p:blipFill>
        <p:spPr>
          <a:xfrm>
            <a:off x="600057" y="3997216"/>
            <a:ext cx="1117092" cy="1117092"/>
          </a:xfrm>
          <a:prstGeom prst="rect">
            <a:avLst/>
          </a:prstGeom>
        </p:spPr>
      </p:pic>
      <p:sp>
        <p:nvSpPr>
          <p:cNvPr id="9" name="TextBox 8">
            <a:extLst>
              <a:ext uri="{FF2B5EF4-FFF2-40B4-BE49-F238E27FC236}">
                <a16:creationId xmlns:a16="http://schemas.microsoft.com/office/drawing/2014/main" id="{D2E19578-8BD6-4578-9B9B-19641B726AFA}"/>
              </a:ext>
            </a:extLst>
          </p:cNvPr>
          <p:cNvSpPr txBox="1"/>
          <p:nvPr/>
        </p:nvSpPr>
        <p:spPr>
          <a:xfrm>
            <a:off x="1948873" y="4077792"/>
            <a:ext cx="4858327" cy="955940"/>
          </a:xfrm>
          <a:prstGeom prst="rect">
            <a:avLst/>
          </a:prstGeom>
          <a:noFill/>
        </p:spPr>
        <p:txBody>
          <a:bodyPr wrap="square" lIns="0" tIns="0" rIns="0" bIns="0" rtlCol="0" anchor="ctr">
            <a:noAutofit/>
          </a:bodyPr>
          <a:lstStyle/>
          <a:p>
            <a:r>
              <a:rPr lang="en-US" sz="2200" dirty="0"/>
              <a:t>Create Cases in Advanced eDiscovery</a:t>
            </a:r>
          </a:p>
        </p:txBody>
      </p:sp>
      <p:cxnSp>
        <p:nvCxnSpPr>
          <p:cNvPr id="28" name="Straight Connector 27">
            <a:extLst>
              <a:ext uri="{FF2B5EF4-FFF2-40B4-BE49-F238E27FC236}">
                <a16:creationId xmlns:a16="http://schemas.microsoft.com/office/drawing/2014/main" id="{769245B2-64F3-460B-B7E6-8C66BBAFBC43}"/>
              </a:ext>
              <a:ext uri="{C183D7F6-B498-43B3-948B-1728B52AA6E4}">
                <adec:decorative xmlns:adec="http://schemas.microsoft.com/office/drawing/2017/decorative" val="1"/>
              </a:ext>
            </a:extLst>
          </p:cNvPr>
          <p:cNvCxnSpPr>
            <a:cxnSpLocks/>
          </p:cNvCxnSpPr>
          <p:nvPr/>
        </p:nvCxnSpPr>
        <p:spPr>
          <a:xfrm>
            <a:off x="1961268" y="5167407"/>
            <a:ext cx="487072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8" name="Picture 37" descr="Icon of magnifying glass">
            <a:extLst>
              <a:ext uri="{FF2B5EF4-FFF2-40B4-BE49-F238E27FC236}">
                <a16:creationId xmlns:a16="http://schemas.microsoft.com/office/drawing/2014/main" id="{C8824CE1-7F58-4AA1-8DCF-3F6626FC9B3D}"/>
              </a:ext>
            </a:extLst>
          </p:cNvPr>
          <p:cNvPicPr>
            <a:picLocks noChangeAspect="1"/>
          </p:cNvPicPr>
          <p:nvPr/>
        </p:nvPicPr>
        <p:blipFill>
          <a:blip r:embed="rId6"/>
          <a:stretch>
            <a:fillRect/>
          </a:stretch>
        </p:blipFill>
        <p:spPr>
          <a:xfrm>
            <a:off x="600057" y="5220504"/>
            <a:ext cx="1117092" cy="1117092"/>
          </a:xfrm>
          <a:prstGeom prst="rect">
            <a:avLst/>
          </a:prstGeom>
        </p:spPr>
      </p:pic>
      <p:sp>
        <p:nvSpPr>
          <p:cNvPr id="10" name="TextBox 9">
            <a:extLst>
              <a:ext uri="{FF2B5EF4-FFF2-40B4-BE49-F238E27FC236}">
                <a16:creationId xmlns:a16="http://schemas.microsoft.com/office/drawing/2014/main" id="{423F4B45-519D-490E-8715-20B3737ACD58}"/>
              </a:ext>
            </a:extLst>
          </p:cNvPr>
          <p:cNvSpPr txBox="1"/>
          <p:nvPr/>
        </p:nvSpPr>
        <p:spPr>
          <a:xfrm>
            <a:off x="1948873" y="5301080"/>
            <a:ext cx="4858327" cy="955940"/>
          </a:xfrm>
          <a:prstGeom prst="rect">
            <a:avLst/>
          </a:prstGeom>
          <a:noFill/>
        </p:spPr>
        <p:txBody>
          <a:bodyPr wrap="square" lIns="0" tIns="0" rIns="0" bIns="0" rtlCol="0" anchor="ctr">
            <a:noAutofit/>
          </a:bodyPr>
          <a:lstStyle/>
          <a:p>
            <a:r>
              <a:rPr lang="en-US" sz="2200" dirty="0"/>
              <a:t>Search and prepare data for Advanced eDiscovery</a:t>
            </a:r>
          </a:p>
        </p:txBody>
      </p:sp>
    </p:spTree>
    <p:extLst>
      <p:ext uri="{BB962C8B-B14F-4D97-AF65-F5344CB8AC3E}">
        <p14:creationId xmlns:p14="http://schemas.microsoft.com/office/powerpoint/2010/main" val="3360045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Advanced eDiscovery explained</a:t>
            </a:r>
          </a:p>
        </p:txBody>
      </p:sp>
      <p:grpSp>
        <p:nvGrpSpPr>
          <p:cNvPr id="32" name="Group 31" descr="Pain points of “collect and export”&#10;">
            <a:extLst>
              <a:ext uri="{FF2B5EF4-FFF2-40B4-BE49-F238E27FC236}">
                <a16:creationId xmlns:a16="http://schemas.microsoft.com/office/drawing/2014/main" id="{09FC193C-00CC-404F-9C08-7DCE59873073}"/>
              </a:ext>
            </a:extLst>
          </p:cNvPr>
          <p:cNvGrpSpPr/>
          <p:nvPr/>
        </p:nvGrpSpPr>
        <p:grpSpPr>
          <a:xfrm>
            <a:off x="606632" y="1419251"/>
            <a:ext cx="3957644" cy="4849787"/>
            <a:chOff x="606632" y="1419251"/>
            <a:chExt cx="3957644" cy="4849787"/>
          </a:xfrm>
        </p:grpSpPr>
        <p:sp>
          <p:nvSpPr>
            <p:cNvPr id="146" name="04R">
              <a:extLst>
                <a:ext uri="{FF2B5EF4-FFF2-40B4-BE49-F238E27FC236}">
                  <a16:creationId xmlns:a16="http://schemas.microsoft.com/office/drawing/2014/main" id="{A16B626C-76FC-4687-9E97-66A40183CBC7}"/>
                </a:ext>
                <a:ext uri="{C183D7F6-B498-43B3-948B-1728B52AA6E4}">
                  <adec:decorative xmlns:adec="http://schemas.microsoft.com/office/drawing/2017/decorative" val="1"/>
                </a:ext>
              </a:extLst>
            </p:cNvPr>
            <p:cNvSpPr/>
            <p:nvPr/>
          </p:nvSpPr>
          <p:spPr bwMode="auto">
            <a:xfrm>
              <a:off x="612526" y="1419251"/>
              <a:ext cx="3951749" cy="4849787"/>
            </a:xfrm>
            <a:prstGeom prst="rect">
              <a:avLst/>
            </a:prstGeom>
            <a:solidFill>
              <a:schemeClr val="bg1">
                <a:lumMod val="95000"/>
              </a:schemeClr>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494" tIns="149196" rIns="186494" bIns="149196" numCol="1" spcCol="0" rtlCol="0" fromWordArt="0" anchor="ctr" anchorCtr="0" forceAA="0" compatLnSpc="1">
              <a:prstTxWarp prst="textNoShape">
                <a:avLst/>
              </a:prstTxWarp>
              <a:noAutofit/>
            </a:bodyPr>
            <a:lstStyle/>
            <a:p>
              <a:pPr defTabSz="950846" fontAlgn="base">
                <a:spcBef>
                  <a:spcPct val="0"/>
                </a:spcBef>
                <a:spcAft>
                  <a:spcPct val="0"/>
                </a:spcAft>
                <a:defRPr/>
              </a:pPr>
              <a:endParaRPr lang="en-US" sz="2800" dirty="0">
                <a:gradFill>
                  <a:gsLst>
                    <a:gs pos="0">
                      <a:srgbClr val="FFFFFF"/>
                    </a:gs>
                    <a:gs pos="100000">
                      <a:srgbClr val="FFFFFF"/>
                    </a:gs>
                  </a:gsLst>
                  <a:lin ang="5400000" scaled="0"/>
                </a:gradFill>
                <a:latin typeface="Segoe UI"/>
                <a:cs typeface="Segoe UI" pitchFamily="34" charset="0"/>
              </a:endParaRPr>
            </a:p>
          </p:txBody>
        </p:sp>
        <p:pic>
          <p:nvPicPr>
            <p:cNvPr id="3" name="Picture 2" descr="An icon of folders moving right and left">
              <a:extLst>
                <a:ext uri="{FF2B5EF4-FFF2-40B4-BE49-F238E27FC236}">
                  <a16:creationId xmlns:a16="http://schemas.microsoft.com/office/drawing/2014/main" id="{18BBF204-5914-44FE-BBCC-4067DEF99A4C}"/>
                </a:ext>
              </a:extLst>
            </p:cNvPr>
            <p:cNvPicPr>
              <a:picLocks noChangeAspect="1"/>
            </p:cNvPicPr>
            <p:nvPr/>
          </p:nvPicPr>
          <p:blipFill>
            <a:blip r:embed="rId3"/>
            <a:stretch>
              <a:fillRect/>
            </a:stretch>
          </p:blipFill>
          <p:spPr>
            <a:xfrm>
              <a:off x="2243362" y="1608423"/>
              <a:ext cx="719390" cy="719390"/>
            </a:xfrm>
            <a:prstGeom prst="rect">
              <a:avLst/>
            </a:prstGeom>
          </p:spPr>
        </p:pic>
        <p:sp>
          <p:nvSpPr>
            <p:cNvPr id="147" name="Picture Placeholder 3">
              <a:extLst>
                <a:ext uri="{FF2B5EF4-FFF2-40B4-BE49-F238E27FC236}">
                  <a16:creationId xmlns:a16="http://schemas.microsoft.com/office/drawing/2014/main" id="{61029B9B-F60A-4C0C-997C-77AD127F10E5}"/>
                </a:ext>
              </a:extLst>
            </p:cNvPr>
            <p:cNvSpPr txBox="1">
              <a:spLocks/>
            </p:cNvSpPr>
            <p:nvPr/>
          </p:nvSpPr>
          <p:spPr>
            <a:xfrm>
              <a:off x="606632" y="2311377"/>
              <a:ext cx="3957644" cy="735970"/>
            </a:xfrm>
            <a:prstGeom prst="rect">
              <a:avLst/>
            </a:prstGeom>
            <a:noFill/>
          </p:spPr>
          <p:txBody>
            <a:bodyPr wrap="none" lIns="0" tIns="0" rIns="0" bIns="0" anchor="ctr">
              <a:no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2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32563">
                <a:lnSpc>
                  <a:spcPct val="100000"/>
                </a:lnSpc>
                <a:spcBef>
                  <a:spcPts val="0"/>
                </a:spcBef>
                <a:buSzTx/>
                <a:buNone/>
                <a:defRPr/>
              </a:pPr>
              <a:r>
                <a:rPr lang="en-US" sz="2400" dirty="0">
                  <a:solidFill>
                    <a:schemeClr val="tx1"/>
                  </a:solidFill>
                  <a:latin typeface="+mj-lt"/>
                </a:rPr>
                <a:t>Pain points of </a:t>
              </a:r>
            </a:p>
            <a:p>
              <a:pPr marL="0" indent="0" algn="ctr" defTabSz="932563">
                <a:lnSpc>
                  <a:spcPct val="100000"/>
                </a:lnSpc>
                <a:spcBef>
                  <a:spcPts val="0"/>
                </a:spcBef>
                <a:buSzTx/>
                <a:buNone/>
                <a:defRPr/>
              </a:pPr>
              <a:r>
                <a:rPr lang="en-US" sz="2400" dirty="0">
                  <a:solidFill>
                    <a:schemeClr val="tx1"/>
                  </a:solidFill>
                  <a:latin typeface="+mj-lt"/>
                </a:rPr>
                <a:t>“collect and export”</a:t>
              </a:r>
            </a:p>
          </p:txBody>
        </p:sp>
        <p:pic>
          <p:nvPicPr>
            <p:cNvPr id="23" name="Picture 22">
              <a:extLst>
                <a:ext uri="{FF2B5EF4-FFF2-40B4-BE49-F238E27FC236}">
                  <a16:creationId xmlns:a16="http://schemas.microsoft.com/office/drawing/2014/main" id="{46EFA327-C5D7-4E40-A882-5F67F89731D2}"/>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763495" y="3458257"/>
              <a:ext cx="422148" cy="420624"/>
            </a:xfrm>
            <a:prstGeom prst="rect">
              <a:avLst/>
            </a:prstGeom>
          </p:spPr>
        </p:pic>
        <p:sp>
          <p:nvSpPr>
            <p:cNvPr id="148" name="Rectangle 147">
              <a:extLst>
                <a:ext uri="{FF2B5EF4-FFF2-40B4-BE49-F238E27FC236}">
                  <a16:creationId xmlns:a16="http://schemas.microsoft.com/office/drawing/2014/main" id="{5B37135F-B488-441C-B791-61185DE003C1}"/>
                </a:ext>
              </a:extLst>
            </p:cNvPr>
            <p:cNvSpPr/>
            <p:nvPr/>
          </p:nvSpPr>
          <p:spPr>
            <a:xfrm>
              <a:off x="1266825" y="3257454"/>
              <a:ext cx="3289017" cy="819891"/>
            </a:xfrm>
            <a:prstGeom prst="rect">
              <a:avLst/>
            </a:prstGeom>
          </p:spPr>
          <p:txBody>
            <a:bodyPr wrap="square" lIns="93260" tIns="46630" rIns="93260" bIns="46630" anchor="ctr">
              <a:noAutofit/>
            </a:bodyPr>
            <a:lstStyle/>
            <a:p>
              <a:pPr defTabSz="932563">
                <a:defRPr/>
              </a:pPr>
              <a:r>
                <a:rPr lang="en-US" sz="2000" dirty="0"/>
                <a:t>Move sensitive data to other systems </a:t>
              </a:r>
            </a:p>
          </p:txBody>
        </p:sp>
        <p:cxnSp>
          <p:nvCxnSpPr>
            <p:cNvPr id="155" name="Straight Connector 154">
              <a:extLst>
                <a:ext uri="{FF2B5EF4-FFF2-40B4-BE49-F238E27FC236}">
                  <a16:creationId xmlns:a16="http://schemas.microsoft.com/office/drawing/2014/main" id="{50E32AF5-AD09-46FE-99AF-A9A75B75B436}"/>
                </a:ext>
                <a:ext uri="{C183D7F6-B498-43B3-948B-1728B52AA6E4}">
                  <adec:decorative xmlns:adec="http://schemas.microsoft.com/office/drawing/2017/decorative" val="1"/>
                </a:ext>
              </a:extLst>
            </p:cNvPr>
            <p:cNvCxnSpPr>
              <a:cxnSpLocks/>
            </p:cNvCxnSpPr>
            <p:nvPr/>
          </p:nvCxnSpPr>
          <p:spPr>
            <a:xfrm>
              <a:off x="1397000" y="4215323"/>
              <a:ext cx="3051065"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7604AFD0-F5EC-4110-BD7E-ABF163BC7CA3}"/>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782633" y="4577025"/>
              <a:ext cx="374904" cy="374904"/>
            </a:xfrm>
            <a:prstGeom prst="rect">
              <a:avLst/>
            </a:prstGeom>
          </p:spPr>
        </p:pic>
        <p:sp>
          <p:nvSpPr>
            <p:cNvPr id="150" name="Rectangle 149">
              <a:extLst>
                <a:ext uri="{FF2B5EF4-FFF2-40B4-BE49-F238E27FC236}">
                  <a16:creationId xmlns:a16="http://schemas.microsoft.com/office/drawing/2014/main" id="{0B6BCF7D-0379-43F6-B253-FD40FF4FD277}"/>
                </a:ext>
              </a:extLst>
            </p:cNvPr>
            <p:cNvSpPr/>
            <p:nvPr/>
          </p:nvSpPr>
          <p:spPr>
            <a:xfrm>
              <a:off x="1266825" y="4353301"/>
              <a:ext cx="3289017" cy="819891"/>
            </a:xfrm>
            <a:prstGeom prst="rect">
              <a:avLst/>
            </a:prstGeom>
          </p:spPr>
          <p:txBody>
            <a:bodyPr wrap="square" lIns="93260" tIns="46630" rIns="93260" bIns="46630" anchor="ctr">
              <a:noAutofit/>
            </a:bodyPr>
            <a:lstStyle/>
            <a:p>
              <a:pPr defTabSz="932563">
                <a:defRPr/>
              </a:pPr>
              <a:r>
                <a:rPr lang="en-US" sz="2000" dirty="0"/>
                <a:t>Work with disjointed tools</a:t>
              </a:r>
            </a:p>
          </p:txBody>
        </p:sp>
        <p:cxnSp>
          <p:nvCxnSpPr>
            <p:cNvPr id="156" name="Straight Connector 155">
              <a:extLst>
                <a:ext uri="{FF2B5EF4-FFF2-40B4-BE49-F238E27FC236}">
                  <a16:creationId xmlns:a16="http://schemas.microsoft.com/office/drawing/2014/main" id="{BF6A54DF-AD2C-487F-AD9B-574A95E190F3}"/>
                </a:ext>
                <a:ext uri="{C183D7F6-B498-43B3-948B-1728B52AA6E4}">
                  <adec:decorative xmlns:adec="http://schemas.microsoft.com/office/drawing/2017/decorative" val="1"/>
                </a:ext>
              </a:extLst>
            </p:cNvPr>
            <p:cNvCxnSpPr>
              <a:cxnSpLocks/>
            </p:cNvCxnSpPr>
            <p:nvPr/>
          </p:nvCxnSpPr>
          <p:spPr>
            <a:xfrm>
              <a:off x="1397000" y="5311169"/>
              <a:ext cx="3051065"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A11C282D-30BE-43FF-ACF7-29A7A10C618A}"/>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783340" y="5629129"/>
              <a:ext cx="373380" cy="373380"/>
            </a:xfrm>
            <a:prstGeom prst="rect">
              <a:avLst/>
            </a:prstGeom>
          </p:spPr>
        </p:pic>
        <p:sp>
          <p:nvSpPr>
            <p:cNvPr id="151" name="Rectangle 150">
              <a:extLst>
                <a:ext uri="{FF2B5EF4-FFF2-40B4-BE49-F238E27FC236}">
                  <a16:creationId xmlns:a16="http://schemas.microsoft.com/office/drawing/2014/main" id="{982E5C7B-CF24-4804-A571-95B6CABC1443}"/>
                </a:ext>
              </a:extLst>
            </p:cNvPr>
            <p:cNvSpPr/>
            <p:nvPr/>
          </p:nvSpPr>
          <p:spPr>
            <a:xfrm>
              <a:off x="1266825" y="5449147"/>
              <a:ext cx="3289017" cy="819891"/>
            </a:xfrm>
            <a:prstGeom prst="rect">
              <a:avLst/>
            </a:prstGeom>
          </p:spPr>
          <p:txBody>
            <a:bodyPr wrap="square" lIns="93260" tIns="46630" rIns="93260" bIns="46630" anchor="ctr">
              <a:noAutofit/>
            </a:bodyPr>
            <a:lstStyle/>
            <a:p>
              <a:pPr defTabSz="932563">
                <a:defRPr/>
              </a:pPr>
              <a:r>
                <a:rPr lang="en-US" sz="2000" dirty="0"/>
                <a:t>Lose insights in large amount of data</a:t>
              </a:r>
            </a:p>
          </p:txBody>
        </p:sp>
      </p:grpSp>
      <p:grpSp>
        <p:nvGrpSpPr>
          <p:cNvPr id="33" name="Group 32" descr="Advanced eDiscovery design principles&#10;">
            <a:extLst>
              <a:ext uri="{FF2B5EF4-FFF2-40B4-BE49-F238E27FC236}">
                <a16:creationId xmlns:a16="http://schemas.microsoft.com/office/drawing/2014/main" id="{620F1AAF-C153-42BC-AEC6-3740728173E0}"/>
              </a:ext>
            </a:extLst>
          </p:cNvPr>
          <p:cNvGrpSpPr/>
          <p:nvPr/>
        </p:nvGrpSpPr>
        <p:grpSpPr>
          <a:xfrm>
            <a:off x="4665103" y="1419251"/>
            <a:ext cx="3957645" cy="4849787"/>
            <a:chOff x="4665103" y="1419251"/>
            <a:chExt cx="3957645" cy="4849787"/>
          </a:xfrm>
        </p:grpSpPr>
        <p:sp>
          <p:nvSpPr>
            <p:cNvPr id="184" name="04R">
              <a:extLst>
                <a:ext uri="{FF2B5EF4-FFF2-40B4-BE49-F238E27FC236}">
                  <a16:creationId xmlns:a16="http://schemas.microsoft.com/office/drawing/2014/main" id="{5831D2E1-3258-4348-B753-4EB48876D659}"/>
                </a:ext>
                <a:ext uri="{C183D7F6-B498-43B3-948B-1728B52AA6E4}">
                  <adec:decorative xmlns:adec="http://schemas.microsoft.com/office/drawing/2017/decorative" val="1"/>
                </a:ext>
              </a:extLst>
            </p:cNvPr>
            <p:cNvSpPr/>
            <p:nvPr/>
          </p:nvSpPr>
          <p:spPr bwMode="auto">
            <a:xfrm>
              <a:off x="4665104" y="1419251"/>
              <a:ext cx="3951750" cy="4849787"/>
            </a:xfrm>
            <a:prstGeom prst="rect">
              <a:avLst/>
            </a:prstGeom>
            <a:solidFill>
              <a:schemeClr val="bg1">
                <a:lumMod val="95000"/>
              </a:schemeClr>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494" tIns="149196" rIns="186494" bIns="149196" numCol="1" spcCol="0" rtlCol="0" fromWordArt="0" anchor="ctr" anchorCtr="0" forceAA="0" compatLnSpc="1">
              <a:prstTxWarp prst="textNoShape">
                <a:avLst/>
              </a:prstTxWarp>
              <a:noAutofit/>
            </a:bodyPr>
            <a:lstStyle/>
            <a:p>
              <a:pPr defTabSz="950846" fontAlgn="base">
                <a:spcBef>
                  <a:spcPct val="0"/>
                </a:spcBef>
                <a:spcAft>
                  <a:spcPct val="0"/>
                </a:spcAft>
              </a:pPr>
              <a:endParaRPr lang="en-US" sz="2800" dirty="0">
                <a:gradFill>
                  <a:gsLst>
                    <a:gs pos="0">
                      <a:srgbClr val="FFFFFF"/>
                    </a:gs>
                    <a:gs pos="100000">
                      <a:srgbClr val="FFFFFF"/>
                    </a:gs>
                  </a:gsLst>
                  <a:lin ang="5400000" scaled="0"/>
                </a:gradFill>
                <a:latin typeface="Segoe UI"/>
                <a:cs typeface="Segoe UI" pitchFamily="34" charset="0"/>
              </a:endParaRPr>
            </a:p>
          </p:txBody>
        </p:sp>
        <p:pic>
          <p:nvPicPr>
            <p:cNvPr id="10" name="Picture 9" descr="Icon of hand pointing a circle">
              <a:extLst>
                <a:ext uri="{FF2B5EF4-FFF2-40B4-BE49-F238E27FC236}">
                  <a16:creationId xmlns:a16="http://schemas.microsoft.com/office/drawing/2014/main" id="{553FCB31-464F-4324-A720-A3137A752C25}"/>
                </a:ext>
              </a:extLst>
            </p:cNvPr>
            <p:cNvPicPr>
              <a:picLocks noChangeAspect="1"/>
            </p:cNvPicPr>
            <p:nvPr/>
          </p:nvPicPr>
          <p:blipFill>
            <a:blip r:embed="rId7"/>
            <a:stretch>
              <a:fillRect/>
            </a:stretch>
          </p:blipFill>
          <p:spPr>
            <a:xfrm>
              <a:off x="6295940" y="1608423"/>
              <a:ext cx="720852" cy="720852"/>
            </a:xfrm>
            <a:prstGeom prst="rect">
              <a:avLst/>
            </a:prstGeom>
          </p:spPr>
        </p:pic>
        <p:sp>
          <p:nvSpPr>
            <p:cNvPr id="185" name="Picture Placeholder 3">
              <a:extLst>
                <a:ext uri="{FF2B5EF4-FFF2-40B4-BE49-F238E27FC236}">
                  <a16:creationId xmlns:a16="http://schemas.microsoft.com/office/drawing/2014/main" id="{E1A602E9-48B4-4D52-BDE7-61B35383190C}"/>
                </a:ext>
              </a:extLst>
            </p:cNvPr>
            <p:cNvSpPr txBox="1">
              <a:spLocks/>
            </p:cNvSpPr>
            <p:nvPr/>
          </p:nvSpPr>
          <p:spPr>
            <a:xfrm>
              <a:off x="4665103" y="2311377"/>
              <a:ext cx="3957645" cy="735970"/>
            </a:xfrm>
            <a:prstGeom prst="rect">
              <a:avLst/>
            </a:prstGeom>
            <a:noFill/>
          </p:spPr>
          <p:txBody>
            <a:bodyPr wrap="none" lIns="0" tIns="0" rIns="0" bIns="0" anchor="ctr">
              <a:no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2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32563">
                <a:lnSpc>
                  <a:spcPct val="100000"/>
                </a:lnSpc>
                <a:spcBef>
                  <a:spcPts val="0"/>
                </a:spcBef>
                <a:buSzTx/>
                <a:buNone/>
                <a:defRPr/>
              </a:pPr>
              <a:r>
                <a:rPr lang="en-US" sz="2400" dirty="0">
                  <a:solidFill>
                    <a:schemeClr val="tx1"/>
                  </a:solidFill>
                  <a:latin typeface="+mj-lt"/>
                </a:rPr>
                <a:t>Advanced eDiscovery</a:t>
              </a:r>
            </a:p>
            <a:p>
              <a:pPr marL="0" indent="0" algn="ctr" defTabSz="932563">
                <a:lnSpc>
                  <a:spcPct val="100000"/>
                </a:lnSpc>
                <a:spcBef>
                  <a:spcPts val="0"/>
                </a:spcBef>
                <a:buSzTx/>
                <a:buNone/>
                <a:defRPr/>
              </a:pPr>
              <a:r>
                <a:rPr lang="en-US" sz="2400" dirty="0">
                  <a:solidFill>
                    <a:schemeClr val="tx1"/>
                  </a:solidFill>
                  <a:latin typeface="+mj-lt"/>
                </a:rPr>
                <a:t>design principles</a:t>
              </a:r>
            </a:p>
          </p:txBody>
        </p:sp>
        <p:pic>
          <p:nvPicPr>
            <p:cNvPr id="188" name="Picture 187">
              <a:extLst>
                <a:ext uri="{FF2B5EF4-FFF2-40B4-BE49-F238E27FC236}">
                  <a16:creationId xmlns:a16="http://schemas.microsoft.com/office/drawing/2014/main" id="{B4AD1D02-DE28-42FD-9451-ABACED0B05B3}"/>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4825604" y="3429739"/>
              <a:ext cx="475324" cy="475322"/>
            </a:xfrm>
            <a:prstGeom prst="rect">
              <a:avLst/>
            </a:prstGeom>
          </p:spPr>
        </p:pic>
        <p:sp>
          <p:nvSpPr>
            <p:cNvPr id="187" name="Rectangle 186">
              <a:extLst>
                <a:ext uri="{FF2B5EF4-FFF2-40B4-BE49-F238E27FC236}">
                  <a16:creationId xmlns:a16="http://schemas.microsoft.com/office/drawing/2014/main" id="{8F61CEAB-74F6-4711-B21F-83FFD134272E}"/>
                </a:ext>
              </a:extLst>
            </p:cNvPr>
            <p:cNvSpPr/>
            <p:nvPr/>
          </p:nvSpPr>
          <p:spPr>
            <a:xfrm>
              <a:off x="5327834" y="3257454"/>
              <a:ext cx="3289018" cy="819891"/>
            </a:xfrm>
            <a:prstGeom prst="rect">
              <a:avLst/>
            </a:prstGeom>
          </p:spPr>
          <p:txBody>
            <a:bodyPr wrap="square" lIns="93260" tIns="46630" rIns="93260" bIns="46630" anchor="ctr">
              <a:noAutofit/>
            </a:bodyPr>
            <a:lstStyle/>
            <a:p>
              <a:pPr>
                <a:defRPr/>
              </a:pPr>
              <a:r>
                <a:rPr lang="en-US" sz="2000" dirty="0"/>
                <a:t>Collect and discover data where it is</a:t>
              </a:r>
            </a:p>
          </p:txBody>
        </p:sp>
        <p:cxnSp>
          <p:nvCxnSpPr>
            <p:cNvPr id="193" name="Straight Connector 192">
              <a:extLst>
                <a:ext uri="{FF2B5EF4-FFF2-40B4-BE49-F238E27FC236}">
                  <a16:creationId xmlns:a16="http://schemas.microsoft.com/office/drawing/2014/main" id="{906BA578-9373-41C8-BBEB-35E4F0648813}"/>
                </a:ext>
                <a:ext uri="{C183D7F6-B498-43B3-948B-1728B52AA6E4}">
                  <adec:decorative xmlns:adec="http://schemas.microsoft.com/office/drawing/2017/decorative" val="1"/>
                </a:ext>
              </a:extLst>
            </p:cNvPr>
            <p:cNvCxnSpPr>
              <a:cxnSpLocks/>
            </p:cNvCxnSpPr>
            <p:nvPr/>
          </p:nvCxnSpPr>
          <p:spPr>
            <a:xfrm>
              <a:off x="5407201" y="4215323"/>
              <a:ext cx="3120203"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51FD8E1C-6481-4E65-85D8-61217C0F81E0}"/>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4890172" y="4591050"/>
              <a:ext cx="347472" cy="344424"/>
            </a:xfrm>
            <a:prstGeom prst="rect">
              <a:avLst/>
            </a:prstGeom>
          </p:spPr>
        </p:pic>
        <p:sp>
          <p:nvSpPr>
            <p:cNvPr id="189" name="Rectangle 188">
              <a:extLst>
                <a:ext uri="{FF2B5EF4-FFF2-40B4-BE49-F238E27FC236}">
                  <a16:creationId xmlns:a16="http://schemas.microsoft.com/office/drawing/2014/main" id="{66A2268B-9DF1-4BA1-B454-2031B4E75F09}"/>
                </a:ext>
              </a:extLst>
            </p:cNvPr>
            <p:cNvSpPr/>
            <p:nvPr/>
          </p:nvSpPr>
          <p:spPr>
            <a:xfrm>
              <a:off x="5327834" y="4353301"/>
              <a:ext cx="3289018" cy="819891"/>
            </a:xfrm>
            <a:prstGeom prst="rect">
              <a:avLst/>
            </a:prstGeom>
          </p:spPr>
          <p:txBody>
            <a:bodyPr wrap="square" lIns="93260" tIns="46630" rIns="93260" bIns="46630" anchor="ctr">
              <a:noAutofit/>
            </a:bodyPr>
            <a:lstStyle/>
            <a:p>
              <a:pPr>
                <a:defRPr/>
              </a:pPr>
              <a:r>
                <a:rPr lang="en-US" sz="2000" dirty="0"/>
                <a:t>Manage end-to-end workflows in one solution</a:t>
              </a:r>
            </a:p>
          </p:txBody>
        </p:sp>
        <p:cxnSp>
          <p:nvCxnSpPr>
            <p:cNvPr id="194" name="Straight Connector 193">
              <a:extLst>
                <a:ext uri="{FF2B5EF4-FFF2-40B4-BE49-F238E27FC236}">
                  <a16:creationId xmlns:a16="http://schemas.microsoft.com/office/drawing/2014/main" id="{B36A589E-3634-4E73-BE95-488FEE8AE36A}"/>
                </a:ext>
                <a:ext uri="{C183D7F6-B498-43B3-948B-1728B52AA6E4}">
                  <adec:decorative xmlns:adec="http://schemas.microsoft.com/office/drawing/2017/decorative" val="1"/>
                </a:ext>
              </a:extLst>
            </p:cNvPr>
            <p:cNvCxnSpPr>
              <a:cxnSpLocks/>
            </p:cNvCxnSpPr>
            <p:nvPr/>
          </p:nvCxnSpPr>
          <p:spPr>
            <a:xfrm>
              <a:off x="5407201" y="5311169"/>
              <a:ext cx="3120203"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E29D24CB-9B40-4130-BC35-8C6AE69DFA61}"/>
                </a:ext>
                <a:ext uri="{C183D7F6-B498-43B3-948B-1728B52AA6E4}">
                  <adec:decorative xmlns:adec="http://schemas.microsoft.com/office/drawing/2017/decorative" val="1"/>
                </a:ext>
              </a:extLst>
            </p:cNvPr>
            <p:cNvPicPr>
              <a:picLocks noChangeAspect="1"/>
            </p:cNvPicPr>
            <p:nvPr/>
          </p:nvPicPr>
          <p:blipFill>
            <a:blip r:embed="rId10"/>
            <a:stretch>
              <a:fillRect/>
            </a:stretch>
          </p:blipFill>
          <p:spPr>
            <a:xfrm>
              <a:off x="4907596" y="5716459"/>
              <a:ext cx="312420" cy="269748"/>
            </a:xfrm>
            <a:prstGeom prst="rect">
              <a:avLst/>
            </a:prstGeom>
          </p:spPr>
        </p:pic>
        <p:sp>
          <p:nvSpPr>
            <p:cNvPr id="191" name="Rectangle 190">
              <a:extLst>
                <a:ext uri="{FF2B5EF4-FFF2-40B4-BE49-F238E27FC236}">
                  <a16:creationId xmlns:a16="http://schemas.microsoft.com/office/drawing/2014/main" id="{0D483B0D-135E-46CA-B98E-28B093979F94}"/>
                </a:ext>
              </a:extLst>
            </p:cNvPr>
            <p:cNvSpPr/>
            <p:nvPr/>
          </p:nvSpPr>
          <p:spPr>
            <a:xfrm>
              <a:off x="5327834" y="5449147"/>
              <a:ext cx="3289018" cy="819891"/>
            </a:xfrm>
            <a:prstGeom prst="rect">
              <a:avLst/>
            </a:prstGeom>
          </p:spPr>
          <p:txBody>
            <a:bodyPr wrap="square" lIns="93260" tIns="46630" rIns="93260" bIns="46630" anchor="ctr">
              <a:noAutofit/>
            </a:bodyPr>
            <a:lstStyle/>
            <a:p>
              <a:pPr>
                <a:defRPr/>
              </a:pPr>
              <a:r>
                <a:rPr lang="en-US" sz="2000" dirty="0"/>
                <a:t>Find relevant data and insights intelligently</a:t>
              </a:r>
            </a:p>
          </p:txBody>
        </p:sp>
      </p:grpSp>
      <p:grpSp>
        <p:nvGrpSpPr>
          <p:cNvPr id="39" name="Group 38" descr="An icon of search with Microsoft Exchange, SharePoint and Microsoft Teams logos">
            <a:extLst>
              <a:ext uri="{FF2B5EF4-FFF2-40B4-BE49-F238E27FC236}">
                <a16:creationId xmlns:a16="http://schemas.microsoft.com/office/drawing/2014/main" id="{06299024-D3EC-4B56-A2F6-C4E760E60C6D}"/>
              </a:ext>
            </a:extLst>
          </p:cNvPr>
          <p:cNvGrpSpPr/>
          <p:nvPr/>
        </p:nvGrpSpPr>
        <p:grpSpPr>
          <a:xfrm>
            <a:off x="9159285" y="994966"/>
            <a:ext cx="2133815" cy="1264445"/>
            <a:chOff x="9159285" y="994966"/>
            <a:chExt cx="2133815" cy="1264445"/>
          </a:xfrm>
        </p:grpSpPr>
        <p:pic>
          <p:nvPicPr>
            <p:cNvPr id="21" name="Picture 20" descr="Icon of magnifying glass">
              <a:extLst>
                <a:ext uri="{FF2B5EF4-FFF2-40B4-BE49-F238E27FC236}">
                  <a16:creationId xmlns:a16="http://schemas.microsoft.com/office/drawing/2014/main" id="{218BE427-BE71-4A8D-80E3-08E4790EA4D6}"/>
                </a:ext>
              </a:extLst>
            </p:cNvPr>
            <p:cNvPicPr>
              <a:picLocks noChangeAspect="1"/>
            </p:cNvPicPr>
            <p:nvPr/>
          </p:nvPicPr>
          <p:blipFill>
            <a:blip r:embed="rId11"/>
            <a:stretch>
              <a:fillRect/>
            </a:stretch>
          </p:blipFill>
          <p:spPr>
            <a:xfrm>
              <a:off x="9922640" y="1691851"/>
              <a:ext cx="567560" cy="567560"/>
            </a:xfrm>
            <a:prstGeom prst="rect">
              <a:avLst/>
            </a:prstGeom>
          </p:spPr>
        </p:pic>
        <p:pic>
          <p:nvPicPr>
            <p:cNvPr id="5" name="Picture 4" descr="Microsoft Exchange logo">
              <a:extLst>
                <a:ext uri="{FF2B5EF4-FFF2-40B4-BE49-F238E27FC236}">
                  <a16:creationId xmlns:a16="http://schemas.microsoft.com/office/drawing/2014/main" id="{4783DEB9-974D-4167-A7ED-F8B62303F599}"/>
                </a:ext>
              </a:extLst>
            </p:cNvPr>
            <p:cNvPicPr>
              <a:picLocks noChangeAspect="1"/>
            </p:cNvPicPr>
            <p:nvPr/>
          </p:nvPicPr>
          <p:blipFill>
            <a:blip r:embed="rId12"/>
            <a:stretch>
              <a:fillRect/>
            </a:stretch>
          </p:blipFill>
          <p:spPr>
            <a:xfrm>
              <a:off x="9159285" y="1583101"/>
              <a:ext cx="468556" cy="434990"/>
            </a:xfrm>
            <a:prstGeom prst="rect">
              <a:avLst/>
            </a:prstGeom>
          </p:spPr>
        </p:pic>
        <p:pic>
          <p:nvPicPr>
            <p:cNvPr id="12" name="Picture 11" descr="SharePoint logo">
              <a:extLst>
                <a:ext uri="{FF2B5EF4-FFF2-40B4-BE49-F238E27FC236}">
                  <a16:creationId xmlns:a16="http://schemas.microsoft.com/office/drawing/2014/main" id="{BD999068-6C63-4358-B54F-6E9981EEA240}"/>
                </a:ext>
              </a:extLst>
            </p:cNvPr>
            <p:cNvPicPr>
              <a:picLocks noChangeAspect="1"/>
            </p:cNvPicPr>
            <p:nvPr/>
          </p:nvPicPr>
          <p:blipFill>
            <a:blip r:embed="rId13"/>
            <a:stretch>
              <a:fillRect/>
            </a:stretch>
          </p:blipFill>
          <p:spPr>
            <a:xfrm>
              <a:off x="9951950" y="994966"/>
              <a:ext cx="568681" cy="572333"/>
            </a:xfrm>
            <a:prstGeom prst="rect">
              <a:avLst/>
            </a:prstGeom>
          </p:spPr>
        </p:pic>
        <p:pic>
          <p:nvPicPr>
            <p:cNvPr id="16" name="Picture 15" descr="Microsoft Teams logo">
              <a:extLst>
                <a:ext uri="{FF2B5EF4-FFF2-40B4-BE49-F238E27FC236}">
                  <a16:creationId xmlns:a16="http://schemas.microsoft.com/office/drawing/2014/main" id="{CA807524-0058-4ACF-90E2-EA0E8030CB57}"/>
                </a:ext>
              </a:extLst>
            </p:cNvPr>
            <p:cNvPicPr>
              <a:picLocks noChangeAspect="1"/>
            </p:cNvPicPr>
            <p:nvPr/>
          </p:nvPicPr>
          <p:blipFill>
            <a:blip r:embed="rId14"/>
            <a:stretch>
              <a:fillRect/>
            </a:stretch>
          </p:blipFill>
          <p:spPr>
            <a:xfrm>
              <a:off x="10768470" y="1495426"/>
              <a:ext cx="524630" cy="486390"/>
            </a:xfrm>
            <a:prstGeom prst="rect">
              <a:avLst/>
            </a:prstGeom>
          </p:spPr>
        </p:pic>
      </p:grpSp>
      <p:grpSp>
        <p:nvGrpSpPr>
          <p:cNvPr id="210" name="Group 209" descr="Export &#10;">
            <a:extLst>
              <a:ext uri="{FF2B5EF4-FFF2-40B4-BE49-F238E27FC236}">
                <a16:creationId xmlns:a16="http://schemas.microsoft.com/office/drawing/2014/main" id="{9F1A82B1-0C2C-49B5-B6C0-AEAB241C59F8}"/>
              </a:ext>
            </a:extLst>
          </p:cNvPr>
          <p:cNvGrpSpPr/>
          <p:nvPr/>
        </p:nvGrpSpPr>
        <p:grpSpPr>
          <a:xfrm>
            <a:off x="8922102" y="2382461"/>
            <a:ext cx="2847772" cy="523220"/>
            <a:chOff x="8559644" y="2734421"/>
            <a:chExt cx="2792187" cy="513006"/>
          </a:xfrm>
        </p:grpSpPr>
        <p:cxnSp>
          <p:nvCxnSpPr>
            <p:cNvPr id="211" name="Straight Connector 210">
              <a:extLst>
                <a:ext uri="{FF2B5EF4-FFF2-40B4-BE49-F238E27FC236}">
                  <a16:creationId xmlns:a16="http://schemas.microsoft.com/office/drawing/2014/main" id="{4859EA42-71B5-4FB3-B562-1E93A01B2ED0}"/>
                </a:ext>
              </a:extLst>
            </p:cNvPr>
            <p:cNvCxnSpPr>
              <a:cxnSpLocks/>
            </p:cNvCxnSpPr>
            <p:nvPr/>
          </p:nvCxnSpPr>
          <p:spPr>
            <a:xfrm>
              <a:off x="8559644" y="2990924"/>
              <a:ext cx="2792187" cy="0"/>
            </a:xfrm>
            <a:prstGeom prst="line">
              <a:avLst/>
            </a:prstGeom>
            <a:ln w="9525" cap="flat" cmpd="sng" algn="ctr">
              <a:solidFill>
                <a:schemeClr val="bg1">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2" name="TextBox 211">
              <a:extLst>
                <a:ext uri="{FF2B5EF4-FFF2-40B4-BE49-F238E27FC236}">
                  <a16:creationId xmlns:a16="http://schemas.microsoft.com/office/drawing/2014/main" id="{FB86E89F-7FD1-4E4F-9E93-13878DB2908C}"/>
                </a:ext>
              </a:extLst>
            </p:cNvPr>
            <p:cNvSpPr txBox="1"/>
            <p:nvPr/>
          </p:nvSpPr>
          <p:spPr>
            <a:xfrm>
              <a:off x="9012878" y="2734421"/>
              <a:ext cx="1885720" cy="513006"/>
            </a:xfrm>
            <a:prstGeom prst="rect">
              <a:avLst/>
            </a:prstGeom>
            <a:solidFill>
              <a:schemeClr val="bg1"/>
            </a:solidFill>
          </p:spPr>
          <p:txBody>
            <a:bodyPr wrap="square" rtlCol="0">
              <a:spAutoFit/>
            </a:bodyPr>
            <a:lstStyle/>
            <a:p>
              <a:pPr algn="ctr" defTabSz="932418">
                <a:defRPr/>
              </a:pPr>
              <a:r>
                <a:rPr lang="en-US" sz="2800" dirty="0">
                  <a:solidFill>
                    <a:prstClr val="black"/>
                  </a:solidFill>
                  <a:latin typeface="+mj-lt"/>
                </a:rPr>
                <a:t>Export</a:t>
              </a:r>
            </a:p>
          </p:txBody>
        </p:sp>
      </p:grpSp>
      <p:pic>
        <p:nvPicPr>
          <p:cNvPr id="35" name="Picture 34">
            <a:extLst>
              <a:ext uri="{FF2B5EF4-FFF2-40B4-BE49-F238E27FC236}">
                <a16:creationId xmlns:a16="http://schemas.microsoft.com/office/drawing/2014/main" id="{BADD939C-3482-465E-A9BA-4032FB01DB1D}"/>
              </a:ext>
              <a:ext uri="{C183D7F6-B498-43B3-948B-1728B52AA6E4}">
                <adec:decorative xmlns:adec="http://schemas.microsoft.com/office/drawing/2017/decorative" val="1"/>
              </a:ext>
            </a:extLst>
          </p:cNvPr>
          <p:cNvPicPr>
            <a:picLocks noChangeAspect="1"/>
          </p:cNvPicPr>
          <p:nvPr/>
        </p:nvPicPr>
        <p:blipFill>
          <a:blip r:embed="rId15"/>
          <a:stretch>
            <a:fillRect/>
          </a:stretch>
        </p:blipFill>
        <p:spPr>
          <a:xfrm>
            <a:off x="9696357" y="2897685"/>
            <a:ext cx="1110996" cy="928116"/>
          </a:xfrm>
          <a:prstGeom prst="rect">
            <a:avLst/>
          </a:prstGeom>
        </p:spPr>
      </p:pic>
      <p:pic>
        <p:nvPicPr>
          <p:cNvPr id="20" name="Picture 19" descr="A funnel">
            <a:extLst>
              <a:ext uri="{FF2B5EF4-FFF2-40B4-BE49-F238E27FC236}">
                <a16:creationId xmlns:a16="http://schemas.microsoft.com/office/drawing/2014/main" id="{7F5D8936-4372-4093-BB21-AC0D54D3A6AF}"/>
              </a:ext>
            </a:extLst>
          </p:cNvPr>
          <p:cNvPicPr>
            <a:picLocks noChangeAspect="1"/>
          </p:cNvPicPr>
          <p:nvPr/>
        </p:nvPicPr>
        <p:blipFill>
          <a:blip r:embed="rId16"/>
          <a:stretch>
            <a:fillRect/>
          </a:stretch>
        </p:blipFill>
        <p:spPr>
          <a:xfrm>
            <a:off x="9478835" y="3914817"/>
            <a:ext cx="1620090" cy="1330606"/>
          </a:xfrm>
          <a:prstGeom prst="rect">
            <a:avLst/>
          </a:prstGeom>
        </p:spPr>
      </p:pic>
      <p:pic>
        <p:nvPicPr>
          <p:cNvPr id="38" name="Picture 37" descr="Data exported after filtering&#10;">
            <a:extLst>
              <a:ext uri="{FF2B5EF4-FFF2-40B4-BE49-F238E27FC236}">
                <a16:creationId xmlns:a16="http://schemas.microsoft.com/office/drawing/2014/main" id="{B6D6E472-FC27-42F1-8F23-45D539280062}"/>
              </a:ext>
            </a:extLst>
          </p:cNvPr>
          <p:cNvPicPr>
            <a:picLocks noChangeAspect="1"/>
          </p:cNvPicPr>
          <p:nvPr/>
        </p:nvPicPr>
        <p:blipFill>
          <a:blip r:embed="rId17"/>
          <a:stretch>
            <a:fillRect/>
          </a:stretch>
        </p:blipFill>
        <p:spPr>
          <a:xfrm>
            <a:off x="9017464" y="5786162"/>
            <a:ext cx="2677668" cy="544068"/>
          </a:xfrm>
          <a:prstGeom prst="rect">
            <a:avLst/>
          </a:prstGeom>
        </p:spPr>
      </p:pic>
    </p:spTree>
    <p:extLst>
      <p:ext uri="{BB962C8B-B14F-4D97-AF65-F5344CB8AC3E}">
        <p14:creationId xmlns:p14="http://schemas.microsoft.com/office/powerpoint/2010/main" val="4242737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3.35206E-6 -3.78121E-6 L -0.00026 0.41557 " pathEditMode="relative" rAng="0" ptsTypes="AA">
                                      <p:cBhvr>
                                        <p:cTn id="14" dur="2000" fill="hold"/>
                                        <p:tgtEl>
                                          <p:spTgt spid="210"/>
                                        </p:tgtEl>
                                        <p:attrNameLst>
                                          <p:attrName>ppt_x</p:attrName>
                                          <p:attrName>ppt_y</p:attrName>
                                        </p:attrNameLst>
                                      </p:cBhvr>
                                      <p:rCtr x="-13" y="207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598DA-3BC7-4865-8AB5-7185C4C77147}"/>
              </a:ext>
            </a:extLst>
          </p:cNvPr>
          <p:cNvSpPr>
            <a:spLocks noGrp="1"/>
          </p:cNvSpPr>
          <p:nvPr>
            <p:ph type="title"/>
          </p:nvPr>
        </p:nvSpPr>
        <p:spPr>
          <a:xfrm>
            <a:off x="600059" y="507446"/>
            <a:ext cx="11239464" cy="439465"/>
          </a:xfrm>
        </p:spPr>
        <p:txBody>
          <a:bodyPr/>
          <a:lstStyle/>
          <a:p>
            <a:r>
              <a:rPr lang="en-US" dirty="0"/>
              <a:t>Advanced eDiscovery workflow</a:t>
            </a:r>
          </a:p>
        </p:txBody>
      </p:sp>
      <p:pic>
        <p:nvPicPr>
          <p:cNvPr id="24" name="Picture 23">
            <a:extLst>
              <a:ext uri="{FF2B5EF4-FFF2-40B4-BE49-F238E27FC236}">
                <a16:creationId xmlns:a16="http://schemas.microsoft.com/office/drawing/2014/main" id="{AA1D49D7-E2F0-4CDA-B12C-0408FD6D784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600059" y="1398705"/>
            <a:ext cx="915924" cy="915924"/>
          </a:xfrm>
          <a:prstGeom prst="rect">
            <a:avLst/>
          </a:prstGeom>
        </p:spPr>
      </p:pic>
      <p:sp>
        <p:nvSpPr>
          <p:cNvPr id="25" name="Oval 24">
            <a:extLst>
              <a:ext uri="{FF2B5EF4-FFF2-40B4-BE49-F238E27FC236}">
                <a16:creationId xmlns:a16="http://schemas.microsoft.com/office/drawing/2014/main" id="{D2B77A30-2C17-4374-8E46-594998BA4885}"/>
              </a:ext>
            </a:extLst>
          </p:cNvPr>
          <p:cNvSpPr/>
          <p:nvPr/>
        </p:nvSpPr>
        <p:spPr bwMode="auto">
          <a:xfrm rot="10800000" flipV="1">
            <a:off x="668216" y="1467624"/>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ea typeface="Segoe UI" pitchFamily="34" charset="0"/>
                <a:cs typeface="Segoe UI" pitchFamily="34" charset="0"/>
              </a:rPr>
              <a:t>1</a:t>
            </a:r>
          </a:p>
        </p:txBody>
      </p:sp>
      <p:sp>
        <p:nvSpPr>
          <p:cNvPr id="26" name="Rectangle 25">
            <a:extLst>
              <a:ext uri="{FF2B5EF4-FFF2-40B4-BE49-F238E27FC236}">
                <a16:creationId xmlns:a16="http://schemas.microsoft.com/office/drawing/2014/main" id="{AFCFDE0E-3FD6-4C17-B5D8-C84A17FE550A}"/>
              </a:ext>
            </a:extLst>
          </p:cNvPr>
          <p:cNvSpPr/>
          <p:nvPr/>
        </p:nvSpPr>
        <p:spPr bwMode="auto">
          <a:xfrm>
            <a:off x="1798638" y="1335459"/>
            <a:ext cx="10058399" cy="84295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Add custodians to a case</a:t>
            </a:r>
          </a:p>
        </p:txBody>
      </p:sp>
      <p:cxnSp>
        <p:nvCxnSpPr>
          <p:cNvPr id="27" name="Straight Connector 26">
            <a:extLst>
              <a:ext uri="{FF2B5EF4-FFF2-40B4-BE49-F238E27FC236}">
                <a16:creationId xmlns:a16="http://schemas.microsoft.com/office/drawing/2014/main" id="{8F381C61-C001-4183-B922-486A5AC73C63}"/>
              </a:ext>
              <a:ext uri="{C183D7F6-B498-43B3-948B-1728B52AA6E4}">
                <adec:decorative xmlns:adec="http://schemas.microsoft.com/office/drawing/2017/decorative" val="1"/>
              </a:ext>
            </a:extLst>
          </p:cNvPr>
          <p:cNvCxnSpPr>
            <a:cxnSpLocks/>
          </p:cNvCxnSpPr>
          <p:nvPr/>
        </p:nvCxnSpPr>
        <p:spPr>
          <a:xfrm>
            <a:off x="1798638" y="2305172"/>
            <a:ext cx="100584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DD621F33-3DB8-4FEA-892D-935599545EE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600059" y="2431935"/>
            <a:ext cx="915924" cy="915924"/>
          </a:xfrm>
          <a:prstGeom prst="rect">
            <a:avLst/>
          </a:prstGeom>
        </p:spPr>
      </p:pic>
      <p:sp>
        <p:nvSpPr>
          <p:cNvPr id="29" name="Oval 28">
            <a:extLst>
              <a:ext uri="{FF2B5EF4-FFF2-40B4-BE49-F238E27FC236}">
                <a16:creationId xmlns:a16="http://schemas.microsoft.com/office/drawing/2014/main" id="{578C6022-0FC0-4AF8-BF8A-B634A6FD8D0F}"/>
              </a:ext>
            </a:extLst>
          </p:cNvPr>
          <p:cNvSpPr/>
          <p:nvPr/>
        </p:nvSpPr>
        <p:spPr bwMode="auto">
          <a:xfrm rot="10800000" flipV="1">
            <a:off x="668216" y="2500854"/>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ea typeface="Segoe UI" pitchFamily="34" charset="0"/>
                <a:cs typeface="Segoe UI" pitchFamily="34" charset="0"/>
              </a:rPr>
              <a:t>2</a:t>
            </a:r>
          </a:p>
        </p:txBody>
      </p:sp>
      <p:sp>
        <p:nvSpPr>
          <p:cNvPr id="30" name="Rectangle 29">
            <a:extLst>
              <a:ext uri="{FF2B5EF4-FFF2-40B4-BE49-F238E27FC236}">
                <a16:creationId xmlns:a16="http://schemas.microsoft.com/office/drawing/2014/main" id="{5F8F2BBE-3EA9-4B28-9B62-FC371423BF87}"/>
              </a:ext>
            </a:extLst>
          </p:cNvPr>
          <p:cNvSpPr/>
          <p:nvPr/>
        </p:nvSpPr>
        <p:spPr bwMode="auto">
          <a:xfrm>
            <a:off x="1798638" y="2431935"/>
            <a:ext cx="10058399" cy="84295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Search custodial data sources for relevant data</a:t>
            </a:r>
          </a:p>
        </p:txBody>
      </p:sp>
      <p:cxnSp>
        <p:nvCxnSpPr>
          <p:cNvPr id="31" name="Straight Connector 30">
            <a:extLst>
              <a:ext uri="{FF2B5EF4-FFF2-40B4-BE49-F238E27FC236}">
                <a16:creationId xmlns:a16="http://schemas.microsoft.com/office/drawing/2014/main" id="{46C736BB-1FA8-4C58-8324-31799FB4A4F4}"/>
              </a:ext>
              <a:ext uri="{C183D7F6-B498-43B3-948B-1728B52AA6E4}">
                <adec:decorative xmlns:adec="http://schemas.microsoft.com/office/drawing/2017/decorative" val="1"/>
              </a:ext>
            </a:extLst>
          </p:cNvPr>
          <p:cNvCxnSpPr>
            <a:cxnSpLocks/>
          </p:cNvCxnSpPr>
          <p:nvPr/>
        </p:nvCxnSpPr>
        <p:spPr>
          <a:xfrm>
            <a:off x="1798638" y="3401649"/>
            <a:ext cx="100584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18B8C9CC-CB0D-462E-9F4E-A78F2ECD56F6}"/>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600059" y="3528412"/>
            <a:ext cx="915924" cy="915924"/>
          </a:xfrm>
          <a:prstGeom prst="rect">
            <a:avLst/>
          </a:prstGeom>
        </p:spPr>
      </p:pic>
      <p:sp>
        <p:nvSpPr>
          <p:cNvPr id="33" name="Oval 32">
            <a:extLst>
              <a:ext uri="{FF2B5EF4-FFF2-40B4-BE49-F238E27FC236}">
                <a16:creationId xmlns:a16="http://schemas.microsoft.com/office/drawing/2014/main" id="{05AD0FD5-5B2F-43E6-AA0A-A26DDFD5E8FF}"/>
              </a:ext>
            </a:extLst>
          </p:cNvPr>
          <p:cNvSpPr/>
          <p:nvPr/>
        </p:nvSpPr>
        <p:spPr bwMode="auto">
          <a:xfrm rot="10800000" flipV="1">
            <a:off x="668216" y="3597331"/>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ea typeface="Segoe UI" pitchFamily="34" charset="0"/>
                <a:cs typeface="Segoe UI" pitchFamily="34" charset="0"/>
              </a:rPr>
              <a:t>3</a:t>
            </a:r>
          </a:p>
        </p:txBody>
      </p:sp>
      <p:sp>
        <p:nvSpPr>
          <p:cNvPr id="34" name="Rectangle 33">
            <a:extLst>
              <a:ext uri="{FF2B5EF4-FFF2-40B4-BE49-F238E27FC236}">
                <a16:creationId xmlns:a16="http://schemas.microsoft.com/office/drawing/2014/main" id="{ABE6CEA8-A4A6-42F0-97CD-0371364DAE8E}"/>
              </a:ext>
            </a:extLst>
          </p:cNvPr>
          <p:cNvSpPr/>
          <p:nvPr/>
        </p:nvSpPr>
        <p:spPr bwMode="auto">
          <a:xfrm>
            <a:off x="1798638" y="3528412"/>
            <a:ext cx="10058399" cy="84295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Add data to a review set</a:t>
            </a:r>
          </a:p>
        </p:txBody>
      </p:sp>
      <p:cxnSp>
        <p:nvCxnSpPr>
          <p:cNvPr id="35" name="Straight Connector 34">
            <a:extLst>
              <a:ext uri="{FF2B5EF4-FFF2-40B4-BE49-F238E27FC236}">
                <a16:creationId xmlns:a16="http://schemas.microsoft.com/office/drawing/2014/main" id="{3CB15D12-9575-4A29-9C62-B392B7A74837}"/>
              </a:ext>
              <a:ext uri="{C183D7F6-B498-43B3-948B-1728B52AA6E4}">
                <adec:decorative xmlns:adec="http://schemas.microsoft.com/office/drawing/2017/decorative" val="1"/>
              </a:ext>
            </a:extLst>
          </p:cNvPr>
          <p:cNvCxnSpPr>
            <a:cxnSpLocks/>
          </p:cNvCxnSpPr>
          <p:nvPr/>
        </p:nvCxnSpPr>
        <p:spPr>
          <a:xfrm>
            <a:off x="1798638" y="4498125"/>
            <a:ext cx="100584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588A03D1-109D-4A51-BD4E-357A3C1A9AD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600059" y="4624888"/>
            <a:ext cx="915924" cy="915924"/>
          </a:xfrm>
          <a:prstGeom prst="rect">
            <a:avLst/>
          </a:prstGeom>
        </p:spPr>
      </p:pic>
      <p:sp>
        <p:nvSpPr>
          <p:cNvPr id="37" name="Oval 36">
            <a:extLst>
              <a:ext uri="{FF2B5EF4-FFF2-40B4-BE49-F238E27FC236}">
                <a16:creationId xmlns:a16="http://schemas.microsoft.com/office/drawing/2014/main" id="{28C19F8F-37F0-432E-89BA-2EEAA409A9CD}"/>
              </a:ext>
            </a:extLst>
          </p:cNvPr>
          <p:cNvSpPr/>
          <p:nvPr/>
        </p:nvSpPr>
        <p:spPr bwMode="auto">
          <a:xfrm rot="10800000" flipV="1">
            <a:off x="668216" y="4693807"/>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ea typeface="Segoe UI" pitchFamily="34" charset="0"/>
                <a:cs typeface="Segoe UI" pitchFamily="34" charset="0"/>
              </a:rPr>
              <a:t>4</a:t>
            </a:r>
          </a:p>
        </p:txBody>
      </p:sp>
      <p:sp>
        <p:nvSpPr>
          <p:cNvPr id="38" name="Rectangle 37">
            <a:extLst>
              <a:ext uri="{FF2B5EF4-FFF2-40B4-BE49-F238E27FC236}">
                <a16:creationId xmlns:a16="http://schemas.microsoft.com/office/drawing/2014/main" id="{C8C786A5-98B5-466B-A89E-38DD75EFEEC0}"/>
              </a:ext>
            </a:extLst>
          </p:cNvPr>
          <p:cNvSpPr/>
          <p:nvPr/>
        </p:nvSpPr>
        <p:spPr bwMode="auto">
          <a:xfrm>
            <a:off x="1798638" y="4624888"/>
            <a:ext cx="10058399" cy="84295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Review and analyze data in a review set</a:t>
            </a:r>
          </a:p>
        </p:txBody>
      </p:sp>
      <p:cxnSp>
        <p:nvCxnSpPr>
          <p:cNvPr id="39" name="Straight Connector 38">
            <a:extLst>
              <a:ext uri="{FF2B5EF4-FFF2-40B4-BE49-F238E27FC236}">
                <a16:creationId xmlns:a16="http://schemas.microsoft.com/office/drawing/2014/main" id="{29D555E0-E841-422F-84BA-8003ED94C16E}"/>
              </a:ext>
              <a:ext uri="{C183D7F6-B498-43B3-948B-1728B52AA6E4}">
                <adec:decorative xmlns:adec="http://schemas.microsoft.com/office/drawing/2017/decorative" val="1"/>
              </a:ext>
            </a:extLst>
          </p:cNvPr>
          <p:cNvCxnSpPr>
            <a:cxnSpLocks/>
          </p:cNvCxnSpPr>
          <p:nvPr/>
        </p:nvCxnSpPr>
        <p:spPr>
          <a:xfrm>
            <a:off x="1798638" y="5594601"/>
            <a:ext cx="100584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E2021BF-4C70-444B-8D35-9F9231633FAA}"/>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600059" y="5721363"/>
            <a:ext cx="915924" cy="915924"/>
          </a:xfrm>
          <a:prstGeom prst="rect">
            <a:avLst/>
          </a:prstGeom>
        </p:spPr>
      </p:pic>
      <p:sp>
        <p:nvSpPr>
          <p:cNvPr id="8" name="Oval 7">
            <a:extLst>
              <a:ext uri="{FF2B5EF4-FFF2-40B4-BE49-F238E27FC236}">
                <a16:creationId xmlns:a16="http://schemas.microsoft.com/office/drawing/2014/main" id="{B2FDA462-7CB3-4AA8-94CA-FFB91A8EFBEE}"/>
              </a:ext>
            </a:extLst>
          </p:cNvPr>
          <p:cNvSpPr/>
          <p:nvPr/>
        </p:nvSpPr>
        <p:spPr bwMode="auto">
          <a:xfrm rot="10800000" flipV="1">
            <a:off x="668216" y="5790282"/>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ea typeface="Segoe UI" pitchFamily="34" charset="0"/>
                <a:cs typeface="Segoe UI" pitchFamily="34" charset="0"/>
              </a:rPr>
              <a:t>5</a:t>
            </a:r>
          </a:p>
        </p:txBody>
      </p:sp>
      <p:sp>
        <p:nvSpPr>
          <p:cNvPr id="43" name="Rectangle 42">
            <a:extLst>
              <a:ext uri="{FF2B5EF4-FFF2-40B4-BE49-F238E27FC236}">
                <a16:creationId xmlns:a16="http://schemas.microsoft.com/office/drawing/2014/main" id="{3F775D65-70FC-4305-B88F-9BC41333F2AC}"/>
              </a:ext>
            </a:extLst>
          </p:cNvPr>
          <p:cNvSpPr/>
          <p:nvPr/>
        </p:nvSpPr>
        <p:spPr bwMode="auto">
          <a:xfrm>
            <a:off x="1798638" y="5721363"/>
            <a:ext cx="10058399" cy="84295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Export and download case data</a:t>
            </a:r>
          </a:p>
        </p:txBody>
      </p:sp>
    </p:spTree>
    <p:extLst>
      <p:ext uri="{BB962C8B-B14F-4D97-AF65-F5344CB8AC3E}">
        <p14:creationId xmlns:p14="http://schemas.microsoft.com/office/powerpoint/2010/main" val="240467819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and use Advanced eDiscovery</a:t>
            </a:r>
          </a:p>
        </p:txBody>
      </p:sp>
      <p:sp>
        <p:nvSpPr>
          <p:cNvPr id="2" name="TextBox 1">
            <a:extLst>
              <a:ext uri="{FF2B5EF4-FFF2-40B4-BE49-F238E27FC236}">
                <a16:creationId xmlns:a16="http://schemas.microsoft.com/office/drawing/2014/main" id="{6D55FD7C-292D-4A65-BF95-CBE04C972FD4}"/>
              </a:ext>
            </a:extLst>
          </p:cNvPr>
          <p:cNvSpPr txBox="1"/>
          <p:nvPr/>
        </p:nvSpPr>
        <p:spPr>
          <a:xfrm>
            <a:off x="600058" y="1078992"/>
            <a:ext cx="5419742" cy="5190045"/>
          </a:xfrm>
          <a:prstGeom prst="rect">
            <a:avLst/>
          </a:prstGeom>
          <a:solidFill>
            <a:schemeClr val="bg1">
              <a:lumMod val="95000"/>
            </a:schemeClr>
          </a:solidFill>
        </p:spPr>
        <p:txBody>
          <a:bodyPr wrap="square" lIns="137160" tIns="91440" rIns="137160" bIns="91440" rtlCol="0">
            <a:noAutofit/>
          </a:bodyPr>
          <a:lstStyle/>
          <a:p>
            <a:pPr indent="0">
              <a:buNone/>
            </a:pPr>
            <a:r>
              <a:rPr lang="en-US" sz="2100" dirty="0">
                <a:solidFill>
                  <a:srgbClr val="1A1A1A"/>
                </a:solidFill>
              </a:rPr>
              <a:t>When working with Advanced eDiscovery, you need to create a eDiscovery case and assign users to it, using the following steps:</a:t>
            </a:r>
          </a:p>
        </p:txBody>
      </p:sp>
      <p:sp>
        <p:nvSpPr>
          <p:cNvPr id="18" name="Rectangle 17">
            <a:extLst>
              <a:ext uri="{FF2B5EF4-FFF2-40B4-BE49-F238E27FC236}">
                <a16:creationId xmlns:a16="http://schemas.microsoft.com/office/drawing/2014/main" id="{1B2C8525-77DF-4ED8-93EF-9B3DD37CDDA0}"/>
              </a:ext>
            </a:extLst>
          </p:cNvPr>
          <p:cNvSpPr/>
          <p:nvPr/>
        </p:nvSpPr>
        <p:spPr bwMode="auto">
          <a:xfrm>
            <a:off x="600058" y="2281383"/>
            <a:ext cx="5419742" cy="81342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r>
              <a:rPr lang="en-US" sz="1900" dirty="0">
                <a:solidFill>
                  <a:schemeClr val="accent1"/>
                </a:solidFill>
                <a:latin typeface="+mj-lt"/>
              </a:rPr>
              <a:t>Step 1: </a:t>
            </a:r>
            <a:r>
              <a:rPr lang="en-US" sz="1900" dirty="0">
                <a:solidFill>
                  <a:schemeClr val="tx1"/>
                </a:solidFill>
              </a:rPr>
              <a:t>Assign eDiscovery permissions to potential case members</a:t>
            </a:r>
          </a:p>
        </p:txBody>
      </p:sp>
      <p:cxnSp>
        <p:nvCxnSpPr>
          <p:cNvPr id="19" name="Straight Connector 18">
            <a:extLst>
              <a:ext uri="{FF2B5EF4-FFF2-40B4-BE49-F238E27FC236}">
                <a16:creationId xmlns:a16="http://schemas.microsoft.com/office/drawing/2014/main" id="{AA03E82C-4B79-4A85-A487-6F51BD944B39}"/>
              </a:ext>
              <a:ext uri="{C183D7F6-B498-43B3-948B-1728B52AA6E4}">
                <adec:decorative xmlns:adec="http://schemas.microsoft.com/office/drawing/2017/decorative" val="1"/>
              </a:ext>
            </a:extLst>
          </p:cNvPr>
          <p:cNvCxnSpPr>
            <a:cxnSpLocks/>
          </p:cNvCxnSpPr>
          <p:nvPr/>
        </p:nvCxnSpPr>
        <p:spPr>
          <a:xfrm>
            <a:off x="749003" y="3217134"/>
            <a:ext cx="512185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F928703-4776-418B-87D6-E138C57F5054}"/>
              </a:ext>
            </a:extLst>
          </p:cNvPr>
          <p:cNvSpPr/>
          <p:nvPr/>
        </p:nvSpPr>
        <p:spPr bwMode="auto">
          <a:xfrm>
            <a:off x="600058" y="3339457"/>
            <a:ext cx="5419742" cy="81342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r>
              <a:rPr lang="en-US" sz="1900" dirty="0">
                <a:solidFill>
                  <a:schemeClr val="accent1"/>
                </a:solidFill>
                <a:latin typeface="+mj-lt"/>
              </a:rPr>
              <a:t>Step 2: </a:t>
            </a:r>
            <a:r>
              <a:rPr lang="en-US" sz="1900" dirty="0">
                <a:solidFill>
                  <a:schemeClr val="tx1"/>
                </a:solidFill>
              </a:rPr>
              <a:t>Create a new case</a:t>
            </a:r>
          </a:p>
        </p:txBody>
      </p:sp>
      <p:cxnSp>
        <p:nvCxnSpPr>
          <p:cNvPr id="21" name="Straight Connector 20">
            <a:extLst>
              <a:ext uri="{FF2B5EF4-FFF2-40B4-BE49-F238E27FC236}">
                <a16:creationId xmlns:a16="http://schemas.microsoft.com/office/drawing/2014/main" id="{5F3561B4-43F7-43BD-A228-AA711EDC9DCD}"/>
              </a:ext>
              <a:ext uri="{C183D7F6-B498-43B3-948B-1728B52AA6E4}">
                <adec:decorative xmlns:adec="http://schemas.microsoft.com/office/drawing/2017/decorative" val="1"/>
              </a:ext>
            </a:extLst>
          </p:cNvPr>
          <p:cNvCxnSpPr>
            <a:cxnSpLocks/>
          </p:cNvCxnSpPr>
          <p:nvPr/>
        </p:nvCxnSpPr>
        <p:spPr>
          <a:xfrm>
            <a:off x="749003" y="4275211"/>
            <a:ext cx="512185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5AE62F8E-8626-46D4-84B3-3E5A735E0283}"/>
              </a:ext>
            </a:extLst>
          </p:cNvPr>
          <p:cNvSpPr/>
          <p:nvPr/>
        </p:nvSpPr>
        <p:spPr bwMode="auto">
          <a:xfrm>
            <a:off x="600058" y="4397534"/>
            <a:ext cx="5419742" cy="81342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r>
              <a:rPr lang="en-US" sz="1900" dirty="0">
                <a:solidFill>
                  <a:schemeClr val="accent1"/>
                </a:solidFill>
                <a:latin typeface="+mj-lt"/>
              </a:rPr>
              <a:t>Step 3: </a:t>
            </a:r>
            <a:r>
              <a:rPr lang="en-US" sz="1900" dirty="0">
                <a:solidFill>
                  <a:schemeClr val="tx1"/>
                </a:solidFill>
              </a:rPr>
              <a:t>Add members to a case</a:t>
            </a:r>
          </a:p>
        </p:txBody>
      </p:sp>
      <p:cxnSp>
        <p:nvCxnSpPr>
          <p:cNvPr id="23" name="Straight Connector 22">
            <a:extLst>
              <a:ext uri="{FF2B5EF4-FFF2-40B4-BE49-F238E27FC236}">
                <a16:creationId xmlns:a16="http://schemas.microsoft.com/office/drawing/2014/main" id="{1509EB68-8D9A-4F26-A948-C9036B2C1898}"/>
              </a:ext>
              <a:ext uri="{C183D7F6-B498-43B3-948B-1728B52AA6E4}">
                <adec:decorative xmlns:adec="http://schemas.microsoft.com/office/drawing/2017/decorative" val="1"/>
              </a:ext>
            </a:extLst>
          </p:cNvPr>
          <p:cNvCxnSpPr>
            <a:cxnSpLocks/>
          </p:cNvCxnSpPr>
          <p:nvPr/>
        </p:nvCxnSpPr>
        <p:spPr>
          <a:xfrm>
            <a:off x="749003" y="5333286"/>
            <a:ext cx="512185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88293A54-3C31-456A-A6BF-21078E3385BA}"/>
              </a:ext>
            </a:extLst>
          </p:cNvPr>
          <p:cNvSpPr/>
          <p:nvPr/>
        </p:nvSpPr>
        <p:spPr bwMode="auto">
          <a:xfrm>
            <a:off x="600058" y="5455609"/>
            <a:ext cx="5419742" cy="81342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r>
              <a:rPr lang="en-US" sz="1900" dirty="0">
                <a:solidFill>
                  <a:schemeClr val="accent1"/>
                </a:solidFill>
                <a:latin typeface="+mj-lt"/>
              </a:rPr>
              <a:t>Step 4: </a:t>
            </a:r>
            <a:r>
              <a:rPr lang="en-US" sz="1900" dirty="0">
                <a:solidFill>
                  <a:schemeClr val="tx1"/>
                </a:solidFill>
              </a:rPr>
              <a:t>Open your case in Advanced eDiscovery</a:t>
            </a:r>
          </a:p>
        </p:txBody>
      </p:sp>
      <p:sp>
        <p:nvSpPr>
          <p:cNvPr id="28" name="Rectangle 27">
            <a:extLst>
              <a:ext uri="{FF2B5EF4-FFF2-40B4-BE49-F238E27FC236}">
                <a16:creationId xmlns:a16="http://schemas.microsoft.com/office/drawing/2014/main" id="{C38C2947-0D98-4CB6-9691-6754652AA282}"/>
              </a:ext>
              <a:ext uri="{C183D7F6-B498-43B3-948B-1728B52AA6E4}">
                <adec:decorative xmlns:adec="http://schemas.microsoft.com/office/drawing/2017/decorative" val="1"/>
              </a:ext>
            </a:extLst>
          </p:cNvPr>
          <p:cNvSpPr/>
          <p:nvPr/>
        </p:nvSpPr>
        <p:spPr bwMode="auto">
          <a:xfrm>
            <a:off x="6153151" y="1078992"/>
            <a:ext cx="5702552" cy="5190045"/>
          </a:xfrm>
          <a:prstGeom prst="rect">
            <a:avLst/>
          </a:prstGeom>
          <a:noFill/>
          <a:ln w="19050">
            <a:solidFill>
              <a:schemeClr val="accent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p>
            <a:pPr lvl="0" defTabSz="914367">
              <a:spcBef>
                <a:spcPts val="1200"/>
              </a:spcBef>
              <a:defRPr/>
            </a:pPr>
            <a:endParaRPr lang="en-US" sz="2000" dirty="0">
              <a:ln w="3175">
                <a:noFill/>
              </a:ln>
              <a:solidFill>
                <a:schemeClr val="tx1"/>
              </a:solidFill>
              <a:cs typeface="Segoe UI Semilight" panose="020B0402040204020203" pitchFamily="34" charset="0"/>
            </a:endParaRPr>
          </a:p>
        </p:txBody>
      </p:sp>
      <p:pic>
        <p:nvPicPr>
          <p:cNvPr id="4" name="Grafik 1" descr="A screenshot showing creating a new case">
            <a:extLst>
              <a:ext uri="{FF2B5EF4-FFF2-40B4-BE49-F238E27FC236}">
                <a16:creationId xmlns:a16="http://schemas.microsoft.com/office/drawing/2014/main" id="{F32D75F6-7DF8-49A2-84BE-285F435B9887}"/>
              </a:ext>
            </a:extLst>
          </p:cNvPr>
          <p:cNvPicPr/>
          <p:nvPr/>
        </p:nvPicPr>
        <p:blipFill>
          <a:blip r:embed="rId3"/>
          <a:stretch>
            <a:fillRect/>
          </a:stretch>
        </p:blipFill>
        <p:spPr>
          <a:xfrm>
            <a:off x="6268695" y="1198903"/>
            <a:ext cx="2572162" cy="2875778"/>
          </a:xfrm>
          <a:prstGeom prst="rect">
            <a:avLst/>
          </a:prstGeom>
        </p:spPr>
      </p:pic>
      <p:pic>
        <p:nvPicPr>
          <p:cNvPr id="5" name="Grafik 4" descr="A screenshot showing how to manage a case">
            <a:extLst>
              <a:ext uri="{FF2B5EF4-FFF2-40B4-BE49-F238E27FC236}">
                <a16:creationId xmlns:a16="http://schemas.microsoft.com/office/drawing/2014/main" id="{72EB0673-7330-4CA4-9D2B-D8117719945A}"/>
              </a:ext>
            </a:extLst>
          </p:cNvPr>
          <p:cNvPicPr/>
          <p:nvPr/>
        </p:nvPicPr>
        <p:blipFill>
          <a:blip r:embed="rId4"/>
          <a:stretch>
            <a:fillRect/>
          </a:stretch>
        </p:blipFill>
        <p:spPr>
          <a:xfrm>
            <a:off x="8921749" y="1189239"/>
            <a:ext cx="2832822" cy="4641067"/>
          </a:xfrm>
          <a:prstGeom prst="rect">
            <a:avLst/>
          </a:prstGeom>
        </p:spPr>
      </p:pic>
    </p:spTree>
    <p:extLst>
      <p:ext uri="{BB962C8B-B14F-4D97-AF65-F5344CB8AC3E}">
        <p14:creationId xmlns:p14="http://schemas.microsoft.com/office/powerpoint/2010/main" val="47679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the Advanced eDiscovery workflow</a:t>
            </a:r>
          </a:p>
        </p:txBody>
      </p:sp>
      <p:sp>
        <p:nvSpPr>
          <p:cNvPr id="2" name="TextBox 1">
            <a:extLst>
              <a:ext uri="{FF2B5EF4-FFF2-40B4-BE49-F238E27FC236}">
                <a16:creationId xmlns:a16="http://schemas.microsoft.com/office/drawing/2014/main" id="{796DA625-36E1-40F1-A8B8-8E38C8B65718}"/>
              </a:ext>
            </a:extLst>
          </p:cNvPr>
          <p:cNvSpPr txBox="1"/>
          <p:nvPr/>
        </p:nvSpPr>
        <p:spPr>
          <a:xfrm>
            <a:off x="600058" y="1078992"/>
            <a:ext cx="5419742" cy="5190045"/>
          </a:xfrm>
          <a:prstGeom prst="rect">
            <a:avLst/>
          </a:prstGeom>
          <a:solidFill>
            <a:schemeClr val="bg1">
              <a:lumMod val="95000"/>
            </a:schemeClr>
          </a:solidFill>
        </p:spPr>
        <p:txBody>
          <a:bodyPr wrap="square" lIns="137160" tIns="91440" rIns="137160" bIns="91440" rtlCol="0">
            <a:noAutofit/>
          </a:bodyPr>
          <a:lstStyle/>
          <a:p>
            <a:pPr indent="0">
              <a:buNone/>
            </a:pPr>
            <a:r>
              <a:rPr lang="en-US" sz="2100" dirty="0">
                <a:solidFill>
                  <a:srgbClr val="1A1A1A"/>
                </a:solidFill>
              </a:rPr>
              <a:t>After an eDiscovery case is created, follow these steps to create and run one or more Content Searches that are associated with the case to have data available to analyze in Advanced eDiscovery:</a:t>
            </a:r>
          </a:p>
        </p:txBody>
      </p:sp>
      <p:sp>
        <p:nvSpPr>
          <p:cNvPr id="24" name="Rectangle 23">
            <a:extLst>
              <a:ext uri="{FF2B5EF4-FFF2-40B4-BE49-F238E27FC236}">
                <a16:creationId xmlns:a16="http://schemas.microsoft.com/office/drawing/2014/main" id="{E01F2C99-336A-4E71-B32C-1E3B54D7242C}"/>
              </a:ext>
            </a:extLst>
          </p:cNvPr>
          <p:cNvSpPr/>
          <p:nvPr/>
        </p:nvSpPr>
        <p:spPr bwMode="auto">
          <a:xfrm>
            <a:off x="600058" y="2840183"/>
            <a:ext cx="5419742" cy="81342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r>
              <a:rPr lang="en-US" sz="1900" dirty="0">
                <a:solidFill>
                  <a:schemeClr val="accent1"/>
                </a:solidFill>
                <a:latin typeface="+mj-lt"/>
              </a:rPr>
              <a:t>Step 1: </a:t>
            </a:r>
            <a:r>
              <a:rPr lang="en-US" sz="1900" dirty="0">
                <a:solidFill>
                  <a:schemeClr val="tx1"/>
                </a:solidFill>
              </a:rPr>
              <a:t>Create and run a Content Search associated with a case</a:t>
            </a:r>
          </a:p>
        </p:txBody>
      </p:sp>
      <p:cxnSp>
        <p:nvCxnSpPr>
          <p:cNvPr id="27" name="Straight Connector 26">
            <a:extLst>
              <a:ext uri="{FF2B5EF4-FFF2-40B4-BE49-F238E27FC236}">
                <a16:creationId xmlns:a16="http://schemas.microsoft.com/office/drawing/2014/main" id="{3B988034-3733-4EFF-8D8D-BC8351F0F150}"/>
              </a:ext>
              <a:ext uri="{C183D7F6-B498-43B3-948B-1728B52AA6E4}">
                <adec:decorative xmlns:adec="http://schemas.microsoft.com/office/drawing/2017/decorative" val="1"/>
              </a:ext>
            </a:extLst>
          </p:cNvPr>
          <p:cNvCxnSpPr>
            <a:cxnSpLocks/>
          </p:cNvCxnSpPr>
          <p:nvPr/>
        </p:nvCxnSpPr>
        <p:spPr>
          <a:xfrm>
            <a:off x="749003" y="3775935"/>
            <a:ext cx="512185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C0195900-CFB1-4475-89D0-86130E948F9C}"/>
              </a:ext>
            </a:extLst>
          </p:cNvPr>
          <p:cNvSpPr/>
          <p:nvPr/>
        </p:nvSpPr>
        <p:spPr bwMode="auto">
          <a:xfrm>
            <a:off x="600058" y="3898259"/>
            <a:ext cx="5419742" cy="81342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r>
              <a:rPr lang="en-US" sz="1900" dirty="0">
                <a:solidFill>
                  <a:schemeClr val="accent1"/>
                </a:solidFill>
                <a:latin typeface="+mj-lt"/>
              </a:rPr>
              <a:t>Step 2: </a:t>
            </a:r>
            <a:r>
              <a:rPr lang="en-US" sz="1900" dirty="0">
                <a:solidFill>
                  <a:schemeClr val="tx1"/>
                </a:solidFill>
              </a:rPr>
              <a:t>Prepare search results for Advanced eDiscovery</a:t>
            </a:r>
          </a:p>
        </p:txBody>
      </p:sp>
      <p:cxnSp>
        <p:nvCxnSpPr>
          <p:cNvPr id="28" name="Straight Connector 27">
            <a:extLst>
              <a:ext uri="{FF2B5EF4-FFF2-40B4-BE49-F238E27FC236}">
                <a16:creationId xmlns:a16="http://schemas.microsoft.com/office/drawing/2014/main" id="{BD8E0909-B7A3-4487-82C2-1C210666B79B}"/>
              </a:ext>
              <a:ext uri="{C183D7F6-B498-43B3-948B-1728B52AA6E4}">
                <adec:decorative xmlns:adec="http://schemas.microsoft.com/office/drawing/2017/decorative" val="1"/>
              </a:ext>
            </a:extLst>
          </p:cNvPr>
          <p:cNvCxnSpPr>
            <a:cxnSpLocks/>
          </p:cNvCxnSpPr>
          <p:nvPr/>
        </p:nvCxnSpPr>
        <p:spPr>
          <a:xfrm>
            <a:off x="749003" y="4834011"/>
            <a:ext cx="512185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E7E67D61-A361-4E86-83CF-B49CFB3C7D82}"/>
              </a:ext>
            </a:extLst>
          </p:cNvPr>
          <p:cNvSpPr/>
          <p:nvPr/>
        </p:nvSpPr>
        <p:spPr bwMode="auto">
          <a:xfrm>
            <a:off x="600058" y="4956334"/>
            <a:ext cx="5419742" cy="81342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r>
              <a:rPr lang="en-US" sz="1900" dirty="0">
                <a:solidFill>
                  <a:schemeClr val="accent1"/>
                </a:solidFill>
                <a:latin typeface="+mj-lt"/>
              </a:rPr>
              <a:t>Step 3: </a:t>
            </a:r>
            <a:r>
              <a:rPr lang="en-US" sz="1900" dirty="0">
                <a:solidFill>
                  <a:schemeClr val="tx1"/>
                </a:solidFill>
              </a:rPr>
              <a:t>Add the search results data to the case in Advanced eDiscovery</a:t>
            </a:r>
          </a:p>
        </p:txBody>
      </p:sp>
      <p:sp>
        <p:nvSpPr>
          <p:cNvPr id="3" name="Rectangle 2">
            <a:extLst>
              <a:ext uri="{FF2B5EF4-FFF2-40B4-BE49-F238E27FC236}">
                <a16:creationId xmlns:a16="http://schemas.microsoft.com/office/drawing/2014/main" id="{8C848749-16DB-46A9-902B-304DC86529F4}"/>
              </a:ext>
              <a:ext uri="{C183D7F6-B498-43B3-948B-1728B52AA6E4}">
                <adec:decorative xmlns:adec="http://schemas.microsoft.com/office/drawing/2017/decorative" val="1"/>
              </a:ext>
            </a:extLst>
          </p:cNvPr>
          <p:cNvSpPr/>
          <p:nvPr/>
        </p:nvSpPr>
        <p:spPr bwMode="auto">
          <a:xfrm>
            <a:off x="6153151" y="1078992"/>
            <a:ext cx="5702552" cy="5190045"/>
          </a:xfrm>
          <a:prstGeom prst="rect">
            <a:avLst/>
          </a:prstGeom>
          <a:noFill/>
          <a:ln w="19050">
            <a:solidFill>
              <a:schemeClr val="accent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p>
            <a:pPr lvl="0" defTabSz="914367">
              <a:spcBef>
                <a:spcPts val="1200"/>
              </a:spcBef>
              <a:defRPr/>
            </a:pPr>
            <a:endParaRPr lang="en-US" sz="2000" dirty="0">
              <a:ln w="3175">
                <a:noFill/>
              </a:ln>
              <a:solidFill>
                <a:schemeClr val="tx1"/>
              </a:solidFill>
              <a:cs typeface="Segoe UI Semilight" panose="020B0402040204020203" pitchFamily="34" charset="0"/>
            </a:endParaRPr>
          </a:p>
        </p:txBody>
      </p:sp>
      <p:pic>
        <p:nvPicPr>
          <p:cNvPr id="4" name="Grafik 1" descr="A screenshot showing Security and compliance with a Search tab ">
            <a:extLst>
              <a:ext uri="{FF2B5EF4-FFF2-40B4-BE49-F238E27FC236}">
                <a16:creationId xmlns:a16="http://schemas.microsoft.com/office/drawing/2014/main" id="{14103B08-08F9-47BE-B067-6028A03814F8}"/>
              </a:ext>
            </a:extLst>
          </p:cNvPr>
          <p:cNvPicPr/>
          <p:nvPr/>
        </p:nvPicPr>
        <p:blipFill>
          <a:blip r:embed="rId3"/>
          <a:stretch>
            <a:fillRect/>
          </a:stretch>
        </p:blipFill>
        <p:spPr>
          <a:xfrm>
            <a:off x="6305562" y="1233674"/>
            <a:ext cx="5403838" cy="2332636"/>
          </a:xfrm>
          <a:prstGeom prst="rect">
            <a:avLst/>
          </a:prstGeom>
        </p:spPr>
      </p:pic>
      <p:pic>
        <p:nvPicPr>
          <p:cNvPr id="7" name="Grafik 3" descr="A screenshot of Search1, showing three tabs that is View results, Delete and More">
            <a:extLst>
              <a:ext uri="{FF2B5EF4-FFF2-40B4-BE49-F238E27FC236}">
                <a16:creationId xmlns:a16="http://schemas.microsoft.com/office/drawing/2014/main" id="{243169CD-DB76-49F5-8302-30BD21340C78}"/>
              </a:ext>
            </a:extLst>
          </p:cNvPr>
          <p:cNvPicPr/>
          <p:nvPr/>
        </p:nvPicPr>
        <p:blipFill>
          <a:blip r:embed="rId4"/>
          <a:stretch>
            <a:fillRect/>
          </a:stretch>
        </p:blipFill>
        <p:spPr>
          <a:xfrm>
            <a:off x="6305562" y="3672666"/>
            <a:ext cx="3683441" cy="1977736"/>
          </a:xfrm>
          <a:prstGeom prst="rect">
            <a:avLst/>
          </a:prstGeom>
        </p:spPr>
      </p:pic>
      <p:pic>
        <p:nvPicPr>
          <p:cNvPr id="5" name="Grafik 2" descr="A screenshot of a search query">
            <a:extLst>
              <a:ext uri="{FF2B5EF4-FFF2-40B4-BE49-F238E27FC236}">
                <a16:creationId xmlns:a16="http://schemas.microsoft.com/office/drawing/2014/main" id="{3ECCC26C-FCA2-40FE-BE41-AC7170682666}"/>
              </a:ext>
            </a:extLst>
          </p:cNvPr>
          <p:cNvPicPr/>
          <p:nvPr/>
        </p:nvPicPr>
        <p:blipFill>
          <a:blip r:embed="rId5"/>
          <a:stretch>
            <a:fillRect/>
          </a:stretch>
        </p:blipFill>
        <p:spPr>
          <a:xfrm>
            <a:off x="10210125" y="2944140"/>
            <a:ext cx="1523297" cy="3204273"/>
          </a:xfrm>
          <a:prstGeom prst="rect">
            <a:avLst/>
          </a:prstGeom>
        </p:spPr>
      </p:pic>
    </p:spTree>
    <p:extLst>
      <p:ext uri="{BB962C8B-B14F-4D97-AF65-F5344CB8AC3E}">
        <p14:creationId xmlns:p14="http://schemas.microsoft.com/office/powerpoint/2010/main" val="4189123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Analyze data in Advanced eDiscovery</a:t>
            </a:r>
          </a:p>
        </p:txBody>
      </p:sp>
      <p:sp>
        <p:nvSpPr>
          <p:cNvPr id="4" name="TextBox 3">
            <a:extLst>
              <a:ext uri="{FF2B5EF4-FFF2-40B4-BE49-F238E27FC236}">
                <a16:creationId xmlns:a16="http://schemas.microsoft.com/office/drawing/2014/main" id="{9C0F7491-7AE7-4354-A7DB-289521EB0405}"/>
              </a:ext>
            </a:extLst>
          </p:cNvPr>
          <p:cNvSpPr txBox="1"/>
          <p:nvPr/>
        </p:nvSpPr>
        <p:spPr>
          <a:xfrm>
            <a:off x="600057" y="1441849"/>
            <a:ext cx="11229975" cy="369332"/>
          </a:xfrm>
          <a:prstGeom prst="rect">
            <a:avLst/>
          </a:prstGeom>
          <a:noFill/>
        </p:spPr>
        <p:txBody>
          <a:bodyPr wrap="square" lIns="0" tIns="0" rIns="0" bIns="0" rtlCol="0">
            <a:spAutoFit/>
          </a:bodyPr>
          <a:lstStyle/>
          <a:p>
            <a:pPr indent="0">
              <a:buNone/>
            </a:pPr>
            <a:r>
              <a:rPr lang="en-US" sz="2400" dirty="0">
                <a:solidFill>
                  <a:srgbClr val="1A1A1A"/>
                </a:solidFill>
                <a:latin typeface="+mj-lt"/>
              </a:rPr>
              <a:t>Analyzing data applies the following functionality to the included files:</a:t>
            </a:r>
          </a:p>
        </p:txBody>
      </p:sp>
      <p:pic>
        <p:nvPicPr>
          <p:cNvPr id="26" name="Picture 25" descr="Icon of folder with upward pointing arrow on the bottom">
            <a:extLst>
              <a:ext uri="{FF2B5EF4-FFF2-40B4-BE49-F238E27FC236}">
                <a16:creationId xmlns:a16="http://schemas.microsoft.com/office/drawing/2014/main" id="{7CE213E2-C6C1-456B-97B0-CA180698BDC7}"/>
              </a:ext>
            </a:extLst>
          </p:cNvPr>
          <p:cNvPicPr>
            <a:picLocks noChangeAspect="1"/>
          </p:cNvPicPr>
          <p:nvPr/>
        </p:nvPicPr>
        <p:blipFill>
          <a:blip r:embed="rId3"/>
          <a:stretch>
            <a:fillRect/>
          </a:stretch>
        </p:blipFill>
        <p:spPr>
          <a:xfrm>
            <a:off x="600057" y="2182915"/>
            <a:ext cx="1117092" cy="1117092"/>
          </a:xfrm>
          <a:prstGeom prst="rect">
            <a:avLst/>
          </a:prstGeom>
        </p:spPr>
      </p:pic>
      <p:sp>
        <p:nvSpPr>
          <p:cNvPr id="7" name="TextBox 6">
            <a:extLst>
              <a:ext uri="{FF2B5EF4-FFF2-40B4-BE49-F238E27FC236}">
                <a16:creationId xmlns:a16="http://schemas.microsoft.com/office/drawing/2014/main" id="{59D96168-DF5E-402A-932B-EF04A022E297}"/>
              </a:ext>
            </a:extLst>
          </p:cNvPr>
          <p:cNvSpPr txBox="1"/>
          <p:nvPr/>
        </p:nvSpPr>
        <p:spPr>
          <a:xfrm>
            <a:off x="2068286" y="2262729"/>
            <a:ext cx="9768132" cy="955940"/>
          </a:xfrm>
          <a:prstGeom prst="rect">
            <a:avLst/>
          </a:prstGeom>
          <a:noFill/>
        </p:spPr>
        <p:txBody>
          <a:bodyPr wrap="square" lIns="0" tIns="0" rIns="0" bIns="0" rtlCol="0" anchor="ctr">
            <a:noAutofit/>
          </a:bodyPr>
          <a:lstStyle/>
          <a:p>
            <a:r>
              <a:rPr lang="en-US" sz="2200" dirty="0"/>
              <a:t>Identifies and organizes the loaded files into groups of unique files, duplicates, and near-duplicates</a:t>
            </a:r>
          </a:p>
        </p:txBody>
      </p:sp>
      <p:cxnSp>
        <p:nvCxnSpPr>
          <p:cNvPr id="5" name="Straight Connector 4">
            <a:extLst>
              <a:ext uri="{FF2B5EF4-FFF2-40B4-BE49-F238E27FC236}">
                <a16:creationId xmlns:a16="http://schemas.microsoft.com/office/drawing/2014/main" id="{53BA0041-6616-400D-B4F5-3467B4C81705}"/>
              </a:ext>
              <a:ext uri="{C183D7F6-B498-43B3-948B-1728B52AA6E4}">
                <adec:decorative xmlns:adec="http://schemas.microsoft.com/office/drawing/2017/decorative" val="1"/>
              </a:ext>
            </a:extLst>
          </p:cNvPr>
          <p:cNvCxnSpPr>
            <a:cxnSpLocks/>
          </p:cNvCxnSpPr>
          <p:nvPr/>
        </p:nvCxnSpPr>
        <p:spPr>
          <a:xfrm>
            <a:off x="2080986" y="3365645"/>
            <a:ext cx="979305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8" name="Picture 27" descr="Icon of envelope with downward arrow on top">
            <a:extLst>
              <a:ext uri="{FF2B5EF4-FFF2-40B4-BE49-F238E27FC236}">
                <a16:creationId xmlns:a16="http://schemas.microsoft.com/office/drawing/2014/main" id="{65F6B761-D7A5-4A92-A64E-BCE6978964F4}"/>
              </a:ext>
            </a:extLst>
          </p:cNvPr>
          <p:cNvPicPr>
            <a:picLocks noChangeAspect="1"/>
          </p:cNvPicPr>
          <p:nvPr/>
        </p:nvPicPr>
        <p:blipFill>
          <a:blip r:embed="rId4"/>
          <a:stretch>
            <a:fillRect/>
          </a:stretch>
        </p:blipFill>
        <p:spPr>
          <a:xfrm>
            <a:off x="600057" y="3406204"/>
            <a:ext cx="1117092" cy="1117092"/>
          </a:xfrm>
          <a:prstGeom prst="rect">
            <a:avLst/>
          </a:prstGeom>
        </p:spPr>
      </p:pic>
      <p:sp>
        <p:nvSpPr>
          <p:cNvPr id="8" name="TextBox 7">
            <a:extLst>
              <a:ext uri="{FF2B5EF4-FFF2-40B4-BE49-F238E27FC236}">
                <a16:creationId xmlns:a16="http://schemas.microsoft.com/office/drawing/2014/main" id="{2ACB9DF2-2A5A-42E1-A87D-F6ABBBC02D39}"/>
              </a:ext>
            </a:extLst>
          </p:cNvPr>
          <p:cNvSpPr txBox="1"/>
          <p:nvPr/>
        </p:nvSpPr>
        <p:spPr>
          <a:xfrm>
            <a:off x="2068286" y="3512621"/>
            <a:ext cx="9768132" cy="955940"/>
          </a:xfrm>
          <a:prstGeom prst="rect">
            <a:avLst/>
          </a:prstGeom>
          <a:noFill/>
        </p:spPr>
        <p:txBody>
          <a:bodyPr wrap="square" lIns="0" tIns="0" rIns="0" bIns="0" rtlCol="0" anchor="ctr">
            <a:noAutofit/>
          </a:bodyPr>
          <a:lstStyle/>
          <a:p>
            <a:r>
              <a:rPr lang="en-US" sz="2200" dirty="0"/>
              <a:t>Identifies and organizes emails into hierarchically structured groups of email threads, based on the progressive inclusiveness of the emails</a:t>
            </a:r>
          </a:p>
        </p:txBody>
      </p:sp>
      <p:cxnSp>
        <p:nvCxnSpPr>
          <p:cNvPr id="20" name="Straight Connector 19">
            <a:extLst>
              <a:ext uri="{FF2B5EF4-FFF2-40B4-BE49-F238E27FC236}">
                <a16:creationId xmlns:a16="http://schemas.microsoft.com/office/drawing/2014/main" id="{F8EDE930-10C5-47FE-9635-EE6A106BA15D}"/>
              </a:ext>
              <a:ext uri="{C183D7F6-B498-43B3-948B-1728B52AA6E4}">
                <adec:decorative xmlns:adec="http://schemas.microsoft.com/office/drawing/2017/decorative" val="1"/>
              </a:ext>
            </a:extLst>
          </p:cNvPr>
          <p:cNvCxnSpPr>
            <a:cxnSpLocks/>
          </p:cNvCxnSpPr>
          <p:nvPr/>
        </p:nvCxnSpPr>
        <p:spPr>
          <a:xfrm>
            <a:off x="2080986" y="4615537"/>
            <a:ext cx="979305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0" name="Picture 29" descr="Icon of a document">
            <a:extLst>
              <a:ext uri="{FF2B5EF4-FFF2-40B4-BE49-F238E27FC236}">
                <a16:creationId xmlns:a16="http://schemas.microsoft.com/office/drawing/2014/main" id="{84592EEA-B1D1-464A-8586-D61F89BC4F20}"/>
              </a:ext>
            </a:extLst>
          </p:cNvPr>
          <p:cNvPicPr>
            <a:picLocks noChangeAspect="1"/>
          </p:cNvPicPr>
          <p:nvPr/>
        </p:nvPicPr>
        <p:blipFill>
          <a:blip r:embed="rId5"/>
          <a:stretch>
            <a:fillRect/>
          </a:stretch>
        </p:blipFill>
        <p:spPr>
          <a:xfrm>
            <a:off x="600057" y="4629493"/>
            <a:ext cx="1117092" cy="1117092"/>
          </a:xfrm>
          <a:prstGeom prst="rect">
            <a:avLst/>
          </a:prstGeom>
        </p:spPr>
      </p:pic>
      <p:sp>
        <p:nvSpPr>
          <p:cNvPr id="9" name="TextBox 8">
            <a:extLst>
              <a:ext uri="{FF2B5EF4-FFF2-40B4-BE49-F238E27FC236}">
                <a16:creationId xmlns:a16="http://schemas.microsoft.com/office/drawing/2014/main" id="{D18760F3-1C1E-4594-93DB-1D1F6DF7C59E}"/>
              </a:ext>
            </a:extLst>
          </p:cNvPr>
          <p:cNvSpPr txBox="1"/>
          <p:nvPr/>
        </p:nvSpPr>
        <p:spPr>
          <a:xfrm>
            <a:off x="2068286" y="4762513"/>
            <a:ext cx="9768132" cy="955940"/>
          </a:xfrm>
          <a:prstGeom prst="rect">
            <a:avLst/>
          </a:prstGeom>
          <a:noFill/>
        </p:spPr>
        <p:txBody>
          <a:bodyPr wrap="square" lIns="0" tIns="0" rIns="0" bIns="0" rtlCol="0" anchor="ctr">
            <a:noAutofit/>
          </a:bodyPr>
          <a:lstStyle/>
          <a:p>
            <a:r>
              <a:rPr lang="en-US" sz="2200" dirty="0"/>
              <a:t>Enables the use of Themes in Advanced eDiscovery processing and file batching</a:t>
            </a:r>
          </a:p>
        </p:txBody>
      </p:sp>
    </p:spTree>
    <p:extLst>
      <p:ext uri="{BB962C8B-B14F-4D97-AF65-F5344CB8AC3E}">
        <p14:creationId xmlns:p14="http://schemas.microsoft.com/office/powerpoint/2010/main" val="264629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Analyze data in Advanced eDiscovery (continued)</a:t>
            </a:r>
          </a:p>
        </p:txBody>
      </p:sp>
      <p:sp>
        <p:nvSpPr>
          <p:cNvPr id="2" name="TextBox 1">
            <a:extLst>
              <a:ext uri="{FF2B5EF4-FFF2-40B4-BE49-F238E27FC236}">
                <a16:creationId xmlns:a16="http://schemas.microsoft.com/office/drawing/2014/main" id="{F63683B0-B2A6-4D34-8DFA-BA332DDECE43}"/>
              </a:ext>
            </a:extLst>
          </p:cNvPr>
          <p:cNvSpPr txBox="1"/>
          <p:nvPr/>
        </p:nvSpPr>
        <p:spPr>
          <a:xfrm>
            <a:off x="600058" y="1078993"/>
            <a:ext cx="11048994" cy="439466"/>
          </a:xfrm>
          <a:prstGeom prst="rect">
            <a:avLst/>
          </a:prstGeom>
          <a:noFill/>
        </p:spPr>
        <p:txBody>
          <a:bodyPr wrap="square" lIns="0" tIns="0" rIns="0" bIns="0" rtlCol="0">
            <a:noAutofit/>
          </a:bodyPr>
          <a:lstStyle/>
          <a:p>
            <a:pPr indent="0">
              <a:buNone/>
            </a:pPr>
            <a:r>
              <a:rPr lang="en-US" sz="2400" dirty="0">
                <a:solidFill>
                  <a:srgbClr val="1A1A1A"/>
                </a:solidFill>
                <a:latin typeface="+mj-lt"/>
              </a:rPr>
              <a:t>Enables you to set parameters, run options, and view the results, as follows:</a:t>
            </a:r>
          </a:p>
        </p:txBody>
      </p:sp>
      <p:sp>
        <p:nvSpPr>
          <p:cNvPr id="3" name="Rectangle 2">
            <a:extLst>
              <a:ext uri="{FF2B5EF4-FFF2-40B4-BE49-F238E27FC236}">
                <a16:creationId xmlns:a16="http://schemas.microsoft.com/office/drawing/2014/main" id="{8B7ACC6E-7218-42C6-9568-E8CBBBBFF4A2}"/>
              </a:ext>
            </a:extLst>
          </p:cNvPr>
          <p:cNvSpPr/>
          <p:nvPr/>
        </p:nvSpPr>
        <p:spPr bwMode="auto">
          <a:xfrm>
            <a:off x="581375" y="1640900"/>
            <a:ext cx="5964568" cy="928129"/>
          </a:xfrm>
          <a:prstGeom prst="rect">
            <a:avLst/>
          </a:prstGeom>
          <a:solidFill>
            <a:schemeClr val="bg1">
              <a:lumMod val="95000"/>
            </a:schemeClr>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p>
            <a:pPr lvl="0"/>
            <a:r>
              <a:rPr lang="en-US" sz="2200" dirty="0">
                <a:solidFill>
                  <a:srgbClr val="1A1A1A"/>
                </a:solidFill>
              </a:rPr>
              <a:t>Analyze setup. Allows settings to be specified before running Analyze on the files</a:t>
            </a:r>
          </a:p>
        </p:txBody>
      </p:sp>
      <p:sp>
        <p:nvSpPr>
          <p:cNvPr id="10" name="Rectangle 9">
            <a:extLst>
              <a:ext uri="{FF2B5EF4-FFF2-40B4-BE49-F238E27FC236}">
                <a16:creationId xmlns:a16="http://schemas.microsoft.com/office/drawing/2014/main" id="{26031A8A-D8D2-4AF9-B0F8-36126B86873D}"/>
              </a:ext>
            </a:extLst>
          </p:cNvPr>
          <p:cNvSpPr/>
          <p:nvPr/>
        </p:nvSpPr>
        <p:spPr bwMode="auto">
          <a:xfrm>
            <a:off x="6662057" y="1640900"/>
            <a:ext cx="5215602" cy="928129"/>
          </a:xfrm>
          <a:prstGeom prst="rect">
            <a:avLst/>
          </a:prstGeom>
          <a:solidFill>
            <a:schemeClr val="bg1">
              <a:lumMod val="95000"/>
            </a:schemeClr>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p>
            <a:pPr lvl="0"/>
            <a:r>
              <a:rPr lang="en-US" sz="2200" dirty="0">
                <a:solidFill>
                  <a:srgbClr val="1A1A1A"/>
                </a:solidFill>
              </a:rPr>
              <a:t>Analyze results. Displays metrics of the analysis </a:t>
            </a:r>
          </a:p>
        </p:txBody>
      </p:sp>
      <p:sp>
        <p:nvSpPr>
          <p:cNvPr id="12" name="Rectangle 11">
            <a:extLst>
              <a:ext uri="{FF2B5EF4-FFF2-40B4-BE49-F238E27FC236}">
                <a16:creationId xmlns:a16="http://schemas.microsoft.com/office/drawing/2014/main" id="{5F0D4F5D-1453-48C1-86FD-C3FEED88243D}"/>
              </a:ext>
              <a:ext uri="{C183D7F6-B498-43B3-948B-1728B52AA6E4}">
                <adec:decorative xmlns:adec="http://schemas.microsoft.com/office/drawing/2017/decorative" val="1"/>
              </a:ext>
            </a:extLst>
          </p:cNvPr>
          <p:cNvSpPr/>
          <p:nvPr/>
        </p:nvSpPr>
        <p:spPr bwMode="auto">
          <a:xfrm>
            <a:off x="581375" y="2714171"/>
            <a:ext cx="11274328" cy="3850142"/>
          </a:xfrm>
          <a:prstGeom prst="rect">
            <a:avLst/>
          </a:prstGeom>
          <a:noFill/>
          <a:ln w="19050">
            <a:solidFill>
              <a:schemeClr val="accent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p>
            <a:pPr lvl="0" defTabSz="914367">
              <a:spcBef>
                <a:spcPts val="1200"/>
              </a:spcBef>
              <a:defRPr/>
            </a:pPr>
            <a:endParaRPr lang="en-US" sz="2000" dirty="0">
              <a:ln w="3175">
                <a:noFill/>
              </a:ln>
              <a:solidFill>
                <a:schemeClr val="tx1"/>
              </a:solidFill>
              <a:cs typeface="Segoe UI Semilight" panose="020B0402040204020203" pitchFamily="34" charset="0"/>
            </a:endParaRPr>
          </a:p>
        </p:txBody>
      </p:sp>
      <p:pic>
        <p:nvPicPr>
          <p:cNvPr id="5" name="Grafik 2" descr="A screenshot of Security and Compliance showing Prepare tab and results with charts ">
            <a:extLst>
              <a:ext uri="{FF2B5EF4-FFF2-40B4-BE49-F238E27FC236}">
                <a16:creationId xmlns:a16="http://schemas.microsoft.com/office/drawing/2014/main" id="{C70383A1-5C0F-4EA5-BC47-49B966CBE784}"/>
              </a:ext>
            </a:extLst>
          </p:cNvPr>
          <p:cNvPicPr/>
          <p:nvPr/>
        </p:nvPicPr>
        <p:blipFill>
          <a:blip r:embed="rId3"/>
          <a:stretch>
            <a:fillRect/>
          </a:stretch>
        </p:blipFill>
        <p:spPr>
          <a:xfrm>
            <a:off x="1417096" y="2828959"/>
            <a:ext cx="6132405" cy="2703099"/>
          </a:xfrm>
          <a:prstGeom prst="rect">
            <a:avLst/>
          </a:prstGeom>
        </p:spPr>
      </p:pic>
      <p:pic>
        <p:nvPicPr>
          <p:cNvPr id="4" name="Picture 3" descr="À screenshot showing the flow of Prepare, Process, Analyze, Relevance and Export. Here the main focus is on the Analyze tab">
            <a:extLst>
              <a:ext uri="{FF2B5EF4-FFF2-40B4-BE49-F238E27FC236}">
                <a16:creationId xmlns:a16="http://schemas.microsoft.com/office/drawing/2014/main" id="{5D3F6626-D9E3-4805-808C-0900F6DCB12A}"/>
              </a:ext>
            </a:extLst>
          </p:cNvPr>
          <p:cNvPicPr/>
          <p:nvPr/>
        </p:nvPicPr>
        <p:blipFill rotWithShape="1">
          <a:blip r:embed="rId4">
            <a:extLst>
              <a:ext uri="{28A0092B-C50C-407E-A947-70E740481C1C}">
                <a14:useLocalDpi xmlns:a14="http://schemas.microsoft.com/office/drawing/2010/main" val="0"/>
              </a:ext>
            </a:extLst>
          </a:blip>
          <a:srcRect/>
          <a:stretch/>
        </p:blipFill>
        <p:spPr>
          <a:xfrm>
            <a:off x="7556500" y="2828959"/>
            <a:ext cx="4092552" cy="3710900"/>
          </a:xfrm>
          <a:prstGeom prst="rect">
            <a:avLst/>
          </a:prstGeom>
        </p:spPr>
      </p:pic>
    </p:spTree>
    <p:extLst>
      <p:ext uri="{BB962C8B-B14F-4D97-AF65-F5344CB8AC3E}">
        <p14:creationId xmlns:p14="http://schemas.microsoft.com/office/powerpoint/2010/main" val="529741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 Manage Search and Investigation</a:t>
            </a:r>
          </a:p>
        </p:txBody>
      </p:sp>
      <p:pic>
        <p:nvPicPr>
          <p:cNvPr id="4" name="Picture 3" descr="Icon of magnifying glass">
            <a:extLst>
              <a:ext uri="{FF2B5EF4-FFF2-40B4-BE49-F238E27FC236}">
                <a16:creationId xmlns:a16="http://schemas.microsoft.com/office/drawing/2014/main" id="{C5E4827E-3FD0-42C7-9CD2-E61BF57D5EA9}"/>
              </a:ext>
            </a:extLst>
          </p:cNvPr>
          <p:cNvPicPr>
            <a:picLocks noChangeAspect="1"/>
          </p:cNvPicPr>
          <p:nvPr/>
        </p:nvPicPr>
        <p:blipFill>
          <a:blip r:embed="rId3"/>
          <a:stretch>
            <a:fillRect/>
          </a:stretch>
        </p:blipFill>
        <p:spPr>
          <a:xfrm>
            <a:off x="10418764" y="2997200"/>
            <a:ext cx="984698" cy="984698"/>
          </a:xfrm>
          <a:prstGeom prst="rect">
            <a:avLst/>
          </a:prstGeom>
        </p:spPr>
      </p:pic>
    </p:spTree>
    <p:extLst>
      <p:ext uri="{BB962C8B-B14F-4D97-AF65-F5344CB8AC3E}">
        <p14:creationId xmlns:p14="http://schemas.microsoft.com/office/powerpoint/2010/main" val="2867353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exercises</a:t>
            </a:r>
          </a:p>
        </p:txBody>
      </p:sp>
      <p:pic>
        <p:nvPicPr>
          <p:cNvPr id="10" name="Picture 9" descr="Icon of a person enclosed in four frames">
            <a:extLst>
              <a:ext uri="{FF2B5EF4-FFF2-40B4-BE49-F238E27FC236}">
                <a16:creationId xmlns:a16="http://schemas.microsoft.com/office/drawing/2014/main" id="{C47C17DD-875E-4D5E-8780-5524B1C0EA9C}"/>
              </a:ext>
            </a:extLst>
          </p:cNvPr>
          <p:cNvPicPr>
            <a:picLocks noChangeAspect="1"/>
          </p:cNvPicPr>
          <p:nvPr/>
        </p:nvPicPr>
        <p:blipFill>
          <a:blip r:embed="rId3"/>
          <a:stretch>
            <a:fillRect/>
          </a:stretch>
        </p:blipFill>
        <p:spPr>
          <a:xfrm>
            <a:off x="579438" y="1556510"/>
            <a:ext cx="1161288" cy="1161288"/>
          </a:xfrm>
          <a:prstGeom prst="rect">
            <a:avLst/>
          </a:prstGeom>
        </p:spPr>
      </p:pic>
      <p:sp>
        <p:nvSpPr>
          <p:cNvPr id="12" name="Rectangle 11">
            <a:extLst>
              <a:ext uri="{FF2B5EF4-FFF2-40B4-BE49-F238E27FC236}">
                <a16:creationId xmlns:a16="http://schemas.microsoft.com/office/drawing/2014/main" id="{DB569D56-1676-4F94-A78D-74244FD6A79F}"/>
              </a:ext>
              <a:ext uri="{C183D7F6-B498-43B3-948B-1728B52AA6E4}">
                <adec:decorative xmlns:adec="http://schemas.microsoft.com/office/drawing/2017/decorative" val="1"/>
              </a:ext>
            </a:extLst>
          </p:cNvPr>
          <p:cNvSpPr/>
          <p:nvPr/>
        </p:nvSpPr>
        <p:spPr bwMode="auto">
          <a:xfrm>
            <a:off x="2057400" y="1917009"/>
            <a:ext cx="9494838" cy="439465"/>
          </a:xfrm>
          <a:prstGeom prst="rect">
            <a:avLst/>
          </a:prstGeom>
          <a:noFill/>
          <a:ln w="6350">
            <a:no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horz" wrap="square" lIns="0" tIns="0" rIns="0" bIns="0" numCol="1" spcCol="0" rtlCol="0" fromWordArt="0" anchor="ctr" anchorCtr="0" forceAA="0" compatLnSpc="1">
            <a:prstTxWarp prst="textNoShape">
              <a:avLst/>
            </a:prstTxWarp>
            <a:noAutofit/>
          </a:bodyPr>
          <a:lstStyle/>
          <a:p>
            <a:pPr lvl="0" fontAlgn="base">
              <a:defRPr/>
            </a:pPr>
            <a:r>
              <a:rPr lang="en-US" sz="2400" dirty="0">
                <a:solidFill>
                  <a:srgbClr val="1A1A1A"/>
                </a:solidFill>
              </a:rPr>
              <a:t>Exercise 1: Investigate your Microsoft 365 Data</a:t>
            </a:r>
          </a:p>
        </p:txBody>
      </p:sp>
      <p:cxnSp>
        <p:nvCxnSpPr>
          <p:cNvPr id="11" name="Straight Connector 10">
            <a:extLst>
              <a:ext uri="{FF2B5EF4-FFF2-40B4-BE49-F238E27FC236}">
                <a16:creationId xmlns:a16="http://schemas.microsoft.com/office/drawing/2014/main" id="{EF40CECA-F060-4E28-80D4-879347B81051}"/>
              </a:ext>
              <a:ext uri="{C183D7F6-B498-43B3-948B-1728B52AA6E4}">
                <adec:decorative xmlns:adec="http://schemas.microsoft.com/office/drawing/2017/decorative" val="1"/>
              </a:ext>
            </a:extLst>
          </p:cNvPr>
          <p:cNvCxnSpPr>
            <a:cxnSpLocks/>
          </p:cNvCxnSpPr>
          <p:nvPr/>
        </p:nvCxnSpPr>
        <p:spPr>
          <a:xfrm>
            <a:off x="2091580" y="3051141"/>
            <a:ext cx="97702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descr="Icon of globe with monitor">
            <a:extLst>
              <a:ext uri="{FF2B5EF4-FFF2-40B4-BE49-F238E27FC236}">
                <a16:creationId xmlns:a16="http://schemas.microsoft.com/office/drawing/2014/main" id="{027BB44A-C6A2-42C9-A8AD-827589466AC3}"/>
              </a:ext>
            </a:extLst>
          </p:cNvPr>
          <p:cNvPicPr>
            <a:picLocks noChangeAspect="1"/>
          </p:cNvPicPr>
          <p:nvPr/>
        </p:nvPicPr>
        <p:blipFill>
          <a:blip r:embed="rId4"/>
          <a:stretch>
            <a:fillRect/>
          </a:stretch>
        </p:blipFill>
        <p:spPr>
          <a:xfrm>
            <a:off x="579438" y="3382960"/>
            <a:ext cx="1162812" cy="1162812"/>
          </a:xfrm>
          <a:prstGeom prst="rect">
            <a:avLst/>
          </a:prstGeom>
        </p:spPr>
      </p:pic>
      <p:sp>
        <p:nvSpPr>
          <p:cNvPr id="2" name="Rectangle 1">
            <a:extLst>
              <a:ext uri="{FF2B5EF4-FFF2-40B4-BE49-F238E27FC236}">
                <a16:creationId xmlns:a16="http://schemas.microsoft.com/office/drawing/2014/main" id="{FD1F40E8-7648-415F-B628-FEB1DCE72085}"/>
              </a:ext>
              <a:ext uri="{C183D7F6-B498-43B3-948B-1728B52AA6E4}">
                <adec:decorative xmlns:adec="http://schemas.microsoft.com/office/drawing/2017/decorative" val="1"/>
              </a:ext>
            </a:extLst>
          </p:cNvPr>
          <p:cNvSpPr/>
          <p:nvPr/>
        </p:nvSpPr>
        <p:spPr bwMode="auto">
          <a:xfrm>
            <a:off x="2057400" y="3645749"/>
            <a:ext cx="9799638" cy="639584"/>
          </a:xfrm>
          <a:prstGeom prst="rect">
            <a:avLst/>
          </a:prstGeom>
          <a:noFill/>
          <a:ln w="6350">
            <a:no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horz" wrap="square" lIns="0" tIns="0" rIns="0" bIns="0" numCol="1" spcCol="0" rtlCol="0" fromWordArt="0" anchor="ctr" anchorCtr="0" forceAA="0" compatLnSpc="1">
            <a:prstTxWarp prst="textNoShape">
              <a:avLst/>
            </a:prstTxWarp>
            <a:noAutofit/>
          </a:bodyPr>
          <a:lstStyle/>
          <a:p>
            <a:pPr lvl="0" fontAlgn="base">
              <a:defRPr/>
            </a:pPr>
            <a:r>
              <a:rPr lang="en-US" sz="2400" dirty="0">
                <a:solidFill>
                  <a:srgbClr val="1A1A1A"/>
                </a:solidFill>
              </a:rPr>
              <a:t>Exercise 2: Conduct a Data Subject Request</a:t>
            </a:r>
          </a:p>
        </p:txBody>
      </p:sp>
    </p:spTree>
    <p:extLst>
      <p:ext uri="{BB962C8B-B14F-4D97-AF65-F5344CB8AC3E}">
        <p14:creationId xmlns:p14="http://schemas.microsoft.com/office/powerpoint/2010/main" val="324446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1" y="3304951"/>
            <a:ext cx="9029649" cy="387798"/>
          </a:xfrm>
        </p:spPr>
        <p:txBody>
          <a:bodyPr/>
          <a:lstStyle/>
          <a:p>
            <a:r>
              <a:rPr lang="en-US" dirty="0"/>
              <a:t>Module 1: Permissions for Content Search and eDiscovery</a:t>
            </a:r>
          </a:p>
        </p:txBody>
      </p:sp>
      <p:pic>
        <p:nvPicPr>
          <p:cNvPr id="7" name="Picture 6" descr="Icon of two documents">
            <a:extLst>
              <a:ext uri="{FF2B5EF4-FFF2-40B4-BE49-F238E27FC236}">
                <a16:creationId xmlns:a16="http://schemas.microsoft.com/office/drawing/2014/main" id="{D5FB685E-E975-4B58-9DDF-7BB399C386A9}"/>
              </a:ext>
            </a:extLst>
          </p:cNvPr>
          <p:cNvPicPr>
            <a:picLocks noChangeAspect="1"/>
          </p:cNvPicPr>
          <p:nvPr/>
        </p:nvPicPr>
        <p:blipFill>
          <a:blip r:embed="rId3"/>
          <a:stretch>
            <a:fillRect/>
          </a:stretch>
        </p:blipFill>
        <p:spPr>
          <a:xfrm>
            <a:off x="10318664" y="2987040"/>
            <a:ext cx="1089660" cy="1089660"/>
          </a:xfrm>
          <a:prstGeom prst="rect">
            <a:avLst/>
          </a:prstGeom>
        </p:spPr>
      </p:pic>
      <p:sp>
        <p:nvSpPr>
          <p:cNvPr id="4" name="TextBox 3">
            <a:extLst>
              <a:ext uri="{FF2B5EF4-FFF2-40B4-BE49-F238E27FC236}">
                <a16:creationId xmlns:a16="http://schemas.microsoft.com/office/drawing/2014/main" id="{4E461B8E-9DEA-39E7-DCEA-9FD66C5FB663}"/>
              </a:ext>
            </a:extLst>
          </p:cNvPr>
          <p:cNvSpPr txBox="1"/>
          <p:nvPr/>
        </p:nvSpPr>
        <p:spPr>
          <a:xfrm>
            <a:off x="331304" y="4554931"/>
            <a:ext cx="9515062" cy="1015663"/>
          </a:xfrm>
          <a:prstGeom prst="rect">
            <a:avLst/>
          </a:prstGeom>
          <a:noFill/>
        </p:spPr>
        <p:txBody>
          <a:bodyPr wrap="square">
            <a:spAutoFit/>
          </a:bodyPr>
          <a:lstStyle/>
          <a:p>
            <a:pPr algn="just"/>
            <a:r>
              <a:rPr lang="en-GB" sz="2000" dirty="0"/>
              <a:t>This module covers which permissions are needed to perform various activities in the Security and Compliance Center related to Content Search, Core eDiscovery and Advanced eDiscovery.</a:t>
            </a:r>
          </a:p>
        </p:txBody>
      </p:sp>
    </p:spTree>
    <p:extLst>
      <p:ext uri="{BB962C8B-B14F-4D97-AF65-F5344CB8AC3E}">
        <p14:creationId xmlns:p14="http://schemas.microsoft.com/office/powerpoint/2010/main" val="4242878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FBF8B-BEC6-4009-BCCD-1D4F9BD4696E}"/>
              </a:ext>
            </a:extLst>
          </p:cNvPr>
          <p:cNvSpPr>
            <a:spLocks noGrp="1"/>
          </p:cNvSpPr>
          <p:nvPr>
            <p:ph type="title"/>
          </p:nvPr>
        </p:nvSpPr>
        <p:spPr/>
        <p:txBody>
          <a:bodyPr/>
          <a:lstStyle/>
          <a:p>
            <a:r>
              <a:rPr lang="en-US" dirty="0"/>
              <a:t>Module introduction</a:t>
            </a:r>
          </a:p>
        </p:txBody>
      </p:sp>
      <p:sp>
        <p:nvSpPr>
          <p:cNvPr id="3" name="TextBox 2">
            <a:extLst>
              <a:ext uri="{FF2B5EF4-FFF2-40B4-BE49-F238E27FC236}">
                <a16:creationId xmlns:a16="http://schemas.microsoft.com/office/drawing/2014/main" id="{17232005-3EDA-4F5D-B23C-BED9584A1E80}"/>
              </a:ext>
            </a:extLst>
          </p:cNvPr>
          <p:cNvSpPr txBox="1"/>
          <p:nvPr/>
        </p:nvSpPr>
        <p:spPr>
          <a:xfrm>
            <a:off x="600058" y="1078993"/>
            <a:ext cx="5762641" cy="439466"/>
          </a:xfrm>
          <a:prstGeom prst="rect">
            <a:avLst/>
          </a:prstGeom>
          <a:noFill/>
        </p:spPr>
        <p:txBody>
          <a:bodyPr wrap="square" lIns="0" tIns="0" rIns="0" bIns="0" rtlCol="0">
            <a:noAutofit/>
          </a:bodyPr>
          <a:lstStyle/>
          <a:p>
            <a:pPr indent="0">
              <a:buNone/>
            </a:pPr>
            <a:r>
              <a:rPr lang="en-US" sz="2200" dirty="0">
                <a:solidFill>
                  <a:srgbClr val="1A1A1A"/>
                </a:solidFill>
                <a:latin typeface="+mj-lt"/>
              </a:rPr>
              <a:t>After this module, you should be able to:</a:t>
            </a:r>
          </a:p>
        </p:txBody>
      </p:sp>
      <p:pic>
        <p:nvPicPr>
          <p:cNvPr id="14" name="Picture 13" descr="Icon of magnifying glass">
            <a:extLst>
              <a:ext uri="{FF2B5EF4-FFF2-40B4-BE49-F238E27FC236}">
                <a16:creationId xmlns:a16="http://schemas.microsoft.com/office/drawing/2014/main" id="{0FC3748D-E54F-4CA4-B792-9C34B5BE3FC5}"/>
              </a:ext>
            </a:extLst>
          </p:cNvPr>
          <p:cNvPicPr>
            <a:picLocks noChangeAspect="1"/>
          </p:cNvPicPr>
          <p:nvPr/>
        </p:nvPicPr>
        <p:blipFill>
          <a:blip r:embed="rId3"/>
          <a:stretch>
            <a:fillRect/>
          </a:stretch>
        </p:blipFill>
        <p:spPr>
          <a:xfrm>
            <a:off x="600058" y="1583896"/>
            <a:ext cx="897636" cy="899160"/>
          </a:xfrm>
          <a:prstGeom prst="rect">
            <a:avLst/>
          </a:prstGeom>
        </p:spPr>
      </p:pic>
      <p:sp>
        <p:nvSpPr>
          <p:cNvPr id="4" name="TextBox 3">
            <a:extLst>
              <a:ext uri="{FF2B5EF4-FFF2-40B4-BE49-F238E27FC236}">
                <a16:creationId xmlns:a16="http://schemas.microsoft.com/office/drawing/2014/main" id="{2B985BA9-995D-4DDF-AB70-1ED8D7B92198}"/>
              </a:ext>
            </a:extLst>
          </p:cNvPr>
          <p:cNvSpPr txBox="1"/>
          <p:nvPr/>
        </p:nvSpPr>
        <p:spPr>
          <a:xfrm>
            <a:off x="1653309" y="1640678"/>
            <a:ext cx="5103091" cy="782989"/>
          </a:xfrm>
          <a:prstGeom prst="rect">
            <a:avLst/>
          </a:prstGeom>
          <a:noFill/>
        </p:spPr>
        <p:txBody>
          <a:bodyPr wrap="square" lIns="0" tIns="0" rIns="0" bIns="0" rtlCol="0" anchor="ctr">
            <a:noAutofit/>
          </a:bodyPr>
          <a:lstStyle/>
          <a:p>
            <a:r>
              <a:rPr lang="en-US" sz="2000" dirty="0"/>
              <a:t>Assign eDiscovery permissions</a:t>
            </a:r>
          </a:p>
        </p:txBody>
      </p:sp>
      <p:cxnSp>
        <p:nvCxnSpPr>
          <p:cNvPr id="28" name="Straight Connector 27">
            <a:extLst>
              <a:ext uri="{FF2B5EF4-FFF2-40B4-BE49-F238E27FC236}">
                <a16:creationId xmlns:a16="http://schemas.microsoft.com/office/drawing/2014/main" id="{E1081A6B-5ABB-4A96-A4FB-4AE0C2E817A5}"/>
              </a:ext>
              <a:ext uri="{C183D7F6-B498-43B3-948B-1728B52AA6E4}">
                <adec:decorative xmlns:adec="http://schemas.microsoft.com/office/drawing/2017/decorative" val="1"/>
              </a:ext>
            </a:extLst>
          </p:cNvPr>
          <p:cNvCxnSpPr>
            <a:cxnSpLocks/>
          </p:cNvCxnSpPr>
          <p:nvPr/>
        </p:nvCxnSpPr>
        <p:spPr>
          <a:xfrm>
            <a:off x="1665691" y="2542655"/>
            <a:ext cx="51161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9" name="Picture 48" descr="Icon of a tool">
            <a:extLst>
              <a:ext uri="{FF2B5EF4-FFF2-40B4-BE49-F238E27FC236}">
                <a16:creationId xmlns:a16="http://schemas.microsoft.com/office/drawing/2014/main" id="{D54C34AF-8248-459B-877C-097FE73ECDFF}"/>
              </a:ext>
            </a:extLst>
          </p:cNvPr>
          <p:cNvPicPr>
            <a:picLocks noChangeAspect="1"/>
          </p:cNvPicPr>
          <p:nvPr/>
        </p:nvPicPr>
        <p:blipFill>
          <a:blip r:embed="rId4"/>
          <a:stretch>
            <a:fillRect/>
          </a:stretch>
        </p:blipFill>
        <p:spPr>
          <a:xfrm>
            <a:off x="600058" y="2604862"/>
            <a:ext cx="897636" cy="899160"/>
          </a:xfrm>
          <a:prstGeom prst="rect">
            <a:avLst/>
          </a:prstGeom>
        </p:spPr>
      </p:pic>
      <p:sp>
        <p:nvSpPr>
          <p:cNvPr id="6" name="TextBox 5">
            <a:extLst>
              <a:ext uri="{FF2B5EF4-FFF2-40B4-BE49-F238E27FC236}">
                <a16:creationId xmlns:a16="http://schemas.microsoft.com/office/drawing/2014/main" id="{D628F251-C480-474A-A284-1E6642673320}"/>
              </a:ext>
            </a:extLst>
          </p:cNvPr>
          <p:cNvSpPr txBox="1"/>
          <p:nvPr/>
        </p:nvSpPr>
        <p:spPr>
          <a:xfrm>
            <a:off x="1653309" y="2661645"/>
            <a:ext cx="5103091" cy="782989"/>
          </a:xfrm>
          <a:prstGeom prst="rect">
            <a:avLst/>
          </a:prstGeom>
          <a:noFill/>
        </p:spPr>
        <p:txBody>
          <a:bodyPr wrap="square" lIns="0" tIns="0" rIns="0" bIns="0" rtlCol="0" anchor="ctr">
            <a:noAutofit/>
          </a:bodyPr>
          <a:lstStyle/>
          <a:p>
            <a:r>
              <a:rPr lang="en-US" sz="2000" dirty="0"/>
              <a:t>RBAC roles related to eDiscovery</a:t>
            </a:r>
          </a:p>
        </p:txBody>
      </p:sp>
      <p:cxnSp>
        <p:nvCxnSpPr>
          <p:cNvPr id="29" name="Straight Connector 28">
            <a:extLst>
              <a:ext uri="{FF2B5EF4-FFF2-40B4-BE49-F238E27FC236}">
                <a16:creationId xmlns:a16="http://schemas.microsoft.com/office/drawing/2014/main" id="{1E8793A5-ED28-4AFD-856D-A2C5334E6BA5}"/>
              </a:ext>
              <a:ext uri="{C183D7F6-B498-43B3-948B-1728B52AA6E4}">
                <adec:decorative xmlns:adec="http://schemas.microsoft.com/office/drawing/2017/decorative" val="1"/>
              </a:ext>
            </a:extLst>
          </p:cNvPr>
          <p:cNvCxnSpPr>
            <a:cxnSpLocks/>
          </p:cNvCxnSpPr>
          <p:nvPr/>
        </p:nvCxnSpPr>
        <p:spPr>
          <a:xfrm>
            <a:off x="1665691" y="3563621"/>
            <a:ext cx="51161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1" name="Picture 50" descr="Icon of two folders with left and right arrows">
            <a:extLst>
              <a:ext uri="{FF2B5EF4-FFF2-40B4-BE49-F238E27FC236}">
                <a16:creationId xmlns:a16="http://schemas.microsoft.com/office/drawing/2014/main" id="{D6E40341-B932-405E-8658-BA45F0523619}"/>
              </a:ext>
            </a:extLst>
          </p:cNvPr>
          <p:cNvPicPr>
            <a:picLocks noChangeAspect="1"/>
          </p:cNvPicPr>
          <p:nvPr/>
        </p:nvPicPr>
        <p:blipFill>
          <a:blip r:embed="rId5"/>
          <a:stretch>
            <a:fillRect/>
          </a:stretch>
        </p:blipFill>
        <p:spPr>
          <a:xfrm>
            <a:off x="600058" y="3625828"/>
            <a:ext cx="897636" cy="897636"/>
          </a:xfrm>
          <a:prstGeom prst="rect">
            <a:avLst/>
          </a:prstGeom>
        </p:spPr>
      </p:pic>
      <p:sp>
        <p:nvSpPr>
          <p:cNvPr id="8" name="TextBox 7">
            <a:extLst>
              <a:ext uri="{FF2B5EF4-FFF2-40B4-BE49-F238E27FC236}">
                <a16:creationId xmlns:a16="http://schemas.microsoft.com/office/drawing/2014/main" id="{EE646DC2-4354-435C-8EBB-359F03BCCC82}"/>
              </a:ext>
            </a:extLst>
          </p:cNvPr>
          <p:cNvSpPr txBox="1"/>
          <p:nvPr/>
        </p:nvSpPr>
        <p:spPr>
          <a:xfrm>
            <a:off x="1653309" y="3682612"/>
            <a:ext cx="5103091" cy="782989"/>
          </a:xfrm>
          <a:prstGeom prst="rect">
            <a:avLst/>
          </a:prstGeom>
          <a:noFill/>
        </p:spPr>
        <p:txBody>
          <a:bodyPr wrap="square" lIns="0" tIns="0" rIns="0" bIns="0" rtlCol="0" anchor="ctr">
            <a:noAutofit/>
          </a:bodyPr>
          <a:lstStyle/>
          <a:p>
            <a:r>
              <a:rPr lang="en-US" sz="2000" dirty="0"/>
              <a:t>Case Management</a:t>
            </a:r>
          </a:p>
        </p:txBody>
      </p:sp>
      <p:cxnSp>
        <p:nvCxnSpPr>
          <p:cNvPr id="30" name="Straight Connector 29">
            <a:extLst>
              <a:ext uri="{FF2B5EF4-FFF2-40B4-BE49-F238E27FC236}">
                <a16:creationId xmlns:a16="http://schemas.microsoft.com/office/drawing/2014/main" id="{D0FBC3B0-DDBB-4C7C-85F8-F260F7BB0051}"/>
              </a:ext>
              <a:ext uri="{C183D7F6-B498-43B3-948B-1728B52AA6E4}">
                <adec:decorative xmlns:adec="http://schemas.microsoft.com/office/drawing/2017/decorative" val="1"/>
              </a:ext>
            </a:extLst>
          </p:cNvPr>
          <p:cNvCxnSpPr>
            <a:cxnSpLocks/>
          </p:cNvCxnSpPr>
          <p:nvPr/>
        </p:nvCxnSpPr>
        <p:spPr>
          <a:xfrm>
            <a:off x="1665691" y="4584587"/>
            <a:ext cx="51161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3" name="Picture 52" descr="Icon of pencil with square behind it">
            <a:extLst>
              <a:ext uri="{FF2B5EF4-FFF2-40B4-BE49-F238E27FC236}">
                <a16:creationId xmlns:a16="http://schemas.microsoft.com/office/drawing/2014/main" id="{3250F88C-A3B3-4129-99B3-E3CFC83583D0}"/>
              </a:ext>
            </a:extLst>
          </p:cNvPr>
          <p:cNvPicPr>
            <a:picLocks noChangeAspect="1"/>
          </p:cNvPicPr>
          <p:nvPr/>
        </p:nvPicPr>
        <p:blipFill>
          <a:blip r:embed="rId6"/>
          <a:stretch>
            <a:fillRect/>
          </a:stretch>
        </p:blipFill>
        <p:spPr>
          <a:xfrm>
            <a:off x="600058" y="4646794"/>
            <a:ext cx="897636" cy="897636"/>
          </a:xfrm>
          <a:prstGeom prst="rect">
            <a:avLst/>
          </a:prstGeom>
        </p:spPr>
      </p:pic>
      <p:sp>
        <p:nvSpPr>
          <p:cNvPr id="22" name="TextBox 21">
            <a:extLst>
              <a:ext uri="{FF2B5EF4-FFF2-40B4-BE49-F238E27FC236}">
                <a16:creationId xmlns:a16="http://schemas.microsoft.com/office/drawing/2014/main" id="{F64DE15D-AA28-44C1-B8DF-A2E4B91B8ED4}"/>
              </a:ext>
            </a:extLst>
          </p:cNvPr>
          <p:cNvSpPr txBox="1"/>
          <p:nvPr/>
        </p:nvSpPr>
        <p:spPr>
          <a:xfrm>
            <a:off x="1653309" y="4703579"/>
            <a:ext cx="5103091" cy="782989"/>
          </a:xfrm>
          <a:prstGeom prst="rect">
            <a:avLst/>
          </a:prstGeom>
          <a:noFill/>
        </p:spPr>
        <p:txBody>
          <a:bodyPr wrap="square" lIns="0" tIns="0" rIns="0" bIns="0" rtlCol="0" anchor="ctr">
            <a:noAutofit/>
          </a:bodyPr>
          <a:lstStyle/>
          <a:p>
            <a:r>
              <a:rPr lang="en-US" sz="2000" dirty="0"/>
              <a:t>Adding role groups as members of eDiscovery cases</a:t>
            </a:r>
          </a:p>
        </p:txBody>
      </p:sp>
    </p:spTree>
    <p:extLst>
      <p:ext uri="{BB962C8B-B14F-4D97-AF65-F5344CB8AC3E}">
        <p14:creationId xmlns:p14="http://schemas.microsoft.com/office/powerpoint/2010/main" val="296162446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00059" y="507446"/>
            <a:ext cx="11239464" cy="430887"/>
          </a:xfrm>
        </p:spPr>
        <p:txBody>
          <a:bodyPr/>
          <a:lstStyle/>
          <a:p>
            <a:r>
              <a:rPr lang="en-US" sz="2800" dirty="0"/>
              <a:t>Assign eDiscovery permissions</a:t>
            </a:r>
            <a:endParaRPr lang="en-US" dirty="0"/>
          </a:p>
        </p:txBody>
      </p:sp>
      <p:sp>
        <p:nvSpPr>
          <p:cNvPr id="207" name="Rectangle 206">
            <a:extLst>
              <a:ext uri="{FF2B5EF4-FFF2-40B4-BE49-F238E27FC236}">
                <a16:creationId xmlns:a16="http://schemas.microsoft.com/office/drawing/2014/main" id="{E4B6D4C9-1E1C-4975-B672-26668070A96B}"/>
              </a:ext>
            </a:extLst>
          </p:cNvPr>
          <p:cNvSpPr/>
          <p:nvPr/>
        </p:nvSpPr>
        <p:spPr bwMode="auto">
          <a:xfrm>
            <a:off x="600059" y="1258958"/>
            <a:ext cx="11277600" cy="5010080"/>
          </a:xfrm>
          <a:prstGeom prst="rect">
            <a:avLst/>
          </a:prstGeom>
          <a:solidFill>
            <a:schemeClr val="bg1">
              <a:lumMod val="95000"/>
            </a:schemeClr>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p>
            <a:pPr lvl="0" algn="just" defTabSz="914367">
              <a:lnSpc>
                <a:spcPct val="130000"/>
              </a:lnSpc>
              <a:spcBef>
                <a:spcPct val="0"/>
              </a:spcBef>
              <a:defRPr/>
            </a:pPr>
            <a:r>
              <a:rPr lang="en-US" sz="2000" dirty="0">
                <a:ln w="3175">
                  <a:noFill/>
                </a:ln>
                <a:solidFill>
                  <a:schemeClr val="tx1"/>
                </a:solidFill>
                <a:cs typeface="Segoe UI Semilight" panose="020B0402040204020203" pitchFamily="34" charset="0"/>
              </a:rPr>
              <a:t>eDiscovery (Premium) is not a part of every tenant. To experience its goodness, you need either an E5 subscription with the E5 Compliance add-on or E3 with the E5 eDiscovery and Audit add-on.</a:t>
            </a:r>
          </a:p>
          <a:p>
            <a:pPr lvl="0" defTabSz="914367">
              <a:lnSpc>
                <a:spcPct val="130000"/>
              </a:lnSpc>
              <a:spcBef>
                <a:spcPct val="0"/>
              </a:spcBef>
              <a:defRPr/>
            </a:pPr>
            <a:endParaRPr lang="en-US" sz="2000" dirty="0">
              <a:ln w="3175">
                <a:noFill/>
              </a:ln>
              <a:solidFill>
                <a:schemeClr val="tx1"/>
              </a:solidFill>
              <a:cs typeface="Segoe UI Semilight" panose="020B0402040204020203" pitchFamily="34" charset="0"/>
            </a:endParaRPr>
          </a:p>
          <a:p>
            <a:pPr lvl="0" algn="just" defTabSz="914367">
              <a:lnSpc>
                <a:spcPct val="130000"/>
              </a:lnSpc>
              <a:spcBef>
                <a:spcPct val="0"/>
              </a:spcBef>
              <a:defRPr/>
            </a:pPr>
            <a:r>
              <a:rPr lang="en-US" sz="2000" dirty="0">
                <a:ln w="3175">
                  <a:noFill/>
                </a:ln>
                <a:solidFill>
                  <a:schemeClr val="tx1"/>
                </a:solidFill>
                <a:cs typeface="Segoe UI Semilight" panose="020B0402040204020203" pitchFamily="34" charset="0"/>
              </a:rPr>
              <a:t>Another important requirement to keep in mind is permissions. Back in the day, eDiscovery mechanism based on the permissions from the Exchange admin center. Currently, the Microsoft Purview compliance portal has its own, independent Permissions settings page. To manage eDiscovery cases, a user needs to be assigned an eDiscovery role group – eDiscovery Manager. </a:t>
            </a:r>
          </a:p>
          <a:p>
            <a:pPr lvl="0" defTabSz="914367">
              <a:lnSpc>
                <a:spcPct val="130000"/>
              </a:lnSpc>
              <a:spcBef>
                <a:spcPct val="0"/>
              </a:spcBef>
              <a:defRPr/>
            </a:pPr>
            <a:endParaRPr lang="en-US" sz="2000" dirty="0">
              <a:ln w="3175">
                <a:noFill/>
              </a:ln>
              <a:solidFill>
                <a:schemeClr val="tx1"/>
              </a:solidFill>
              <a:cs typeface="Segoe UI Semilight" panose="020B0402040204020203" pitchFamily="34" charset="0"/>
            </a:endParaRPr>
          </a:p>
          <a:p>
            <a:pPr lvl="0" defTabSz="914367">
              <a:lnSpc>
                <a:spcPct val="130000"/>
              </a:lnSpc>
              <a:spcBef>
                <a:spcPct val="0"/>
              </a:spcBef>
              <a:defRPr/>
            </a:pPr>
            <a:r>
              <a:rPr lang="en-US" sz="2000" dirty="0">
                <a:ln w="3175">
                  <a:noFill/>
                </a:ln>
                <a:solidFill>
                  <a:schemeClr val="tx1"/>
                </a:solidFill>
                <a:cs typeface="Segoe UI Semilight" panose="020B0402040204020203" pitchFamily="34" charset="0"/>
              </a:rPr>
              <a:t>eDiscovery role</a:t>
            </a:r>
          </a:p>
          <a:p>
            <a:pPr marL="342900" lvl="0" indent="-342900" defTabSz="914367">
              <a:lnSpc>
                <a:spcPct val="130000"/>
              </a:lnSpc>
              <a:spcBef>
                <a:spcPct val="0"/>
              </a:spcBef>
              <a:buFont typeface="Wingdings" panose="05000000000000000000" pitchFamily="2" charset="2"/>
              <a:buChar char="§"/>
              <a:defRPr/>
            </a:pPr>
            <a:r>
              <a:rPr lang="en-US" sz="2000" dirty="0">
                <a:ln w="3175">
                  <a:noFill/>
                </a:ln>
                <a:solidFill>
                  <a:schemeClr val="tx1"/>
                </a:solidFill>
                <a:cs typeface="Segoe UI Semilight" panose="020B0402040204020203" pitchFamily="34" charset="0"/>
              </a:rPr>
              <a:t>eDiscovery Manager</a:t>
            </a:r>
          </a:p>
          <a:p>
            <a:pPr marL="342900" lvl="0" indent="-342900" defTabSz="914367">
              <a:lnSpc>
                <a:spcPct val="130000"/>
              </a:lnSpc>
              <a:spcBef>
                <a:spcPct val="0"/>
              </a:spcBef>
              <a:buFont typeface="Wingdings" panose="05000000000000000000" pitchFamily="2" charset="2"/>
              <a:buChar char="§"/>
              <a:defRPr/>
            </a:pPr>
            <a:r>
              <a:rPr lang="en-US" sz="2000" dirty="0">
                <a:ln w="3175">
                  <a:noFill/>
                </a:ln>
                <a:solidFill>
                  <a:schemeClr val="tx1"/>
                </a:solidFill>
                <a:cs typeface="Segoe UI Semilight" panose="020B0402040204020203" pitchFamily="34" charset="0"/>
              </a:rPr>
              <a:t>eDiscovery Administrator</a:t>
            </a:r>
            <a:endParaRPr kumimoji="0" lang="en-US" b="0" i="0" u="none" strike="noStrike" kern="1200" cap="none" spc="0" normalizeH="0" baseline="0" noProof="0" dirty="0">
              <a:ln w="3175">
                <a:noFill/>
              </a:ln>
              <a:solidFill>
                <a:schemeClr val="tx1"/>
              </a:solidFill>
              <a:effectLst/>
              <a:uLnTx/>
              <a:uFillTx/>
              <a:ea typeface="+mn-ea"/>
              <a:cs typeface="Segoe UI Semilight" panose="020B0402040204020203" pitchFamily="34" charset="0"/>
            </a:endParaRPr>
          </a:p>
        </p:txBody>
      </p:sp>
    </p:spTree>
    <p:extLst>
      <p:ext uri="{BB962C8B-B14F-4D97-AF65-F5344CB8AC3E}">
        <p14:creationId xmlns:p14="http://schemas.microsoft.com/office/powerpoint/2010/main" val="417237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00059" y="507446"/>
            <a:ext cx="11239464" cy="430887"/>
          </a:xfrm>
        </p:spPr>
        <p:txBody>
          <a:bodyPr/>
          <a:lstStyle/>
          <a:p>
            <a:r>
              <a:rPr lang="en-US" sz="2800" dirty="0"/>
              <a:t>RBAC roles related to eDiscovery</a:t>
            </a:r>
            <a:endParaRPr lang="en-US" dirty="0"/>
          </a:p>
        </p:txBody>
      </p:sp>
      <p:pic>
        <p:nvPicPr>
          <p:cNvPr id="24" name="Picture 23">
            <a:extLst>
              <a:ext uri="{FF2B5EF4-FFF2-40B4-BE49-F238E27FC236}">
                <a16:creationId xmlns:a16="http://schemas.microsoft.com/office/drawing/2014/main" id="{1A455AC9-FBA9-EBD0-CACB-236ECF9FFCAF}"/>
              </a:ext>
            </a:extLst>
          </p:cNvPr>
          <p:cNvPicPr>
            <a:picLocks noChangeAspect="1"/>
          </p:cNvPicPr>
          <p:nvPr/>
        </p:nvPicPr>
        <p:blipFill>
          <a:blip r:embed="rId3"/>
          <a:stretch>
            <a:fillRect/>
          </a:stretch>
        </p:blipFill>
        <p:spPr>
          <a:xfrm>
            <a:off x="896424" y="1408103"/>
            <a:ext cx="9601253" cy="4793913"/>
          </a:xfrm>
          <a:prstGeom prst="rect">
            <a:avLst/>
          </a:prstGeom>
        </p:spPr>
      </p:pic>
    </p:spTree>
    <p:extLst>
      <p:ext uri="{BB962C8B-B14F-4D97-AF65-F5344CB8AC3E}">
        <p14:creationId xmlns:p14="http://schemas.microsoft.com/office/powerpoint/2010/main" val="2919653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00059" y="507446"/>
            <a:ext cx="11239464" cy="430887"/>
          </a:xfrm>
        </p:spPr>
        <p:txBody>
          <a:bodyPr/>
          <a:lstStyle/>
          <a:p>
            <a:r>
              <a:rPr lang="en-US" sz="2800" dirty="0"/>
              <a:t>Case Management</a:t>
            </a:r>
          </a:p>
        </p:txBody>
      </p:sp>
      <p:sp>
        <p:nvSpPr>
          <p:cNvPr id="207" name="Rectangle 206">
            <a:extLst>
              <a:ext uri="{FF2B5EF4-FFF2-40B4-BE49-F238E27FC236}">
                <a16:creationId xmlns:a16="http://schemas.microsoft.com/office/drawing/2014/main" id="{E4B6D4C9-1E1C-4975-B672-26668070A96B}"/>
              </a:ext>
            </a:extLst>
          </p:cNvPr>
          <p:cNvSpPr/>
          <p:nvPr/>
        </p:nvSpPr>
        <p:spPr bwMode="auto">
          <a:xfrm>
            <a:off x="600059" y="1258958"/>
            <a:ext cx="11277600" cy="5010080"/>
          </a:xfrm>
          <a:prstGeom prst="rect">
            <a:avLst/>
          </a:prstGeom>
          <a:solidFill>
            <a:schemeClr val="bg1">
              <a:lumMod val="95000"/>
            </a:schemeClr>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p>
            <a:pPr lvl="0" algn="just" defTabSz="914367">
              <a:lnSpc>
                <a:spcPct val="150000"/>
              </a:lnSpc>
              <a:spcBef>
                <a:spcPct val="0"/>
              </a:spcBef>
              <a:defRPr/>
            </a:pPr>
            <a:r>
              <a:rPr lang="en-US" sz="2000" dirty="0">
                <a:ln w="3175">
                  <a:noFill/>
                </a:ln>
                <a:solidFill>
                  <a:schemeClr val="tx1"/>
                </a:solidFill>
                <a:cs typeface="Segoe UI Semilight" panose="020B0402040204020203" pitchFamily="34" charset="0"/>
              </a:rPr>
              <a:t>This role lets users create, edit, delete, and control access to eDiscovery (Standard) and eDiscovery (Premium) cases in the compliance portal. As previously explained, a user must be assigned the Case Management role before you can use the </a:t>
            </a:r>
            <a:r>
              <a:rPr lang="en-US" sz="2000" i="1" dirty="0">
                <a:ln w="3175">
                  <a:noFill/>
                </a:ln>
                <a:solidFill>
                  <a:schemeClr val="tx1"/>
                </a:solidFill>
                <a:cs typeface="Segoe UI Semilight" panose="020B0402040204020203" pitchFamily="34" charset="0"/>
              </a:rPr>
              <a:t>Add-</a:t>
            </a:r>
            <a:r>
              <a:rPr lang="en-US" sz="2000" i="1" dirty="0" err="1">
                <a:ln w="3175">
                  <a:noFill/>
                </a:ln>
                <a:solidFill>
                  <a:schemeClr val="tx1"/>
                </a:solidFill>
                <a:cs typeface="Segoe UI Semilight" panose="020B0402040204020203" pitchFamily="34" charset="0"/>
              </a:rPr>
              <a:t>eDiscoveryCaseAdmin</a:t>
            </a:r>
            <a:r>
              <a:rPr lang="en-US" sz="2000" dirty="0">
                <a:ln w="3175">
                  <a:noFill/>
                </a:ln>
                <a:solidFill>
                  <a:schemeClr val="tx1"/>
                </a:solidFill>
                <a:cs typeface="Segoe UI Semilight" panose="020B0402040204020203" pitchFamily="34" charset="0"/>
              </a:rPr>
              <a:t> cmdlet to make them an eDiscovery Administrator</a:t>
            </a:r>
            <a:r>
              <a:rPr kumimoji="0" lang="en-US" sz="2000" b="0" i="0" u="none" strike="noStrike" kern="1200" cap="none" spc="0" normalizeH="0" baseline="0" noProof="0" dirty="0">
                <a:ln w="3175">
                  <a:noFill/>
                </a:ln>
                <a:solidFill>
                  <a:schemeClr val="tx1"/>
                </a:solidFill>
                <a:effectLst/>
                <a:uLnTx/>
                <a:uFillTx/>
                <a:ea typeface="+mn-ea"/>
                <a:cs typeface="Segoe UI Semilight" panose="020B0402040204020203" pitchFamily="34" charset="0"/>
              </a:rPr>
              <a:t>.</a:t>
            </a:r>
          </a:p>
        </p:txBody>
      </p:sp>
    </p:spTree>
    <p:extLst>
      <p:ext uri="{BB962C8B-B14F-4D97-AF65-F5344CB8AC3E}">
        <p14:creationId xmlns:p14="http://schemas.microsoft.com/office/powerpoint/2010/main" val="562489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00059" y="507446"/>
            <a:ext cx="11239464" cy="430887"/>
          </a:xfrm>
        </p:spPr>
        <p:txBody>
          <a:bodyPr/>
          <a:lstStyle/>
          <a:p>
            <a:r>
              <a:rPr lang="en-US" sz="2800" dirty="0"/>
              <a:t>Adding role groups as members of eDiscovery cases</a:t>
            </a:r>
          </a:p>
        </p:txBody>
      </p:sp>
      <p:sp>
        <p:nvSpPr>
          <p:cNvPr id="207" name="Rectangle 206">
            <a:extLst>
              <a:ext uri="{FF2B5EF4-FFF2-40B4-BE49-F238E27FC236}">
                <a16:creationId xmlns:a16="http://schemas.microsoft.com/office/drawing/2014/main" id="{E4B6D4C9-1E1C-4975-B672-26668070A96B}"/>
              </a:ext>
            </a:extLst>
          </p:cNvPr>
          <p:cNvSpPr/>
          <p:nvPr/>
        </p:nvSpPr>
        <p:spPr bwMode="auto">
          <a:xfrm>
            <a:off x="600059" y="1258958"/>
            <a:ext cx="11277600" cy="5010080"/>
          </a:xfrm>
          <a:prstGeom prst="rect">
            <a:avLst/>
          </a:prstGeom>
          <a:solidFill>
            <a:schemeClr val="bg1">
              <a:lumMod val="95000"/>
            </a:schemeClr>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p>
            <a:pPr lvl="0" algn="just" defTabSz="914367">
              <a:lnSpc>
                <a:spcPct val="130000"/>
              </a:lnSpc>
              <a:spcBef>
                <a:spcPct val="0"/>
              </a:spcBef>
              <a:defRPr/>
            </a:pPr>
            <a:r>
              <a:rPr lang="en-US" sz="2000" dirty="0">
                <a:ln w="3175">
                  <a:noFill/>
                </a:ln>
                <a:solidFill>
                  <a:schemeClr val="tx1"/>
                </a:solidFill>
                <a:cs typeface="Segoe UI Semilight" panose="020B0402040204020203" pitchFamily="34" charset="0"/>
              </a:rPr>
              <a:t>You can add role groups as members of eDiscovery (Standard) and eDiscovery (Premium) cases so that members of the role groups can access and perform tasks in the assigned cases. The roles assigned to the role group define what members of the role group can do. Then adding a role group as a member of the case lets members access and perform those tasks in a specific case.</a:t>
            </a:r>
          </a:p>
          <a:p>
            <a:pPr lvl="0" algn="just" defTabSz="914367">
              <a:lnSpc>
                <a:spcPct val="130000"/>
              </a:lnSpc>
              <a:spcBef>
                <a:spcPct val="0"/>
              </a:spcBef>
              <a:defRPr/>
            </a:pPr>
            <a:endParaRPr lang="en-US" sz="2000" dirty="0">
              <a:ln w="3175">
                <a:noFill/>
              </a:ln>
              <a:solidFill>
                <a:schemeClr val="tx1"/>
              </a:solidFill>
              <a:cs typeface="Segoe UI Semilight" panose="020B0402040204020203" pitchFamily="34" charset="0"/>
            </a:endParaRPr>
          </a:p>
          <a:p>
            <a:pPr marL="285750" lvl="0" indent="-285750" algn="just" defTabSz="914367">
              <a:lnSpc>
                <a:spcPct val="130000"/>
              </a:lnSpc>
              <a:spcBef>
                <a:spcPct val="0"/>
              </a:spcBef>
              <a:buFont typeface="Wingdings" panose="05000000000000000000" pitchFamily="2" charset="2"/>
              <a:buChar char="§"/>
              <a:defRPr/>
            </a:pPr>
            <a:r>
              <a:rPr lang="en-US" sz="2000" dirty="0">
                <a:ln w="3175">
                  <a:noFill/>
                </a:ln>
                <a:solidFill>
                  <a:schemeClr val="tx1"/>
                </a:solidFill>
                <a:cs typeface="Segoe UI Semilight" panose="020B0402040204020203" pitchFamily="34" charset="0"/>
              </a:rPr>
              <a:t>Add or remove members from an eDiscovery (Premium) case</a:t>
            </a:r>
          </a:p>
          <a:p>
            <a:pPr marL="285750" lvl="0" indent="-285750" algn="just" defTabSz="914367">
              <a:lnSpc>
                <a:spcPct val="130000"/>
              </a:lnSpc>
              <a:spcBef>
                <a:spcPct val="0"/>
              </a:spcBef>
              <a:buFont typeface="Wingdings" panose="05000000000000000000" pitchFamily="2" charset="2"/>
              <a:buChar char="§"/>
              <a:defRPr/>
            </a:pPr>
            <a:r>
              <a:rPr lang="en-US" sz="2000" dirty="0">
                <a:ln w="3175">
                  <a:noFill/>
                </a:ln>
                <a:solidFill>
                  <a:schemeClr val="tx1"/>
                </a:solidFill>
                <a:cs typeface="Segoe UI Semilight" panose="020B0402040204020203" pitchFamily="34" charset="0"/>
              </a:rPr>
              <a:t>Get a list of eDiscovery (Standard) cases a role group is assigned to</a:t>
            </a:r>
          </a:p>
          <a:p>
            <a:pPr lvl="1" algn="just" defTabSz="914367">
              <a:lnSpc>
                <a:spcPct val="130000"/>
              </a:lnSpc>
              <a:spcBef>
                <a:spcPct val="0"/>
              </a:spcBef>
              <a:defRPr/>
            </a:pPr>
            <a:r>
              <a:rPr lang="en-US" sz="1600" i="1" dirty="0">
                <a:ln w="3175">
                  <a:noFill/>
                </a:ln>
                <a:solidFill>
                  <a:schemeClr val="tx1"/>
                </a:solidFill>
                <a:cs typeface="Segoe UI Semilight" panose="020B0402040204020203" pitchFamily="34" charset="0"/>
              </a:rPr>
              <a:t>Get-</a:t>
            </a:r>
            <a:r>
              <a:rPr lang="en-US" sz="1600" i="1" dirty="0" err="1">
                <a:ln w="3175">
                  <a:noFill/>
                </a:ln>
                <a:solidFill>
                  <a:schemeClr val="tx1"/>
                </a:solidFill>
                <a:cs typeface="Segoe UI Semilight" panose="020B0402040204020203" pitchFamily="34" charset="0"/>
              </a:rPr>
              <a:t>ComplianceCase</a:t>
            </a:r>
            <a:r>
              <a:rPr lang="en-US" sz="1600" i="1" dirty="0">
                <a:ln w="3175">
                  <a:noFill/>
                </a:ln>
                <a:solidFill>
                  <a:schemeClr val="tx1"/>
                </a:solidFill>
                <a:cs typeface="Segoe UI Semilight" panose="020B0402040204020203" pitchFamily="34" charset="0"/>
              </a:rPr>
              <a:t> -</a:t>
            </a:r>
            <a:r>
              <a:rPr lang="en-US" sz="1600" i="1" dirty="0" err="1">
                <a:ln w="3175">
                  <a:noFill/>
                </a:ln>
                <a:solidFill>
                  <a:schemeClr val="tx1"/>
                </a:solidFill>
                <a:cs typeface="Segoe UI Semilight" panose="020B0402040204020203" pitchFamily="34" charset="0"/>
              </a:rPr>
              <a:t>RoleGroup</a:t>
            </a:r>
            <a:r>
              <a:rPr lang="en-US" sz="1600" i="1" dirty="0">
                <a:ln w="3175">
                  <a:noFill/>
                </a:ln>
                <a:solidFill>
                  <a:schemeClr val="tx1"/>
                </a:solidFill>
                <a:cs typeface="Segoe UI Semilight" panose="020B0402040204020203" pitchFamily="34" charset="0"/>
              </a:rPr>
              <a:t> "Name of role group"</a:t>
            </a:r>
          </a:p>
          <a:p>
            <a:pPr marL="285750" lvl="0" indent="-285750" algn="just" defTabSz="914367">
              <a:lnSpc>
                <a:spcPct val="130000"/>
              </a:lnSpc>
              <a:spcBef>
                <a:spcPct val="0"/>
              </a:spcBef>
              <a:buFont typeface="Wingdings" panose="05000000000000000000" pitchFamily="2" charset="2"/>
              <a:buChar char="§"/>
              <a:defRPr/>
            </a:pPr>
            <a:endParaRPr lang="en-US" sz="2000" dirty="0">
              <a:ln w="3175">
                <a:noFill/>
              </a:ln>
              <a:solidFill>
                <a:schemeClr val="tx1"/>
              </a:solidFill>
              <a:cs typeface="Segoe UI Semilight" panose="020B0402040204020203" pitchFamily="34" charset="0"/>
            </a:endParaRPr>
          </a:p>
          <a:p>
            <a:pPr marL="285750" lvl="0" indent="-285750" algn="just" defTabSz="914367">
              <a:lnSpc>
                <a:spcPct val="130000"/>
              </a:lnSpc>
              <a:spcBef>
                <a:spcPct val="0"/>
              </a:spcBef>
              <a:buFont typeface="Wingdings" panose="05000000000000000000" pitchFamily="2" charset="2"/>
              <a:buChar char="§"/>
              <a:defRPr/>
            </a:pPr>
            <a:r>
              <a:rPr lang="en-US" sz="2000" dirty="0">
                <a:ln w="3175">
                  <a:noFill/>
                </a:ln>
                <a:solidFill>
                  <a:schemeClr val="tx1"/>
                </a:solidFill>
                <a:cs typeface="Segoe UI Semilight" panose="020B0402040204020203" pitchFamily="34" charset="0"/>
              </a:rPr>
              <a:t>Get a list of eDiscovery (Premium) cases a role group is assigned to</a:t>
            </a:r>
          </a:p>
          <a:p>
            <a:pPr lvl="1" algn="just" defTabSz="914367">
              <a:lnSpc>
                <a:spcPct val="130000"/>
              </a:lnSpc>
              <a:spcBef>
                <a:spcPct val="0"/>
              </a:spcBef>
              <a:defRPr/>
            </a:pPr>
            <a:r>
              <a:rPr lang="en-US" sz="1600" i="1" dirty="0">
                <a:ln w="3175">
                  <a:noFill/>
                </a:ln>
                <a:solidFill>
                  <a:schemeClr val="tx1"/>
                </a:solidFill>
                <a:cs typeface="Segoe UI Semilight" panose="020B0402040204020203" pitchFamily="34" charset="0"/>
              </a:rPr>
              <a:t>Get-</a:t>
            </a:r>
            <a:r>
              <a:rPr lang="en-US" sz="1600" i="1" dirty="0" err="1">
                <a:ln w="3175">
                  <a:noFill/>
                </a:ln>
                <a:solidFill>
                  <a:schemeClr val="tx1"/>
                </a:solidFill>
                <a:cs typeface="Segoe UI Semilight" panose="020B0402040204020203" pitchFamily="34" charset="0"/>
              </a:rPr>
              <a:t>ComplianceCase</a:t>
            </a:r>
            <a:r>
              <a:rPr lang="en-US" sz="1600" i="1" dirty="0">
                <a:ln w="3175">
                  <a:noFill/>
                </a:ln>
                <a:solidFill>
                  <a:schemeClr val="tx1"/>
                </a:solidFill>
                <a:cs typeface="Segoe UI Semilight" panose="020B0402040204020203" pitchFamily="34" charset="0"/>
              </a:rPr>
              <a:t> -</a:t>
            </a:r>
            <a:r>
              <a:rPr lang="en-US" sz="1600" i="1" dirty="0" err="1">
                <a:ln w="3175">
                  <a:noFill/>
                </a:ln>
                <a:solidFill>
                  <a:schemeClr val="tx1"/>
                </a:solidFill>
                <a:cs typeface="Segoe UI Semilight" panose="020B0402040204020203" pitchFamily="34" charset="0"/>
              </a:rPr>
              <a:t>RoleGroup</a:t>
            </a:r>
            <a:r>
              <a:rPr lang="en-US" sz="1600" i="1" dirty="0">
                <a:ln w="3175">
                  <a:noFill/>
                </a:ln>
                <a:solidFill>
                  <a:schemeClr val="tx1"/>
                </a:solidFill>
                <a:cs typeface="Segoe UI Semilight" panose="020B0402040204020203" pitchFamily="34" charset="0"/>
              </a:rPr>
              <a:t> "Name of role group" -</a:t>
            </a:r>
            <a:r>
              <a:rPr lang="en-US" sz="1600" i="1" dirty="0" err="1">
                <a:ln w="3175">
                  <a:noFill/>
                </a:ln>
                <a:solidFill>
                  <a:schemeClr val="tx1"/>
                </a:solidFill>
                <a:cs typeface="Segoe UI Semilight" panose="020B0402040204020203" pitchFamily="34" charset="0"/>
              </a:rPr>
              <a:t>CaseType</a:t>
            </a:r>
            <a:r>
              <a:rPr lang="en-US" sz="1600" i="1" dirty="0">
                <a:ln w="3175">
                  <a:noFill/>
                </a:ln>
                <a:solidFill>
                  <a:schemeClr val="tx1"/>
                </a:solidFill>
                <a:cs typeface="Segoe UI Semilight" panose="020B0402040204020203" pitchFamily="34" charset="0"/>
              </a:rPr>
              <a:t> </a:t>
            </a:r>
            <a:r>
              <a:rPr lang="en-US" sz="1600" i="1" dirty="0" err="1">
                <a:ln w="3175">
                  <a:noFill/>
                </a:ln>
                <a:solidFill>
                  <a:schemeClr val="tx1"/>
                </a:solidFill>
                <a:cs typeface="Segoe UI Semilight" panose="020B0402040204020203" pitchFamily="34" charset="0"/>
              </a:rPr>
              <a:t>AdvancedEdiscovery</a:t>
            </a:r>
            <a:endParaRPr lang="en-US" sz="1600" i="1" dirty="0">
              <a:ln w="3175">
                <a:noFill/>
              </a:ln>
              <a:solidFill>
                <a:schemeClr val="tx1"/>
              </a:solidFill>
              <a:cs typeface="Segoe UI Semilight" panose="020B0402040204020203" pitchFamily="34" charset="0"/>
            </a:endParaRPr>
          </a:p>
        </p:txBody>
      </p:sp>
    </p:spTree>
    <p:extLst>
      <p:ext uri="{BB962C8B-B14F-4D97-AF65-F5344CB8AC3E}">
        <p14:creationId xmlns:p14="http://schemas.microsoft.com/office/powerpoint/2010/main" val="4260084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IGHT GRAY TEMPLATE">
  <a:themeElements>
    <a:clrScheme name="Custom 3">
      <a:dk1>
        <a:srgbClr val="1A1A1A"/>
      </a:dk1>
      <a:lt1>
        <a:srgbClr val="FFFFFF"/>
      </a:lt1>
      <a:dk2>
        <a:srgbClr val="0D0D0D"/>
      </a:dk2>
      <a:lt2>
        <a:srgbClr val="E6E6E6"/>
      </a:lt2>
      <a:accent1>
        <a:srgbClr val="0078D4"/>
      </a:accent1>
      <a:accent2>
        <a:srgbClr val="243A5E"/>
      </a:accent2>
      <a:accent3>
        <a:srgbClr val="50E6FF"/>
      </a:accent3>
      <a:accent4>
        <a:srgbClr val="515251"/>
      </a:accent4>
      <a:accent5>
        <a:srgbClr val="737373"/>
      </a:accent5>
      <a:accent6>
        <a:srgbClr val="D2D2D2"/>
      </a:accent6>
      <a:hlink>
        <a:srgbClr val="0076D3"/>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rosft365_PowerPoint_template_Feb2020_BC" id="{8B530116-1539-874A-951A-1C404D843E07}" vid="{E4596DA4-6C73-3D44-BAD3-1699CE9C90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3160</Words>
  <Application>Microsoft Office PowerPoint</Application>
  <PresentationFormat>Custom</PresentationFormat>
  <Paragraphs>302</Paragraphs>
  <Slides>39</Slides>
  <Notes>38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Consolas</vt:lpstr>
      <vt:lpstr>Proxima Nova</vt:lpstr>
      <vt:lpstr>Segoe UI</vt:lpstr>
      <vt:lpstr>Segoe UI Light</vt:lpstr>
      <vt:lpstr>Segoe UI Semibold</vt:lpstr>
      <vt:lpstr>Wingdings</vt:lpstr>
      <vt:lpstr>LIGHT GRAY TEMPLATE</vt:lpstr>
      <vt:lpstr>Office 365   Content Search and eDiscovery Case Management  WorkshopPLUS</vt:lpstr>
      <vt:lpstr>Jenkins NS</vt:lpstr>
      <vt:lpstr>Module agenda</vt:lpstr>
      <vt:lpstr>Module 1: Permissions for Content Search and eDiscovery</vt:lpstr>
      <vt:lpstr>Module introduction</vt:lpstr>
      <vt:lpstr>Assign eDiscovery permissions</vt:lpstr>
      <vt:lpstr>RBAC roles related to eDiscovery</vt:lpstr>
      <vt:lpstr>Case Management</vt:lpstr>
      <vt:lpstr>Adding role groups as members of eDiscovery cases</vt:lpstr>
      <vt:lpstr>Lab - Permissions for Content Search and eDiscovery</vt:lpstr>
      <vt:lpstr>Lab exercises</vt:lpstr>
      <vt:lpstr>Module 2: Content Search</vt:lpstr>
      <vt:lpstr>Module introduction</vt:lpstr>
      <vt:lpstr>Content Search explained</vt:lpstr>
      <vt:lpstr>Design your Content Search</vt:lpstr>
      <vt:lpstr>Configure search permissions</vt:lpstr>
      <vt:lpstr>Search for third-party data</vt:lpstr>
      <vt:lpstr>Manage GDPR data subject requests</vt:lpstr>
      <vt:lpstr>Lab - Content Search</vt:lpstr>
      <vt:lpstr>Lab exercises</vt:lpstr>
      <vt:lpstr>Module 3: Core eDiscovery</vt:lpstr>
      <vt:lpstr>Lesson introduction  </vt:lpstr>
      <vt:lpstr>Microsoft 365 Core (Standard) eDiscovery</vt:lpstr>
      <vt:lpstr>Configure permissions for users in Core eDiscovery</vt:lpstr>
      <vt:lpstr>Create Cases in Core eDiscovery</vt:lpstr>
      <vt:lpstr>Search and prepare data for Core eDiscovery</vt:lpstr>
      <vt:lpstr>PowerPoint Presentation</vt:lpstr>
      <vt:lpstr>Lab - Core eDiscovery</vt:lpstr>
      <vt:lpstr>Lab exercises</vt:lpstr>
      <vt:lpstr>Module 4: Advanced eDiscovery</vt:lpstr>
      <vt:lpstr>Lesson introduction  </vt:lpstr>
      <vt:lpstr>Advanced eDiscovery explained</vt:lpstr>
      <vt:lpstr>Advanced eDiscovery workflow</vt:lpstr>
      <vt:lpstr>Configure and use Advanced eDiscovery</vt:lpstr>
      <vt:lpstr>Explore the Advanced eDiscovery workflow</vt:lpstr>
      <vt:lpstr>Analyze data in Advanced eDiscovery</vt:lpstr>
      <vt:lpstr>Analyze data in Advanced eDiscovery (continued)</vt:lpstr>
      <vt:lpstr>Lab - Manage Search and Investigation</vt:lpstr>
      <vt:lpstr>Lab 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2021-09-22T16:56:20Z</dcterms:created>
  <dcterms:modified xsi:type="dcterms:W3CDTF">2022-08-19T00:59:06Z</dcterms:modified>
</cp:coreProperties>
</file>