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7" r:id="rId15"/>
    <p:sldId id="298" r:id="rId16"/>
    <p:sldId id="299" r:id="rId17"/>
    <p:sldId id="269" r:id="rId18"/>
    <p:sldId id="270" r:id="rId19"/>
    <p:sldId id="271" r:id="rId20"/>
    <p:sldId id="272" r:id="rId21"/>
    <p:sldId id="273" r:id="rId22"/>
    <p:sldId id="274" r:id="rId23"/>
    <p:sldId id="275" r:id="rId24"/>
    <p:sldId id="276" r:id="rId25"/>
    <p:sldId id="301"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00" r:id="rId42"/>
    <p:sldId id="292" r:id="rId43"/>
    <p:sldId id="293" r:id="rId44"/>
    <p:sldId id="294" r:id="rId45"/>
    <p:sldId id="295" r:id="rId46"/>
    <p:sldId id="296"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Segoe UI" panose="020B0502040204020203" pitchFamily="34" charset="0"/>
      <p:regular r:id="rId53"/>
      <p:bold r:id="rId54"/>
      <p:italic r:id="rId55"/>
      <p:boldItalic r:id="rId56"/>
    </p:embeddedFont>
    <p:embeddedFont>
      <p:font typeface="Verdana" panose="020B0604030504040204" pitchFamily="34" charset="0"/>
      <p:regular r:id="rId57"/>
      <p:bold r:id="rId58"/>
      <p:italic r:id="rId59"/>
      <p:boldItalic r:id="rId6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390" autoAdjust="0"/>
  </p:normalViewPr>
  <p:slideViewPr>
    <p:cSldViewPr snapToGrid="0">
      <p:cViewPr varScale="1">
        <p:scale>
          <a:sx n="50" d="100"/>
          <a:sy n="50" d="100"/>
        </p:scale>
        <p:origin x="2314" y="38"/>
      </p:cViewPr>
      <p:guideLst/>
    </p:cSldViewPr>
  </p:slideViewPr>
  <p:notesTextViewPr>
    <p:cViewPr>
      <p:scale>
        <a:sx n="1" d="1"/>
        <a:sy n="1" d="1"/>
      </p:scale>
      <p:origin x="0" y="0"/>
    </p:cViewPr>
  </p:notesTextViewPr>
  <p:notesViewPr>
    <p:cSldViewPr snapToGrid="0">
      <p:cViewPr varScale="1">
        <p:scale>
          <a:sx n="86" d="100"/>
          <a:sy n="86" d="100"/>
        </p:scale>
        <p:origin x="385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C66F4-5025-42E7-B188-B408676D298F}" type="datetimeFigureOut">
              <a:rPr lang="en-US" smtClean="0"/>
              <a:t>6/7/2020</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53B16-BF1C-4048-B19E-6B9404022BD2}" type="slidenum">
              <a:rPr lang="en-US" smtClean="0"/>
              <a:t>‹#›</a:t>
            </a:fld>
            <a:endParaRPr lang="en-US" dirty="0"/>
          </a:p>
        </p:txBody>
      </p:sp>
    </p:spTree>
    <p:extLst>
      <p:ext uri="{BB962C8B-B14F-4D97-AF65-F5344CB8AC3E}">
        <p14:creationId xmlns:p14="http://schemas.microsoft.com/office/powerpoint/2010/main" val="113816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37746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0583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5356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Chart types are covered in detail in the next lesson, so do not spend too much time discussing them here.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963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20778B-MIA-DC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20778B-MIA-SQL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20778B-MIA-DC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20778B-MIA-SQL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as Administrator.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When prompted that do you want to continue this operation,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wait for the script to finish.</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do not have a Power BI login, open Internet Explorer, go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https://powerbi.microsoft.com/en-us/documentation/powerbi-admin-signing-up-for-power-bi-with-a-new-office-365-trial</a:t>
            </a:r>
            <a:r>
              <a:rPr lang="en-US" sz="1000" dirty="0">
                <a:latin typeface="Arial" panose="020B0604020202020204" pitchFamily="34" charset="0"/>
                <a:ea typeface="Times New Roman" panose="02020603050405020304" pitchFamily="18" charset="0"/>
                <a:cs typeface="Times New Roman" panose="02020603050405020304" pitchFamily="18" charset="0"/>
              </a:rPr>
              <a:t>, and follow the steps to create an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Internet Explorer, go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https://www.microsoft.com/en-us/download/details.aspx?id=45331</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Download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Choose the download you want</a:t>
            </a:r>
            <a:r>
              <a:rPr lang="en-US" sz="1000" dirty="0">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PBIDesktop_x64.msi</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 once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message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Power BI Desktop (x64) Setup</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Welcome to the Microsoft Power BI Desktop (x64) Setup Wizard</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 Software License Terms</a:t>
            </a:r>
            <a:r>
              <a:rPr lang="en-US" sz="1000" dirty="0">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 accept the terms in the License Agreement</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192623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Ready to install Microsoft Power BI Desktop (x64)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Completed the Microsoft Power BI Desktop (x64) Setup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Launch Microsoft 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desktop,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Power BI Desktop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screen shows,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(optional)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a SQL Server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leave the default settings unchanged,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Encryption Support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Related Tables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leave Import checked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Untitled - Query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CarrierTrackingNumber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CustomerPONumber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Title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14</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6673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NameStyle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Suffix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Remove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MaritalStatus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With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Married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MaritalStatus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With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Single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With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Female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To Find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Replace With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&amp; Apply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data has successfully loaded. </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FactInternetSales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SalesAmount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group,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Format: Currency 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English (United 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DimCustomer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mj-lt"/>
              <a:buAutoNum type="arabicPeriod" startAt="3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formula bar, type:</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FullName = DimCustomer[FirstName] &amp; " " &amp; DimCustomer[LastName]</a:t>
            </a: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15</a:t>
            </a:fld>
            <a:endParaRPr lang="en-US" sz="1000" b="0" dirty="0"/>
          </a:p>
        </p:txBody>
      </p:sp>
      <p:sp>
        <p:nvSpPr>
          <p:cNvPr id="5" name="TextBox 4"/>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26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save the file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Power BI Desktop open for the next demonstration.</a:t>
            </a:r>
          </a:p>
          <a:p>
            <a:pPr marL="342900" lvl="0" indent="-342900">
              <a:lnSpc>
                <a:spcPct val="115000"/>
              </a:lnSpc>
              <a:spcAft>
                <a:spcPts val="995"/>
              </a:spcAft>
              <a:buFont typeface="+mj-lt"/>
              <a:buAutoNum type="arabicPeriod" startAt="50"/>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How much data does your organization gather? Have you noticed an increase in the volume of data that you have to work with? Do you have a mix of data sources, such as on-premises databases, cloud services, and SaaS providers?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85577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Remember that this lesson is an introduction to visualization. Some of the chart types are discussed in more detail later in the course.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427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130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19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0249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6560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3529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0676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1039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6321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Preparation Steps</a:t>
            </a:r>
          </a:p>
          <a:p>
            <a:r>
              <a:rPr lang="en-US" dirty="0"/>
              <a:t>Complete the previous demonstration.</a:t>
            </a:r>
          </a:p>
          <a:p>
            <a:endParaRPr lang="en-US" sz="1000" dirty="0">
              <a:latin typeface="Arial" panose="020B0604020202020204" pitchFamily="34" charset="0"/>
            </a:endParaRPr>
          </a:p>
          <a:p>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Power BI Desktop, 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under </a:t>
            </a:r>
            <a:r>
              <a:rPr lang="en-US" sz="1000" b="1" dirty="0">
                <a:latin typeface="Arial" panose="020B0604020202020204" pitchFamily="34" charset="0"/>
                <a:cs typeface="Arial" panose="020B0604020202020204" pitchFamily="34" charset="0"/>
              </a:rPr>
              <a:t>DimCustomer</a:t>
            </a:r>
            <a:r>
              <a:rPr lang="en-US" sz="1000" dirty="0">
                <a:latin typeface="Arial" panose="020B0604020202020204" pitchFamily="34" charset="0"/>
                <a:cs typeface="Arial" panose="020B0604020202020204" pitchFamily="34" charset="0"/>
              </a:rPr>
              <a:t>, select </a:t>
            </a:r>
            <a:r>
              <a:rPr lang="en-US" sz="1000" b="1" dirty="0">
                <a:latin typeface="Arial" panose="020B0604020202020204" pitchFamily="34" charset="0"/>
                <a:cs typeface="Arial" panose="020B0604020202020204" pitchFamily="34" charset="0"/>
              </a:rPr>
              <a:t>Gender</a:t>
            </a:r>
            <a:r>
              <a:rPr lang="en-US" sz="1000"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MaritalStatus</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Under </a:t>
            </a:r>
            <a:r>
              <a:rPr lang="en-US" sz="1000" b="1" dirty="0">
                <a:latin typeface="Arial" panose="020B0604020202020204" pitchFamily="34" charset="0"/>
                <a:cs typeface="Arial" panose="020B0604020202020204" pitchFamily="34" charset="0"/>
              </a:rPr>
              <a:t>FactInternetSales</a:t>
            </a:r>
            <a:r>
              <a:rPr lang="en-US" sz="1000" dirty="0">
                <a:latin typeface="Arial" panose="020B0604020202020204" pitchFamily="34" charset="0"/>
                <a:cs typeface="Arial" panose="020B0604020202020204" pitchFamily="34" charset="0"/>
              </a:rPr>
              <a:t>, select </a:t>
            </a:r>
            <a:r>
              <a:rPr lang="en-US" sz="1000" b="1" dirty="0">
                <a:latin typeface="Arial" panose="020B0604020202020204" pitchFamily="34" charset="0"/>
                <a:cs typeface="Arial" panose="020B0604020202020204" pitchFamily="34" charset="0"/>
              </a:rPr>
              <a:t>SalesAmount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Clustered column chart</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expand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 and then toggle title to </a:t>
            </a:r>
            <a:r>
              <a:rPr lang="en-US" sz="1000" b="1" dirty="0">
                <a:latin typeface="Arial" panose="020B0604020202020204" pitchFamily="34" charset="0"/>
                <a:cs typeface="Arial" panose="020B0604020202020204" pitchFamily="34" charset="0"/>
              </a:rPr>
              <a:t>On</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Change the </a:t>
            </a:r>
            <a:r>
              <a:rPr lang="en-US" sz="1000" b="1" dirty="0">
                <a:latin typeface="Arial" panose="020B0604020202020204" pitchFamily="34" charset="0"/>
                <a:cs typeface="Arial" panose="020B0604020202020204" pitchFamily="34" charset="0"/>
              </a:rPr>
              <a:t>Title Text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Sales by Gender and Marital Status</a:t>
            </a:r>
            <a:r>
              <a:rPr lang="en-US" sz="1000" dirty="0">
                <a:latin typeface="Arial" panose="020B0604020202020204" pitchFamily="34" charset="0"/>
                <a:cs typeface="Arial" panose="020B0604020202020204" pitchFamily="34" charset="0"/>
              </a:rPr>
              <a:t>.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Change </a:t>
            </a:r>
            <a:r>
              <a:rPr lang="en-US" sz="1000" b="1" dirty="0">
                <a:latin typeface="Arial" panose="020B0604020202020204" pitchFamily="34" charset="0"/>
                <a:cs typeface="Arial" panose="020B0604020202020204" pitchFamily="34" charset="0"/>
              </a:rPr>
              <a:t>Alignment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Center</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expand </a:t>
            </a:r>
            <a:r>
              <a:rPr lang="en-US" sz="1000" b="1" dirty="0">
                <a:latin typeface="Arial" panose="020B0604020202020204" pitchFamily="34" charset="0"/>
                <a:cs typeface="Arial" panose="020B0604020202020204" pitchFamily="34" charset="0"/>
              </a:rPr>
              <a:t>DimProduct</a:t>
            </a:r>
            <a:r>
              <a:rPr lang="en-US" sz="1000" dirty="0">
                <a:latin typeface="Arial" panose="020B0604020202020204" pitchFamily="34" charset="0"/>
                <a:cs typeface="Arial" panose="020B0604020202020204" pitchFamily="34" charset="0"/>
              </a:rPr>
              <a:t>, and drag the </a:t>
            </a:r>
            <a:r>
              <a:rPr lang="en-US" sz="1000" b="1" dirty="0">
                <a:latin typeface="Arial" panose="020B0604020202020204" pitchFamily="34" charset="0"/>
                <a:cs typeface="Arial" panose="020B0604020202020204" pitchFamily="34" charset="0"/>
              </a:rPr>
              <a:t>Color</a:t>
            </a:r>
            <a:r>
              <a:rPr lang="en-US" sz="1000" dirty="0">
                <a:latin typeface="Arial" panose="020B0604020202020204" pitchFamily="34" charset="0"/>
                <a:cs typeface="Arial" panose="020B0604020202020204" pitchFamily="34" charset="0"/>
              </a:rPr>
              <a:t> field onto the report canvas to create a new table. </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Under </a:t>
            </a:r>
            <a:r>
              <a:rPr lang="en-US" sz="1000" b="1" dirty="0">
                <a:latin typeface="Arial" panose="020B0604020202020204" pitchFamily="34" charset="0"/>
                <a:cs typeface="Arial" panose="020B0604020202020204" pitchFamily="34" charset="0"/>
              </a:rPr>
              <a:t>FactInternetSales</a:t>
            </a:r>
            <a:r>
              <a:rPr lang="en-US" sz="1000" dirty="0">
                <a:latin typeface="Arial" panose="020B0604020202020204" pitchFamily="34" charset="0"/>
                <a:cs typeface="Arial" panose="020B0604020202020204" pitchFamily="34" charset="0"/>
              </a:rPr>
              <a:t>, drag the </a:t>
            </a:r>
            <a:r>
              <a:rPr lang="en-US" sz="1000" b="1" dirty="0">
                <a:latin typeface="Arial" panose="020B0604020202020204" pitchFamily="34" charset="0"/>
                <a:cs typeface="Arial" panose="020B0604020202020204" pitchFamily="34" charset="0"/>
              </a:rPr>
              <a:t>OrderQuantity</a:t>
            </a:r>
            <a:r>
              <a:rPr lang="en-US" sz="1000" dirty="0">
                <a:latin typeface="Arial" panose="020B0604020202020204" pitchFamily="34" charset="0"/>
                <a:cs typeface="Arial" panose="020B0604020202020204" pitchFamily="34" charset="0"/>
              </a:rPr>
              <a:t> field onto the new table.</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Donut chart</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and then expand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Change the </a:t>
            </a:r>
            <a:r>
              <a:rPr lang="en-US" sz="1000" b="1" dirty="0">
                <a:latin typeface="Arial" panose="020B0604020202020204" pitchFamily="34" charset="0"/>
                <a:cs typeface="Arial" panose="020B0604020202020204" pitchFamily="34" charset="0"/>
              </a:rPr>
              <a:t>Title Text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Orders by Color</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Change </a:t>
            </a:r>
            <a:r>
              <a:rPr lang="en-US" sz="1000" b="1" dirty="0">
                <a:latin typeface="Arial" panose="020B0604020202020204" pitchFamily="34" charset="0"/>
                <a:cs typeface="Arial" panose="020B0604020202020204" pitchFamily="34" charset="0"/>
              </a:rPr>
              <a:t>Alignment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Center</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under </a:t>
            </a:r>
            <a:r>
              <a:rPr lang="en-US" sz="1000" b="1" dirty="0">
                <a:latin typeface="Arial" panose="020B0604020202020204" pitchFamily="34" charset="0"/>
                <a:cs typeface="Arial" panose="020B0604020202020204" pitchFamily="34" charset="0"/>
              </a:rPr>
              <a:t>FactInternetSales</a:t>
            </a:r>
            <a:r>
              <a:rPr lang="en-US" sz="1000" dirty="0">
                <a:latin typeface="Arial" panose="020B0604020202020204" pitchFamily="34" charset="0"/>
                <a:cs typeface="Arial" panose="020B0604020202020204" pitchFamily="34" charset="0"/>
              </a:rPr>
              <a:t>, drag the </a:t>
            </a:r>
            <a:r>
              <a:rPr lang="en-US" sz="1000" b="1" dirty="0">
                <a:latin typeface="Arial" panose="020B0604020202020204" pitchFamily="34" charset="0"/>
                <a:cs typeface="Arial" panose="020B0604020202020204" pitchFamily="34" charset="0"/>
              </a:rPr>
              <a:t>SalesAmount</a:t>
            </a:r>
            <a:r>
              <a:rPr lang="en-US" sz="1000" dirty="0">
                <a:latin typeface="Arial" panose="020B0604020202020204" pitchFamily="34" charset="0"/>
                <a:cs typeface="Arial" panose="020B0604020202020204" pitchFamily="34" charset="0"/>
              </a:rPr>
              <a:t> field onto the report canvas to create a new column chart.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Fields</a:t>
            </a:r>
            <a:r>
              <a:rPr lang="en-US" sz="1000" dirty="0">
                <a:latin typeface="Arial" panose="020B0604020202020204" pitchFamily="34" charset="0"/>
                <a:cs typeface="Arial" panose="020B0604020202020204" pitchFamily="34" charset="0"/>
              </a:rPr>
              <a:t> pane, expand </a:t>
            </a:r>
            <a:r>
              <a:rPr lang="en-US" sz="1000" b="1" dirty="0">
                <a:latin typeface="Arial" panose="020B0604020202020204" pitchFamily="34" charset="0"/>
                <a:cs typeface="Arial" panose="020B0604020202020204" pitchFamily="34" charset="0"/>
              </a:rPr>
              <a:t>DimDate</a:t>
            </a:r>
            <a:r>
              <a:rPr lang="en-US" sz="1000" dirty="0">
                <a:latin typeface="Arial" panose="020B0604020202020204" pitchFamily="34" charset="0"/>
                <a:cs typeface="Arial" panose="020B0604020202020204" pitchFamily="34" charset="0"/>
              </a:rPr>
              <a:t>, and drag the </a:t>
            </a:r>
            <a:r>
              <a:rPr lang="en-US" sz="1000" b="1" dirty="0">
                <a:latin typeface="Arial" panose="020B0604020202020204" pitchFamily="34" charset="0"/>
                <a:cs typeface="Arial" panose="020B0604020202020204" pitchFamily="34" charset="0"/>
              </a:rPr>
              <a:t>EnglishMonthName</a:t>
            </a:r>
            <a:r>
              <a:rPr lang="en-US" sz="1000" dirty="0">
                <a:latin typeface="Arial" panose="020B0604020202020204" pitchFamily="34" charset="0"/>
                <a:cs typeface="Arial" panose="020B0604020202020204" pitchFamily="34" charset="0"/>
              </a:rPr>
              <a:t> to the </a:t>
            </a:r>
            <a:r>
              <a:rPr lang="en-US" sz="1000" b="1" dirty="0">
                <a:latin typeface="Arial" panose="020B0604020202020204" pitchFamily="34" charset="0"/>
                <a:cs typeface="Arial" panose="020B0604020202020204" pitchFamily="34" charset="0"/>
              </a:rPr>
              <a:t>Axis</a:t>
            </a:r>
            <a:r>
              <a:rPr lang="en-US" sz="1000" dirty="0">
                <a:latin typeface="Arial" panose="020B0604020202020204" pitchFamily="34" charset="0"/>
                <a:cs typeface="Arial" panose="020B0604020202020204" pitchFamily="34" charset="0"/>
              </a:rPr>
              <a:t> property.</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Grab the resizer on the column chart to widen the chart so that the month names display clearly.</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In the </a:t>
            </a:r>
            <a:r>
              <a:rPr lang="en-US" sz="1000" b="1" dirty="0">
                <a:latin typeface="Arial" panose="020B0604020202020204" pitchFamily="34" charset="0"/>
                <a:cs typeface="Arial" panose="020B0604020202020204" pitchFamily="34" charset="0"/>
              </a:rPr>
              <a:t>Visualizations</a:t>
            </a:r>
            <a:r>
              <a:rPr lang="en-US" sz="1000" dirty="0">
                <a:latin typeface="Arial" panose="020B0604020202020204" pitchFamily="34" charset="0"/>
                <a:cs typeface="Arial" panose="020B0604020202020204" pitchFamily="34" charset="0"/>
              </a:rPr>
              <a:t> pane, click </a:t>
            </a:r>
            <a:r>
              <a:rPr lang="en-US" sz="1000" b="1" dirty="0">
                <a:latin typeface="Arial" panose="020B0604020202020204" pitchFamily="34" charset="0"/>
                <a:cs typeface="Arial" panose="020B0604020202020204" pitchFamily="34" charset="0"/>
              </a:rPr>
              <a:t>Format</a:t>
            </a:r>
            <a:r>
              <a:rPr lang="en-US" sz="1000" dirty="0">
                <a:latin typeface="Arial" panose="020B0604020202020204" pitchFamily="34" charset="0"/>
                <a:cs typeface="Arial" panose="020B0604020202020204" pitchFamily="34" charset="0"/>
              </a:rPr>
              <a:t>, and then expand </a:t>
            </a:r>
            <a:r>
              <a:rPr lang="en-US" sz="1000" b="1" dirty="0">
                <a:latin typeface="Arial" panose="020B0604020202020204" pitchFamily="34" charset="0"/>
                <a:cs typeface="Arial" panose="020B0604020202020204" pitchFamily="34" charset="0"/>
              </a:rPr>
              <a:t>Title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a:pPr>
            <a:r>
              <a:rPr lang="en-US" sz="1000" dirty="0">
                <a:latin typeface="Arial" panose="020B0604020202020204" pitchFamily="34" charset="0"/>
                <a:cs typeface="Arial" panose="020B0604020202020204" pitchFamily="34" charset="0"/>
              </a:rPr>
              <a:t>Change the </a:t>
            </a:r>
            <a:r>
              <a:rPr lang="en-US" sz="1000" b="1" dirty="0">
                <a:latin typeface="Arial" panose="020B0604020202020204" pitchFamily="34" charset="0"/>
                <a:cs typeface="Arial" panose="020B0604020202020204" pitchFamily="34" charset="0"/>
              </a:rPr>
              <a:t>Title Text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Sales by Month</a:t>
            </a:r>
            <a:r>
              <a:rPr lang="en-US" sz="1000"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57295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Change </a:t>
            </a:r>
            <a:r>
              <a:rPr lang="en-US" sz="1000" b="1" dirty="0">
                <a:latin typeface="Arial" panose="020B0604020202020204" pitchFamily="34" charset="0"/>
                <a:cs typeface="Arial" panose="020B0604020202020204" pitchFamily="34" charset="0"/>
              </a:rPr>
              <a:t>Alignment</a:t>
            </a:r>
            <a:r>
              <a:rPr lang="en-US" sz="1000" dirty="0">
                <a:latin typeface="Arial" panose="020B0604020202020204" pitchFamily="34" charset="0"/>
                <a:cs typeface="Arial" panose="020B0604020202020204" pitchFamily="34" charset="0"/>
              </a:rPr>
              <a:t> to </a:t>
            </a:r>
            <a:r>
              <a:rPr lang="en-US" sz="1000" b="1" dirty="0">
                <a:latin typeface="Arial" panose="020B0604020202020204" pitchFamily="34" charset="0"/>
                <a:cs typeface="Arial" panose="020B0604020202020204" pitchFamily="34" charset="0"/>
              </a:rPr>
              <a:t>Center</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Click </a:t>
            </a:r>
            <a:r>
              <a:rPr lang="en-US" sz="1000" b="1" dirty="0">
                <a:latin typeface="Arial" panose="020B0604020202020204" pitchFamily="34" charset="0"/>
                <a:cs typeface="Arial" panose="020B0604020202020204" pitchFamily="34" charset="0"/>
              </a:rPr>
              <a:t>Save</a:t>
            </a:r>
            <a:r>
              <a:rPr lang="en-US" sz="1000" dirty="0">
                <a:latin typeface="Arial" panose="020B0604020202020204" pitchFamily="34" charset="0"/>
                <a:cs typeface="Arial" panose="020B0604020202020204" pitchFamily="34" charset="0"/>
              </a:rPr>
              <a:t>.</a:t>
            </a:r>
          </a:p>
          <a:p>
            <a:pPr marL="347472" lvl="0" indent="-347472">
              <a:spcAft>
                <a:spcPts val="995"/>
              </a:spcAft>
              <a:buFont typeface="+mj-lt"/>
              <a:buAutoNum type="arabicPeriod" startAt="19"/>
            </a:pPr>
            <a:r>
              <a:rPr lang="en-US" sz="1000" dirty="0">
                <a:latin typeface="Arial" panose="020B0604020202020204" pitchFamily="34" charset="0"/>
                <a:cs typeface="Arial" panose="020B0604020202020204" pitchFamily="34" charset="0"/>
              </a:rPr>
              <a:t>Leave Power BI Desktop open for the next demonstration.</a:t>
            </a:r>
          </a:p>
          <a:p>
            <a:pPr lvl="0">
              <a:lnSpc>
                <a:spcPct val="115000"/>
              </a:lnSpc>
              <a:spcAft>
                <a:spcPts val="995"/>
              </a:spcAft>
            </a:pP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Arial" panose="020B0604020202020204" pitchFamily="34" charset="0"/>
              </a:rPr>
              <a:t>Question</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a:spcAft>
                <a:spcPts val="995"/>
              </a:spcAft>
            </a:pPr>
            <a:r>
              <a:rPr lang="en-US" sz="1000" dirty="0">
                <a:latin typeface="Arial" panose="020B0604020202020204" pitchFamily="34" charset="0"/>
                <a:cs typeface="Arial" panose="020B0604020202020204" pitchFamily="34" charset="0"/>
              </a:rPr>
              <a:t>Which of the following is not a real chart type?</a:t>
            </a: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)Option 1: </a:t>
            </a:r>
            <a:r>
              <a:rPr lang="en-US" sz="1000" dirty="0">
                <a:latin typeface="Arial" panose="020B0604020202020204" pitchFamily="34" charset="0"/>
                <a:cs typeface="Arial" panose="020B0604020202020204" pitchFamily="34" charset="0"/>
              </a:rPr>
              <a:t>100% Stacked Bar Chart</a:t>
            </a: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)Option 2: </a:t>
            </a:r>
            <a:r>
              <a:rPr lang="en-US" sz="1000" dirty="0">
                <a:latin typeface="Arial" panose="020B0604020202020204" pitchFamily="34" charset="0"/>
                <a:cs typeface="Arial" panose="020B0604020202020204" pitchFamily="34" charset="0"/>
              </a:rPr>
              <a:t>Line and Column Chart</a:t>
            </a: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)Option 3: </a:t>
            </a:r>
            <a:r>
              <a:rPr lang="en-US" sz="1000" dirty="0">
                <a:latin typeface="Arial" panose="020B0604020202020204" pitchFamily="34" charset="0"/>
                <a:cs typeface="Arial" panose="020B0604020202020204" pitchFamily="34" charset="0"/>
              </a:rPr>
              <a:t>Multi-row Card Chart</a:t>
            </a: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)Option 4: </a:t>
            </a:r>
            <a:r>
              <a:rPr lang="en-US" sz="1000" dirty="0">
                <a:latin typeface="Arial" panose="020B0604020202020204" pitchFamily="34" charset="0"/>
                <a:cs typeface="Arial" panose="020B0604020202020204" pitchFamily="34" charset="0"/>
              </a:rPr>
              <a:t>Donut Chart </a:t>
            </a: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)Option 5: </a:t>
            </a:r>
            <a:r>
              <a:rPr lang="en-US" sz="1000" dirty="0">
                <a:latin typeface="Arial" panose="020B0604020202020204" pitchFamily="34" charset="0"/>
                <a:cs typeface="Arial" panose="020B0604020202020204" pitchFamily="34" charset="0"/>
              </a:rPr>
              <a:t>Pie and Line Chart</a:t>
            </a:r>
          </a:p>
          <a:p>
            <a:pPr lvl="0">
              <a:lnSpc>
                <a:spcPct val="107000"/>
              </a:lnSpc>
              <a:spcAft>
                <a:spcPts val="995"/>
              </a:spcAft>
            </a:pPr>
            <a:r>
              <a:rPr lang="en-GB" sz="1000" b="1" dirty="0">
                <a:solidFill>
                  <a:prstClr val="black"/>
                </a:solidFill>
                <a:latin typeface="Arial" panose="020B0604020202020204" pitchFamily="34" charset="0"/>
                <a:ea typeface="Calibri" panose="020F0502020204030204" pitchFamily="34" charset="0"/>
                <a:cs typeface="Arial" panose="020B0604020202020204" pitchFamily="34" charset="0"/>
              </a:rPr>
              <a:t>Answer</a:t>
            </a:r>
            <a:endParaRPr lang="en-US" sz="1000"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995"/>
              </a:spcAft>
            </a:pPr>
            <a:r>
              <a:rPr lang="en-GB" sz="1000" dirty="0">
                <a:solidFill>
                  <a:prstClr val="black"/>
                </a:solidFill>
                <a:latin typeface="Arial" panose="020B0604020202020204" pitchFamily="34" charset="0"/>
                <a:ea typeface="Calibri" panose="020F0502020204030204" pitchFamily="34" charset="0"/>
                <a:cs typeface="Arial" panose="020B0604020202020204" pitchFamily="34" charset="0"/>
              </a:rPr>
              <a:t>(√ ) Option 5: </a:t>
            </a:r>
            <a:r>
              <a:rPr lang="en-US" sz="1000" dirty="0">
                <a:latin typeface="Arial" panose="020B0604020202020204" pitchFamily="34" charset="0"/>
                <a:cs typeface="Arial" panose="020B0604020202020204" pitchFamily="34" charset="0"/>
              </a:rPr>
              <a:t>Pie and Line Chart</a:t>
            </a: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98026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0905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1009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5016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Given what you have learned so far in this module, regarding the limitations of managed BI and the uptake of self-service BI with all its advantages, do you think there is a future for managed BI?  </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995"/>
              </a:spcAft>
            </a:pPr>
            <a:r>
              <a:rPr lang="en-US" sz="1000" dirty="0">
                <a:latin typeface="Arial" panose="020B0604020202020204" pitchFamily="34" charset="0"/>
                <a:cs typeface="Arial" panose="020B0604020202020204" pitchFamily="34" charset="0"/>
              </a:rPr>
              <a:t>To some extent, there will always be a need for IT to be involved in BI, as self-service can only go so far. IT will still be required to develop, execute and manage the ETL process, design, build, and manage the data warehouse, provide access to data, and ensure users only have access to the data they need. A developer is still required to write complex queries, and stored procedures.</a:t>
            </a:r>
            <a:endParaRPr lang="en-US" sz="700" dirty="0">
              <a:latin typeface="Arial" panose="020B060402020202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29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980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26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9424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80743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5246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23055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role of the data steward. Does your organization have a data steward? If not, do you think one is necessary? Discuss some of the issues your organization faces, that your existing data steward manages, or that the addition of one could solve.</a:t>
            </a:r>
          </a:p>
          <a:p>
            <a:pPr>
              <a:lnSpc>
                <a:spcPct val="107000"/>
              </a:lnSpc>
              <a:spcAft>
                <a:spcPts val="995"/>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995"/>
              </a:spcAft>
            </a:pPr>
            <a:r>
              <a:rPr lang="en-US" sz="1000" dirty="0">
                <a:latin typeface="Arial" panose="020B0604020202020204" pitchFamily="34" charset="0"/>
                <a:cs typeface="Arial" panose="020B0604020202020204" pitchFamily="34" charset="0"/>
              </a:rPr>
              <a:t>Answers will depend on the opinion of the students.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875042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96532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2421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3004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78800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39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82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8799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b="1"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Power BI Desktop,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Home</a:t>
            </a:r>
            <a:r>
              <a:rPr lang="en-US" sz="1000" dirty="0">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are prompted to save your changes,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 report will then be published to the Power BI portal. When the window displays </a:t>
            </a:r>
            <a:r>
              <a:rPr lang="en-US" sz="1000" b="1" dirty="0">
                <a:latin typeface="Arial" panose="020B0604020202020204" pitchFamily="34" charset="0"/>
                <a:ea typeface="Times New Roman" panose="02020603050405020304" pitchFamily="18" charset="0"/>
                <a:cs typeface="Times New Roman" panose="02020603050405020304" pitchFamily="18" charset="0"/>
              </a:rPr>
              <a:t>Success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'Adventure Works Sales.pbix' in Power BI </a:t>
            </a:r>
            <a:r>
              <a:rPr lang="en-US" sz="1000" dirty="0">
                <a:latin typeface="Arial" panose="020B0604020202020204" pitchFamily="34" charset="0"/>
                <a:ea typeface="Times New Roman" panose="02020603050405020304" pitchFamily="18" charset="0"/>
                <a:cs typeface="Times New Roman" panose="02020603050405020304" pitchFamily="18" charset="0"/>
              </a:rPr>
              <a:t>to view the report online.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browser opens, if you are prompted to Sign in,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enter your Power BI credentials, enter your email address and password, and wait for the report to open.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by Gender and Marital Status </a:t>
            </a:r>
            <a:r>
              <a:rPr lang="en-US" sz="1000" dirty="0">
                <a:latin typeface="Arial" panose="020B0604020202020204" pitchFamily="34" charset="0"/>
                <a:ea typeface="Times New Roman" panose="02020603050405020304" pitchFamily="18" charset="0"/>
                <a:cs typeface="Times New Roman" panose="02020603050405020304" pitchFamily="18" charset="0"/>
              </a:rPr>
              <a:t>column chart,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visual</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and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Orders by Color</a:t>
            </a:r>
            <a:r>
              <a:rPr lang="en-US" sz="1000" dirty="0">
                <a:latin typeface="Arial" panose="020B0604020202020204" pitchFamily="34" charset="0"/>
                <a:ea typeface="Times New Roman" panose="02020603050405020304" pitchFamily="18" charset="0"/>
                <a:cs typeface="Times New Roman" panose="02020603050405020304" pitchFamily="18" charset="0"/>
              </a:rPr>
              <a:t> donut chart,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visual</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Existing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in the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by Month</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chart,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 visual</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Pin to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Existing dashboard</a:t>
            </a:r>
            <a:r>
              <a:rPr lang="en-US" sz="1000" dirty="0">
                <a:latin typeface="Arial" panose="020B0604020202020204" pitchFamily="34" charset="0"/>
                <a:ea typeface="Times New Roman" panose="02020603050405020304" pitchFamily="18" charset="0"/>
                <a:cs typeface="Times New Roman" panose="02020603050405020304" pitchFamily="18" charset="0"/>
              </a:rPr>
              <a:t>, in the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Pin</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My Workspace, u</a:t>
            </a:r>
            <a:r>
              <a:rPr lang="en-US" sz="1000" dirty="0">
                <a:latin typeface="Arial" panose="020B0604020202020204" pitchFamily="34" charset="0"/>
                <a:ea typeface="Times New Roman" panose="02020603050405020304" pitchFamily="18" charset="0"/>
                <a:cs typeface="Times New Roman" panose="02020603050405020304" pitchFamily="18" charset="0"/>
              </a:rPr>
              <a:t>nder </a:t>
            </a:r>
            <a:r>
              <a:rPr lang="en-US" sz="1000" b="1" dirty="0">
                <a:latin typeface="Arial" panose="020B0604020202020204" pitchFamily="34" charset="0"/>
                <a:ea typeface="Times New Roman" panose="02020603050405020304" pitchFamily="18" charset="0"/>
                <a:cs typeface="Times New Roman" panose="02020603050405020304" pitchFamily="18" charset="0"/>
              </a:rPr>
              <a:t>Dashboards</a:t>
            </a:r>
            <a:r>
              <a:rPr lang="en-US" sz="1000" dirty="0">
                <a:latin typeface="Arial" panose="020B0604020202020204" pitchFamily="34" charset="0"/>
                <a:ea typeface="Times New Roman" panose="02020603050405020304" pitchFamily="18" charset="0"/>
                <a:cs typeface="Times New Roman" panose="02020603050405020304" pitchFamily="18" charset="0"/>
              </a:rPr>
              <a:t>, point out the star icon to indicate a new dashboard,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 Works Sales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Drag the lower-right corner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 by Month</a:t>
            </a:r>
            <a:r>
              <a:rPr lang="en-US" sz="1000" dirty="0">
                <a:latin typeface="Arial" panose="020B0604020202020204" pitchFamily="34" charset="0"/>
                <a:ea typeface="Times New Roman" panose="02020603050405020304" pitchFamily="18" charset="0"/>
                <a:cs typeface="Times New Roman" panose="02020603050405020304" pitchFamily="18" charset="0"/>
              </a:rPr>
              <a:t> column chart, and expand it so it is as wide as the two charts above it.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Internet Explorer.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Publishing to Power BI</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Got 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Power BI Desktop.</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40</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
        <p:nvSpPr>
          <p:cNvPr id="7" name="TextBox 6"/>
          <p:cNvSpPr txBox="1"/>
          <p:nvPr/>
        </p:nvSpPr>
        <p:spPr>
          <a:xfrm>
            <a:off x="22168" y="8867832"/>
            <a:ext cx="1871025" cy="246221"/>
          </a:xfrm>
          <a:prstGeom prst="rect">
            <a:avLst/>
          </a:prstGeom>
          <a:noFill/>
        </p:spPr>
        <p:txBody>
          <a:bodyPr vert="horz" wrap="none" rtlCol="0">
            <a:spAutoFit/>
          </a:bodyPr>
          <a:lstStyle/>
          <a:p>
            <a:r>
              <a:rPr lang="en-GB" sz="1000" b="0" dirty="0">
                <a:latin typeface="Arial" panose="020B0604020202020204" pitchFamily="34" charset="0"/>
              </a:rPr>
              <a:t>(More notes on the next slide)</a:t>
            </a:r>
            <a:endParaRPr lang="en-US" sz="1000" b="0" dirty="0">
              <a:latin typeface="Arial" panose="020B0604020202020204" pitchFamily="34" charset="0"/>
            </a:endParaRPr>
          </a:p>
        </p:txBody>
      </p:sp>
    </p:spTree>
    <p:extLst>
      <p:ext uri="{BB962C8B-B14F-4D97-AF65-F5344CB8AC3E}">
        <p14:creationId xmlns:p14="http://schemas.microsoft.com/office/powerpoint/2010/main" val="3600373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is not an Excel power tool?</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Power Map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Get &amp; Transform</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Power Pack</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Power Pivot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Power View</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Power Pack</a:t>
            </a:r>
            <a:endParaRPr lang="en-US" dirty="0"/>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41</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458772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Viewing Reports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been asked to compare Excel Services in SharePoint with Power BI Desktop and Power BI Service to see which offers the best self-service BI solution. You will share an Excel file on SharePoint to determine how user friendly this experience is.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Creating a Power BI Report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published an Excel workbook to SharePoint, and you next need to see how this compares to Power BI. You will create a report and add data, and then add visualizations to the report.</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Creating a Power BI Dashboard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Power BI report is ready to be published to the Power BI Service. Next, you will publish the report and create a dashboard, and then use the Natural Query Language to ask questions of your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42</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877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43</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3670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44</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2137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using Power BI Desktop and Power BI Service, compared to using Excel and Excel Services in SharePoint. Which do you think is the best, and why?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Has your organization started using Power BI? If not, how easy do you think it will be to implement, and convert existing business users from Excel, or other BI solutions? If you have already started using it, how do users find the experience compared to the previous solution?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0100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46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2748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5</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366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role of the data steward is covered in a later topic.</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6</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65066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does your organization approach BI? Is this a major part of the corporate strategy? What BI solutions does your organization use? Is Excel used as a self-service tool? What do you think are the major issues with your organization’s approach to BI?</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cs typeface="Arial" panose="020B0604020202020204" pitchFamily="34" charset="0"/>
              </a:rPr>
              <a:t>Answers will vary, depending on the students’ experience.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7</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782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8</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9896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5053B16-BF1C-4048-B19E-6B9404022BD2}" type="slidenum">
              <a:rPr lang="en-US" sz="1000" b="0" smtClean="0"/>
              <a:t>9</a:t>
            </a:fld>
            <a:endParaRPr lang="en-US" sz="1000" b="0"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20778B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Introduction to Self-Service BI Solutions</a:t>
            </a:r>
            <a:endParaRPr lang="en-US"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05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474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655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2357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161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43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7866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6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329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6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54762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10964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109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a:t>
            </a:r>
          </a:p>
        </p:txBody>
      </p:sp>
      <p:sp>
        <p:nvSpPr>
          <p:cNvPr id="3" name="Subtitle 2"/>
          <p:cNvSpPr>
            <a:spLocks noGrp="1"/>
          </p:cNvSpPr>
          <p:nvPr>
            <p:ph type="subTitle" sz="quarter" idx="1"/>
          </p:nvPr>
        </p:nvSpPr>
        <p:spPr/>
        <p:txBody>
          <a:bodyPr/>
          <a:lstStyle/>
          <a:p>
            <a:r>
              <a:rPr lang="en-GB" dirty="0"/>
              <a:t>Introduction to Self-Service BI Solutions
</a:t>
            </a:r>
            <a:endParaRPr lang="en-US" dirty="0"/>
          </a:p>
        </p:txBody>
      </p:sp>
    </p:spTree>
    <p:extLst>
      <p:ext uri="{BB962C8B-B14F-4D97-AF65-F5344CB8AC3E}">
        <p14:creationId xmlns:p14="http://schemas.microsoft.com/office/powerpoint/2010/main" val="248203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4" name="Content Placeholder 2"/>
          <p:cNvSpPr txBox="1">
            <a:spLocks/>
          </p:cNvSpPr>
          <p:nvPr/>
        </p:nvSpPr>
        <p:spPr>
          <a:xfrm>
            <a:off x="458788" y="1021215"/>
            <a:ext cx="8119156" cy="551813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Font typeface="Wingdings" panose="05000000000000000000" pitchFamily="2" charset="2"/>
              <a:buChar char="ü"/>
            </a:pPr>
            <a:r>
              <a:rPr lang="en-US" b="0" kern="0" dirty="0">
                <a:solidFill>
                  <a:srgbClr val="000000"/>
                </a:solidFill>
              </a:rPr>
              <a:t>Commands you run against the data source to specify the data to extract:</a:t>
            </a:r>
          </a:p>
          <a:p>
            <a:pPr lvl="1"/>
            <a:r>
              <a:rPr lang="en-US" b="0" kern="0" dirty="0">
                <a:solidFill>
                  <a:srgbClr val="000000"/>
                </a:solidFill>
              </a:rPr>
              <a:t>Return entire tables or run a query against the source</a:t>
            </a:r>
          </a:p>
          <a:p>
            <a:pPr lvl="1"/>
            <a:r>
              <a:rPr lang="en-US" b="0" kern="0" dirty="0">
                <a:solidFill>
                  <a:srgbClr val="000000"/>
                </a:solidFill>
              </a:rPr>
              <a:t>Use stored procedure against SQL Server databases</a:t>
            </a:r>
          </a:p>
          <a:p>
            <a:pPr lvl="1"/>
            <a:r>
              <a:rPr lang="en-US" b="0" kern="0" dirty="0">
                <a:solidFill>
                  <a:srgbClr val="000000"/>
                </a:solidFill>
              </a:rPr>
              <a:t>Only return the data that you need</a:t>
            </a:r>
          </a:p>
          <a:p>
            <a:pPr lvl="1"/>
            <a:r>
              <a:rPr lang="en-US" b="0" kern="0" dirty="0">
                <a:solidFill>
                  <a:srgbClr val="000000"/>
                </a:solidFill>
              </a:rPr>
              <a:t>Perform transformations:</a:t>
            </a:r>
          </a:p>
          <a:p>
            <a:pPr lvl="2"/>
            <a:r>
              <a:rPr lang="en-US" b="0" kern="0" dirty="0">
                <a:solidFill>
                  <a:srgbClr val="000000"/>
                </a:solidFill>
              </a:rPr>
              <a:t>In your query</a:t>
            </a:r>
          </a:p>
          <a:p>
            <a:pPr lvl="2"/>
            <a:r>
              <a:rPr lang="en-US" b="0" kern="0" dirty="0">
                <a:solidFill>
                  <a:srgbClr val="000000"/>
                </a:solidFill>
              </a:rPr>
              <a:t>Using a language such as DAX in Power BI Desktop</a:t>
            </a:r>
          </a:p>
          <a:p>
            <a:pPr lvl="1"/>
            <a:r>
              <a:rPr lang="en-US" b="0" kern="0" dirty="0">
                <a:solidFill>
                  <a:srgbClr val="000000"/>
                </a:solidFill>
              </a:rPr>
              <a:t>DAX:</a:t>
            </a:r>
          </a:p>
          <a:p>
            <a:pPr lvl="2"/>
            <a:r>
              <a:rPr lang="en-US" b="0" kern="0" dirty="0">
                <a:solidFill>
                  <a:srgbClr val="000000"/>
                </a:solidFill>
              </a:rPr>
              <a:t>Derived from MDX and Excel formulas</a:t>
            </a:r>
          </a:p>
          <a:p>
            <a:pPr lvl="2"/>
            <a:r>
              <a:rPr lang="en-US" b="0" kern="0" dirty="0">
                <a:solidFill>
                  <a:srgbClr val="000000"/>
                </a:solidFill>
              </a:rPr>
              <a:t>Used in Power Pivot, SSAS tabular models, and Power BI Desktop</a:t>
            </a:r>
          </a:p>
          <a:p>
            <a:pPr lvl="2"/>
            <a:r>
              <a:rPr lang="en-US" b="0" kern="0" dirty="0">
                <a:solidFill>
                  <a:srgbClr val="000000"/>
                </a:solidFill>
              </a:rPr>
              <a:t>Straightforward to use, but very powerful</a:t>
            </a:r>
          </a:p>
        </p:txBody>
      </p:sp>
    </p:spTree>
    <p:extLst>
      <p:ext uri="{BB962C8B-B14F-4D97-AF65-F5344CB8AC3E}">
        <p14:creationId xmlns:p14="http://schemas.microsoft.com/office/powerpoint/2010/main" val="33165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Data must be transformed from its form in the source system into a compatible format for the destination:</a:t>
            </a:r>
          </a:p>
          <a:p>
            <a:pPr lvl="1"/>
            <a:r>
              <a:rPr lang="en-US" b="0" kern="0" dirty="0"/>
              <a:t>Cleaning</a:t>
            </a:r>
          </a:p>
          <a:p>
            <a:pPr lvl="1"/>
            <a:r>
              <a:rPr lang="en-US" b="0" kern="0" dirty="0"/>
              <a:t>Formatting</a:t>
            </a:r>
          </a:p>
          <a:p>
            <a:pPr lvl="1"/>
            <a:r>
              <a:rPr lang="en-US" b="0" kern="0" dirty="0"/>
              <a:t>Key Lookups</a:t>
            </a:r>
          </a:p>
          <a:p>
            <a:pPr lvl="1"/>
            <a:r>
              <a:rPr lang="en-US" b="0" kern="0" dirty="0"/>
              <a:t>Aggregations</a:t>
            </a:r>
          </a:p>
          <a:p>
            <a:pPr lvl="1"/>
            <a:endParaRPr lang="en-US" b="0" kern="0" dirty="0"/>
          </a:p>
        </p:txBody>
      </p:sp>
    </p:spTree>
    <p:extLst>
      <p:ext uri="{BB962C8B-B14F-4D97-AF65-F5344CB8AC3E}">
        <p14:creationId xmlns:p14="http://schemas.microsoft.com/office/powerpoint/2010/main" val="416110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13b535a-5315-498e-8782-bb598abe8f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Human eye recognizes patterns</a:t>
            </a:r>
          </a:p>
          <a:p>
            <a:r>
              <a:rPr lang="en-US" b="0" kern="0" dirty="0"/>
              <a:t>Easier to see anomalies in charts and maps, than tables</a:t>
            </a:r>
          </a:p>
          <a:p>
            <a:r>
              <a:rPr lang="en-US" b="0" kern="0" dirty="0"/>
              <a:t>Visualizations reveal patterns, clusters, and outliers</a:t>
            </a:r>
          </a:p>
          <a:p>
            <a:r>
              <a:rPr lang="en-US" b="0" kern="0" dirty="0"/>
              <a:t>Help make fast decisions about data</a:t>
            </a:r>
          </a:p>
          <a:p>
            <a:r>
              <a:rPr lang="en-US" b="0" kern="0" dirty="0"/>
              <a:t>Eliminates need for brain to process raw numbers</a:t>
            </a:r>
          </a:p>
        </p:txBody>
      </p:sp>
    </p:spTree>
    <p:extLst>
      <p:ext uri="{BB962C8B-B14F-4D97-AF65-F5344CB8AC3E}">
        <p14:creationId xmlns:p14="http://schemas.microsoft.com/office/powerpoint/2010/main" val="686003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57acca1-75c8-4cb5-b8f6-461efa5153e1">
    <p:spTree>
      <p:nvGrpSpPr>
        <p:cNvPr id="1" name=""/>
        <p:cNvGrpSpPr/>
        <p:nvPr/>
      </p:nvGrpSpPr>
      <p:grpSpPr>
        <a:xfrm>
          <a:off x="0" y="0"/>
          <a:ext cx="0" cy="0"/>
          <a:chOff x="0" y="0"/>
          <a:chExt cx="0" cy="0"/>
        </a:xfrm>
      </p:grpSpPr>
      <p:sp>
        <p:nvSpPr>
          <p:cNvPr id="2" name="Title 1"/>
          <p:cNvSpPr>
            <a:spLocks noGrp="1"/>
          </p:cNvSpPr>
          <p:nvPr>
            <p:ph type="title"/>
          </p:nvPr>
        </p:nvSpPr>
        <p:spPr>
          <a:xfrm>
            <a:off x="194365" y="-2"/>
            <a:ext cx="8909878" cy="740664"/>
          </a:xfrm>
        </p:spPr>
        <p:txBody>
          <a:bodyPr/>
          <a:lstStyle/>
          <a:p>
            <a:r>
              <a:rPr lang="en-GB" dirty="0"/>
              <a:t>Demonstration: Importing Data with Power BI Desktop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In this demonstration, you will see how to:</a:t>
            </a:r>
          </a:p>
          <a:p>
            <a:r>
              <a:rPr lang="en-US" b="0" kern="0" dirty="0"/>
              <a:t>Import data warehouse data into Power BI Desktop</a:t>
            </a:r>
          </a:p>
          <a:p>
            <a:r>
              <a:rPr lang="en-US" b="0" kern="0" dirty="0"/>
              <a:t>Remove columns</a:t>
            </a:r>
          </a:p>
          <a:p>
            <a:r>
              <a:rPr lang="en-US" b="0" kern="0" dirty="0"/>
              <a:t>Format a column</a:t>
            </a:r>
          </a:p>
          <a:p>
            <a:r>
              <a:rPr lang="en-US" b="0" kern="0" dirty="0"/>
              <a:t>Create a new column using a DAX expression</a:t>
            </a:r>
          </a:p>
        </p:txBody>
      </p:sp>
    </p:spTree>
    <p:extLst>
      <p:ext uri="{BB962C8B-B14F-4D97-AF65-F5344CB8AC3E}">
        <p14:creationId xmlns:p14="http://schemas.microsoft.com/office/powerpoint/2010/main" val="306294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314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407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81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Introduction to Data Visualization</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ü"/>
            </a:pPr>
            <a:r>
              <a:rPr lang="en-GB" dirty="0"/>
              <a:t>Charts
Cards
Maps
Tables
Tree Maps
Formatting Charts
Demonstration: Visualizing Data with Power BI Desktop</a:t>
            </a:r>
            <a:endParaRPr lang="en-US" dirty="0"/>
          </a:p>
        </p:txBody>
      </p:sp>
    </p:spTree>
    <p:extLst>
      <p:ext uri="{BB962C8B-B14F-4D97-AF65-F5344CB8AC3E}">
        <p14:creationId xmlns:p14="http://schemas.microsoft.com/office/powerpoint/2010/main" val="409276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Power BI Desktop includes a wide range of all the common chart types used in data analysis:</a:t>
            </a:r>
          </a:p>
          <a:p>
            <a:pPr lvl="1"/>
            <a:r>
              <a:rPr lang="en-US" sz="2000" b="0" kern="0" dirty="0">
                <a:solidFill>
                  <a:srgbClr val="000000"/>
                </a:solidFill>
              </a:rPr>
              <a:t>Bar and Column Charts</a:t>
            </a:r>
          </a:p>
          <a:p>
            <a:pPr lvl="1"/>
            <a:r>
              <a:rPr lang="en-US" sz="2000" b="0" kern="0" dirty="0">
                <a:solidFill>
                  <a:srgbClr val="000000"/>
                </a:solidFill>
              </a:rPr>
              <a:t>Line and Area Charts</a:t>
            </a:r>
          </a:p>
          <a:p>
            <a:pPr lvl="1"/>
            <a:r>
              <a:rPr lang="en-US" sz="2000" b="0" kern="0" dirty="0">
                <a:solidFill>
                  <a:srgbClr val="000000"/>
                </a:solidFill>
              </a:rPr>
              <a:t>Line and Column Charts</a:t>
            </a:r>
          </a:p>
          <a:p>
            <a:pPr lvl="1"/>
            <a:r>
              <a:rPr lang="en-US" sz="2000" b="0" kern="0" dirty="0">
                <a:solidFill>
                  <a:srgbClr val="000000"/>
                </a:solidFill>
              </a:rPr>
              <a:t>Scatter and Bubble Charts</a:t>
            </a:r>
          </a:p>
          <a:p>
            <a:pPr lvl="1"/>
            <a:r>
              <a:rPr lang="en-US" sz="2000" b="0" kern="0" dirty="0">
                <a:solidFill>
                  <a:srgbClr val="000000"/>
                </a:solidFill>
              </a:rPr>
              <a:t>Funnel Charts</a:t>
            </a:r>
          </a:p>
          <a:p>
            <a:pPr lvl="1"/>
            <a:r>
              <a:rPr lang="en-US" sz="2000" b="0" kern="0" dirty="0">
                <a:solidFill>
                  <a:srgbClr val="000000"/>
                </a:solidFill>
              </a:rPr>
              <a:t>Pie and Donut Charts</a:t>
            </a:r>
          </a:p>
          <a:p>
            <a:pPr lvl="1"/>
            <a:r>
              <a:rPr lang="en-US" sz="2000" b="0" kern="0" dirty="0">
                <a:solidFill>
                  <a:srgbClr val="000000"/>
                </a:solidFill>
              </a:rPr>
              <a:t>Slicers</a:t>
            </a:r>
          </a:p>
          <a:p>
            <a:pPr lvl="1"/>
            <a:r>
              <a:rPr lang="en-US" sz="2000" b="0" kern="0" dirty="0">
                <a:solidFill>
                  <a:srgbClr val="000000"/>
                </a:solidFill>
              </a:rPr>
              <a:t>Waterfall Charts</a:t>
            </a:r>
          </a:p>
        </p:txBody>
      </p:sp>
    </p:spTree>
    <p:extLst>
      <p:ext uri="{BB962C8B-B14F-4D97-AF65-F5344CB8AC3E}">
        <p14:creationId xmlns:p14="http://schemas.microsoft.com/office/powerpoint/2010/main" val="34854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p>
        </p:txBody>
      </p:sp>
      <p:sp>
        <p:nvSpPr>
          <p:cNvPr id="4" name="Content Placeholder 2"/>
          <p:cNvSpPr txBox="1">
            <a:spLocks/>
          </p:cNvSpPr>
          <p:nvPr/>
        </p:nvSpPr>
        <p:spPr>
          <a:xfrm>
            <a:off x="458788" y="1021215"/>
            <a:ext cx="8119156" cy="53518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Present most important data first:</a:t>
            </a:r>
          </a:p>
          <a:p>
            <a:pPr lvl="1"/>
            <a:r>
              <a:rPr lang="en-US" sz="1800" b="0" kern="0" dirty="0">
                <a:solidFill>
                  <a:srgbClr val="000000"/>
                </a:solidFill>
              </a:rPr>
              <a:t>If users normally read left to right and top to bottom, show most important data in top left</a:t>
            </a:r>
          </a:p>
          <a:p>
            <a:pPr lvl="1"/>
            <a:r>
              <a:rPr lang="en-US" sz="1800" b="0" kern="0" dirty="0">
                <a:solidFill>
                  <a:srgbClr val="000000"/>
                </a:solidFill>
              </a:rPr>
              <a:t>Use card, multi-row card, and KPI visuals to present important figures clearly and efficiently</a:t>
            </a:r>
          </a:p>
          <a:p>
            <a:pPr lvl="0"/>
            <a:r>
              <a:rPr lang="en-US" sz="2000" b="0" kern="0" dirty="0">
                <a:solidFill>
                  <a:srgbClr val="000000"/>
                </a:solidFill>
              </a:rPr>
              <a:t>Card Chart:</a:t>
            </a:r>
          </a:p>
          <a:p>
            <a:pPr lvl="1"/>
            <a:r>
              <a:rPr lang="en-US" sz="1800" b="0" kern="0" dirty="0">
                <a:solidFill>
                  <a:srgbClr val="000000"/>
                </a:solidFill>
              </a:rPr>
              <a:t>Displays a single numeric value, such as Total Sales</a:t>
            </a:r>
          </a:p>
          <a:p>
            <a:pPr lvl="1"/>
            <a:r>
              <a:rPr lang="en-US" sz="1800" b="0" kern="0" dirty="0">
                <a:solidFill>
                  <a:srgbClr val="000000"/>
                </a:solidFill>
              </a:rPr>
              <a:t>Optionally displays data label and title</a:t>
            </a:r>
          </a:p>
          <a:p>
            <a:pPr lvl="0"/>
            <a:r>
              <a:rPr lang="en-US" sz="2000" b="0" kern="0" dirty="0">
                <a:solidFill>
                  <a:srgbClr val="000000"/>
                </a:solidFill>
              </a:rPr>
              <a:t>Multi-row Card Chart:</a:t>
            </a:r>
          </a:p>
          <a:p>
            <a:pPr lvl="1"/>
            <a:r>
              <a:rPr lang="en-US" sz="1800" b="0" kern="0" dirty="0">
                <a:solidFill>
                  <a:srgbClr val="000000"/>
                </a:solidFill>
              </a:rPr>
              <a:t>Shows multiple numeric values, useful for small datasets, such as Main Category and Total Sales</a:t>
            </a:r>
          </a:p>
          <a:p>
            <a:pPr lvl="1"/>
            <a:r>
              <a:rPr lang="en-US" sz="1800" b="0" kern="0" dirty="0">
                <a:solidFill>
                  <a:srgbClr val="000000"/>
                </a:solidFill>
              </a:rPr>
              <a:t>Optionally include the data labels and a chart title</a:t>
            </a:r>
          </a:p>
          <a:p>
            <a:pPr lvl="0"/>
            <a:r>
              <a:rPr lang="en-US" sz="2000" b="0" kern="0" dirty="0">
                <a:solidFill>
                  <a:srgbClr val="000000"/>
                </a:solidFill>
              </a:rPr>
              <a:t>KPI</a:t>
            </a:r>
          </a:p>
          <a:p>
            <a:pPr lvl="1"/>
            <a:r>
              <a:rPr lang="en-US" sz="1800" b="0" kern="0" dirty="0">
                <a:solidFill>
                  <a:srgbClr val="000000"/>
                </a:solidFill>
              </a:rPr>
              <a:t>Visualize a business objective, and show progress towards the goal </a:t>
            </a:r>
          </a:p>
        </p:txBody>
      </p:sp>
    </p:spTree>
    <p:extLst>
      <p:ext uri="{BB962C8B-B14F-4D97-AF65-F5344CB8AC3E}">
        <p14:creationId xmlns:p14="http://schemas.microsoft.com/office/powerpoint/2010/main" val="2741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pPr marL="360000">
              <a:buFont typeface="Wingdings" panose="05000000000000000000" pitchFamily="2" charset="2"/>
              <a:buChar char="ü"/>
            </a:pPr>
            <a:r>
              <a:rPr lang="en-GB" dirty="0"/>
              <a:t>Introduction to Business Intelligence
Introduction to Data Analysis
Introduction to Data Visualization
Overview of Self-Service BI
Considerations for Self-Service BI
Microsoft Tools for Self-Service BI</a:t>
            </a:r>
            <a:endParaRPr lang="en-US" dirty="0"/>
          </a:p>
        </p:txBody>
      </p:sp>
    </p:spTree>
    <p:extLst>
      <p:ext uri="{BB962C8B-B14F-4D97-AF65-F5344CB8AC3E}">
        <p14:creationId xmlns:p14="http://schemas.microsoft.com/office/powerpoint/2010/main" val="3877050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a:t>
            </a:r>
          </a:p>
        </p:txBody>
      </p:sp>
      <p:sp>
        <p:nvSpPr>
          <p:cNvPr id="4" name="Content Placeholder 2"/>
          <p:cNvSpPr txBox="1">
            <a:spLocks/>
          </p:cNvSpPr>
          <p:nvPr/>
        </p:nvSpPr>
        <p:spPr>
          <a:xfrm>
            <a:off x="458788" y="1021214"/>
            <a:ext cx="8119156" cy="546399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Map and filled map charts for geographic data:</a:t>
            </a:r>
          </a:p>
          <a:p>
            <a:pPr lvl="1"/>
            <a:r>
              <a:rPr lang="en-US" b="0" kern="0" dirty="0">
                <a:solidFill>
                  <a:srgbClr val="000000"/>
                </a:solidFill>
              </a:rPr>
              <a:t>Power BI integrates with Bing to determine location </a:t>
            </a:r>
          </a:p>
          <a:p>
            <a:pPr lvl="1"/>
            <a:r>
              <a:rPr lang="en-US" b="0" kern="0" dirty="0">
                <a:solidFill>
                  <a:srgbClr val="000000"/>
                </a:solidFill>
              </a:rPr>
              <a:t>Bing makes a best guess using geo-coding</a:t>
            </a:r>
          </a:p>
          <a:p>
            <a:pPr lvl="0"/>
            <a:r>
              <a:rPr lang="en-US" b="0" kern="0" dirty="0">
                <a:solidFill>
                  <a:srgbClr val="000000"/>
                </a:solidFill>
              </a:rPr>
              <a:t>Map chart: </a:t>
            </a:r>
          </a:p>
          <a:p>
            <a:pPr lvl="1"/>
            <a:r>
              <a:rPr lang="en-US" b="0" kern="0" dirty="0">
                <a:solidFill>
                  <a:srgbClr val="000000"/>
                </a:solidFill>
              </a:rPr>
              <a:t>Represents data as proportionally sized, color-coded bubbles</a:t>
            </a:r>
          </a:p>
          <a:p>
            <a:pPr lvl="1"/>
            <a:r>
              <a:rPr lang="en-US" b="0" kern="0" dirty="0">
                <a:solidFill>
                  <a:srgbClr val="000000"/>
                </a:solidFill>
              </a:rPr>
              <a:t>Good for data based on cities</a:t>
            </a:r>
          </a:p>
          <a:p>
            <a:pPr lvl="0"/>
            <a:r>
              <a:rPr lang="en-US" b="0" kern="0" dirty="0">
                <a:solidFill>
                  <a:srgbClr val="000000"/>
                </a:solidFill>
              </a:rPr>
              <a:t>Filled map chart:</a:t>
            </a:r>
          </a:p>
          <a:p>
            <a:pPr lvl="1"/>
            <a:r>
              <a:rPr lang="en-US" b="0" kern="0" dirty="0">
                <a:solidFill>
                  <a:srgbClr val="000000"/>
                </a:solidFill>
              </a:rPr>
              <a:t>Uses shading across a region; for example, US states</a:t>
            </a:r>
          </a:p>
          <a:p>
            <a:pPr lvl="1"/>
            <a:r>
              <a:rPr lang="en-US" b="0" kern="0" dirty="0">
                <a:solidFill>
                  <a:srgbClr val="000000"/>
                </a:solidFill>
              </a:rPr>
              <a:t>Darker shades for higher numbers, or rather, high density</a:t>
            </a:r>
          </a:p>
          <a:p>
            <a:pPr lvl="1"/>
            <a:r>
              <a:rPr lang="en-US" b="0" kern="0" dirty="0">
                <a:solidFill>
                  <a:srgbClr val="000000"/>
                </a:solidFill>
              </a:rPr>
              <a:t>Useful for demographic data</a:t>
            </a:r>
          </a:p>
        </p:txBody>
      </p:sp>
    </p:spTree>
    <p:extLst>
      <p:ext uri="{BB962C8B-B14F-4D97-AF65-F5344CB8AC3E}">
        <p14:creationId xmlns:p14="http://schemas.microsoft.com/office/powerpoint/2010/main" val="4096767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9cd79c5-bdb4-4d2b-87fd-df7494aa4c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Display data in columns and rows:</a:t>
            </a:r>
          </a:p>
          <a:p>
            <a:pPr lvl="1">
              <a:buFont typeface="Wingdings" panose="05000000000000000000" pitchFamily="2" charset="2"/>
              <a:buChar char="§"/>
            </a:pPr>
            <a:r>
              <a:rPr lang="en-US" b="0" kern="0" dirty="0">
                <a:solidFill>
                  <a:srgbClr val="000000"/>
                </a:solidFill>
              </a:rPr>
              <a:t>Each numeric column is aggregated</a:t>
            </a:r>
          </a:p>
          <a:p>
            <a:pPr lvl="1">
              <a:buFont typeface="Wingdings" panose="05000000000000000000" pitchFamily="2" charset="2"/>
              <a:buChar char="§"/>
            </a:pPr>
            <a:r>
              <a:rPr lang="en-US" b="0" kern="0" dirty="0">
                <a:solidFill>
                  <a:srgbClr val="000000"/>
                </a:solidFill>
              </a:rPr>
              <a:t>Table and matrix charts are similar to look at</a:t>
            </a:r>
          </a:p>
          <a:p>
            <a:pPr lvl="1">
              <a:buFont typeface="Wingdings" panose="05000000000000000000" pitchFamily="2" charset="2"/>
              <a:buChar char="§"/>
            </a:pPr>
            <a:r>
              <a:rPr lang="en-US" b="0" kern="0" dirty="0">
                <a:solidFill>
                  <a:srgbClr val="000000"/>
                </a:solidFill>
              </a:rPr>
              <a:t>Useful for displaying numeric data, such as financial</a:t>
            </a:r>
          </a:p>
          <a:p>
            <a:pPr lvl="1">
              <a:buFont typeface="Wingdings" panose="05000000000000000000" pitchFamily="2" charset="2"/>
              <a:buChar char="§"/>
            </a:pPr>
            <a:r>
              <a:rPr lang="en-US" b="0" kern="0" dirty="0">
                <a:solidFill>
                  <a:srgbClr val="000000"/>
                </a:solidFill>
              </a:rPr>
              <a:t>Best for small datasets</a:t>
            </a:r>
          </a:p>
          <a:p>
            <a:pPr lvl="1">
              <a:buFont typeface="Wingdings" panose="05000000000000000000" pitchFamily="2" charset="2"/>
              <a:buChar char="§"/>
            </a:pPr>
            <a:r>
              <a:rPr lang="en-US" b="0" kern="0" dirty="0">
                <a:solidFill>
                  <a:srgbClr val="000000"/>
                </a:solidFill>
              </a:rPr>
              <a:t>Includes very little visual formatting</a:t>
            </a:r>
          </a:p>
          <a:p>
            <a:pPr lvl="1">
              <a:buFont typeface="Wingdings" panose="05000000000000000000" pitchFamily="2" charset="2"/>
              <a:buChar char="§"/>
            </a:pPr>
            <a:r>
              <a:rPr lang="en-US" b="0" kern="0" dirty="0">
                <a:solidFill>
                  <a:srgbClr val="000000"/>
                </a:solidFill>
              </a:rPr>
              <a:t>Data must be read to be understood</a:t>
            </a:r>
          </a:p>
          <a:p>
            <a:pPr lvl="1">
              <a:buFont typeface="Wingdings" panose="05000000000000000000" pitchFamily="2" charset="2"/>
              <a:buChar char="§"/>
            </a:pPr>
            <a:r>
              <a:rPr lang="en-US" b="0" kern="0" dirty="0">
                <a:solidFill>
                  <a:srgbClr val="000000"/>
                </a:solidFill>
              </a:rPr>
              <a:t>Consumes a lot of space on the report canvas</a:t>
            </a:r>
          </a:p>
          <a:p>
            <a:pPr lvl="1">
              <a:buFont typeface="Wingdings" panose="05000000000000000000" pitchFamily="2" charset="2"/>
              <a:buChar char="§"/>
            </a:pPr>
            <a:r>
              <a:rPr lang="en-US" b="0" kern="0" dirty="0">
                <a:solidFill>
                  <a:srgbClr val="000000"/>
                </a:solidFill>
              </a:rPr>
              <a:t>Cannot order subsets of data within columns</a:t>
            </a:r>
          </a:p>
          <a:p>
            <a:pPr lvl="1">
              <a:buFont typeface="Wingdings" panose="05000000000000000000" pitchFamily="2" charset="2"/>
              <a:buChar char="§"/>
            </a:pPr>
            <a:r>
              <a:rPr lang="en-US" b="0" kern="0" dirty="0">
                <a:solidFill>
                  <a:srgbClr val="000000"/>
                </a:solidFill>
              </a:rPr>
              <a:t>Not interactive</a:t>
            </a:r>
          </a:p>
        </p:txBody>
      </p:sp>
    </p:spTree>
    <p:extLst>
      <p:ext uri="{BB962C8B-B14F-4D97-AF65-F5344CB8AC3E}">
        <p14:creationId xmlns:p14="http://schemas.microsoft.com/office/powerpoint/2010/main" val="3762284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1c85a33-11b2-4262-b5a1-62bc2475e7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Maps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tree map does not look like a tree, but its functionality represents a tree:</a:t>
            </a:r>
          </a:p>
          <a:p>
            <a:pPr lvl="1"/>
            <a:r>
              <a:rPr lang="en-US" b="0" kern="0" dirty="0">
                <a:solidFill>
                  <a:srgbClr val="000000"/>
                </a:solidFill>
              </a:rPr>
              <a:t>Data represented as a rectangle or branch</a:t>
            </a:r>
          </a:p>
          <a:p>
            <a:pPr lvl="1"/>
            <a:r>
              <a:rPr lang="en-US" b="0" kern="0" dirty="0">
                <a:solidFill>
                  <a:srgbClr val="000000"/>
                </a:solidFill>
              </a:rPr>
              <a:t>Branch can be further divided into nested rectangles, or leaves of the branch</a:t>
            </a:r>
          </a:p>
          <a:p>
            <a:pPr lvl="0"/>
            <a:r>
              <a:rPr lang="en-US" b="0" kern="0" dirty="0">
                <a:solidFill>
                  <a:srgbClr val="000000"/>
                </a:solidFill>
              </a:rPr>
              <a:t>Represents data hierarchically </a:t>
            </a:r>
          </a:p>
          <a:p>
            <a:pPr lvl="0"/>
            <a:r>
              <a:rPr lang="en-US" b="0" kern="0" dirty="0">
                <a:solidFill>
                  <a:srgbClr val="000000"/>
                </a:solidFill>
              </a:rPr>
              <a:t>Efficient use of space</a:t>
            </a:r>
          </a:p>
          <a:p>
            <a:pPr lvl="1"/>
            <a:r>
              <a:rPr lang="en-US" b="0" kern="0" dirty="0">
                <a:solidFill>
                  <a:srgbClr val="000000"/>
                </a:solidFill>
              </a:rPr>
              <a:t>Flattens data to show two layers—for example, sales by country, with each county broken into territories</a:t>
            </a:r>
          </a:p>
          <a:p>
            <a:pPr lvl="1"/>
            <a:r>
              <a:rPr lang="en-US" b="0" kern="0" dirty="0">
                <a:solidFill>
                  <a:srgbClr val="000000"/>
                </a:solidFill>
              </a:rPr>
              <a:t>No need to drill down to see this data </a:t>
            </a:r>
          </a:p>
        </p:txBody>
      </p:sp>
    </p:spTree>
    <p:extLst>
      <p:ext uri="{BB962C8B-B14F-4D97-AF65-F5344CB8AC3E}">
        <p14:creationId xmlns:p14="http://schemas.microsoft.com/office/powerpoint/2010/main" val="193137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da794d3-c80a-4388-9fca-ea176108af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Charts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All charts can be customized with colors and borders:</a:t>
            </a:r>
          </a:p>
          <a:p>
            <a:pPr lvl="1"/>
            <a:r>
              <a:rPr lang="en-US" sz="1800" b="0" kern="0" dirty="0">
                <a:solidFill>
                  <a:srgbClr val="000000"/>
                </a:solidFill>
              </a:rPr>
              <a:t>Show or hide a chart title, change font color and size</a:t>
            </a:r>
          </a:p>
          <a:p>
            <a:pPr lvl="1"/>
            <a:r>
              <a:rPr lang="en-US" sz="1800" b="0" kern="0" dirty="0">
                <a:solidFill>
                  <a:srgbClr val="000000"/>
                </a:solidFill>
              </a:rPr>
              <a:t>Set X and Y position, width and height of each chart</a:t>
            </a:r>
          </a:p>
          <a:p>
            <a:pPr lvl="1"/>
            <a:r>
              <a:rPr lang="en-US" sz="1800" b="0" kern="0" dirty="0">
                <a:solidFill>
                  <a:srgbClr val="000000"/>
                </a:solidFill>
              </a:rPr>
              <a:t>Show or hide axis, data labels, or legends</a:t>
            </a:r>
          </a:p>
          <a:p>
            <a:pPr lvl="1"/>
            <a:r>
              <a:rPr lang="en-US" sz="1800" b="0" kern="0" dirty="0">
                <a:solidFill>
                  <a:srgbClr val="000000"/>
                </a:solidFill>
              </a:rPr>
              <a:t>Set colors of data points—for example all columns—or by each value</a:t>
            </a:r>
          </a:p>
          <a:p>
            <a:pPr lvl="0"/>
            <a:r>
              <a:rPr lang="en-US" sz="2000" b="0" kern="0" dirty="0">
                <a:solidFill>
                  <a:srgbClr val="000000"/>
                </a:solidFill>
              </a:rPr>
              <a:t>Add shapes, text boxes, and images:</a:t>
            </a:r>
          </a:p>
          <a:p>
            <a:pPr lvl="1"/>
            <a:r>
              <a:rPr lang="en-US" sz="1800" b="0" kern="0" dirty="0">
                <a:solidFill>
                  <a:srgbClr val="000000"/>
                </a:solidFill>
              </a:rPr>
              <a:t>Use shapes to group related visuals</a:t>
            </a:r>
          </a:p>
          <a:p>
            <a:pPr lvl="1"/>
            <a:r>
              <a:rPr lang="en-US" sz="1800" b="0" kern="0" dirty="0">
                <a:solidFill>
                  <a:srgbClr val="000000"/>
                </a:solidFill>
              </a:rPr>
              <a:t>Use text boxes to add headers or create hyperlinks</a:t>
            </a:r>
          </a:p>
          <a:p>
            <a:pPr lvl="1"/>
            <a:r>
              <a:rPr lang="en-US" sz="1800" b="0" kern="0" dirty="0">
                <a:solidFill>
                  <a:srgbClr val="000000"/>
                </a:solidFill>
              </a:rPr>
              <a:t>Add corporate logos, pictures, or photos to enhance report</a:t>
            </a:r>
          </a:p>
          <a:p>
            <a:pPr lvl="0"/>
            <a:r>
              <a:rPr lang="en-US" sz="2000" b="0" kern="0" dirty="0">
                <a:solidFill>
                  <a:srgbClr val="000000"/>
                </a:solidFill>
              </a:rPr>
              <a:t>Right-click bar or line: drill down to underlying records</a:t>
            </a:r>
          </a:p>
          <a:p>
            <a:pPr lvl="0"/>
            <a:r>
              <a:rPr lang="en-US" sz="2000" b="0" kern="0" dirty="0">
                <a:solidFill>
                  <a:srgbClr val="000000"/>
                </a:solidFill>
              </a:rPr>
              <a:t>Customize tooltips by adding extra fields</a:t>
            </a:r>
          </a:p>
          <a:p>
            <a:pPr lvl="0"/>
            <a:r>
              <a:rPr lang="en-US" sz="2000" b="0" kern="0" dirty="0">
                <a:solidFill>
                  <a:srgbClr val="000000"/>
                </a:solidFill>
              </a:rPr>
              <a:t>Quick Calcs quickly change the aggregation on a field</a:t>
            </a:r>
          </a:p>
          <a:p>
            <a:pPr lvl="0"/>
            <a:r>
              <a:rPr lang="en-US" sz="2000" b="0" kern="0" dirty="0">
                <a:solidFill>
                  <a:srgbClr val="000000"/>
                </a:solidFill>
              </a:rPr>
              <a:t>Add trend, constant, and dynamic reference lines to charts</a:t>
            </a:r>
          </a:p>
        </p:txBody>
      </p:sp>
    </p:spTree>
    <p:extLst>
      <p:ext uri="{BB962C8B-B14F-4D97-AF65-F5344CB8AC3E}">
        <p14:creationId xmlns:p14="http://schemas.microsoft.com/office/powerpoint/2010/main" val="1062412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a927bdf-f2ac-49cb-b2eb-35f0b623d804">
    <p:spTree>
      <p:nvGrpSpPr>
        <p:cNvPr id="1" name=""/>
        <p:cNvGrpSpPr/>
        <p:nvPr/>
      </p:nvGrpSpPr>
      <p:grpSpPr>
        <a:xfrm>
          <a:off x="0" y="0"/>
          <a:ext cx="0" cy="0"/>
          <a:chOff x="0" y="0"/>
          <a:chExt cx="0" cy="0"/>
        </a:xfrm>
      </p:grpSpPr>
      <p:sp>
        <p:nvSpPr>
          <p:cNvPr id="2" name="Title 1"/>
          <p:cNvSpPr>
            <a:spLocks noGrp="1"/>
          </p:cNvSpPr>
          <p:nvPr>
            <p:ph type="title"/>
          </p:nvPr>
        </p:nvSpPr>
        <p:spPr>
          <a:xfrm>
            <a:off x="163443" y="-2"/>
            <a:ext cx="8843617" cy="740664"/>
          </a:xfrm>
        </p:spPr>
        <p:txBody>
          <a:bodyPr/>
          <a:lstStyle/>
          <a:p>
            <a:r>
              <a:rPr lang="en-GB" dirty="0"/>
              <a:t>Demonstration: Visualizing Data with Power BI Desktop</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b="0" kern="0" dirty="0"/>
              <a:t>In this demonstration, you will see how to:</a:t>
            </a:r>
          </a:p>
          <a:p>
            <a:r>
              <a:rPr lang="en-US" b="0" kern="0" dirty="0"/>
              <a:t>Add visualizations to a Power BI report</a:t>
            </a:r>
          </a:p>
          <a:p>
            <a:r>
              <a:rPr lang="en-US" b="0" kern="0" dirty="0"/>
              <a:t>Apply basic formatting to the visualizations </a:t>
            </a:r>
          </a:p>
        </p:txBody>
      </p:sp>
    </p:spTree>
    <p:extLst>
      <p:ext uri="{BB962C8B-B14F-4D97-AF65-F5344CB8AC3E}">
        <p14:creationId xmlns:p14="http://schemas.microsoft.com/office/powerpoint/2010/main" val="76398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960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c03e6dd-734c-4658-9d84-a28946ec2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Overview of Self-Service BI</a:t>
            </a:r>
            <a:endParaRPr lang="en-US" dirty="0"/>
          </a:p>
        </p:txBody>
      </p:sp>
      <p:sp>
        <p:nvSpPr>
          <p:cNvPr id="3" name="Text Placeholder 2"/>
          <p:cNvSpPr>
            <a:spLocks noGrp="1"/>
          </p:cNvSpPr>
          <p:nvPr>
            <p:ph type="body" idx="1"/>
          </p:nvPr>
        </p:nvSpPr>
        <p:spPr/>
        <p:txBody>
          <a:bodyPr/>
          <a:lstStyle/>
          <a:p>
            <a:r>
              <a:rPr lang="en-GB" dirty="0"/>
              <a:t>Data Explosion
Limitations of Managed Enterprise BI
Self-Service BI Trend</a:t>
            </a:r>
            <a:endParaRPr lang="en-US" dirty="0"/>
          </a:p>
        </p:txBody>
      </p:sp>
    </p:spTree>
    <p:extLst>
      <p:ext uri="{BB962C8B-B14F-4D97-AF65-F5344CB8AC3E}">
        <p14:creationId xmlns:p14="http://schemas.microsoft.com/office/powerpoint/2010/main" val="22489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778bd06-2e62-4c10-8428-b1e9ef631a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Big data is high-volume, unstructured data</a:t>
            </a:r>
          </a:p>
          <a:p>
            <a:pPr lvl="1"/>
            <a:r>
              <a:rPr lang="en-US" b="0" kern="0" dirty="0">
                <a:solidFill>
                  <a:srgbClr val="000000"/>
                </a:solidFill>
              </a:rPr>
              <a:t>Generated as a result of a technology-driven world</a:t>
            </a:r>
          </a:p>
          <a:p>
            <a:pPr lvl="1"/>
            <a:r>
              <a:rPr lang="en-US" b="0" kern="0" dirty="0">
                <a:solidFill>
                  <a:srgbClr val="000000"/>
                </a:solidFill>
              </a:rPr>
              <a:t>Characteristics:</a:t>
            </a:r>
          </a:p>
          <a:p>
            <a:pPr lvl="2"/>
            <a:r>
              <a:rPr lang="en-US" b="0" kern="0" dirty="0">
                <a:solidFill>
                  <a:srgbClr val="000000"/>
                </a:solidFill>
              </a:rPr>
              <a:t>Volume</a:t>
            </a:r>
          </a:p>
          <a:p>
            <a:pPr lvl="2"/>
            <a:r>
              <a:rPr lang="en-US" b="0" kern="0" dirty="0">
                <a:solidFill>
                  <a:srgbClr val="000000"/>
                </a:solidFill>
              </a:rPr>
              <a:t>Variety</a:t>
            </a:r>
          </a:p>
          <a:p>
            <a:pPr lvl="2"/>
            <a:r>
              <a:rPr lang="en-US" b="0" kern="0" dirty="0">
                <a:solidFill>
                  <a:srgbClr val="000000"/>
                </a:solidFill>
              </a:rPr>
              <a:t>Velocity</a:t>
            </a:r>
          </a:p>
          <a:p>
            <a:pPr lvl="2"/>
            <a:r>
              <a:rPr lang="en-US" b="0" kern="0" dirty="0">
                <a:solidFill>
                  <a:srgbClr val="000000"/>
                </a:solidFill>
              </a:rPr>
              <a:t>Variability</a:t>
            </a:r>
          </a:p>
          <a:p>
            <a:pPr lvl="2"/>
            <a:r>
              <a:rPr lang="en-US" b="0" kern="0" dirty="0">
                <a:solidFill>
                  <a:srgbClr val="000000"/>
                </a:solidFill>
              </a:rPr>
              <a:t>Veracity</a:t>
            </a:r>
          </a:p>
          <a:p>
            <a:pPr lvl="0"/>
            <a:r>
              <a:rPr lang="en-US" b="0" kern="0" dirty="0">
                <a:solidFill>
                  <a:srgbClr val="000000"/>
                </a:solidFill>
              </a:rPr>
              <a:t>BI data: structured in DW, is useful for measures, and KPIs </a:t>
            </a:r>
          </a:p>
          <a:p>
            <a:pPr lvl="0"/>
            <a:r>
              <a:rPr lang="en-US" b="0" kern="0" dirty="0">
                <a:solidFill>
                  <a:srgbClr val="000000"/>
                </a:solidFill>
              </a:rPr>
              <a:t>Big data: reveals relationships</a:t>
            </a:r>
          </a:p>
        </p:txBody>
      </p:sp>
    </p:spTree>
    <p:extLst>
      <p:ext uri="{BB962C8B-B14F-4D97-AF65-F5344CB8AC3E}">
        <p14:creationId xmlns:p14="http://schemas.microsoft.com/office/powerpoint/2010/main" val="201143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307848d-f836-4d35-ad42-077525566b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Limitations of Managed Enterprise BI</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Development work is generally a slow process</a:t>
            </a:r>
          </a:p>
          <a:p>
            <a:pPr lvl="0"/>
            <a:r>
              <a:rPr lang="en-US" b="0" kern="0" dirty="0">
                <a:solidFill>
                  <a:srgbClr val="000000"/>
                </a:solidFill>
              </a:rPr>
              <a:t>IT departments frequently have a backlog of requirements</a:t>
            </a:r>
          </a:p>
          <a:p>
            <a:pPr lvl="0"/>
            <a:r>
              <a:rPr lang="en-US" b="0" kern="0" dirty="0">
                <a:solidFill>
                  <a:srgbClr val="000000"/>
                </a:solidFill>
              </a:rPr>
              <a:t>Main limitations of managed enterprise BI include:</a:t>
            </a:r>
          </a:p>
          <a:p>
            <a:pPr lvl="1"/>
            <a:r>
              <a:rPr lang="en-US" b="0" kern="0" dirty="0">
                <a:solidFill>
                  <a:srgbClr val="000000"/>
                </a:solidFill>
              </a:rPr>
              <a:t>Time</a:t>
            </a:r>
          </a:p>
          <a:p>
            <a:pPr lvl="1"/>
            <a:r>
              <a:rPr lang="en-US" b="0" kern="0" dirty="0">
                <a:solidFill>
                  <a:srgbClr val="000000"/>
                </a:solidFill>
              </a:rPr>
              <a:t>Budget</a:t>
            </a:r>
          </a:p>
          <a:p>
            <a:pPr lvl="1"/>
            <a:r>
              <a:rPr lang="en-US" b="0" kern="0" dirty="0">
                <a:solidFill>
                  <a:srgbClr val="000000"/>
                </a:solidFill>
              </a:rPr>
              <a:t>Developer cost</a:t>
            </a:r>
          </a:p>
          <a:p>
            <a:pPr lvl="1"/>
            <a:r>
              <a:rPr lang="en-US" b="0" kern="0" dirty="0">
                <a:solidFill>
                  <a:srgbClr val="000000"/>
                </a:solidFill>
              </a:rPr>
              <a:t>Lack of business knowledge</a:t>
            </a:r>
          </a:p>
          <a:p>
            <a:pPr lvl="1"/>
            <a:r>
              <a:rPr lang="en-US" b="0" kern="0" dirty="0">
                <a:solidFill>
                  <a:srgbClr val="000000"/>
                </a:solidFill>
              </a:rPr>
              <a:t>Changing requirements</a:t>
            </a:r>
          </a:p>
        </p:txBody>
      </p:sp>
    </p:spTree>
    <p:extLst>
      <p:ext uri="{BB962C8B-B14F-4D97-AF65-F5344CB8AC3E}">
        <p14:creationId xmlns:p14="http://schemas.microsoft.com/office/powerpoint/2010/main" val="1528950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cccbad1-f141-4e7a-8fea-3463573878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Self-Service BI Trend</a:t>
            </a:r>
          </a:p>
        </p:txBody>
      </p:sp>
      <p:sp>
        <p:nvSpPr>
          <p:cNvPr id="4" name="Content Placeholder 2"/>
          <p:cNvSpPr txBox="1">
            <a:spLocks/>
          </p:cNvSpPr>
          <p:nvPr/>
        </p:nvSpPr>
        <p:spPr>
          <a:xfrm>
            <a:off x="458788" y="1021214"/>
            <a:ext cx="8119156" cy="52826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Big data:</a:t>
            </a:r>
          </a:p>
          <a:p>
            <a:pPr lvl="1"/>
            <a:r>
              <a:rPr lang="en-US" b="0" kern="0" dirty="0">
                <a:solidFill>
                  <a:srgbClr val="000000"/>
                </a:solidFill>
              </a:rPr>
              <a:t>Less about being big, more about an organization’s ability to extract useful insights:</a:t>
            </a:r>
          </a:p>
          <a:p>
            <a:pPr lvl="1"/>
            <a:r>
              <a:rPr lang="en-US" b="0" kern="0" dirty="0">
                <a:solidFill>
                  <a:srgbClr val="000000"/>
                </a:solidFill>
              </a:rPr>
              <a:t>Users need to combine data from various sources</a:t>
            </a:r>
          </a:p>
          <a:p>
            <a:pPr lvl="1"/>
            <a:r>
              <a:rPr lang="en-US" b="0" kern="0" dirty="0">
                <a:solidFill>
                  <a:srgbClr val="000000"/>
                </a:solidFill>
              </a:rPr>
              <a:t>Data analysis needs to be done quicker</a:t>
            </a:r>
          </a:p>
          <a:p>
            <a:pPr lvl="0"/>
            <a:r>
              <a:rPr lang="en-US" b="0" kern="0" dirty="0">
                <a:solidFill>
                  <a:srgbClr val="000000"/>
                </a:solidFill>
              </a:rPr>
              <a:t>Self-service BI:</a:t>
            </a:r>
          </a:p>
          <a:p>
            <a:pPr lvl="1"/>
            <a:r>
              <a:rPr lang="en-US" b="0" kern="0" dirty="0">
                <a:solidFill>
                  <a:srgbClr val="000000"/>
                </a:solidFill>
              </a:rPr>
              <a:t>Business users can access corporate data and perform analysis without possessing technical skills</a:t>
            </a:r>
          </a:p>
          <a:p>
            <a:pPr lvl="0"/>
            <a:r>
              <a:rPr lang="en-US" b="0" kern="0" dirty="0">
                <a:solidFill>
                  <a:srgbClr val="000000"/>
                </a:solidFill>
              </a:rPr>
              <a:t>Popularity driven by:</a:t>
            </a:r>
          </a:p>
          <a:p>
            <a:pPr lvl="1"/>
            <a:r>
              <a:rPr lang="en-US" b="0" kern="0" dirty="0">
                <a:solidFill>
                  <a:srgbClr val="000000"/>
                </a:solidFill>
              </a:rPr>
              <a:t>Excel power tools</a:t>
            </a:r>
          </a:p>
          <a:p>
            <a:pPr lvl="1"/>
            <a:r>
              <a:rPr lang="en-US" b="0" kern="0" dirty="0">
                <a:solidFill>
                  <a:srgbClr val="000000"/>
                </a:solidFill>
              </a:rPr>
              <a:t>Increase in affordable solutions from software vendors, such as Tableau and Qlik</a:t>
            </a:r>
          </a:p>
        </p:txBody>
      </p:sp>
    </p:spTree>
    <p:extLst>
      <p:ext uri="{BB962C8B-B14F-4D97-AF65-F5344CB8AC3E}">
        <p14:creationId xmlns:p14="http://schemas.microsoft.com/office/powerpoint/2010/main" val="2388175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Introduction to Business Intelligence</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ü"/>
            </a:pPr>
            <a:r>
              <a:rPr lang="en-GB" dirty="0"/>
              <a:t>Business Intelligence Scenarios
Trends in Business Intelligence
Business Intelligence Project Roles
Enterprise BI Data Models</a:t>
            </a:r>
            <a:endParaRPr lang="en-US" dirty="0"/>
          </a:p>
        </p:txBody>
      </p:sp>
    </p:spTree>
    <p:extLst>
      <p:ext uri="{BB962C8B-B14F-4D97-AF65-F5344CB8AC3E}">
        <p14:creationId xmlns:p14="http://schemas.microsoft.com/office/powerpoint/2010/main" val="374072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c3c61ac4-67d3-432f-9318-0ffaacf8fd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Considerations for Self-Service BI</a:t>
            </a:r>
            <a:endParaRPr lang="en-US" dirty="0"/>
          </a:p>
        </p:txBody>
      </p:sp>
      <p:sp>
        <p:nvSpPr>
          <p:cNvPr id="3" name="Text Placeholder 2"/>
          <p:cNvSpPr>
            <a:spLocks noGrp="1"/>
          </p:cNvSpPr>
          <p:nvPr>
            <p:ph type="body" idx="1"/>
          </p:nvPr>
        </p:nvSpPr>
        <p:spPr/>
        <p:txBody>
          <a:bodyPr/>
          <a:lstStyle/>
          <a:p>
            <a:r>
              <a:rPr lang="en-US" dirty="0"/>
              <a:t>Data Access
Data Reliability
User Expertise
Data Stewards</a:t>
            </a:r>
          </a:p>
        </p:txBody>
      </p:sp>
    </p:spTree>
    <p:extLst>
      <p:ext uri="{BB962C8B-B14F-4D97-AF65-F5344CB8AC3E}">
        <p14:creationId xmlns:p14="http://schemas.microsoft.com/office/powerpoint/2010/main" val="3907141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912d31d2-c170-4704-a0f7-95c8cdfc1e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Self-service BI enables users to connect to a wide range of data sources: </a:t>
            </a:r>
          </a:p>
          <a:p>
            <a:pPr lvl="1"/>
            <a:r>
              <a:rPr lang="en-US" b="0" kern="0" dirty="0"/>
              <a:t>On-premises databases and data warehouses:</a:t>
            </a:r>
          </a:p>
          <a:p>
            <a:pPr lvl="2"/>
            <a:r>
              <a:rPr lang="en-US" b="0" kern="0" dirty="0"/>
              <a:t>Can easily control access</a:t>
            </a:r>
          </a:p>
          <a:p>
            <a:pPr lvl="1"/>
            <a:r>
              <a:rPr lang="en-US" b="0" kern="0" dirty="0"/>
              <a:t>Local files:</a:t>
            </a:r>
          </a:p>
          <a:p>
            <a:pPr lvl="2"/>
            <a:r>
              <a:rPr lang="en-US" b="0" kern="0" dirty="0"/>
              <a:t>Difficult to restrict access—files easily transferred and shared</a:t>
            </a:r>
          </a:p>
          <a:p>
            <a:pPr lvl="1"/>
            <a:r>
              <a:rPr lang="en-US" b="0" kern="0" dirty="0"/>
              <a:t>Cloud: </a:t>
            </a:r>
          </a:p>
          <a:p>
            <a:pPr lvl="2"/>
            <a:r>
              <a:rPr lang="en-US" b="0" kern="0" dirty="0"/>
              <a:t>Can secure own cloud databases</a:t>
            </a:r>
          </a:p>
          <a:p>
            <a:pPr lvl="1"/>
            <a:r>
              <a:rPr lang="en-US" b="0" kern="0" dirty="0"/>
              <a:t>Public data:</a:t>
            </a:r>
          </a:p>
          <a:p>
            <a:pPr lvl="2"/>
            <a:r>
              <a:rPr lang="en-US" b="0" kern="0" dirty="0"/>
              <a:t>No control over access</a:t>
            </a:r>
          </a:p>
          <a:p>
            <a:r>
              <a:rPr lang="en-US" b="0" kern="0" dirty="0"/>
              <a:t>Data traffic increased due to one-off queries</a:t>
            </a:r>
          </a:p>
        </p:txBody>
      </p:sp>
    </p:spTree>
    <p:extLst>
      <p:ext uri="{BB962C8B-B14F-4D97-AF65-F5344CB8AC3E}">
        <p14:creationId xmlns:p14="http://schemas.microsoft.com/office/powerpoint/2010/main" val="2049468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f54b025-2108-4d7a-acc3-3e38baeffa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Reliability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The condition of the data:</a:t>
            </a:r>
          </a:p>
          <a:p>
            <a:pPr lvl="1"/>
            <a:r>
              <a:rPr lang="en-US" b="0" kern="0" dirty="0"/>
              <a:t>Complete, error free, and fit for purpose</a:t>
            </a:r>
          </a:p>
          <a:p>
            <a:pPr lvl="1"/>
            <a:r>
              <a:rPr lang="en-US" b="0" kern="0" dirty="0"/>
              <a:t>Most relevant to publicly available datasets</a:t>
            </a:r>
          </a:p>
          <a:p>
            <a:pPr lvl="1"/>
            <a:r>
              <a:rPr lang="en-US" b="0" kern="0" dirty="0"/>
              <a:t>Data fields should be densely populated to be useful</a:t>
            </a:r>
          </a:p>
          <a:p>
            <a:pPr lvl="1"/>
            <a:r>
              <a:rPr lang="en-US" b="0" kern="0" dirty="0"/>
              <a:t>Errors should not be severe enough to cause doubt</a:t>
            </a:r>
          </a:p>
          <a:p>
            <a:r>
              <a:rPr lang="en-US" b="0" kern="0" dirty="0"/>
              <a:t>Risk analysis :</a:t>
            </a:r>
          </a:p>
          <a:p>
            <a:pPr lvl="1"/>
            <a:r>
              <a:rPr lang="en-US" b="0" kern="0" dirty="0"/>
              <a:t>Will the data be used for critical decision-making?</a:t>
            </a:r>
          </a:p>
          <a:p>
            <a:pPr lvl="1"/>
            <a:r>
              <a:rPr lang="en-US" b="0" kern="0" dirty="0"/>
              <a:t>Will it influence policy-making or legislation?</a:t>
            </a:r>
          </a:p>
          <a:p>
            <a:pPr lvl="1"/>
            <a:r>
              <a:rPr lang="en-US" b="0" kern="0" dirty="0"/>
              <a:t>Is the risk of using it high, medium, or low?</a:t>
            </a:r>
          </a:p>
          <a:p>
            <a:r>
              <a:rPr lang="en-US" b="0" kern="0" dirty="0"/>
              <a:t>Question the data source, frequency of refresh, the data owner, connection, and structure</a:t>
            </a:r>
          </a:p>
        </p:txBody>
      </p:sp>
    </p:spTree>
    <p:extLst>
      <p:ext uri="{BB962C8B-B14F-4D97-AF65-F5344CB8AC3E}">
        <p14:creationId xmlns:p14="http://schemas.microsoft.com/office/powerpoint/2010/main" val="775978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157ffda2-3869-4d97-8778-d00b040782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Expertise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Self-service BI solutions require less technical knowledge than developing a managed solution:</a:t>
            </a:r>
          </a:p>
          <a:p>
            <a:pPr lvl="1"/>
            <a:r>
              <a:rPr lang="en-US" b="0" kern="0" dirty="0">
                <a:solidFill>
                  <a:srgbClr val="000000"/>
                </a:solidFill>
              </a:rPr>
              <a:t>Designed for least effort and quick to create</a:t>
            </a:r>
          </a:p>
          <a:p>
            <a:pPr lvl="1"/>
            <a:r>
              <a:rPr lang="en-US" b="0" kern="0" dirty="0">
                <a:solidFill>
                  <a:srgbClr val="000000"/>
                </a:solidFill>
              </a:rPr>
              <a:t>Enable users to concentrate on analyzing the results</a:t>
            </a:r>
          </a:p>
          <a:p>
            <a:pPr lvl="0"/>
            <a:r>
              <a:rPr lang="en-US" b="0" kern="0" dirty="0">
                <a:solidFill>
                  <a:srgbClr val="000000"/>
                </a:solidFill>
              </a:rPr>
              <a:t>Accessing data—users should know where the data is located and how to access it </a:t>
            </a:r>
          </a:p>
          <a:p>
            <a:pPr lvl="0"/>
            <a:r>
              <a:rPr lang="en-US" b="0" kern="0" dirty="0">
                <a:solidFill>
                  <a:srgbClr val="000000"/>
                </a:solidFill>
              </a:rPr>
              <a:t>Formatting data—skills are needed to clean, concatenate, format, filter, and exclude data</a:t>
            </a:r>
          </a:p>
          <a:p>
            <a:pPr lvl="0"/>
            <a:r>
              <a:rPr lang="en-US" b="0" kern="0" dirty="0">
                <a:solidFill>
                  <a:srgbClr val="000000"/>
                </a:solidFill>
              </a:rPr>
              <a:t>Displaying data—users should be able to choose the correct chart type to accurately display data</a:t>
            </a:r>
          </a:p>
        </p:txBody>
      </p:sp>
    </p:spTree>
    <p:extLst>
      <p:ext uri="{BB962C8B-B14F-4D97-AF65-F5344CB8AC3E}">
        <p14:creationId xmlns:p14="http://schemas.microsoft.com/office/powerpoint/2010/main" val="3092209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98c2496-4d94-4c43-a0cc-6019e08532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Stewards</a:t>
            </a:r>
          </a:p>
        </p:txBody>
      </p:sp>
      <p:sp>
        <p:nvSpPr>
          <p:cNvPr id="5" name="Text Placeholder 4"/>
          <p:cNvSpPr>
            <a:spLocks noGrp="1"/>
          </p:cNvSpPr>
          <p:nvPr>
            <p:ph type="body" idx="1"/>
          </p:nvPr>
        </p:nvSpPr>
        <p:spPr/>
        <p:txBody>
          <a:bodyPr/>
          <a:lstStyle/>
          <a:p>
            <a:r>
              <a:rPr lang="en-US" sz="2400" dirty="0"/>
              <a:t>More business focused than IT focused:</a:t>
            </a:r>
          </a:p>
          <a:p>
            <a:pPr lvl="1"/>
            <a:r>
              <a:rPr lang="en-US" sz="2000" dirty="0"/>
              <a:t>Ensures quality data in the organization is high</a:t>
            </a:r>
          </a:p>
          <a:p>
            <a:pPr lvl="1"/>
            <a:r>
              <a:rPr lang="en-US" sz="2000" dirty="0"/>
              <a:t>Responsible for data governance</a:t>
            </a:r>
          </a:p>
          <a:p>
            <a:pPr lvl="1"/>
            <a:r>
              <a:rPr lang="en-US" sz="2000" dirty="0"/>
              <a:t>Manages data</a:t>
            </a:r>
          </a:p>
          <a:p>
            <a:pPr lvl="1"/>
            <a:r>
              <a:rPr lang="en-US" sz="2000" dirty="0"/>
              <a:t>Has skills/understanding of:</a:t>
            </a:r>
          </a:p>
          <a:p>
            <a:pPr lvl="2"/>
            <a:r>
              <a:rPr lang="en-US" sz="1800" dirty="0"/>
              <a:t>Business knowledge</a:t>
            </a:r>
          </a:p>
          <a:p>
            <a:pPr lvl="2"/>
            <a:r>
              <a:rPr lang="en-US" sz="1800" dirty="0"/>
              <a:t>Technical writing</a:t>
            </a:r>
          </a:p>
          <a:p>
            <a:pPr lvl="2"/>
            <a:r>
              <a:rPr lang="en-US" sz="1800" dirty="0"/>
              <a:t>Data modeling</a:t>
            </a:r>
          </a:p>
          <a:p>
            <a:pPr lvl="2"/>
            <a:r>
              <a:rPr lang="en-US" sz="1800" dirty="0"/>
              <a:t>Relational database management systems</a:t>
            </a:r>
          </a:p>
          <a:p>
            <a:pPr lvl="2"/>
            <a:r>
              <a:rPr lang="en-US" sz="1800" dirty="0"/>
              <a:t>Data warehousing</a:t>
            </a:r>
          </a:p>
          <a:p>
            <a:pPr lvl="2"/>
            <a:r>
              <a:rPr lang="en-US" sz="1800" dirty="0"/>
              <a:t>Nonrelational database systems</a:t>
            </a:r>
          </a:p>
          <a:p>
            <a:pPr lvl="2"/>
            <a:r>
              <a:rPr lang="en-US" sz="1800" dirty="0"/>
              <a:t>Programming</a:t>
            </a:r>
          </a:p>
          <a:p>
            <a:r>
              <a:rPr lang="en-US" sz="2400" dirty="0"/>
              <a:t>Big data presents fresh challenges to this role</a:t>
            </a:r>
          </a:p>
        </p:txBody>
      </p:sp>
    </p:spTree>
    <p:extLst>
      <p:ext uri="{BB962C8B-B14F-4D97-AF65-F5344CB8AC3E}">
        <p14:creationId xmlns:p14="http://schemas.microsoft.com/office/powerpoint/2010/main" val="643819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6fee374f-4705-49f4-8962-1f0b3dff42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Microsoft Tools for Self-Service BI</a:t>
            </a:r>
            <a:endParaRPr lang="en-US" dirty="0"/>
          </a:p>
        </p:txBody>
      </p:sp>
      <p:sp>
        <p:nvSpPr>
          <p:cNvPr id="3" name="Text Placeholder 2"/>
          <p:cNvSpPr>
            <a:spLocks noGrp="1"/>
          </p:cNvSpPr>
          <p:nvPr>
            <p:ph type="body" idx="1"/>
          </p:nvPr>
        </p:nvSpPr>
        <p:spPr/>
        <p:txBody>
          <a:bodyPr/>
          <a:lstStyle/>
          <a:p>
            <a:r>
              <a:rPr lang="en-GB" dirty="0"/>
              <a:t>SQL Server Reporting Services
Excel
SharePoint Server
Power BI Desktop
Demonstration: Publishing a Report to the Power BI Service</a:t>
            </a:r>
            <a:endParaRPr lang="en-US" dirty="0"/>
          </a:p>
        </p:txBody>
      </p:sp>
    </p:spTree>
    <p:extLst>
      <p:ext uri="{BB962C8B-B14F-4D97-AF65-F5344CB8AC3E}">
        <p14:creationId xmlns:p14="http://schemas.microsoft.com/office/powerpoint/2010/main" val="3631922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3fb9fcd1-1cb4-47e3-a2f1-e00908c7ee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Reporting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Part of the SQL Server family: </a:t>
            </a:r>
          </a:p>
          <a:p>
            <a:pPr lvl="0"/>
            <a:r>
              <a:rPr lang="en-US" b="0" kern="0" dirty="0">
                <a:solidFill>
                  <a:srgbClr val="000000"/>
                </a:solidFill>
              </a:rPr>
              <a:t>Reporting element of the Microsoft BI stack</a:t>
            </a:r>
          </a:p>
          <a:p>
            <a:pPr lvl="0"/>
            <a:r>
              <a:rPr lang="en-US" b="0" kern="0" dirty="0">
                <a:solidFill>
                  <a:srgbClr val="000000"/>
                </a:solidFill>
              </a:rPr>
              <a:t>Installed on stand-alone, dedicated server</a:t>
            </a:r>
          </a:p>
          <a:p>
            <a:pPr lvl="0"/>
            <a:r>
              <a:rPr lang="en-US" b="0" kern="0" dirty="0">
                <a:solidFill>
                  <a:srgbClr val="000000"/>
                </a:solidFill>
              </a:rPr>
              <a:t>Secured using Windows Authentication/AD</a:t>
            </a:r>
          </a:p>
          <a:p>
            <a:pPr lvl="0"/>
            <a:r>
              <a:rPr lang="en-US" b="0" kern="0" dirty="0">
                <a:solidFill>
                  <a:srgbClr val="000000"/>
                </a:solidFill>
              </a:rPr>
              <a:t>Reports created by:</a:t>
            </a:r>
          </a:p>
          <a:p>
            <a:pPr lvl="1"/>
            <a:r>
              <a:rPr lang="en-US" b="0" kern="0" dirty="0">
                <a:solidFill>
                  <a:srgbClr val="000000"/>
                </a:solidFill>
              </a:rPr>
              <a:t>SSRS developers using Report Designer in Visual Studio</a:t>
            </a:r>
          </a:p>
          <a:p>
            <a:pPr lvl="1"/>
            <a:r>
              <a:rPr lang="en-US" b="0" kern="0" dirty="0">
                <a:solidFill>
                  <a:srgbClr val="000000"/>
                </a:solidFill>
              </a:rPr>
              <a:t>Business users using Report Builder</a:t>
            </a:r>
          </a:p>
          <a:p>
            <a:pPr lvl="0"/>
            <a:r>
              <a:rPr lang="en-US" b="0" kern="0" dirty="0">
                <a:solidFill>
                  <a:srgbClr val="000000"/>
                </a:solidFill>
              </a:rPr>
              <a:t>Data cached on server to speed report generation</a:t>
            </a:r>
          </a:p>
          <a:p>
            <a:pPr lvl="0"/>
            <a:r>
              <a:rPr lang="en-US" b="0" kern="0" dirty="0">
                <a:solidFill>
                  <a:srgbClr val="000000"/>
                </a:solidFill>
              </a:rPr>
              <a:t>Users can subscribe to report schedules</a:t>
            </a:r>
          </a:p>
        </p:txBody>
      </p:sp>
    </p:spTree>
    <p:extLst>
      <p:ext uri="{BB962C8B-B14F-4D97-AF65-F5344CB8AC3E}">
        <p14:creationId xmlns:p14="http://schemas.microsoft.com/office/powerpoint/2010/main" val="4215643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6bf533d6-879a-4338-9cf9-d770d45bef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Excel</a:t>
            </a:r>
          </a:p>
        </p:txBody>
      </p:sp>
      <p:sp>
        <p:nvSpPr>
          <p:cNvPr id="4" name="Content Placeholder 2"/>
          <p:cNvSpPr txBox="1">
            <a:spLocks/>
          </p:cNvSpPr>
          <p:nvPr/>
        </p:nvSpPr>
        <p:spPr>
          <a:xfrm>
            <a:off x="458787" y="1021214"/>
            <a:ext cx="8366557" cy="5379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addition of the four power tools to Excel was the key driver in growing the self-service BI trend:</a:t>
            </a:r>
          </a:p>
          <a:p>
            <a:pPr lvl="1"/>
            <a:r>
              <a:rPr lang="en-US" kern="0" dirty="0">
                <a:solidFill>
                  <a:srgbClr val="000000"/>
                </a:solidFill>
              </a:rPr>
              <a:t>Power Pivot</a:t>
            </a:r>
            <a:r>
              <a:rPr lang="en-US" b="0" kern="0" dirty="0">
                <a:solidFill>
                  <a:srgbClr val="000000"/>
                </a:solidFill>
              </a:rPr>
              <a:t>: work with millions of rows, model data with DAX, create relationships, measures and KPIs</a:t>
            </a:r>
          </a:p>
          <a:p>
            <a:pPr lvl="1"/>
            <a:r>
              <a:rPr lang="en-US" kern="0" dirty="0">
                <a:solidFill>
                  <a:srgbClr val="000000"/>
                </a:solidFill>
              </a:rPr>
              <a:t>Power Query</a:t>
            </a:r>
            <a:r>
              <a:rPr lang="en-US" b="0" kern="0" dirty="0">
                <a:solidFill>
                  <a:srgbClr val="000000"/>
                </a:solidFill>
              </a:rPr>
              <a:t>: renamed Get &amp; Transform in Excel 2016. Import data from external data sources, including local files, on-premises and cloud databases, SaaS providers, and Hadoop. Transform, format, and combine data. Share queries using Power BI Data Catalog </a:t>
            </a:r>
          </a:p>
          <a:p>
            <a:pPr lvl="1"/>
            <a:r>
              <a:rPr lang="en-US" kern="0" dirty="0">
                <a:solidFill>
                  <a:srgbClr val="000000"/>
                </a:solidFill>
              </a:rPr>
              <a:t>Power View</a:t>
            </a:r>
            <a:r>
              <a:rPr lang="en-US" b="0" kern="0" dirty="0">
                <a:solidFill>
                  <a:srgbClr val="000000"/>
                </a:solidFill>
              </a:rPr>
              <a:t>: create interactive visualizations, drill down into data, create new relationships, and KPIs</a:t>
            </a:r>
          </a:p>
          <a:p>
            <a:pPr lvl="1"/>
            <a:r>
              <a:rPr lang="en-US" kern="0" dirty="0">
                <a:solidFill>
                  <a:srgbClr val="000000"/>
                </a:solidFill>
              </a:rPr>
              <a:t>Power Map</a:t>
            </a:r>
            <a:r>
              <a:rPr lang="en-US" b="0" kern="0" dirty="0">
                <a:solidFill>
                  <a:srgbClr val="000000"/>
                </a:solidFill>
              </a:rPr>
              <a:t>: enables geographic and temporal data to be plotted on a map using three dimensions</a:t>
            </a:r>
          </a:p>
        </p:txBody>
      </p:sp>
    </p:spTree>
    <p:extLst>
      <p:ext uri="{BB962C8B-B14F-4D97-AF65-F5344CB8AC3E}">
        <p14:creationId xmlns:p14="http://schemas.microsoft.com/office/powerpoint/2010/main" val="1353117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bfe0104b-c207-4462-94c8-1dcad05be5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SharePoint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Excel Services in SharePoint enable business users to publish and share workbooks</a:t>
            </a:r>
          </a:p>
          <a:p>
            <a:pPr lvl="0"/>
            <a:r>
              <a:rPr lang="en-US" sz="2400" b="0" kern="0" dirty="0">
                <a:solidFill>
                  <a:srgbClr val="000000"/>
                </a:solidFill>
              </a:rPr>
              <a:t>Combines Office and SQL Server to create a self-service BI environment</a:t>
            </a:r>
          </a:p>
          <a:p>
            <a:pPr lvl="0"/>
            <a:r>
              <a:rPr lang="en-US" sz="2400" b="0" kern="0" dirty="0">
                <a:solidFill>
                  <a:srgbClr val="000000"/>
                </a:solidFill>
              </a:rPr>
              <a:t>Business Intelligence Center site for central storage and management of data connections, reports, dashboards, scorecards, apps, web parts</a:t>
            </a:r>
          </a:p>
          <a:p>
            <a:pPr lvl="0"/>
            <a:r>
              <a:rPr lang="en-US" sz="2400" b="0" kern="0" dirty="0">
                <a:solidFill>
                  <a:srgbClr val="000000"/>
                </a:solidFill>
              </a:rPr>
              <a:t>Power Pivot for SharePoint extends services with server-side processing of Power Pivot workbooks</a:t>
            </a:r>
          </a:p>
          <a:p>
            <a:pPr lvl="0"/>
            <a:r>
              <a:rPr lang="en-US" sz="2400" b="0" kern="0" dirty="0">
                <a:solidFill>
                  <a:srgbClr val="000000"/>
                </a:solidFill>
              </a:rPr>
              <a:t>PerformancePoint for creating/editing dashboards</a:t>
            </a:r>
          </a:p>
          <a:p>
            <a:pPr lvl="0"/>
            <a:r>
              <a:rPr lang="en-US" sz="2400" b="0" kern="0" dirty="0">
                <a:solidFill>
                  <a:srgbClr val="000000"/>
                </a:solidFill>
              </a:rPr>
              <a:t>SharePoint enables collaboration</a:t>
            </a:r>
          </a:p>
        </p:txBody>
      </p:sp>
    </p:spTree>
    <p:extLst>
      <p:ext uri="{BB962C8B-B14F-4D97-AF65-F5344CB8AC3E}">
        <p14:creationId xmlns:p14="http://schemas.microsoft.com/office/powerpoint/2010/main" val="1111614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e61e2d16-c67a-4fc5-b9b3-d437036317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Share many Excel power tool features</a:t>
            </a:r>
          </a:p>
          <a:p>
            <a:pPr lvl="0"/>
            <a:r>
              <a:rPr lang="en-US" sz="2400" b="0" kern="0" dirty="0">
                <a:solidFill>
                  <a:srgbClr val="000000"/>
                </a:solidFill>
              </a:rPr>
              <a:t>Data sources: include files, on-premises databases, cloud data sources, and SaaS providers</a:t>
            </a:r>
          </a:p>
          <a:p>
            <a:pPr lvl="0"/>
            <a:r>
              <a:rPr lang="en-US" sz="2400" b="0" kern="0" dirty="0">
                <a:solidFill>
                  <a:srgbClr val="000000"/>
                </a:solidFill>
              </a:rPr>
              <a:t>Transformation: apply same transformations and formatting in Query Editor as with Excel</a:t>
            </a:r>
          </a:p>
          <a:p>
            <a:pPr lvl="0"/>
            <a:r>
              <a:rPr lang="en-US" sz="2400" b="0" kern="0" dirty="0">
                <a:solidFill>
                  <a:srgbClr val="000000"/>
                </a:solidFill>
              </a:rPr>
              <a:t>Reports: create stunning reports for publication</a:t>
            </a:r>
          </a:p>
          <a:p>
            <a:pPr lvl="0"/>
            <a:r>
              <a:rPr lang="en-US" sz="2400" b="0" kern="0" dirty="0">
                <a:solidFill>
                  <a:srgbClr val="000000"/>
                </a:solidFill>
              </a:rPr>
              <a:t>Dashboards: create dashboards using tiles from different reports and share them with colleagues</a:t>
            </a:r>
          </a:p>
          <a:p>
            <a:pPr lvl="0"/>
            <a:r>
              <a:rPr lang="en-US" sz="2400" b="0" kern="0" dirty="0">
                <a:solidFill>
                  <a:srgbClr val="000000"/>
                </a:solidFill>
              </a:rPr>
              <a:t>Power BI Mobile: app for iOS, Android, and Windows</a:t>
            </a:r>
          </a:p>
          <a:p>
            <a:pPr lvl="0"/>
            <a:r>
              <a:rPr lang="en-US" sz="2400" b="0" kern="0" dirty="0">
                <a:solidFill>
                  <a:srgbClr val="000000"/>
                </a:solidFill>
              </a:rPr>
              <a:t>Q&amp;A: ask questions of your data using the Natural Query Language, then add results to new or existing dashboard</a:t>
            </a:r>
          </a:p>
        </p:txBody>
      </p:sp>
    </p:spTree>
    <p:extLst>
      <p:ext uri="{BB962C8B-B14F-4D97-AF65-F5344CB8AC3E}">
        <p14:creationId xmlns:p14="http://schemas.microsoft.com/office/powerpoint/2010/main" val="193722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 Scenarios</a:t>
            </a:r>
          </a:p>
        </p:txBody>
      </p:sp>
      <p:sp>
        <p:nvSpPr>
          <p:cNvPr id="5" name="Text Placeholder 4"/>
          <p:cNvSpPr>
            <a:spLocks noGrp="1"/>
          </p:cNvSpPr>
          <p:nvPr>
            <p:ph type="body" idx="1"/>
          </p:nvPr>
        </p:nvSpPr>
        <p:spPr/>
        <p:txBody>
          <a:bodyPr/>
          <a:lstStyle/>
          <a:p>
            <a:pPr>
              <a:buFont typeface="Wingdings" panose="05000000000000000000" pitchFamily="2" charset="2"/>
              <a:buChar char="ü"/>
            </a:pPr>
            <a:r>
              <a:rPr lang="en-US" sz="2400" dirty="0"/>
              <a:t>Big data is the result of data generated by the Internet, social media, and e-commerce:</a:t>
            </a:r>
          </a:p>
          <a:p>
            <a:pPr lvl="1">
              <a:buFont typeface="Wingdings" panose="05000000000000000000" pitchFamily="2" charset="2"/>
              <a:buChar char="§"/>
            </a:pPr>
            <a:r>
              <a:rPr lang="en-US" sz="2000" dirty="0"/>
              <a:t>Data is constantly being gathered for commercial use</a:t>
            </a:r>
          </a:p>
          <a:p>
            <a:pPr lvl="1">
              <a:buFont typeface="Wingdings" panose="05000000000000000000" pitchFamily="2" charset="2"/>
              <a:buChar char="§"/>
            </a:pPr>
            <a:r>
              <a:rPr lang="en-US" sz="2000" dirty="0"/>
              <a:t>Data is constantly growing in size</a:t>
            </a:r>
          </a:p>
          <a:p>
            <a:pPr>
              <a:buFont typeface="Wingdings" panose="05000000000000000000" pitchFamily="2" charset="2"/>
              <a:buChar char="ü"/>
            </a:pPr>
            <a:r>
              <a:rPr lang="en-US" sz="2400" dirty="0"/>
              <a:t>Reporting:</a:t>
            </a:r>
          </a:p>
          <a:p>
            <a:pPr lvl="1">
              <a:buFont typeface="Wingdings" panose="05000000000000000000" pitchFamily="2" charset="2"/>
              <a:buChar char="§"/>
            </a:pPr>
            <a:r>
              <a:rPr lang="en-US" sz="2000" dirty="0"/>
              <a:t>Extracting data and presenting it to enable decision-making</a:t>
            </a:r>
          </a:p>
          <a:p>
            <a:pPr lvl="1">
              <a:buFont typeface="Wingdings" panose="05000000000000000000" pitchFamily="2" charset="2"/>
              <a:buChar char="§"/>
            </a:pPr>
            <a:r>
              <a:rPr lang="en-US" sz="2000" dirty="0"/>
              <a:t>Show metrics for organizational performance</a:t>
            </a:r>
          </a:p>
          <a:p>
            <a:pPr>
              <a:buFont typeface="Wingdings" panose="05000000000000000000" pitchFamily="2" charset="2"/>
              <a:buChar char="ü"/>
            </a:pPr>
            <a:r>
              <a:rPr lang="en-US" sz="2400" dirty="0"/>
              <a:t>Analysis:</a:t>
            </a:r>
          </a:p>
          <a:p>
            <a:pPr lvl="1">
              <a:buFont typeface="Wingdings" panose="05000000000000000000" pitchFamily="2" charset="2"/>
              <a:buChar char="§"/>
            </a:pPr>
            <a:r>
              <a:rPr lang="en-US" sz="2000" dirty="0"/>
              <a:t>Evaluating data to discover insights</a:t>
            </a:r>
          </a:p>
          <a:p>
            <a:pPr lvl="1">
              <a:buFont typeface="Wingdings" panose="05000000000000000000" pitchFamily="2" charset="2"/>
              <a:buChar char="§"/>
            </a:pPr>
            <a:r>
              <a:rPr lang="en-US" sz="2000" dirty="0"/>
              <a:t>Data should answer questions, but quickly becomes outdated</a:t>
            </a:r>
          </a:p>
          <a:p>
            <a:pPr>
              <a:buFont typeface="Wingdings" panose="05000000000000000000" pitchFamily="2" charset="2"/>
              <a:buChar char="ü"/>
            </a:pPr>
            <a:r>
              <a:rPr lang="en-US" sz="2400" dirty="0"/>
              <a:t>Collaboration:</a:t>
            </a:r>
          </a:p>
          <a:p>
            <a:pPr lvl="1">
              <a:buFont typeface="Wingdings" panose="05000000000000000000" pitchFamily="2" charset="2"/>
              <a:buChar char="§"/>
            </a:pPr>
            <a:r>
              <a:rPr lang="en-US" sz="2000" dirty="0"/>
              <a:t>Business analysts need to share data for decision-making</a:t>
            </a:r>
          </a:p>
        </p:txBody>
      </p:sp>
    </p:spTree>
    <p:extLst>
      <p:ext uri="{BB962C8B-B14F-4D97-AF65-F5344CB8AC3E}">
        <p14:creationId xmlns:p14="http://schemas.microsoft.com/office/powerpoint/2010/main" val="1601338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35c5fbd7-7d14-44ee-9891-fa20bd624332">
    <p:spTree>
      <p:nvGrpSpPr>
        <p:cNvPr id="1" name=""/>
        <p:cNvGrpSpPr/>
        <p:nvPr/>
      </p:nvGrpSpPr>
      <p:grpSpPr>
        <a:xfrm>
          <a:off x="0" y="0"/>
          <a:ext cx="0" cy="0"/>
          <a:chOff x="0" y="0"/>
          <a:chExt cx="0" cy="0"/>
        </a:xfrm>
      </p:grpSpPr>
      <p:sp>
        <p:nvSpPr>
          <p:cNvPr id="2" name="Title 1"/>
          <p:cNvSpPr>
            <a:spLocks noGrp="1"/>
          </p:cNvSpPr>
          <p:nvPr>
            <p:ph type="title"/>
          </p:nvPr>
        </p:nvSpPr>
        <p:spPr>
          <a:xfrm>
            <a:off x="66260" y="0"/>
            <a:ext cx="9077739" cy="740664"/>
          </a:xfrm>
        </p:spPr>
        <p:txBody>
          <a:bodyPr/>
          <a:lstStyle/>
          <a:p>
            <a:r>
              <a:rPr lang="en-GB" sz="2700" dirty="0"/>
              <a:t>Demonstration: Publishing a Report to the Power BI Service</a:t>
            </a:r>
            <a:endParaRPr lang="en-US" sz="2700" dirty="0"/>
          </a:p>
        </p:txBody>
      </p:sp>
      <p:sp>
        <p:nvSpPr>
          <p:cNvPr id="5" name="Text Placeholder 4"/>
          <p:cNvSpPr>
            <a:spLocks noGrp="1"/>
          </p:cNvSpPr>
          <p:nvPr>
            <p:ph type="body" idx="1"/>
          </p:nvPr>
        </p:nvSpPr>
        <p:spPr/>
        <p:txBody>
          <a:bodyPr/>
          <a:lstStyle/>
          <a:p>
            <a:pPr marL="0" indent="0">
              <a:buNone/>
            </a:pPr>
            <a:r>
              <a:rPr lang="en-US" dirty="0"/>
              <a:t>In this demonstration, you will see how to:</a:t>
            </a:r>
          </a:p>
          <a:p>
            <a:r>
              <a:rPr lang="en-US" dirty="0"/>
              <a:t>Publish a report to the Power BI Service</a:t>
            </a:r>
          </a:p>
          <a:p>
            <a:r>
              <a:rPr lang="en-US" dirty="0"/>
              <a:t>Create a dashboard</a:t>
            </a:r>
          </a:p>
          <a:p>
            <a:endParaRPr lang="en-US" dirty="0"/>
          </a:p>
        </p:txBody>
      </p:sp>
    </p:spTree>
    <p:extLst>
      <p:ext uri="{BB962C8B-B14F-4D97-AF65-F5344CB8AC3E}">
        <p14:creationId xmlns:p14="http://schemas.microsoft.com/office/powerpoint/2010/main" val="1503042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872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Exploring an Enterprise BI Solution</a:t>
            </a:r>
          </a:p>
        </p:txBody>
      </p:sp>
      <p:sp>
        <p:nvSpPr>
          <p:cNvPr id="3" name="Text Placeholder 2"/>
          <p:cNvSpPr>
            <a:spLocks noGrp="1"/>
          </p:cNvSpPr>
          <p:nvPr>
            <p:ph type="body" idx="1"/>
          </p:nvPr>
        </p:nvSpPr>
        <p:spPr/>
        <p:txBody>
          <a:bodyPr/>
          <a:lstStyle/>
          <a:p>
            <a:r>
              <a:rPr lang="en-GB" dirty="0"/>
              <a:t>Exercise 1: Viewing Reports
Exercise 2: Creating a Power BI Report
Exercise 3: Creating a Power BI Dashboard</a:t>
            </a:r>
            <a:endParaRPr lang="en-US"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20778B-MIA-SQL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extLst>
      <p:ext uri="{BB962C8B-B14F-4D97-AF65-F5344CB8AC3E}">
        <p14:creationId xmlns:p14="http://schemas.microsoft.com/office/powerpoint/2010/main" val="1006599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832092"/>
          </a:xfrm>
          <a:prstGeom prst="rect">
            <a:avLst/>
          </a:prstGeom>
          <a:noFill/>
        </p:spPr>
        <p:txBody>
          <a:bodyPr vert="horz" wrap="square" rtlCol="0">
            <a:spAutoFit/>
          </a:bodyPr>
          <a:lstStyle/>
          <a:p>
            <a:pPr marL="0" marR="0">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Adventure Works employees are increasingly frustrated by the time it takes to implement managed BI services. The existing managed BI infrastructure, including a data warehouse, enterprise data models, and reports and dashboards are valued sources of decision-making information. However, users increasingly want to explore relationships with other, currently unmanaged data—and it takes too long for the IT department to incorporate these requirements into the corporate BI solution.</a:t>
            </a:r>
            <a:endParaRPr lang="en-US" sz="2800" b="0" dirty="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1871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 (continued)</a:t>
            </a:r>
          </a:p>
        </p:txBody>
      </p:sp>
      <p:sp>
        <p:nvSpPr>
          <p:cNvPr id="3" name="Text Placeholder 2"/>
          <p:cNvSpPr>
            <a:spLocks noGrp="1"/>
          </p:cNvSpPr>
          <p:nvPr>
            <p:ph type="body" idx="1"/>
          </p:nvPr>
        </p:nvSpPr>
        <p:spPr/>
        <p:txBody>
          <a:bodyPr/>
          <a:lstStyle/>
          <a:p>
            <a:pPr marL="0" indent="0">
              <a:buNone/>
            </a:pPr>
            <a:r>
              <a:rPr lang="en-GB" dirty="0">
                <a:ea typeface="Calibri" panose="020F0502020204030204" pitchFamily="34" charset="0"/>
                <a:cs typeface="Times New Roman" panose="02020603050405020304" pitchFamily="18" charset="0"/>
              </a:rPr>
              <a:t>As a BI professional, you have been asked to</a:t>
            </a:r>
            <a:r>
              <a:rPr lang="en-US" dirty="0">
                <a:ea typeface="Calibri" panose="020F0502020204030204" pitchFamily="34" charset="0"/>
                <a:cs typeface="Times New Roman" panose="02020603050405020304" pitchFamily="18" charset="0"/>
              </a:rPr>
              <a:t> </a:t>
            </a:r>
            <a:r>
              <a:rPr lang="en-GB" kern="1200" dirty="0">
                <a:solidFill>
                  <a:srgbClr val="000000"/>
                </a:solidFill>
                <a:ea typeface="Calibri" panose="020F0502020204030204" pitchFamily="34" charset="0"/>
                <a:cs typeface="Times New Roman" panose="02020603050405020304" pitchFamily="18" charset="0"/>
              </a:rPr>
              <a:t>explore ways in which Adventure Works can empower business users to augment their managed enterprise BI solution with self-service BI.</a:t>
            </a:r>
            <a:endParaRPr lang="en-US" dirty="0"/>
          </a:p>
        </p:txBody>
      </p:sp>
    </p:spTree>
    <p:extLst>
      <p:ext uri="{BB962C8B-B14F-4D97-AF65-F5344CB8AC3E}">
        <p14:creationId xmlns:p14="http://schemas.microsoft.com/office/powerpoint/2010/main" val="5088931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pPr marL="0" indent="0">
              <a:buNone/>
            </a:pPr>
            <a:r>
              <a:rPr lang="en-US" dirty="0"/>
              <a:t>In this lab, you published an Excel workbook to SharePoint, and then created a report in Power BI, and used this to create a dashboard. You also used the Natural Query Language to ask questions of your data.</a:t>
            </a:r>
          </a:p>
        </p:txBody>
      </p:sp>
    </p:spTree>
    <p:extLst>
      <p:ext uri="{BB962C8B-B14F-4D97-AF65-F5344CB8AC3E}">
        <p14:creationId xmlns:p14="http://schemas.microsoft.com/office/powerpoint/2010/main" val="190990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pPr marL="0" indent="0">
              <a:buNone/>
            </a:pPr>
            <a:r>
              <a:rPr lang="en-US" dirty="0"/>
              <a:t>In this lab, you published an Excel workbook to SharePoint, and then created a report in Power BI, and used this to create a dashboard. You also used the Natural Query Language to ask questions of your data.</a:t>
            </a:r>
          </a:p>
          <a:p>
            <a:endParaRPr lang="en-US" dirty="0"/>
          </a:p>
        </p:txBody>
      </p:sp>
    </p:spTree>
    <p:extLst>
      <p:ext uri="{BB962C8B-B14F-4D97-AF65-F5344CB8AC3E}">
        <p14:creationId xmlns:p14="http://schemas.microsoft.com/office/powerpoint/2010/main" val="107495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in Business Intelligence</a:t>
            </a:r>
          </a:p>
        </p:txBody>
      </p:sp>
      <p:sp>
        <p:nvSpPr>
          <p:cNvPr id="4" name="Content Placeholder 2"/>
          <p:cNvSpPr txBox="1">
            <a:spLocks/>
          </p:cNvSpPr>
          <p:nvPr/>
        </p:nvSpPr>
        <p:spPr>
          <a:xfrm>
            <a:off x="458788" y="1021214"/>
            <a:ext cx="8119156" cy="53092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Font typeface="Wingdings" panose="05000000000000000000" pitchFamily="2" charset="2"/>
              <a:buChar char="ü"/>
            </a:pPr>
            <a:r>
              <a:rPr lang="en-US" sz="2400" b="0" kern="0" dirty="0">
                <a:solidFill>
                  <a:srgbClr val="000000"/>
                </a:solidFill>
              </a:rPr>
              <a:t>BI trend moving away from analyzing historical data, towards real-time analytics and predictions:</a:t>
            </a:r>
          </a:p>
          <a:p>
            <a:pPr lvl="1">
              <a:buFont typeface="Wingdings" panose="05000000000000000000" pitchFamily="2" charset="2"/>
              <a:buChar char="§"/>
            </a:pPr>
            <a:r>
              <a:rPr lang="en-US" sz="2000" b="0" kern="0" dirty="0">
                <a:solidFill>
                  <a:srgbClr val="000000"/>
                </a:solidFill>
              </a:rPr>
              <a:t>Self-Service Reporting and Analysis:</a:t>
            </a:r>
          </a:p>
          <a:p>
            <a:pPr lvl="2">
              <a:buFont typeface="Wingdings" panose="05000000000000000000" pitchFamily="2" charset="2"/>
              <a:buChar char="v"/>
            </a:pPr>
            <a:r>
              <a:rPr lang="en-US" sz="1800" b="0" kern="0" dirty="0">
                <a:solidFill>
                  <a:srgbClr val="000000"/>
                </a:solidFill>
              </a:rPr>
              <a:t>Self-service has existed since the invention of spreadsheets</a:t>
            </a:r>
          </a:p>
          <a:p>
            <a:pPr lvl="2">
              <a:buFont typeface="Wingdings" panose="05000000000000000000" pitchFamily="2" charset="2"/>
              <a:buChar char="v"/>
            </a:pPr>
            <a:r>
              <a:rPr lang="en-US" sz="1800" b="0" kern="0" dirty="0">
                <a:solidFill>
                  <a:srgbClr val="000000"/>
                </a:solidFill>
              </a:rPr>
              <a:t>Widespread adoption of Excel and the use of power tools</a:t>
            </a:r>
          </a:p>
          <a:p>
            <a:pPr lvl="2">
              <a:buFont typeface="Wingdings" panose="05000000000000000000" pitchFamily="2" charset="2"/>
              <a:buChar char="v"/>
            </a:pPr>
            <a:r>
              <a:rPr lang="en-US" sz="1800" b="0" kern="0" dirty="0">
                <a:solidFill>
                  <a:srgbClr val="000000"/>
                </a:solidFill>
              </a:rPr>
              <a:t>Enables independence from IT, quick to produce reports</a:t>
            </a:r>
          </a:p>
          <a:p>
            <a:pPr lvl="1">
              <a:buFont typeface="Wingdings" panose="05000000000000000000" pitchFamily="2" charset="2"/>
              <a:buChar char="§"/>
            </a:pPr>
            <a:r>
              <a:rPr lang="en-US" sz="2000" b="0" kern="0" dirty="0">
                <a:solidFill>
                  <a:srgbClr val="000000"/>
                </a:solidFill>
              </a:rPr>
              <a:t>Increasing Adoption of BI:</a:t>
            </a:r>
          </a:p>
          <a:p>
            <a:pPr lvl="2">
              <a:buFont typeface="Wingdings" panose="05000000000000000000" pitchFamily="2" charset="2"/>
              <a:buChar char="v"/>
            </a:pPr>
            <a:r>
              <a:rPr lang="en-US" sz="1800" b="0" kern="0" dirty="0">
                <a:solidFill>
                  <a:srgbClr val="000000"/>
                </a:solidFill>
              </a:rPr>
              <a:t>Organizations of all sizes gathering data and statistics</a:t>
            </a:r>
          </a:p>
          <a:p>
            <a:pPr lvl="2">
              <a:buFont typeface="Wingdings" panose="05000000000000000000" pitchFamily="2" charset="2"/>
              <a:buChar char="v"/>
            </a:pPr>
            <a:r>
              <a:rPr lang="en-US" sz="1800" b="0" kern="0" dirty="0">
                <a:solidFill>
                  <a:srgbClr val="000000"/>
                </a:solidFill>
              </a:rPr>
              <a:t>Essential to react to trends and remain competitive</a:t>
            </a:r>
          </a:p>
          <a:p>
            <a:pPr lvl="1">
              <a:buFont typeface="Wingdings" panose="05000000000000000000" pitchFamily="2" charset="2"/>
              <a:buChar char="§"/>
            </a:pPr>
            <a:r>
              <a:rPr lang="en-US" sz="2000" b="0" kern="0" dirty="0">
                <a:solidFill>
                  <a:srgbClr val="000000"/>
                </a:solidFill>
              </a:rPr>
              <a:t>Availability of Out-of-the-Box Solutions:</a:t>
            </a:r>
          </a:p>
          <a:p>
            <a:pPr lvl="2">
              <a:buFont typeface="Wingdings" panose="05000000000000000000" pitchFamily="2" charset="2"/>
              <a:buChar char="v"/>
            </a:pPr>
            <a:r>
              <a:rPr lang="en-US" sz="1800" b="0" kern="0" dirty="0">
                <a:solidFill>
                  <a:srgbClr val="000000"/>
                </a:solidFill>
              </a:rPr>
              <a:t>Solutions from Tableau, Qlik, Microsoft, Pyramid Analytics, and so on</a:t>
            </a:r>
          </a:p>
          <a:p>
            <a:pPr lvl="2">
              <a:buFont typeface="Wingdings" panose="05000000000000000000" pitchFamily="2" charset="2"/>
              <a:buChar char="v"/>
            </a:pPr>
            <a:r>
              <a:rPr lang="en-US" sz="1800" b="0" kern="0" dirty="0">
                <a:solidFill>
                  <a:srgbClr val="000000"/>
                </a:solidFill>
              </a:rPr>
              <a:t>Can have large license fees, and require trained report developer</a:t>
            </a:r>
          </a:p>
        </p:txBody>
      </p:sp>
    </p:spTree>
    <p:extLst>
      <p:ext uri="{BB962C8B-B14F-4D97-AF65-F5344CB8AC3E}">
        <p14:creationId xmlns:p14="http://schemas.microsoft.com/office/powerpoint/2010/main" val="321720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 Project Roles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Font typeface="Wingdings" panose="05000000000000000000" pitchFamily="2" charset="2"/>
              <a:buChar char="ü"/>
            </a:pPr>
            <a:r>
              <a:rPr lang="en-US" b="0" kern="0" dirty="0">
                <a:solidFill>
                  <a:srgbClr val="000000"/>
                </a:solidFill>
              </a:rPr>
              <a:t>Developing BI solutions requires upfront planning</a:t>
            </a:r>
          </a:p>
          <a:p>
            <a:pPr lvl="0">
              <a:buFont typeface="Wingdings" panose="05000000000000000000" pitchFamily="2" charset="2"/>
              <a:buChar char="ü"/>
            </a:pPr>
            <a:r>
              <a:rPr lang="en-US" b="0" kern="0" dirty="0">
                <a:solidFill>
                  <a:srgbClr val="000000"/>
                </a:solidFill>
              </a:rPr>
              <a:t>Each role in the project performs a vital function:</a:t>
            </a:r>
          </a:p>
          <a:p>
            <a:pPr lvl="1">
              <a:buFont typeface="Wingdings" panose="05000000000000000000" pitchFamily="2" charset="2"/>
              <a:buChar char="§"/>
            </a:pPr>
            <a:r>
              <a:rPr lang="en-US" b="0" kern="0" dirty="0">
                <a:solidFill>
                  <a:srgbClr val="000000"/>
                </a:solidFill>
              </a:rPr>
              <a:t>Program manager</a:t>
            </a:r>
          </a:p>
          <a:p>
            <a:pPr lvl="1">
              <a:buFont typeface="Wingdings" panose="05000000000000000000" pitchFamily="2" charset="2"/>
              <a:buChar char="§"/>
            </a:pPr>
            <a:r>
              <a:rPr lang="en-US" b="0" kern="0" dirty="0">
                <a:solidFill>
                  <a:srgbClr val="000000"/>
                </a:solidFill>
              </a:rPr>
              <a:t>Data architect</a:t>
            </a:r>
          </a:p>
          <a:p>
            <a:pPr lvl="1">
              <a:buFont typeface="Wingdings" panose="05000000000000000000" pitchFamily="2" charset="2"/>
              <a:buChar char="§"/>
            </a:pPr>
            <a:r>
              <a:rPr lang="en-US" b="0" kern="0" dirty="0">
                <a:solidFill>
                  <a:srgbClr val="000000"/>
                </a:solidFill>
              </a:rPr>
              <a:t>Technical architect</a:t>
            </a:r>
          </a:p>
          <a:p>
            <a:pPr lvl="1">
              <a:buFont typeface="Wingdings" panose="05000000000000000000" pitchFamily="2" charset="2"/>
              <a:buChar char="§"/>
            </a:pPr>
            <a:r>
              <a:rPr lang="en-US" b="0" kern="0" dirty="0">
                <a:solidFill>
                  <a:srgbClr val="000000"/>
                </a:solidFill>
              </a:rPr>
              <a:t>BI developer</a:t>
            </a:r>
          </a:p>
        </p:txBody>
      </p:sp>
    </p:spTree>
    <p:extLst>
      <p:ext uri="{BB962C8B-B14F-4D97-AF65-F5344CB8AC3E}">
        <p14:creationId xmlns:p14="http://schemas.microsoft.com/office/powerpoint/2010/main" val="417887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4137a22-17ae-4f14-9770-16a1f984b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BI Data Models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Font typeface="Wingdings" panose="05000000000000000000" pitchFamily="2" charset="2"/>
              <a:buChar char="ü"/>
            </a:pPr>
            <a:r>
              <a:rPr lang="en-US" b="0" kern="0" dirty="0">
                <a:solidFill>
                  <a:srgbClr val="000000"/>
                </a:solidFill>
              </a:rPr>
              <a:t>Create a consistent view of data elements, and their relationships in the organization</a:t>
            </a:r>
          </a:p>
          <a:p>
            <a:pPr lvl="0">
              <a:buFont typeface="Wingdings" panose="05000000000000000000" pitchFamily="2" charset="2"/>
              <a:buChar char="ü"/>
            </a:pPr>
            <a:r>
              <a:rPr lang="en-US" b="0" kern="0" dirty="0">
                <a:solidFill>
                  <a:srgbClr val="000000"/>
                </a:solidFill>
              </a:rPr>
              <a:t>Set standards and use naming conventions</a:t>
            </a:r>
          </a:p>
          <a:p>
            <a:pPr lvl="0">
              <a:buFont typeface="Wingdings" panose="05000000000000000000" pitchFamily="2" charset="2"/>
              <a:buChar char="ü"/>
            </a:pPr>
            <a:r>
              <a:rPr lang="en-US" b="0" kern="0" dirty="0">
                <a:solidFill>
                  <a:srgbClr val="000000"/>
                </a:solidFill>
              </a:rPr>
              <a:t>Comprise a logical and physical model</a:t>
            </a:r>
          </a:p>
          <a:p>
            <a:pPr lvl="0">
              <a:buFont typeface="Wingdings" panose="05000000000000000000" pitchFamily="2" charset="2"/>
              <a:buChar char="ü"/>
            </a:pPr>
            <a:r>
              <a:rPr lang="en-US" b="0" kern="0" dirty="0">
                <a:solidFill>
                  <a:srgbClr val="000000"/>
                </a:solidFill>
              </a:rPr>
              <a:t>Semantic model gives meaning to the data</a:t>
            </a:r>
          </a:p>
        </p:txBody>
      </p:sp>
    </p:spTree>
    <p:extLst>
      <p:ext uri="{BB962C8B-B14F-4D97-AF65-F5344CB8AC3E}">
        <p14:creationId xmlns:p14="http://schemas.microsoft.com/office/powerpoint/2010/main" val="180221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Introduction to Data Analysis</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ü"/>
            </a:pPr>
            <a:r>
              <a:rPr lang="en-GB" dirty="0"/>
              <a:t>Data Sources
Queries
Data Transformations
Visualization
Demonstration: Importing Data with Power BI Desktop</a:t>
            </a:r>
            <a:endParaRPr lang="en-US" dirty="0"/>
          </a:p>
        </p:txBody>
      </p:sp>
    </p:spTree>
    <p:extLst>
      <p:ext uri="{BB962C8B-B14F-4D97-AF65-F5344CB8AC3E}">
        <p14:creationId xmlns:p14="http://schemas.microsoft.com/office/powerpoint/2010/main" val="351572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Font typeface="Wingdings" panose="05000000000000000000" pitchFamily="2" charset="2"/>
              <a:buChar char="ü"/>
            </a:pPr>
            <a:r>
              <a:rPr lang="en-US" b="0" kern="0" dirty="0">
                <a:solidFill>
                  <a:srgbClr val="000000"/>
                </a:solidFill>
              </a:rPr>
              <a:t>The location, or repository, of the data for your BI solution</a:t>
            </a:r>
          </a:p>
          <a:p>
            <a:pPr lvl="0">
              <a:buFont typeface="Wingdings" panose="05000000000000000000" pitchFamily="2" charset="2"/>
              <a:buChar char="ü"/>
            </a:pPr>
            <a:r>
              <a:rPr lang="en-US" b="0" kern="0" dirty="0">
                <a:solidFill>
                  <a:srgbClr val="000000"/>
                </a:solidFill>
              </a:rPr>
              <a:t>Traditionally used ETL process, now held:</a:t>
            </a:r>
          </a:p>
          <a:p>
            <a:pPr lvl="1"/>
            <a:r>
              <a:rPr lang="en-US" b="0" kern="0" dirty="0">
                <a:solidFill>
                  <a:srgbClr val="000000"/>
                </a:solidFill>
              </a:rPr>
              <a:t>On-premises</a:t>
            </a:r>
          </a:p>
          <a:p>
            <a:pPr lvl="1"/>
            <a:r>
              <a:rPr lang="en-US" b="0" kern="0" dirty="0">
                <a:solidFill>
                  <a:srgbClr val="000000"/>
                </a:solidFill>
              </a:rPr>
              <a:t>In the cloud</a:t>
            </a:r>
          </a:p>
          <a:p>
            <a:pPr lvl="1"/>
            <a:r>
              <a:rPr lang="en-US" b="0" kern="0" dirty="0">
                <a:solidFill>
                  <a:srgbClr val="000000"/>
                </a:solidFill>
              </a:rPr>
              <a:t>In files</a:t>
            </a:r>
          </a:p>
          <a:p>
            <a:pPr lvl="0"/>
            <a:endParaRPr lang="en-US" b="0" kern="0" dirty="0">
              <a:solidFill>
                <a:srgbClr val="000000"/>
              </a:solidFill>
            </a:endParaRPr>
          </a:p>
        </p:txBody>
      </p:sp>
    </p:spTree>
    <p:extLst>
      <p:ext uri="{BB962C8B-B14F-4D97-AF65-F5344CB8AC3E}">
        <p14:creationId xmlns:p14="http://schemas.microsoft.com/office/powerpoint/2010/main" val="317890749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241</TotalTime>
  <Words>4774</Words>
  <Application>Microsoft Office PowerPoint</Application>
  <PresentationFormat>On-screen Show (4:3)</PresentationFormat>
  <Paragraphs>596</Paragraphs>
  <Slides>46</Slides>
  <Notes>46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Segoe UI</vt:lpstr>
      <vt:lpstr>Verdana</vt:lpstr>
      <vt:lpstr>Arial</vt:lpstr>
      <vt:lpstr>Calibri</vt:lpstr>
      <vt:lpstr>Wingdings</vt:lpstr>
      <vt:lpstr>NG_MOC_Core_ModuleNew2</vt:lpstr>
      <vt:lpstr>Module 1</vt:lpstr>
      <vt:lpstr>Module Overview</vt:lpstr>
      <vt:lpstr>Lesson 1: Introduction to Business Intelligence</vt:lpstr>
      <vt:lpstr>Business Intelligence Scenarios</vt:lpstr>
      <vt:lpstr>Trends in Business Intelligence</vt:lpstr>
      <vt:lpstr>Business Intelligence Project Roles</vt:lpstr>
      <vt:lpstr>Enterprise BI Data Models</vt:lpstr>
      <vt:lpstr>Lesson 2: Introduction to Data Analysis</vt:lpstr>
      <vt:lpstr>Data Sources</vt:lpstr>
      <vt:lpstr>Queries</vt:lpstr>
      <vt:lpstr>Data Transformations</vt:lpstr>
      <vt:lpstr>Visualization</vt:lpstr>
      <vt:lpstr>Demonstration: Importing Data with Power BI Desktop</vt:lpstr>
      <vt:lpstr>PowerPoint Presentation</vt:lpstr>
      <vt:lpstr>PowerPoint Presentation</vt:lpstr>
      <vt:lpstr>PowerPoint Presentation</vt:lpstr>
      <vt:lpstr>Lesson 3: Introduction to Data Visualization</vt:lpstr>
      <vt:lpstr>Charts</vt:lpstr>
      <vt:lpstr>Cards</vt:lpstr>
      <vt:lpstr>Maps</vt:lpstr>
      <vt:lpstr>Tables</vt:lpstr>
      <vt:lpstr>Tree Maps</vt:lpstr>
      <vt:lpstr>Formatting Charts</vt:lpstr>
      <vt:lpstr>Demonstration: Visualizing Data with Power BI Desktop</vt:lpstr>
      <vt:lpstr>PowerPoint Presentation</vt:lpstr>
      <vt:lpstr>Lesson 4: Overview of Self-Service BI</vt:lpstr>
      <vt:lpstr>Data Explosion</vt:lpstr>
      <vt:lpstr>Limitations of Managed Enterprise BI</vt:lpstr>
      <vt:lpstr>Self-Service BI Trend</vt:lpstr>
      <vt:lpstr>Lesson 5: Considerations for Self-Service BI</vt:lpstr>
      <vt:lpstr>Data Access</vt:lpstr>
      <vt:lpstr>Data Reliability</vt:lpstr>
      <vt:lpstr>User Expertise</vt:lpstr>
      <vt:lpstr>Data Stewards</vt:lpstr>
      <vt:lpstr>Lesson 6: Microsoft Tools for Self-Service BI</vt:lpstr>
      <vt:lpstr>SQL Server Reporting Services</vt:lpstr>
      <vt:lpstr>Excel</vt:lpstr>
      <vt:lpstr>SharePoint Server</vt:lpstr>
      <vt:lpstr>Power BI Desktop</vt:lpstr>
      <vt:lpstr>Demonstration: Publishing a Report to the Power BI Service</vt:lpstr>
      <vt:lpstr>PowerPoint Presentation</vt:lpstr>
      <vt:lpstr>Lab: Exploring an Enterprise BI Solution</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Catherine Dunn</dc:creator>
  <cp:lastModifiedBy>Jenkins</cp:lastModifiedBy>
  <cp:revision>15</cp:revision>
  <dcterms:created xsi:type="dcterms:W3CDTF">2017-11-07T15:57:09Z</dcterms:created>
  <dcterms:modified xsi:type="dcterms:W3CDTF">2020-06-07T16:31:12Z</dcterms:modified>
</cp:coreProperties>
</file>