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80" r:id="rId14"/>
    <p:sldId id="267" r:id="rId15"/>
    <p:sldId id="268" r:id="rId16"/>
    <p:sldId id="269" r:id="rId17"/>
    <p:sldId id="270" r:id="rId18"/>
    <p:sldId id="271" r:id="rId19"/>
    <p:sldId id="272" r:id="rId20"/>
    <p:sldId id="273" r:id="rId21"/>
    <p:sldId id="274" r:id="rId22"/>
    <p:sldId id="278" r:id="rId23"/>
    <p:sldId id="275" r:id="rId24"/>
    <p:sldId id="276" r:id="rId25"/>
    <p:sldId id="277"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23" y="222"/>
      </p:cViewPr>
      <p:guideLst/>
    </p:cSldViewPr>
  </p:slid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F5D3B-25B5-4FA4-B8A9-CDB045E41829}" type="datetimeFigureOut">
              <a:rPr lang="en-US" smtClean="0"/>
              <a:t>11/8/2017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3553D-CCFE-4364-A4E3-10131551717E}" type="slidenum">
              <a:rPr lang="en-US" smtClean="0"/>
              <a:t>‹#›</a:t>
            </a:fld>
            <a:endParaRPr lang="en-US" dirty="0"/>
          </a:p>
        </p:txBody>
      </p:sp>
    </p:spTree>
    <p:extLst>
      <p:ext uri="{BB962C8B-B14F-4D97-AF65-F5344CB8AC3E}">
        <p14:creationId xmlns:p14="http://schemas.microsoft.com/office/powerpoint/2010/main" val="327294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9903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8166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spcAft>
                <a:spcPts val="994"/>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Preparation Steps</a:t>
            </a:r>
          </a:p>
          <a:p>
            <a:pPr>
              <a:spcAft>
                <a:spcPts val="994"/>
              </a:spcAft>
            </a:pPr>
            <a:r>
              <a:rPr lang="en-US" sz="1000" dirty="0">
                <a:latin typeface="Arial" panose="020B0604020202020204" pitchFamily="34" charset="0"/>
                <a:cs typeface="Arial" panose="020B0604020202020204" pitchFamily="34" charset="0"/>
              </a:rPr>
              <a:t>This demonstration requires the Power BI Desktop application to be installed on the MIA-SQL virtual machine, in addition to a connection to the AdventureWorksLT Azure SQL Database. The steps to create an AdventureWorksLT Azure SQL Database are in the module overview</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a:spcAft>
                <a:spcPts val="994"/>
              </a:spcAft>
            </a:pPr>
            <a:r>
              <a:rPr lang="en-US" sz="1000" dirty="0">
                <a:latin typeface="Arial" panose="020B0604020202020204" pitchFamily="34" charset="0"/>
                <a:cs typeface="Arial" panose="020B0604020202020204" pitchFamily="34" charset="0"/>
              </a:rPr>
              <a:t>Install Power BI Desktop</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Start the </a:t>
            </a:r>
            <a:r>
              <a:rPr lang="en-US" sz="1000" b="1" dirty="0">
                <a:latin typeface="Arial" panose="020B0604020202020204" pitchFamily="34" charset="0"/>
                <a:cs typeface="Arial" panose="020B0604020202020204" pitchFamily="34" charset="0"/>
              </a:rPr>
              <a:t>MT17B-WS2016-NAT</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20778B-MIA-DC</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virtual machines, and log on to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ADVENTUREWORKS\Student</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Open Internet Explorer, and browse to </a:t>
            </a:r>
            <a:r>
              <a:rPr lang="en-US" sz="1000" b="1" dirty="0">
                <a:latin typeface="Arial" panose="020B0604020202020204" pitchFamily="34" charset="0"/>
                <a:cs typeface="Arial" panose="020B0604020202020204" pitchFamily="34" charset="0"/>
              </a:rPr>
              <a:t>https://www.microsoft.com/en-us/download/details.aspx?id=45331</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Download</a:t>
            </a:r>
            <a:r>
              <a:rPr lang="en-US" sz="1000" dirty="0">
                <a:latin typeface="Arial" panose="020B0604020202020204" pitchFamily="34" charset="0"/>
                <a:cs typeface="Arial" panose="020B0604020202020204" pitchFamily="34" charset="0"/>
              </a:rPr>
              <a:t>. </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Choose the download you want</a:t>
            </a:r>
            <a:r>
              <a:rPr lang="en-US" sz="1000" dirty="0">
                <a:latin typeface="Arial" panose="020B0604020202020204" pitchFamily="34" charset="0"/>
                <a:cs typeface="Arial" panose="020B0604020202020204" pitchFamily="34" charset="0"/>
              </a:rPr>
              <a:t> page, select the </a:t>
            </a:r>
            <a:r>
              <a:rPr lang="en-US" sz="1000" b="1" dirty="0">
                <a:latin typeface="Arial" panose="020B0604020202020204" pitchFamily="34" charset="0"/>
                <a:cs typeface="Arial" panose="020B0604020202020204" pitchFamily="34" charset="0"/>
              </a:rPr>
              <a:t>PBIDesktop_x64.msi</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 </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In the message box, click </a:t>
            </a:r>
            <a:r>
              <a:rPr lang="en-US" sz="1000" b="1" dirty="0">
                <a:latin typeface="Arial" panose="020B0604020202020204" pitchFamily="34" charset="0"/>
                <a:cs typeface="Arial" panose="020B0604020202020204" pitchFamily="34" charset="0"/>
              </a:rPr>
              <a:t>Allow once</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In the message box, click </a:t>
            </a:r>
            <a:r>
              <a:rPr lang="en-US" sz="1000" b="1" dirty="0">
                <a:latin typeface="Arial" panose="020B0604020202020204" pitchFamily="34" charset="0"/>
                <a:cs typeface="Arial" panose="020B0604020202020204" pitchFamily="34" charset="0"/>
              </a:rPr>
              <a:t>Run</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Microsoft Power BI Desktop (x64) Setup</a:t>
            </a:r>
            <a:r>
              <a:rPr lang="en-US" sz="1000" dirty="0">
                <a:latin typeface="Arial" panose="020B0604020202020204" pitchFamily="34" charset="0"/>
                <a:cs typeface="Arial" panose="020B0604020202020204" pitchFamily="34" charset="0"/>
              </a:rPr>
              <a:t> dialog box, on the </a:t>
            </a:r>
            <a:r>
              <a:rPr lang="en-US" sz="1000" b="1" dirty="0">
                <a:latin typeface="Arial" panose="020B0604020202020204" pitchFamily="34" charset="0"/>
                <a:cs typeface="Arial" panose="020B0604020202020204" pitchFamily="34" charset="0"/>
              </a:rPr>
              <a:t>Welcome to the Microsoft Power BI Desktop (x64) Setup Wizard </a:t>
            </a:r>
            <a:r>
              <a:rPr lang="en-US" sz="1000" dirty="0">
                <a:latin typeface="Arial" panose="020B0604020202020204" pitchFamily="34" charset="0"/>
                <a:cs typeface="Arial" panose="020B0604020202020204" pitchFamily="34" charset="0"/>
              </a:rPr>
              <a:t>page,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 </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Microsoft Software License Terms </a:t>
            </a:r>
            <a:r>
              <a:rPr lang="en-US" sz="1000" dirty="0">
                <a:latin typeface="Arial" panose="020B0604020202020204" pitchFamily="34" charset="0"/>
                <a:cs typeface="Arial" panose="020B0604020202020204" pitchFamily="34" charset="0"/>
              </a:rPr>
              <a:t>page, select the </a:t>
            </a:r>
            <a:r>
              <a:rPr lang="en-US" sz="1000" b="1" dirty="0">
                <a:latin typeface="Arial" panose="020B0604020202020204" pitchFamily="34" charset="0"/>
                <a:cs typeface="Arial" panose="020B0604020202020204" pitchFamily="34" charset="0"/>
              </a:rPr>
              <a:t>I accept the terms in the License Agreement</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Destination Folder</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Ready to install Microsoft Power BI Desktop (x64)</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Install</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User Account Control</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Yes</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Completed the Microsoft Power BI Desktop (x64) Setup Wizard</a:t>
            </a:r>
            <a:r>
              <a:rPr lang="en-US" sz="1000" dirty="0">
                <a:latin typeface="Arial" panose="020B0604020202020204" pitchFamily="34" charset="0"/>
                <a:cs typeface="Arial" panose="020B0604020202020204" pitchFamily="34" charset="0"/>
              </a:rPr>
              <a:t> page, clear the </a:t>
            </a:r>
            <a:r>
              <a:rPr lang="en-US" sz="1000" b="1" dirty="0">
                <a:latin typeface="Arial" panose="020B0604020202020204" pitchFamily="34" charset="0"/>
                <a:cs typeface="Arial" panose="020B0604020202020204" pitchFamily="34" charset="0"/>
              </a:rPr>
              <a:t>Launch Microsoft Power BI Desktop</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Finish</a:t>
            </a:r>
            <a:r>
              <a:rPr lang="en-US" sz="1000" dirty="0">
                <a:latin typeface="Arial" panose="020B0604020202020204" pitchFamily="34" charset="0"/>
                <a:cs typeface="Arial" panose="020B0604020202020204" pitchFamily="34" charset="0"/>
              </a:rPr>
              <a:t>.</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Close Internet Explorer.</a:t>
            </a:r>
          </a:p>
          <a:p>
            <a:pPr marL="347472" lvl="0" indent="-347472">
              <a:spcAft>
                <a:spcPts val="994"/>
              </a:spcAft>
              <a:buFont typeface="+mj-lt"/>
              <a:buAutoNum type="arabicPeriod"/>
            </a:pPr>
            <a:r>
              <a:rPr lang="en-US" sz="1000" dirty="0">
                <a:latin typeface="Arial" panose="020B0604020202020204" pitchFamily="34" charset="0"/>
                <a:cs typeface="Arial" panose="020B0604020202020204" pitchFamily="34" charset="0"/>
              </a:rPr>
              <a:t>On the desktop, right-click the </a:t>
            </a:r>
            <a:r>
              <a:rPr lang="en-US" sz="1000" b="1" dirty="0">
                <a:latin typeface="Arial" panose="020B0604020202020204" pitchFamily="34" charset="0"/>
                <a:cs typeface="Arial" panose="020B0604020202020204" pitchFamily="34" charset="0"/>
              </a:rPr>
              <a:t>Power BI Desktop </a:t>
            </a:r>
            <a:r>
              <a:rPr lang="en-US" sz="1000" dirty="0">
                <a:latin typeface="Arial" panose="020B0604020202020204" pitchFamily="34" charset="0"/>
                <a:cs typeface="Arial" panose="020B0604020202020204" pitchFamily="34" charset="0"/>
              </a:rPr>
              <a:t>shortcut, and then click </a:t>
            </a:r>
            <a:r>
              <a:rPr lang="en-US" sz="1000" b="1" dirty="0">
                <a:latin typeface="Arial" panose="020B0604020202020204" pitchFamily="34" charset="0"/>
                <a:cs typeface="Arial" panose="020B0604020202020204" pitchFamily="34" charset="0"/>
              </a:rPr>
              <a:t>Pin to Taskbar</a:t>
            </a:r>
            <a:r>
              <a:rPr lang="en-US" sz="1000" dirty="0">
                <a:latin typeface="Arial" panose="020B0604020202020204" pitchFamily="34" charset="0"/>
                <a:cs typeface="Arial" panose="020B0604020202020204" pitchFamily="34" charset="0"/>
              </a:rPr>
              <a:t>.</a:t>
            </a:r>
          </a:p>
          <a:p>
            <a:pPr>
              <a:spcAft>
                <a:spcPts val="994"/>
              </a:spcAft>
            </a:pPr>
            <a:r>
              <a:rPr lang="en-US" sz="1000" dirty="0">
                <a:latin typeface="Arial" panose="020B0604020202020204" pitchFamily="34" charset="0"/>
                <a:cs typeface="Arial" panose="020B0604020202020204" pitchFamily="34" charset="0"/>
              </a:rPr>
              <a:t>Create a Power BI account</a:t>
            </a:r>
          </a:p>
          <a:p>
            <a:pPr marL="347472" lvl="0" indent="-347472">
              <a:spcAft>
                <a:spcPts val="994"/>
              </a:spcAft>
              <a:buFont typeface="Arial" panose="020B0604020202020204" pitchFamily="34" charset="0"/>
              <a:buChar char="•"/>
            </a:pPr>
            <a:r>
              <a:rPr lang="en-US" sz="1000" dirty="0">
                <a:latin typeface="Arial" panose="020B0604020202020204" pitchFamily="34" charset="0"/>
                <a:cs typeface="Arial" panose="020B0604020202020204" pitchFamily="34" charset="0"/>
              </a:rPr>
              <a:t>Open</a:t>
            </a:r>
            <a:r>
              <a:rPr lang="en-US" sz="1000" b="1" dirty="0">
                <a:latin typeface="Arial" panose="020B0604020202020204" pitchFamily="34" charset="0"/>
                <a:cs typeface="Arial" panose="020B0604020202020204" pitchFamily="34" charset="0"/>
              </a:rPr>
              <a:t> Internet Explorer</a:t>
            </a:r>
            <a:r>
              <a:rPr lang="en-US" sz="1000" dirty="0">
                <a:latin typeface="Arial" panose="020B0604020202020204" pitchFamily="34" charset="0"/>
                <a:cs typeface="Arial" panose="020B0604020202020204" pitchFamily="34" charset="0"/>
              </a:rPr>
              <a:t>, browse to </a:t>
            </a:r>
            <a:r>
              <a:rPr lang="en-US" sz="1000" b="1" dirty="0">
                <a:latin typeface="Arial" panose="020B0604020202020204" pitchFamily="34" charset="0"/>
                <a:cs typeface="Arial" panose="020B0604020202020204" pitchFamily="34" charset="0"/>
              </a:rPr>
              <a:t>https://powerbi.microsoft.com/en-us/documentation/powerbi-admin-signing-up-for-power-bi-with-a-new-office-365-trial</a:t>
            </a:r>
            <a:r>
              <a:rPr lang="en-US" sz="1000" dirty="0">
                <a:latin typeface="Arial" panose="020B0604020202020204" pitchFamily="34" charset="0"/>
                <a:cs typeface="Arial" panose="020B0604020202020204" pitchFamily="34" charset="0"/>
              </a:rPr>
              <a:t>, and follow the steps to create an account.</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50096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Demonstration Steps</a:t>
            </a:r>
          </a:p>
          <a:p>
            <a:pPr>
              <a:spcAft>
                <a:spcPts val="995"/>
              </a:spcAft>
            </a:pPr>
            <a:r>
              <a:rPr lang="en-US" sz="1000" dirty="0">
                <a:latin typeface="Arial" panose="020B0604020202020204" pitchFamily="34" charset="0"/>
                <a:cs typeface="Arial" panose="020B0604020202020204" pitchFamily="34" charset="0"/>
              </a:rPr>
              <a:t>Create a Report with Power BI Desktop</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Ensure the </a:t>
            </a:r>
            <a:r>
              <a:rPr lang="en-US" sz="1000" b="1" dirty="0">
                <a:latin typeface="Arial" panose="020B0604020202020204" pitchFamily="34" charset="0"/>
                <a:cs typeface="Arial" panose="020B0604020202020204" pitchFamily="34" charset="0"/>
              </a:rPr>
              <a:t>MT17B-WS2016-NAT</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20778B-MIA-DC</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20778B-MIA-SQL </a:t>
            </a:r>
            <a:r>
              <a:rPr lang="en-US" sz="1000" dirty="0">
                <a:latin typeface="Arial" panose="020B0604020202020204" pitchFamily="34" charset="0"/>
                <a:cs typeface="Arial" panose="020B0604020202020204" pitchFamily="34" charset="0"/>
              </a:rPr>
              <a:t>virtual machines are running, log on to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ADVENTUREWORKS\Student</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Run </a:t>
            </a:r>
            <a:r>
              <a:rPr lang="en-US" sz="1000" b="1" dirty="0">
                <a:latin typeface="Arial" panose="020B0604020202020204" pitchFamily="34" charset="0"/>
                <a:cs typeface="Arial" panose="020B0604020202020204" pitchFamily="34" charset="0"/>
              </a:rPr>
              <a:t>D:\Demofiles\Mod02\Setup.cmd</a:t>
            </a:r>
            <a:r>
              <a:rPr lang="en-US" sz="1000" dirty="0">
                <a:latin typeface="Arial" panose="020B0604020202020204" pitchFamily="34" charset="0"/>
                <a:cs typeface="Arial" panose="020B0604020202020204" pitchFamily="34" charset="0"/>
              </a:rPr>
              <a:t> as an Administrator, when prompted click </a:t>
            </a:r>
            <a:r>
              <a:rPr lang="en-US" sz="1000" b="1" dirty="0">
                <a:latin typeface="Arial" panose="020B0604020202020204" pitchFamily="34" charset="0"/>
                <a:cs typeface="Arial" panose="020B0604020202020204" pitchFamily="34" charset="0"/>
              </a:rPr>
              <a:t>Yes</a:t>
            </a:r>
            <a:r>
              <a:rPr lang="en-US" sz="1000" dirty="0">
                <a:latin typeface="Arial" panose="020B0604020202020204" pitchFamily="34" charset="0"/>
                <a:cs typeface="Arial" panose="020B0604020202020204" pitchFamily="34" charset="0"/>
              </a:rPr>
              <a:t>, type </a:t>
            </a:r>
            <a:r>
              <a:rPr lang="en-US" sz="1000" b="1" dirty="0">
                <a:latin typeface="Arial" panose="020B0604020202020204" pitchFamily="34" charset="0"/>
                <a:cs typeface="Arial" panose="020B0604020202020204" pitchFamily="34" charset="0"/>
              </a:rPr>
              <a:t>Y</a:t>
            </a:r>
            <a:r>
              <a:rPr lang="en-US" sz="1000" dirty="0">
                <a:latin typeface="Arial" panose="020B0604020202020204" pitchFamily="34" charset="0"/>
                <a:cs typeface="Arial" panose="020B0604020202020204" pitchFamily="34" charset="0"/>
              </a:rPr>
              <a:t>, and then press Enter.</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When the script completes, press any key to close the window.</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Start SQL Server Management Studio and connect to the </a:t>
            </a:r>
            <a:r>
              <a:rPr lang="en-US" sz="1000" b="1" dirty="0">
                <a:latin typeface="Arial" panose="020B0604020202020204" pitchFamily="34" charset="0"/>
                <a:cs typeface="Arial" panose="020B0604020202020204" pitchFamily="34" charset="0"/>
              </a:rPr>
              <a:t>MIA-SQL</a:t>
            </a:r>
            <a:r>
              <a:rPr lang="en-US" sz="1000" dirty="0">
                <a:latin typeface="Arial" panose="020B0604020202020204" pitchFamily="34" charset="0"/>
                <a:cs typeface="Arial" panose="020B0604020202020204" pitchFamily="34" charset="0"/>
              </a:rPr>
              <a:t> database engine instance using Windows authentication.</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Open the </a:t>
            </a:r>
            <a:r>
              <a:rPr lang="en-US" sz="1000" b="1" dirty="0">
                <a:latin typeface="Arial" panose="020B0604020202020204" pitchFamily="34" charset="0"/>
                <a:cs typeface="Arial" panose="020B0604020202020204" pitchFamily="34" charset="0"/>
              </a:rPr>
              <a:t>Demo.ssmssln</a:t>
            </a:r>
            <a:r>
              <a:rPr lang="en-US" sz="1000" dirty="0">
                <a:latin typeface="Arial" panose="020B0604020202020204" pitchFamily="34" charset="0"/>
                <a:cs typeface="Arial" panose="020B0604020202020204" pitchFamily="34" charset="0"/>
              </a:rPr>
              <a:t> solution in the </a:t>
            </a:r>
            <a:r>
              <a:rPr lang="en-US" sz="1000" b="1" dirty="0">
                <a:latin typeface="Arial" panose="020B0604020202020204" pitchFamily="34" charset="0"/>
                <a:cs typeface="Arial" panose="020B0604020202020204" pitchFamily="34" charset="0"/>
              </a:rPr>
              <a:t>D:\Demofiles\Mod02\Demo</a:t>
            </a:r>
            <a:r>
              <a:rPr lang="en-US" sz="1000" dirty="0">
                <a:latin typeface="Arial" panose="020B0604020202020204" pitchFamily="34" charset="0"/>
                <a:cs typeface="Arial" panose="020B0604020202020204" pitchFamily="34" charset="0"/>
              </a:rPr>
              <a:t> folder.</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Solution Explorer, expand </a:t>
            </a:r>
            <a:r>
              <a:rPr lang="en-US" sz="1000" b="1" dirty="0">
                <a:latin typeface="Arial" panose="020B0604020202020204" pitchFamily="34" charset="0"/>
                <a:cs typeface="Arial" panose="020B0604020202020204" pitchFamily="34" charset="0"/>
              </a:rPr>
              <a:t>Queries</a:t>
            </a:r>
            <a:r>
              <a:rPr lang="en-US" sz="1000" dirty="0">
                <a:latin typeface="Arial" panose="020B0604020202020204" pitchFamily="34" charset="0"/>
                <a:cs typeface="Arial" panose="020B0604020202020204" pitchFamily="34" charset="0"/>
              </a:rPr>
              <a:t>, then open the </a:t>
            </a:r>
            <a:r>
              <a:rPr lang="en-US" sz="1000" b="1" dirty="0">
                <a:latin typeface="Arial" panose="020B0604020202020204" pitchFamily="34" charset="0"/>
                <a:cs typeface="Arial" panose="020B0604020202020204" pitchFamily="34" charset="0"/>
              </a:rPr>
              <a:t>1 - Power BI.sql </a:t>
            </a:r>
            <a:r>
              <a:rPr lang="en-US" sz="1000" dirty="0">
                <a:latin typeface="Arial" panose="020B0604020202020204" pitchFamily="34" charset="0"/>
                <a:cs typeface="Arial" panose="020B0604020202020204" pitchFamily="34" charset="0"/>
              </a:rPr>
              <a:t>script file.</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taskbar, click </a:t>
            </a:r>
            <a:r>
              <a:rPr lang="en-US" sz="1000" b="1" dirty="0">
                <a:latin typeface="Arial" panose="020B0604020202020204" pitchFamily="34" charset="0"/>
                <a:cs typeface="Arial" panose="020B0604020202020204" pitchFamily="34" charset="0"/>
              </a:rPr>
              <a:t>Power BI Desktop</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Power BI Desktop</a:t>
            </a:r>
            <a:r>
              <a:rPr lang="en-US" sz="1000" dirty="0">
                <a:latin typeface="Arial" panose="020B0604020202020204" pitchFamily="34" charset="0"/>
                <a:cs typeface="Arial" panose="020B0604020202020204" pitchFamily="34" charset="0"/>
              </a:rPr>
              <a:t> window, click </a:t>
            </a:r>
            <a:r>
              <a:rPr lang="en-US" sz="1000" b="1" dirty="0">
                <a:latin typeface="Arial" panose="020B0604020202020204" pitchFamily="34" charset="0"/>
                <a:cs typeface="Arial" panose="020B0604020202020204" pitchFamily="34" charset="0"/>
              </a:rPr>
              <a:t>Get data</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Get Data</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Azure SQL Database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Connect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SQL Server Database window, in the </a:t>
            </a:r>
            <a:r>
              <a:rPr lang="en-US" sz="1000" b="1" dirty="0">
                <a:latin typeface="Arial" panose="020B0604020202020204" pitchFamily="34" charset="0"/>
                <a:cs typeface="Arial" panose="020B0604020202020204" pitchFamily="34" charset="0"/>
              </a:rPr>
              <a:t>Server</a:t>
            </a:r>
            <a:r>
              <a:rPr lang="en-US" sz="1000" dirty="0">
                <a:latin typeface="Arial" panose="020B0604020202020204" pitchFamily="34" charset="0"/>
                <a:cs typeface="Arial" panose="020B0604020202020204" pitchFamily="34" charset="0"/>
              </a:rPr>
              <a:t> box, type the URL of the Azure server &lt;Server Name&gt;.database.windows.net (where &lt;Server Name&gt; is the name of the server you created), and in the </a:t>
            </a:r>
            <a:r>
              <a:rPr lang="en-US" sz="1000" b="1" dirty="0">
                <a:latin typeface="Arial" panose="020B0604020202020204" pitchFamily="34" charset="0"/>
                <a:cs typeface="Arial" panose="020B0604020202020204" pitchFamily="34" charset="0"/>
              </a:rPr>
              <a:t>Database</a:t>
            </a:r>
            <a:r>
              <a:rPr lang="en-US" sz="1000" dirty="0">
                <a:latin typeface="Arial" panose="020B0604020202020204" pitchFamily="34" charset="0"/>
                <a:cs typeface="Arial" panose="020B0604020202020204" pitchFamily="34" charset="0"/>
              </a:rPr>
              <a:t> box, type </a:t>
            </a:r>
            <a:r>
              <a:rPr lang="en-US" sz="1000" b="1" dirty="0">
                <a:latin typeface="Arial" panose="020B0604020202020204" pitchFamily="34" charset="0"/>
                <a:cs typeface="Arial" panose="020B0604020202020204" pitchFamily="34" charset="0"/>
              </a:rPr>
              <a:t>AdventureWorksLT</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Expand </a:t>
            </a:r>
            <a:r>
              <a:rPr lang="en-US" sz="1000" b="1" dirty="0">
                <a:latin typeface="Arial" panose="020B0604020202020204" pitchFamily="34" charset="0"/>
                <a:cs typeface="Arial" panose="020B0604020202020204" pitchFamily="34" charset="0"/>
              </a:rPr>
              <a:t>Advanced options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SQL Server Management Studio, copy the </a:t>
            </a:r>
            <a:r>
              <a:rPr lang="en-US" sz="1000" b="1" dirty="0">
                <a:latin typeface="Arial" panose="020B0604020202020204" pitchFamily="34" charset="0"/>
                <a:cs typeface="Arial" panose="020B0604020202020204" pitchFamily="34" charset="0"/>
              </a:rPr>
              <a:t>1 - Power BI.sql</a:t>
            </a:r>
            <a:r>
              <a:rPr lang="en-US" sz="1000" dirty="0">
                <a:latin typeface="Arial" panose="020B0604020202020204" pitchFamily="34" charset="0"/>
                <a:cs typeface="Arial" panose="020B0604020202020204" pitchFamily="34" charset="0"/>
              </a:rPr>
              <a:t> query.</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Power BI Desktop, paste the query into the </a:t>
            </a:r>
            <a:r>
              <a:rPr lang="en-US" sz="1000" b="1" dirty="0">
                <a:latin typeface="Arial" panose="020B0604020202020204" pitchFamily="34" charset="0"/>
                <a:cs typeface="Arial" panose="020B0604020202020204" pitchFamily="34" charset="0"/>
              </a:rPr>
              <a:t>SQL statement (optional, requires database)</a:t>
            </a:r>
            <a:r>
              <a:rPr lang="en-US" sz="1000" dirty="0">
                <a:latin typeface="Arial" panose="020B0604020202020204" pitchFamily="34" charset="0"/>
                <a:cs typeface="Arial" panose="020B0604020202020204" pitchFamily="34" charset="0"/>
              </a:rPr>
              <a:t> box, and then click </a:t>
            </a:r>
            <a:r>
              <a:rPr lang="en-US" sz="1000" b="1" dirty="0">
                <a:latin typeface="Arial" panose="020B0604020202020204" pitchFamily="34" charset="0"/>
                <a:cs typeface="Arial" panose="020B0604020202020204" pitchFamily="34" charset="0"/>
              </a:rPr>
              <a:t>OK</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SQL Server database</a:t>
            </a:r>
            <a:r>
              <a:rPr lang="en-US" sz="1000" dirty="0">
                <a:latin typeface="Arial" panose="020B0604020202020204" pitchFamily="34" charset="0"/>
                <a:cs typeface="Arial" panose="020B0604020202020204" pitchFamily="34" charset="0"/>
              </a:rPr>
              <a:t> window, click </a:t>
            </a:r>
            <a:r>
              <a:rPr lang="en-US" sz="1000" b="1" dirty="0">
                <a:latin typeface="Arial" panose="020B0604020202020204" pitchFamily="34" charset="0"/>
                <a:cs typeface="Arial" panose="020B0604020202020204" pitchFamily="34" charset="0"/>
              </a:rPr>
              <a:t>Database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Username</a:t>
            </a:r>
            <a:r>
              <a:rPr lang="en-US" sz="1000" dirty="0">
                <a:latin typeface="Arial" panose="020B0604020202020204" pitchFamily="34" charset="0"/>
                <a:cs typeface="Arial" panose="020B0604020202020204" pitchFamily="34" charset="0"/>
              </a:rPr>
              <a:t> box, type </a:t>
            </a:r>
            <a:r>
              <a:rPr lang="en-US" sz="1000" b="1" dirty="0">
                <a:latin typeface="Arial" panose="020B0604020202020204" pitchFamily="34" charset="0"/>
                <a:cs typeface="Arial" panose="020B0604020202020204" pitchFamily="34" charset="0"/>
              </a:rPr>
              <a:t>Student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Password</a:t>
            </a:r>
            <a:r>
              <a:rPr lang="en-US" sz="1000" dirty="0">
                <a:latin typeface="Arial" panose="020B0604020202020204" pitchFamily="34" charset="0"/>
                <a:cs typeface="Arial" panose="020B0604020202020204" pitchFamily="34" charset="0"/>
              </a:rPr>
              <a:t> box, type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Connect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The data preview window will appear, click </a:t>
            </a:r>
            <a:r>
              <a:rPr lang="en-US" sz="1000" b="1" dirty="0">
                <a:latin typeface="Arial" panose="020B0604020202020204" pitchFamily="34" charset="0"/>
                <a:cs typeface="Arial" panose="020B0604020202020204" pitchFamily="34" charset="0"/>
              </a:rPr>
              <a:t>Load</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If the </a:t>
            </a:r>
            <a:r>
              <a:rPr lang="en-US" sz="1000" b="1" dirty="0">
                <a:latin typeface="Arial" panose="020B0604020202020204" pitchFamily="34" charset="0"/>
                <a:cs typeface="Arial" panose="020B0604020202020204" pitchFamily="34" charset="0"/>
              </a:rPr>
              <a:t>Connection Settings</a:t>
            </a:r>
            <a:r>
              <a:rPr lang="en-US" sz="1000" dirty="0">
                <a:latin typeface="Arial" panose="020B0604020202020204" pitchFamily="34" charset="0"/>
                <a:cs typeface="Arial" panose="020B0604020202020204" pitchFamily="34" charset="0"/>
              </a:rPr>
              <a:t> window opens, leave </a:t>
            </a:r>
            <a:r>
              <a:rPr lang="en-US" sz="1000" b="1" dirty="0">
                <a:latin typeface="Arial" panose="020B0604020202020204" pitchFamily="34" charset="0"/>
                <a:cs typeface="Arial" panose="020B0604020202020204" pitchFamily="34" charset="0"/>
              </a:rPr>
              <a:t>Import</a:t>
            </a:r>
            <a:r>
              <a:rPr lang="en-US" sz="1000" dirty="0">
                <a:latin typeface="Arial" panose="020B0604020202020204" pitchFamily="34" charset="0"/>
                <a:cs typeface="Arial" panose="020B0604020202020204" pitchFamily="34" charset="0"/>
              </a:rPr>
              <a:t> selected, and click </a:t>
            </a:r>
            <a:r>
              <a:rPr lang="en-US" sz="1000" b="1" dirty="0">
                <a:latin typeface="Arial" panose="020B0604020202020204" pitchFamily="34" charset="0"/>
                <a:cs typeface="Arial" panose="020B0604020202020204" pitchFamily="34" charset="0"/>
              </a:rPr>
              <a:t>OK</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a:t>12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652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7472" lvl="0" indent="-347472">
              <a:spcAft>
                <a:spcPts val="995"/>
              </a:spcAft>
              <a:buFont typeface="+mj-lt"/>
              <a:buAutoNum type="arabicPeriod" startAt="19"/>
            </a:pP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Visualizations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Stacked column chart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under </a:t>
            </a:r>
            <a:r>
              <a:rPr lang="en-US" sz="1000" b="1" dirty="0">
                <a:latin typeface="Arial" panose="020B0604020202020204" pitchFamily="34" charset="0"/>
                <a:cs typeface="Arial" panose="020B0604020202020204" pitchFamily="34" charset="0"/>
              </a:rPr>
              <a:t>Query1</a:t>
            </a:r>
            <a:r>
              <a:rPr lang="en-US" sz="1000" dirty="0">
                <a:latin typeface="Arial" panose="020B0604020202020204" pitchFamily="34" charset="0"/>
                <a:cs typeface="Arial" panose="020B0604020202020204" pitchFamily="34" charset="0"/>
              </a:rPr>
              <a:t>, select </a:t>
            </a:r>
            <a:r>
              <a:rPr lang="en-US" sz="1000" b="1" dirty="0">
                <a:latin typeface="Arial" panose="020B0604020202020204" pitchFamily="34" charset="0"/>
                <a:cs typeface="Arial" panose="020B0604020202020204" pitchFamily="34" charset="0"/>
              </a:rPr>
              <a:t>ProductName</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TotalSales</a:t>
            </a:r>
            <a:r>
              <a:rPr lang="en-US" sz="1000" dirty="0">
                <a:latin typeface="Arial" panose="020B0604020202020204" pitchFamily="34" charset="0"/>
                <a:cs typeface="Arial" panose="020B0604020202020204" pitchFamily="34" charset="0"/>
              </a:rPr>
              <a:t>. The chart will auto populate. Expand the chart control to horizontally show the full names of the products.</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Visualizations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Format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Expand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 and change the </a:t>
            </a:r>
            <a:r>
              <a:rPr lang="en-US" sz="1000" b="1" dirty="0">
                <a:latin typeface="Arial" panose="020B0604020202020204" pitchFamily="34" charset="0"/>
                <a:cs typeface="Arial" panose="020B0604020202020204" pitchFamily="34" charset="0"/>
              </a:rPr>
              <a:t>Title Text</a:t>
            </a:r>
            <a:r>
              <a:rPr lang="en-US" sz="1000" dirty="0">
                <a:latin typeface="Arial" panose="020B0604020202020204" pitchFamily="34" charset="0"/>
                <a:cs typeface="Arial" panose="020B0604020202020204" pitchFamily="34" charset="0"/>
              </a:rPr>
              <a:t> value to </a:t>
            </a:r>
            <a:r>
              <a:rPr lang="en-US" sz="1000" b="1" dirty="0">
                <a:latin typeface="Arial" panose="020B0604020202020204" pitchFamily="34" charset="0"/>
                <a:cs typeface="Arial" panose="020B0604020202020204" pitchFamily="34" charset="0"/>
              </a:rPr>
              <a:t>Top 10 Selling Products</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Next to </a:t>
            </a:r>
            <a:r>
              <a:rPr lang="en-US" sz="1000" b="1" dirty="0">
                <a:latin typeface="Arial" panose="020B0604020202020204" pitchFamily="34" charset="0"/>
                <a:cs typeface="Arial" panose="020B0604020202020204" pitchFamily="34" charset="0"/>
              </a:rPr>
              <a:t>Alignment</a:t>
            </a:r>
            <a:r>
              <a:rPr lang="en-US" sz="1000" dirty="0">
                <a:latin typeface="Arial" panose="020B0604020202020204" pitchFamily="34" charset="0"/>
                <a:cs typeface="Arial" panose="020B0604020202020204" pitchFamily="34" charset="0"/>
              </a:rPr>
              <a:t>, click the </a:t>
            </a:r>
            <a:r>
              <a:rPr lang="en-US" sz="1000" b="1" dirty="0">
                <a:latin typeface="Arial" panose="020B0604020202020204" pitchFamily="34" charset="0"/>
                <a:cs typeface="Arial" panose="020B0604020202020204" pitchFamily="34" charset="0"/>
              </a:rPr>
              <a:t>center </a:t>
            </a:r>
            <a:r>
              <a:rPr lang="en-US" sz="1000" dirty="0">
                <a:latin typeface="Arial" panose="020B0604020202020204" pitchFamily="34" charset="0"/>
                <a:cs typeface="Arial" panose="020B0604020202020204" pitchFamily="34" charset="0"/>
              </a:rPr>
              <a:t>icon.</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Toggle </a:t>
            </a:r>
            <a:r>
              <a:rPr lang="en-US" sz="1000" b="1" dirty="0">
                <a:latin typeface="Arial" panose="020B0604020202020204" pitchFamily="34" charset="0"/>
                <a:cs typeface="Arial" panose="020B0604020202020204" pitchFamily="34" charset="0"/>
              </a:rPr>
              <a:t>Data labels</a:t>
            </a:r>
            <a:r>
              <a:rPr lang="en-US" sz="1000" dirty="0">
                <a:latin typeface="Arial" panose="020B0604020202020204" pitchFamily="34" charset="0"/>
                <a:cs typeface="Arial" panose="020B0604020202020204" pitchFamily="34" charset="0"/>
              </a:rPr>
              <a:t> to be </a:t>
            </a:r>
            <a:r>
              <a:rPr lang="en-US" sz="1000" b="1" dirty="0">
                <a:latin typeface="Arial" panose="020B0604020202020204" pitchFamily="34" charset="0"/>
                <a:cs typeface="Arial" panose="020B0604020202020204" pitchFamily="34" charset="0"/>
              </a:rPr>
              <a:t>On</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Expand the </a:t>
            </a:r>
            <a:r>
              <a:rPr lang="en-US" sz="1000" b="1" dirty="0">
                <a:latin typeface="Arial" panose="020B0604020202020204" pitchFamily="34" charset="0"/>
                <a:cs typeface="Arial" panose="020B0604020202020204" pitchFamily="34" charset="0"/>
              </a:rPr>
              <a:t>Data colors</a:t>
            </a:r>
            <a:r>
              <a:rPr lang="en-US" sz="1000" dirty="0">
                <a:latin typeface="Arial" panose="020B0604020202020204" pitchFamily="34" charset="0"/>
                <a:cs typeface="Arial" panose="020B0604020202020204" pitchFamily="34" charset="0"/>
              </a:rPr>
              <a:t> list, and choose another color to change the bars on the chart.</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File </a:t>
            </a:r>
            <a:r>
              <a:rPr lang="en-US" sz="1000" dirty="0">
                <a:latin typeface="Arial" panose="020B0604020202020204" pitchFamily="34" charset="0"/>
                <a:cs typeface="Arial" panose="020B0604020202020204" pitchFamily="34" charset="0"/>
              </a:rPr>
              <a:t>menu, click </a:t>
            </a:r>
            <a:r>
              <a:rPr lang="en-US" sz="1000" b="1" dirty="0">
                <a:latin typeface="Arial" panose="020B0604020202020204" pitchFamily="34" charset="0"/>
                <a:cs typeface="Arial" panose="020B0604020202020204" pitchFamily="34" charset="0"/>
              </a:rPr>
              <a:t>Save As</a:t>
            </a:r>
            <a:r>
              <a:rPr lang="en-US" sz="1000" dirty="0">
                <a:latin typeface="Arial" panose="020B0604020202020204" pitchFamily="34" charset="0"/>
                <a:cs typeface="Arial" panose="020B0604020202020204" pitchFamily="34" charset="0"/>
              </a:rPr>
              <a:t>. Name the report </a:t>
            </a:r>
            <a:r>
              <a:rPr lang="en-US" sz="1000" b="1" dirty="0">
                <a:latin typeface="Arial" panose="020B0604020202020204" pitchFamily="34" charset="0"/>
                <a:cs typeface="Arial" panose="020B0604020202020204" pitchFamily="34" charset="0"/>
              </a:rPr>
              <a:t>Adventure Works Sales</a:t>
            </a:r>
            <a:r>
              <a:rPr lang="en-US" sz="1000" dirty="0">
                <a:latin typeface="Arial" panose="020B0604020202020204" pitchFamily="34" charset="0"/>
                <a:cs typeface="Arial" panose="020B0604020202020204" pitchFamily="34" charset="0"/>
              </a:rPr>
              <a:t>, and save to the </a:t>
            </a:r>
            <a:r>
              <a:rPr lang="en-US" sz="1000" b="1" dirty="0">
                <a:latin typeface="Arial" panose="020B0604020202020204" pitchFamily="34" charset="0"/>
                <a:cs typeface="Arial" panose="020B0604020202020204" pitchFamily="34" charset="0"/>
              </a:rPr>
              <a:t>D:\Demofiles\Mod02\Demo</a:t>
            </a:r>
            <a:r>
              <a:rPr lang="en-US" sz="1000" dirty="0">
                <a:latin typeface="Arial" panose="020B0604020202020204" pitchFamily="34" charset="0"/>
                <a:cs typeface="Arial" panose="020B0604020202020204" pitchFamily="34" charset="0"/>
              </a:rPr>
              <a:t> folder.</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Leave Power BI Desktop and the report open for the next demonstration</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startAt="19"/>
            </a:pPr>
            <a:endParaRPr lang="en-US" sz="1000" dirty="0">
              <a:latin typeface="Arial" panose="020B0604020202020204" pitchFamily="34" charset="0"/>
              <a:cs typeface="Arial" panose="020B0604020202020204" pitchFamily="34" charset="0"/>
            </a:endParaRPr>
          </a:p>
          <a:p>
            <a:pPr lvl="0">
              <a:lnSpc>
                <a:spcPct val="107000"/>
              </a:lnSpc>
              <a:spcAft>
                <a:spcPts val="995"/>
              </a:spcAft>
            </a:pPr>
            <a:r>
              <a:rPr lang="en-GB" sz="1000" b="1" dirty="0">
                <a:solidFill>
                  <a:prstClr val="black"/>
                </a:solidFill>
                <a:latin typeface="Arial" panose="020B0604020202020204" pitchFamily="34" charset="0"/>
                <a:ea typeface="Calibri" panose="020F0502020204030204" pitchFamily="34" charset="0"/>
                <a:cs typeface="Arial" panose="020B0604020202020204" pitchFamily="34" charset="0"/>
              </a:rPr>
              <a:t>Question</a:t>
            </a:r>
            <a:endParaRPr lang="en-GB"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a:spcAft>
                <a:spcPts val="995"/>
              </a:spcAft>
            </a:pPr>
            <a:r>
              <a:rPr lang="en-US" sz="1000" dirty="0">
                <a:latin typeface="Arial" panose="020B0604020202020204" pitchFamily="34" charset="0"/>
                <a:cs typeface="Arial" panose="020B0604020202020204" pitchFamily="34" charset="0"/>
              </a:rPr>
              <a:t>Which of the following statements is false?</a:t>
            </a: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1: </a:t>
            </a:r>
            <a:r>
              <a:rPr lang="en-US" sz="1000" dirty="0">
                <a:latin typeface="Arial" panose="020B0604020202020204" pitchFamily="34" charset="0"/>
                <a:cs typeface="Arial" panose="020B0604020202020204" pitchFamily="34" charset="0"/>
              </a:rPr>
              <a:t>You can import data and create reports with the Power BI Desktop app. </a:t>
            </a:r>
            <a:endParaRPr lang="en-US" sz="1000" dirty="0" smtClean="0">
              <a:latin typeface="Arial" panose="020B0604020202020204" pitchFamily="34" charset="0"/>
              <a:cs typeface="Arial" panose="020B0604020202020204" pitchFamily="34" charset="0"/>
            </a:endParaRP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2: </a:t>
            </a:r>
            <a:r>
              <a:rPr lang="en-US" sz="1000" dirty="0">
                <a:latin typeface="Arial" panose="020B0604020202020204" pitchFamily="34" charset="0"/>
                <a:cs typeface="Arial" panose="020B0604020202020204" pitchFamily="34" charset="0"/>
              </a:rPr>
              <a:t>You can create and share dashboards on the PowerBI.com online portal</a:t>
            </a:r>
            <a:r>
              <a:rPr lang="en-US" sz="1000" dirty="0" smtClean="0">
                <a:latin typeface="Arial" panose="020B0604020202020204" pitchFamily="34" charset="0"/>
                <a:cs typeface="Arial" panose="020B0604020202020204" pitchFamily="34" charset="0"/>
              </a:rPr>
              <a:t>.</a:t>
            </a: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3: </a:t>
            </a:r>
            <a:r>
              <a:rPr lang="en-US" sz="1000" dirty="0">
                <a:latin typeface="Arial" panose="020B0604020202020204" pitchFamily="34" charset="0"/>
                <a:cs typeface="Arial" panose="020B0604020202020204" pitchFamily="34" charset="0"/>
              </a:rPr>
              <a:t>You can sign up to PowerBI.com using a Hotmail email account. </a:t>
            </a:r>
            <a:endParaRPr lang="en-US" sz="1000" dirty="0" smtClean="0">
              <a:latin typeface="Arial" panose="020B0604020202020204" pitchFamily="34" charset="0"/>
              <a:cs typeface="Arial" panose="020B0604020202020204" pitchFamily="34" charset="0"/>
            </a:endParaRP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4: </a:t>
            </a:r>
            <a:r>
              <a:rPr lang="en-US" sz="1000" dirty="0">
                <a:latin typeface="Arial" panose="020B0604020202020204" pitchFamily="34" charset="0"/>
                <a:cs typeface="Arial" panose="020B0604020202020204" pitchFamily="34" charset="0"/>
              </a:rPr>
              <a:t>Data can be imported from an on-premises SQL Server or Azure SQL Database</a:t>
            </a:r>
            <a:r>
              <a:rPr lang="en-US" sz="1000" dirty="0" smtClean="0">
                <a:latin typeface="Arial" panose="020B0604020202020204" pitchFamily="34" charset="0"/>
                <a:cs typeface="Arial" panose="020B0604020202020204" pitchFamily="34" charset="0"/>
              </a:rPr>
              <a:t>.</a:t>
            </a:r>
          </a:p>
          <a:p>
            <a:pPr lvl="0">
              <a:lnSpc>
                <a:spcPct val="107000"/>
              </a:lnSpc>
              <a:spcAft>
                <a:spcPts val="995"/>
              </a:spcAft>
            </a:pP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)Option 5: </a:t>
            </a:r>
            <a:r>
              <a:rPr lang="en-US" sz="1000" dirty="0">
                <a:latin typeface="Arial" panose="020B0604020202020204" pitchFamily="34" charset="0"/>
                <a:cs typeface="Arial" panose="020B0604020202020204" pitchFamily="34" charset="0"/>
              </a:rPr>
              <a:t>Data can be imported from </a:t>
            </a:r>
            <a:r>
              <a:rPr lang="en-US" sz="1000" dirty="0" smtClean="0">
                <a:latin typeface="Arial" panose="020B0604020202020204" pitchFamily="34" charset="0"/>
                <a:cs typeface="Arial" panose="020B0604020202020204" pitchFamily="34" charset="0"/>
              </a:rPr>
              <a:t>Facebook.</a:t>
            </a:r>
          </a:p>
          <a:p>
            <a:pPr lvl="0">
              <a:lnSpc>
                <a:spcPct val="107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Answer</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 Option </a:t>
            </a: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3: </a:t>
            </a:r>
            <a:r>
              <a:rPr lang="en-US" sz="1000" dirty="0">
                <a:latin typeface="Arial" panose="020B0604020202020204" pitchFamily="34" charset="0"/>
                <a:cs typeface="Arial" panose="020B0604020202020204" pitchFamily="34" charset="0"/>
              </a:rPr>
              <a:t>You can sign up to PowerBI.com using a Hotmail email account. </a:t>
            </a:r>
          </a:p>
          <a:p>
            <a:pPr marL="347472" lvl="0" indent="-347472">
              <a:spcAft>
                <a:spcPts val="995"/>
              </a:spcAft>
              <a:buFont typeface="+mj-lt"/>
              <a:buAutoNum type="arabicPeriod" startAt="19"/>
            </a:pPr>
            <a:endParaRPr lang="en-US" sz="1000" dirty="0">
              <a:latin typeface="Arial" panose="020B0604020202020204" pitchFamily="34" charset="0"/>
              <a:cs typeface="Arial" panose="020B0604020202020204" pitchFamily="34" charset="0"/>
            </a:endParaRPr>
          </a:p>
          <a:p>
            <a:pPr marL="347472" indent="-347472">
              <a:lnSpc>
                <a:spcPct val="115000"/>
              </a:lnSpc>
              <a:spcAft>
                <a:spcPts val="995"/>
              </a:spcAft>
              <a:buFont typeface="+mj-lt"/>
              <a:buAutoNum type="arabicPeriod" startAt="19"/>
            </a:pPr>
            <a:endParaRPr lang="en-GB" sz="1000" b="1"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marL="347472" lvl="0" indent="-347472">
              <a:lnSpc>
                <a:spcPct val="115000"/>
              </a:lnSpc>
              <a:spcAft>
                <a:spcPts val="995"/>
              </a:spcAft>
              <a:buFont typeface="+mj-lt"/>
              <a:buAutoNum type="arabicPeriod" startAt="19"/>
            </a:pPr>
            <a:endParaRPr lang="en-US" sz="1000" dirty="0">
              <a:latin typeface="Arial" panose="020B0604020202020204" pitchFamily="34" charset="0"/>
              <a:cs typeface="Arial" panose="020B0604020202020204" pitchFamily="34" charset="0"/>
            </a:endParaRPr>
          </a:p>
          <a:p>
            <a:pPr lvl="0">
              <a:lnSpc>
                <a:spcPct val="115000"/>
              </a:lnSpc>
              <a:spcAft>
                <a:spcPts val="995"/>
              </a:spcAft>
            </a:pPr>
            <a:endParaRPr lang="en-US" dirty="0"/>
          </a:p>
        </p:txBody>
      </p:sp>
      <p:sp>
        <p:nvSpPr>
          <p:cNvPr id="4" name="Slide Number Placeholder 3"/>
          <p:cNvSpPr>
            <a:spLocks noGrp="1"/>
          </p:cNvSpPr>
          <p:nvPr>
            <p:ph type="sldNum" sz="quarter" idx="10"/>
          </p:nvPr>
        </p:nvSpPr>
        <p:spPr/>
        <p:txBody>
          <a:bodyPr/>
          <a:lstStyle/>
          <a:p>
            <a:fld id="{5DA3553D-CCFE-4364-A4E3-10131551717E}" type="slidenum">
              <a:rPr lang="en-US" sz="1000" b="0"/>
              <a:t>13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28144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6597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99561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1934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31299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5282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19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592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1851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20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3261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the content pack does not appear in the list in step 18, repeat the steps from step 10 onwards to publish the content pack again.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Power BI Desktop,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Home</a:t>
            </a:r>
            <a:r>
              <a:rPr lang="en-US" sz="1000" dirty="0">
                <a:latin typeface="Arial" panose="020B0604020202020204" pitchFamily="34" charset="0"/>
                <a:ea typeface="Times New Roman" panose="02020603050405020304" pitchFamily="18" charset="0"/>
                <a:cs typeface="Times New Roman" panose="02020603050405020304" pitchFamily="18" charset="0"/>
              </a:rPr>
              <a:t> ribbon,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you are prompted to save your changes,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report will then be published to the Power BI portal. When the window displays Success,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Sales.pibx'</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in Power BI</a:t>
            </a:r>
            <a:r>
              <a:rPr lang="en-US" sz="1000" dirty="0">
                <a:latin typeface="Arial" panose="020B0604020202020204" pitchFamily="34" charset="0"/>
                <a:ea typeface="Times New Roman" panose="02020603050405020304" pitchFamily="18" charset="0"/>
                <a:cs typeface="Times New Roman" panose="02020603050405020304" pitchFamily="18" charset="0"/>
              </a:rPr>
              <a:t> to view the report online. </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browser opens,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latin typeface="Arial" panose="020B0604020202020204" pitchFamily="34" charset="0"/>
                <a:ea typeface="Times New Roman" panose="02020603050405020304" pitchFamily="18" charset="0"/>
                <a:cs typeface="Times New Roman" panose="02020603050405020304" pitchFamily="18" charset="0"/>
              </a:rPr>
              <a:t>, enter your email address and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latin typeface="Arial" panose="020B0604020202020204" pitchFamily="34" charset="0"/>
                <a:ea typeface="Times New Roman" panose="02020603050405020304" pitchFamily="18" charset="0"/>
                <a:cs typeface="Times New Roman" panose="02020603050405020304" pitchFamily="18" charset="0"/>
              </a:rPr>
              <a:t>, and wait for the report to open in Internet Explorer.</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report is visible,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Live Page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in the box,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live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My Workspace</a:t>
            </a:r>
            <a:r>
              <a:rPr lang="en-US" sz="1000" dirty="0">
                <a:latin typeface="Arial" panose="020B0604020202020204" pitchFamily="34" charset="0"/>
                <a:ea typeface="Times New Roman" panose="02020603050405020304" pitchFamily="18" charset="0"/>
                <a:cs typeface="Times New Roman" panose="02020603050405020304" pitchFamily="18" charset="0"/>
              </a:rPr>
              <a:t>, the dashboard will appear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Dashboards</a:t>
            </a:r>
            <a:r>
              <a:rPr lang="en-US" sz="1000" dirty="0">
                <a:latin typeface="Arial" panose="020B0604020202020204" pitchFamily="34" charset="0"/>
                <a:ea typeface="Times New Roman" panose="02020603050405020304" pitchFamily="18" charset="0"/>
                <a:cs typeface="Times New Roman" panose="02020603050405020304" pitchFamily="18" charset="0"/>
              </a:rPr>
              <a:t> list. </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content pack</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content pack</a:t>
            </a:r>
            <a:r>
              <a:rPr lang="en-US" sz="1000" dirty="0">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My entire organization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Title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Top 10 selling products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Upload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800"/>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File to Upload</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D:\Demofiles\Mod02\Demo\Demo</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content_pack.png</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items to publish</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Dashboards</a:t>
            </a:r>
            <a:r>
              <a:rPr lang="en-US" sz="1000" dirty="0">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Reports</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Datasets</a:t>
            </a:r>
            <a:r>
              <a:rPr lang="en-US" sz="1000" dirty="0">
                <a:latin typeface="Arial" panose="020B0604020202020204" pitchFamily="34" charset="0"/>
                <a:ea typeface="Times New Roman" panose="02020603050405020304" pitchFamily="18" charset="0"/>
                <a:cs typeface="Times New Roman" panose="02020603050405020304" pitchFamily="18" charset="0"/>
              </a:rPr>
              <a:t> are automatically added,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Publish</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p>
          <a:p>
            <a:pPr marL="347472" lvl="1">
              <a:lnSpc>
                <a:spcPct val="115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organizational content packs are a Power BI Pro feature, and so are unavailable to the standard trial accounts.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My organization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content pack appears in the list under My organization.</a:t>
            </a:r>
          </a:p>
          <a:p>
            <a:pPr marL="342900" marR="0" lvl="0" indent="-342900">
              <a:lnSpc>
                <a:spcPct val="115000"/>
              </a:lnSpc>
              <a:spcBef>
                <a:spcPts val="0"/>
              </a:spcBef>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21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3021685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Question</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Discuss the benefits of using Power BI in an organization looking to create reports to </a:t>
            </a: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analyze </a:t>
            </a: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their </a:t>
            </a:r>
            <a:r>
              <a:rPr lang="en-GB" sz="1000" dirty="0" smtClean="0">
                <a:solidFill>
                  <a:prstClr val="black"/>
                </a:solidFill>
                <a:latin typeface="Arial" panose="020B0604020202020204" pitchFamily="34" charset="0"/>
                <a:ea typeface="Calibri" panose="020F0502020204030204" pitchFamily="34" charset="0"/>
                <a:cs typeface="Arial" panose="020B0604020202020204" pitchFamily="34" charset="0"/>
              </a:rPr>
              <a:t>data.</a:t>
            </a:r>
          </a:p>
          <a:p>
            <a:pPr lvl="0">
              <a:lnSpc>
                <a:spcPct val="107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Answer</a:t>
            </a:r>
          </a:p>
          <a:p>
            <a:pPr>
              <a:spcAft>
                <a:spcPts val="995"/>
              </a:spcAft>
            </a:pPr>
            <a:r>
              <a:rPr lang="en-US" sz="1000" dirty="0">
                <a:latin typeface="Arial" panose="020B0604020202020204" pitchFamily="34" charset="0"/>
                <a:cs typeface="Arial" panose="020B0604020202020204" pitchFamily="34" charset="0"/>
              </a:rPr>
              <a:t>Power BI has many benefits, including:</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Quick to create and publish reports.</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Easy to use UI. </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Integration with Microsoft Excel.</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Free, or low cost licensing.</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Reports and dashboards can be shared between users in the organization.</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A multitude of data sources, both on-premises and SaaS vendors, can be amalgamated into one report.</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The Q&amp;A feature facilitates the identification of trends and answers to data questions.</a:t>
            </a:r>
          </a:p>
          <a:p>
            <a:pPr marL="171450" lvl="0"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Power BI is self-service, eliminating the dependency upon a dedicated report developer.</a:t>
            </a:r>
          </a:p>
          <a:p>
            <a:pPr lvl="0">
              <a:lnSpc>
                <a:spcPct val="107000"/>
              </a:lnSpc>
              <a:spcAft>
                <a:spcPts val="995"/>
              </a:spcAft>
            </a:pP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a:t>22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0800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1: Connecting to Power BI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a business analyst for Adventure Works who will be creating reports in Power BI Desktop using the corporate database stored in SQL Server 2017. You have been given a set of business requirements for data and will now connect to the database from Power BI Desktop. You will publish your report to the Microsoft Power BI portal, and use the reports to create a dashboard</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Create a Power BI Dashboard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have created a management report showing Adventure Works sales data, and have published this to the Microsoft Power BI portal. Next, you will create a dashboard on the portal, so managers can use this to bring data together in one place.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If there is enough time at the end of the lab, encourage the students to view the dashboard on the Power BI Mobile app, on their mobile device. If time allows, students within the same domain can share dashboards.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23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0321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995"/>
              </a:spcAft>
            </a:pPr>
            <a:r>
              <a:rPr lang="en-GB" sz="1000" b="1" dirty="0">
                <a:latin typeface="Arial" panose="020B0604020202020204" pitchFamily="34" charset="0"/>
                <a:ea typeface="Calibri" panose="020F0502020204030204" pitchFamily="34" charset="0"/>
                <a:cs typeface="Arial" panose="020B0604020202020204" pitchFamily="34" charset="0"/>
              </a:rPr>
              <a:t>Question</a:t>
            </a:r>
            <a:endParaRPr lang="en-US"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995"/>
              </a:spcAft>
            </a:pPr>
            <a:r>
              <a:rPr lang="en-GB" sz="1000" dirty="0">
                <a:latin typeface="Arial" panose="020B0604020202020204" pitchFamily="34" charset="0"/>
                <a:ea typeface="Calibri" panose="020F0502020204030204" pitchFamily="34" charset="0"/>
                <a:cs typeface="Arial" panose="020B0604020202020204" pitchFamily="34" charset="0"/>
              </a:rPr>
              <a:t>Self-Service BI empowers business users with the ability to use corporate data to compile reports without the dependency on an IT department, or a dedicated report developer. Giving users access to live data means they can gain insights into the most up-to-date transactions. Real-time analysis is critical to organizations in certain industry sectors. While this is advantageous to the users, you must consider the security and performance of your on-premises databases. What tools can you use to ensure the safety and performance of your databases</a:t>
            </a:r>
            <a:r>
              <a:rPr lang="en-GB" sz="1000" dirty="0" smtClean="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995"/>
              </a:spcAft>
            </a:pPr>
            <a:r>
              <a:rPr lang="en-GB" sz="1000" b="1" dirty="0" smtClean="0">
                <a:latin typeface="Arial" panose="020B0604020202020204" pitchFamily="34" charset="0"/>
                <a:ea typeface="Calibri" panose="020F0502020204030204" pitchFamily="34" charset="0"/>
                <a:cs typeface="Arial" panose="020B0604020202020204" pitchFamily="34" charset="0"/>
              </a:rPr>
              <a:t>Answer</a:t>
            </a:r>
            <a:endParaRPr lang="en-GB"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995"/>
              </a:spcAft>
            </a:pPr>
            <a:r>
              <a:rPr lang="en-US" sz="1000" dirty="0">
                <a:latin typeface="Arial" panose="020B0604020202020204" pitchFamily="34" charset="0"/>
                <a:cs typeface="Arial" panose="020B0604020202020204" pitchFamily="34" charset="0"/>
              </a:rPr>
              <a:t>The security of your SQL Servers is critical. Always ensure that you adhere to your organizational policies on only giving users access to permissible data. If users are reporting directly from production databases, performance might be affected. Safeguard performance by using views to limit the data that is returned, and employ a data steward to check users are sharing, rather than duplicating, reports. This will limit the data that is exported to Power BI.</a:t>
            </a:r>
          </a:p>
          <a:p>
            <a:pPr>
              <a:lnSpc>
                <a:spcPct val="107000"/>
              </a:lnSpc>
              <a:spcAft>
                <a:spcPts val="995"/>
              </a:spcAft>
            </a:pPr>
            <a:endParaRPr lang="en-US"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995"/>
              </a:spcAft>
            </a:pPr>
            <a:r>
              <a:rPr lang="en-GB" sz="1000" b="1" dirty="0">
                <a:latin typeface="Arial" panose="020B0604020202020204" pitchFamily="34" charset="0"/>
                <a:ea typeface="Calibri" panose="020F0502020204030204" pitchFamily="34" charset="0"/>
                <a:cs typeface="Arial" panose="020B0604020202020204" pitchFamily="34" charset="0"/>
              </a:rPr>
              <a:t>Question</a:t>
            </a:r>
            <a:endParaRPr lang="en-US"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995"/>
              </a:spcAft>
            </a:pPr>
            <a:r>
              <a:rPr lang="en-GB" sz="1000" dirty="0">
                <a:latin typeface="Arial" panose="020B0604020202020204" pitchFamily="34" charset="0"/>
                <a:ea typeface="Calibri" panose="020F0502020204030204" pitchFamily="34" charset="0"/>
                <a:cs typeface="Arial" panose="020B0604020202020204" pitchFamily="34" charset="0"/>
              </a:rPr>
              <a:t>Discuss the different SaaS providers that your organization uses, and how this data could be used in Power BI dashboards. How could this data be combined with data from production databases to create greater insights into data</a:t>
            </a:r>
            <a:r>
              <a:rPr lang="en-GB" sz="1000" dirty="0" smtClean="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995"/>
              </a:spcAft>
            </a:pPr>
            <a:r>
              <a:rPr lang="en-GB" sz="1000" b="1" dirty="0" smtClean="0">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995"/>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24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58749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25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92385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8293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Power BI components mentioned in this section are covered in later lessons, so don’t spend too much time discussing these here.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612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3068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4262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topic mentions data shaping, which is covered in depth in Module 4 of the 20778B course. The three workspace views are detailed in the next topic.</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1234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7384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A3553D-CCFE-4364-A4E3-10131551717E}"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2: Introducing Power BI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6368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957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408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2770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551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462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8264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30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84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28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12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75294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1946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12019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2</a:t>
            </a:r>
            <a:endParaRPr lang="en-US" dirty="0"/>
          </a:p>
        </p:txBody>
      </p:sp>
      <p:sp>
        <p:nvSpPr>
          <p:cNvPr id="3" name="Subtitle 2"/>
          <p:cNvSpPr>
            <a:spLocks noGrp="1"/>
          </p:cNvSpPr>
          <p:nvPr>
            <p:ph type="subTitle" sz="quarter" idx="1"/>
          </p:nvPr>
        </p:nvSpPr>
        <p:spPr/>
        <p:txBody>
          <a:bodyPr/>
          <a:lstStyle/>
          <a:p>
            <a:r>
              <a:rPr lang="en-US" dirty="0" smtClean="0"/>
              <a:t>Introducing Power BI
</a:t>
            </a:r>
            <a:endParaRPr lang="en-US" dirty="0"/>
          </a:p>
        </p:txBody>
      </p:sp>
    </p:spTree>
    <p:extLst>
      <p:ext uri="{BB962C8B-B14F-4D97-AF65-F5344CB8AC3E}">
        <p14:creationId xmlns:p14="http://schemas.microsoft.com/office/powerpoint/2010/main" val="125204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e09a9b2-c2d9-48b0-b0e2-6d22d76df4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Reports and Dashboards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Use techniques to design your reports and dashboards to make them easy to digest:</a:t>
            </a:r>
          </a:p>
          <a:p>
            <a:pPr lvl="1"/>
            <a:r>
              <a:rPr lang="en-US" sz="2000" kern="0" dirty="0">
                <a:solidFill>
                  <a:srgbClr val="000000"/>
                </a:solidFill>
              </a:rPr>
              <a:t>Customize visuals</a:t>
            </a:r>
            <a:r>
              <a:rPr lang="en-US" sz="2000" b="0" kern="0" dirty="0">
                <a:solidFill>
                  <a:srgbClr val="000000"/>
                </a:solidFill>
              </a:rPr>
              <a:t>: use colors, labels, borders, and titles to enhance, and group related visuals together</a:t>
            </a:r>
          </a:p>
          <a:p>
            <a:pPr lvl="1"/>
            <a:r>
              <a:rPr lang="en-US" sz="2000" kern="0" dirty="0">
                <a:solidFill>
                  <a:srgbClr val="000000"/>
                </a:solidFill>
              </a:rPr>
              <a:t>Positioning</a:t>
            </a:r>
            <a:r>
              <a:rPr lang="en-US" sz="2000" b="0" kern="0" dirty="0">
                <a:solidFill>
                  <a:srgbClr val="000000"/>
                </a:solidFill>
              </a:rPr>
              <a:t>: most import information at top of report or dashboard, especially for viewing on mobile device</a:t>
            </a:r>
          </a:p>
          <a:p>
            <a:pPr lvl="1"/>
            <a:r>
              <a:rPr lang="en-US" sz="2000" kern="0" dirty="0">
                <a:solidFill>
                  <a:srgbClr val="000000"/>
                </a:solidFill>
              </a:rPr>
              <a:t>Audience</a:t>
            </a:r>
            <a:r>
              <a:rPr lang="en-US" sz="2000" b="0" kern="0" dirty="0">
                <a:solidFill>
                  <a:srgbClr val="000000"/>
                </a:solidFill>
              </a:rPr>
              <a:t>: what metrics are most useful to end users? Think about displaying on TV screen or large monitor</a:t>
            </a:r>
          </a:p>
          <a:p>
            <a:pPr lvl="1"/>
            <a:r>
              <a:rPr lang="en-US" sz="2000" kern="0" dirty="0">
                <a:solidFill>
                  <a:srgbClr val="000000"/>
                </a:solidFill>
              </a:rPr>
              <a:t>Story telling</a:t>
            </a:r>
            <a:r>
              <a:rPr lang="en-US" sz="2000" b="0" kern="0" dirty="0">
                <a:solidFill>
                  <a:srgbClr val="000000"/>
                </a:solidFill>
              </a:rPr>
              <a:t>: only show relevant and related data, use multipage reports to break up data into context/subject</a:t>
            </a:r>
          </a:p>
          <a:p>
            <a:pPr lvl="1"/>
            <a:r>
              <a:rPr lang="en-US" sz="2000" kern="0" dirty="0">
                <a:solidFill>
                  <a:srgbClr val="000000"/>
                </a:solidFill>
              </a:rPr>
              <a:t>Choosing a formatting a visual</a:t>
            </a:r>
            <a:r>
              <a:rPr lang="en-US" sz="2000" b="0" kern="0" dirty="0">
                <a:solidFill>
                  <a:srgbClr val="000000"/>
                </a:solidFill>
              </a:rPr>
              <a:t>: bigger visuals for more important data; try out charts to find best for scenarios</a:t>
            </a:r>
          </a:p>
        </p:txBody>
      </p:sp>
    </p:spTree>
    <p:extLst>
      <p:ext uri="{BB962C8B-B14F-4D97-AF65-F5344CB8AC3E}">
        <p14:creationId xmlns:p14="http://schemas.microsoft.com/office/powerpoint/2010/main" val="106493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20cf6f8-0c47-435b-94d8-32ade34d909c">
    <p:spTree>
      <p:nvGrpSpPr>
        <p:cNvPr id="1" name=""/>
        <p:cNvGrpSpPr/>
        <p:nvPr/>
      </p:nvGrpSpPr>
      <p:grpSpPr>
        <a:xfrm>
          <a:off x="0" y="0"/>
          <a:ext cx="0" cy="0"/>
          <a:chOff x="0" y="0"/>
          <a:chExt cx="0" cy="0"/>
        </a:xfrm>
      </p:grpSpPr>
      <p:sp>
        <p:nvSpPr>
          <p:cNvPr id="2" name="Title 1"/>
          <p:cNvSpPr>
            <a:spLocks noGrp="1"/>
          </p:cNvSpPr>
          <p:nvPr>
            <p:ph type="title"/>
          </p:nvPr>
        </p:nvSpPr>
        <p:spPr>
          <a:xfrm>
            <a:off x="79513" y="-2"/>
            <a:ext cx="9011478" cy="740664"/>
          </a:xfrm>
        </p:spPr>
        <p:txBody>
          <a:bodyPr/>
          <a:lstStyle/>
          <a:p>
            <a:r>
              <a:rPr lang="en-GB" dirty="0" smtClean="0"/>
              <a:t>Demonstration: Creating a Report with Power BI Desktop</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 new report in Power BI Desktop</a:t>
            </a:r>
          </a:p>
          <a:p>
            <a:pPr lvl="0"/>
            <a:r>
              <a:rPr lang="en-US" b="0" kern="0" dirty="0">
                <a:solidFill>
                  <a:srgbClr val="000000"/>
                </a:solidFill>
              </a:rPr>
              <a:t>Connect to the AdventureWorksLT Azure SQL Database</a:t>
            </a:r>
          </a:p>
          <a:p>
            <a:pPr lvl="0"/>
            <a:r>
              <a:rPr lang="en-US" b="0" kern="0" dirty="0">
                <a:solidFill>
                  <a:srgbClr val="000000"/>
                </a:solidFill>
              </a:rPr>
              <a:t>Add a chart to the report using AdventureWorksLT data</a:t>
            </a:r>
          </a:p>
        </p:txBody>
      </p:sp>
    </p:spTree>
    <p:extLst>
      <p:ext uri="{BB962C8B-B14F-4D97-AF65-F5344CB8AC3E}">
        <p14:creationId xmlns:p14="http://schemas.microsoft.com/office/powerpoint/2010/main" val="20554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748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6769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The Power BI Service</a:t>
            </a:r>
            <a:endParaRPr lang="en-US" dirty="0"/>
          </a:p>
        </p:txBody>
      </p:sp>
      <p:sp>
        <p:nvSpPr>
          <p:cNvPr id="3" name="Text Placeholder 2"/>
          <p:cNvSpPr>
            <a:spLocks noGrp="1"/>
          </p:cNvSpPr>
          <p:nvPr>
            <p:ph type="body" idx="1"/>
          </p:nvPr>
        </p:nvSpPr>
        <p:spPr/>
        <p:txBody>
          <a:bodyPr/>
          <a:lstStyle/>
          <a:p>
            <a:r>
              <a:rPr lang="en-US" dirty="0" smtClean="0"/>
              <a:t>Licensing
Tenant Management
Datasets
Row-Level Security
Content Packs
Natural Language Queries
Demonstration: Creating a Content Pack</a:t>
            </a:r>
            <a:endParaRPr lang="en-US" dirty="0"/>
          </a:p>
        </p:txBody>
      </p:sp>
    </p:spTree>
    <p:extLst>
      <p:ext uri="{BB962C8B-B14F-4D97-AF65-F5344CB8AC3E}">
        <p14:creationId xmlns:p14="http://schemas.microsoft.com/office/powerpoint/2010/main" val="366991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free accounts:</a:t>
            </a:r>
          </a:p>
          <a:p>
            <a:pPr lvl="1"/>
            <a:r>
              <a:rPr lang="en-US" b="0" kern="0" dirty="0">
                <a:solidFill>
                  <a:srgbClr val="000000"/>
                </a:solidFill>
              </a:rPr>
              <a:t>Must be created using a work or school email </a:t>
            </a:r>
          </a:p>
          <a:p>
            <a:pPr lvl="1"/>
            <a:r>
              <a:rPr lang="en-US" b="0" kern="0" dirty="0">
                <a:solidFill>
                  <a:srgbClr val="000000"/>
                </a:solidFill>
              </a:rPr>
              <a:t>Offer up to 1 GB of data storage</a:t>
            </a:r>
          </a:p>
          <a:p>
            <a:pPr lvl="1"/>
            <a:r>
              <a:rPr lang="en-US" b="0" kern="0" dirty="0">
                <a:solidFill>
                  <a:srgbClr val="000000"/>
                </a:solidFill>
              </a:rPr>
              <a:t>Can schedule data refreshes once per day</a:t>
            </a:r>
          </a:p>
          <a:p>
            <a:pPr lvl="0"/>
            <a:r>
              <a:rPr lang="en-US" b="0" kern="0" dirty="0">
                <a:solidFill>
                  <a:srgbClr val="000000"/>
                </a:solidFill>
              </a:rPr>
              <a:t>Power BI Pro accounts:</a:t>
            </a:r>
          </a:p>
          <a:p>
            <a:pPr lvl="1"/>
            <a:r>
              <a:rPr lang="en-US" b="0" kern="0" dirty="0">
                <a:solidFill>
                  <a:srgbClr val="000000"/>
                </a:solidFill>
              </a:rPr>
              <a:t>Can be purchased individually or through an organization’s Office 365 admin center</a:t>
            </a:r>
          </a:p>
          <a:p>
            <a:pPr lvl="1"/>
            <a:r>
              <a:rPr lang="en-US" b="0" kern="0" dirty="0">
                <a:solidFill>
                  <a:srgbClr val="000000"/>
                </a:solidFill>
              </a:rPr>
              <a:t>Include 10 GB of data storage per user</a:t>
            </a:r>
          </a:p>
          <a:p>
            <a:pPr lvl="1"/>
            <a:r>
              <a:rPr lang="en-US" b="0" kern="0" dirty="0">
                <a:solidFill>
                  <a:srgbClr val="000000"/>
                </a:solidFill>
              </a:rPr>
              <a:t>Can schedule data refreshes eight times per day</a:t>
            </a:r>
          </a:p>
          <a:p>
            <a:pPr lvl="1"/>
            <a:r>
              <a:rPr lang="en-US" b="0" kern="0" dirty="0">
                <a:solidFill>
                  <a:srgbClr val="000000"/>
                </a:solidFill>
              </a:rPr>
              <a:t>Include content pack creation, managing users with AD, Office 365 team collaboration, and shared queries</a:t>
            </a:r>
          </a:p>
        </p:txBody>
      </p:sp>
    </p:spTree>
    <p:extLst>
      <p:ext uri="{BB962C8B-B14F-4D97-AF65-F5344CB8AC3E}">
        <p14:creationId xmlns:p14="http://schemas.microsoft.com/office/powerpoint/2010/main" val="128108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44ff7e9-887b-4dff-96ff-8e491270a1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Management</a:t>
            </a:r>
            <a:endParaRPr lang="en-US" dirty="0"/>
          </a:p>
        </p:txBody>
      </p:sp>
      <p:sp>
        <p:nvSpPr>
          <p:cNvPr id="4" name="Content Placeholder 2"/>
          <p:cNvSpPr txBox="1">
            <a:spLocks/>
          </p:cNvSpPr>
          <p:nvPr/>
        </p:nvSpPr>
        <p:spPr>
          <a:xfrm>
            <a:off x="458787" y="1021215"/>
            <a:ext cx="8371313" cy="544782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uses a self-service sign-up model:</a:t>
            </a:r>
          </a:p>
          <a:p>
            <a:pPr lvl="1"/>
            <a:r>
              <a:rPr lang="en-US" b="0" kern="0" dirty="0">
                <a:solidFill>
                  <a:srgbClr val="000000"/>
                </a:solidFill>
              </a:rPr>
              <a:t>Users can sign up without dependency on an Office 365 account, or organizational Office 365 administrator</a:t>
            </a:r>
          </a:p>
          <a:p>
            <a:pPr lvl="1"/>
            <a:r>
              <a:rPr lang="en-US" b="0" kern="0" dirty="0">
                <a:solidFill>
                  <a:srgbClr val="000000"/>
                </a:solidFill>
              </a:rPr>
              <a:t>When a user signs up, a tenant is created for the domain, or the user joins the tenant—for example, contoso.com</a:t>
            </a:r>
          </a:p>
          <a:p>
            <a:pPr lvl="1"/>
            <a:r>
              <a:rPr lang="en-US" b="0" kern="0" dirty="0">
                <a:solidFill>
                  <a:srgbClr val="000000"/>
                </a:solidFill>
              </a:rPr>
              <a:t>Users within a tenant can collaborate and share content</a:t>
            </a:r>
          </a:p>
          <a:p>
            <a:pPr lvl="0"/>
            <a:r>
              <a:rPr lang="en-US" b="0" kern="0" dirty="0">
                <a:solidFill>
                  <a:srgbClr val="000000"/>
                </a:solidFill>
              </a:rPr>
              <a:t>Office 365 admins can sign up using the Power BI portal or Office 365 Admin Portal</a:t>
            </a:r>
          </a:p>
          <a:p>
            <a:pPr lvl="1"/>
            <a:r>
              <a:rPr lang="en-US" b="0" kern="0" dirty="0">
                <a:solidFill>
                  <a:srgbClr val="000000"/>
                </a:solidFill>
              </a:rPr>
              <a:t>Users can be assigned a license, or can sign up and join the tenant and acquire a license</a:t>
            </a:r>
          </a:p>
          <a:p>
            <a:pPr lvl="1"/>
            <a:r>
              <a:rPr lang="en-US" b="0" kern="0" dirty="0">
                <a:solidFill>
                  <a:srgbClr val="000000"/>
                </a:solidFill>
              </a:rPr>
              <a:t>Qualifying organizations receive 1 million licenses, and can request more from Microsoft</a:t>
            </a:r>
          </a:p>
        </p:txBody>
      </p:sp>
    </p:spTree>
    <p:extLst>
      <p:ext uri="{BB962C8B-B14F-4D97-AF65-F5344CB8AC3E}">
        <p14:creationId xmlns:p14="http://schemas.microsoft.com/office/powerpoint/2010/main" val="72244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4" name="Content Placeholder 2"/>
          <p:cNvSpPr txBox="1">
            <a:spLocks/>
          </p:cNvSpPr>
          <p:nvPr/>
        </p:nvSpPr>
        <p:spPr>
          <a:xfrm>
            <a:off x="458788" y="1021215"/>
            <a:ext cx="8119156" cy="539344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a dataset by importing data into Power BI Desktop or the PowerBI.com portal</a:t>
            </a:r>
          </a:p>
          <a:p>
            <a:pPr lvl="1"/>
            <a:r>
              <a:rPr lang="en-US" b="0" kern="0" dirty="0">
                <a:solidFill>
                  <a:srgbClr val="000000"/>
                </a:solidFill>
              </a:rPr>
              <a:t>Import data from data sources including on-premises or cloud databases, files, SaaS connectors</a:t>
            </a:r>
          </a:p>
          <a:p>
            <a:pPr lvl="1"/>
            <a:r>
              <a:rPr lang="en-US" b="0" kern="0" dirty="0">
                <a:solidFill>
                  <a:srgbClr val="000000"/>
                </a:solidFill>
              </a:rPr>
              <a:t>Scrape data from a webpage into Power BI tables</a:t>
            </a:r>
          </a:p>
          <a:p>
            <a:pPr lvl="1"/>
            <a:r>
              <a:rPr lang="en-US" b="0" kern="0" dirty="0">
                <a:solidFill>
                  <a:srgbClr val="000000"/>
                </a:solidFill>
              </a:rPr>
              <a:t>Copy and paste data from Excel into a Power BI table</a:t>
            </a:r>
          </a:p>
          <a:p>
            <a:pPr lvl="0"/>
            <a:r>
              <a:rPr lang="en-US" b="0" kern="0" dirty="0">
                <a:solidFill>
                  <a:srgbClr val="000000"/>
                </a:solidFill>
              </a:rPr>
              <a:t>Load data into Power BI, or transform it first</a:t>
            </a:r>
          </a:p>
          <a:p>
            <a:pPr lvl="1"/>
            <a:r>
              <a:rPr lang="en-US" b="0" kern="0" dirty="0">
                <a:solidFill>
                  <a:srgbClr val="000000"/>
                </a:solidFill>
              </a:rPr>
              <a:t>Work with datasets in the Data View and Query Editor</a:t>
            </a:r>
          </a:p>
          <a:p>
            <a:pPr lvl="1"/>
            <a:r>
              <a:rPr lang="en-US" b="0" kern="0" dirty="0">
                <a:solidFill>
                  <a:srgbClr val="000000"/>
                </a:solidFill>
              </a:rPr>
              <a:t>Query Editor offers transformations such as column splits, rounding, aggregations, statistical operations</a:t>
            </a:r>
          </a:p>
          <a:p>
            <a:pPr lvl="0"/>
            <a:r>
              <a:rPr lang="en-US" b="0" kern="0" dirty="0">
                <a:solidFill>
                  <a:srgbClr val="000000"/>
                </a:solidFill>
              </a:rPr>
              <a:t>Refresh datasets in Power BI Desktop and portal</a:t>
            </a:r>
          </a:p>
          <a:p>
            <a:pPr lvl="1"/>
            <a:r>
              <a:rPr lang="en-US" b="0" kern="0" dirty="0">
                <a:solidFill>
                  <a:srgbClr val="000000"/>
                </a:solidFill>
              </a:rPr>
              <a:t>Schedule the refresh of datasets on the portal</a:t>
            </a:r>
          </a:p>
        </p:txBody>
      </p:sp>
    </p:spTree>
    <p:extLst>
      <p:ext uri="{BB962C8B-B14F-4D97-AF65-F5344CB8AC3E}">
        <p14:creationId xmlns:p14="http://schemas.microsoft.com/office/powerpoint/2010/main" val="116666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250e565-3e10-4171-8777-08b083b810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Row-Level Security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Row-level security (RLS) uses roles and rules to restrict the data a user can see:</a:t>
            </a:r>
          </a:p>
          <a:p>
            <a:pPr lvl="1"/>
            <a:r>
              <a:rPr lang="en-US" sz="2000" b="0" kern="0" dirty="0">
                <a:solidFill>
                  <a:srgbClr val="000000"/>
                </a:solidFill>
              </a:rPr>
              <a:t>Configure RLS on imported datasets, and DirectQuery connections</a:t>
            </a:r>
          </a:p>
          <a:p>
            <a:pPr lvl="1"/>
            <a:r>
              <a:rPr lang="en-US" sz="2000" b="0" kern="0" dirty="0">
                <a:solidFill>
                  <a:srgbClr val="000000"/>
                </a:solidFill>
              </a:rPr>
              <a:t>Create new role, select table, and add filter in the form of a DAX expression—for example, [Region] = “North”</a:t>
            </a:r>
          </a:p>
          <a:p>
            <a:pPr lvl="1"/>
            <a:r>
              <a:rPr lang="en-US" sz="2000" b="0" kern="0" dirty="0">
                <a:solidFill>
                  <a:srgbClr val="000000"/>
                </a:solidFill>
              </a:rPr>
              <a:t>Combine with USERNAME() function and table relationships in model</a:t>
            </a:r>
          </a:p>
          <a:p>
            <a:pPr lvl="1"/>
            <a:r>
              <a:rPr lang="en-US" sz="2000" b="0" kern="0" dirty="0">
                <a:solidFill>
                  <a:srgbClr val="000000"/>
                </a:solidFill>
              </a:rPr>
              <a:t>Use View As Roles to filter report or data view</a:t>
            </a:r>
          </a:p>
          <a:p>
            <a:pPr lvl="0"/>
            <a:r>
              <a:rPr lang="en-US" sz="2400" b="0" kern="0" dirty="0">
                <a:solidFill>
                  <a:srgbClr val="000000"/>
                </a:solidFill>
              </a:rPr>
              <a:t>Limitations</a:t>
            </a:r>
          </a:p>
          <a:p>
            <a:pPr lvl="1"/>
            <a:r>
              <a:rPr lang="en-US" sz="2000" b="0" kern="0" dirty="0">
                <a:solidFill>
                  <a:srgbClr val="000000"/>
                </a:solidFill>
              </a:rPr>
              <a:t>Needs a Power BI Pro subscription</a:t>
            </a:r>
          </a:p>
          <a:p>
            <a:pPr lvl="1"/>
            <a:r>
              <a:rPr lang="en-US" sz="2000" b="0" kern="0" dirty="0">
                <a:solidFill>
                  <a:srgbClr val="000000"/>
                </a:solidFill>
              </a:rPr>
              <a:t>Roles and rules created in the service must be recreated in Power BI Desktop</a:t>
            </a:r>
          </a:p>
          <a:p>
            <a:pPr lvl="1"/>
            <a:r>
              <a:rPr lang="en-US" sz="2000" b="0" kern="0" dirty="0">
                <a:solidFill>
                  <a:srgbClr val="000000"/>
                </a:solidFill>
              </a:rPr>
              <a:t>To use with Excel datasets, the Excel file must first be converted to a Power BI (.pbix) </a:t>
            </a:r>
            <a:r>
              <a:rPr lang="en-US" sz="2000" b="0" kern="0" dirty="0" smtClean="0">
                <a:solidFill>
                  <a:srgbClr val="000000"/>
                </a:solidFill>
              </a:rPr>
              <a:t>file</a:t>
            </a:r>
            <a:endParaRPr lang="en-US" sz="2000" b="0" kern="0" dirty="0">
              <a:solidFill>
                <a:srgbClr val="000000"/>
              </a:solidFill>
            </a:endParaRPr>
          </a:p>
        </p:txBody>
      </p:sp>
    </p:spTree>
    <p:extLst>
      <p:ext uri="{BB962C8B-B14F-4D97-AF65-F5344CB8AC3E}">
        <p14:creationId xmlns:p14="http://schemas.microsoft.com/office/powerpoint/2010/main" val="223036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Packs</a:t>
            </a:r>
            <a:endParaRPr lang="en-US" dirty="0"/>
          </a:p>
        </p:txBody>
      </p:sp>
      <p:sp>
        <p:nvSpPr>
          <p:cNvPr id="4" name="Content Placeholder 2"/>
          <p:cNvSpPr txBox="1">
            <a:spLocks/>
          </p:cNvSpPr>
          <p:nvPr/>
        </p:nvSpPr>
        <p:spPr>
          <a:xfrm>
            <a:off x="458788" y="1021214"/>
            <a:ext cx="8119156" cy="536551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content packs are packaged reports, dashboards and datasets</a:t>
            </a:r>
          </a:p>
          <a:p>
            <a:pPr lvl="1"/>
            <a:r>
              <a:rPr lang="en-US" b="0" kern="0" dirty="0">
                <a:solidFill>
                  <a:srgbClr val="000000"/>
                </a:solidFill>
              </a:rPr>
              <a:t>Can be shared with other Power BI users</a:t>
            </a:r>
          </a:p>
          <a:p>
            <a:pPr lvl="1"/>
            <a:r>
              <a:rPr lang="en-US" b="0" kern="0" dirty="0">
                <a:solidFill>
                  <a:srgbClr val="000000"/>
                </a:solidFill>
              </a:rPr>
              <a:t>After importing, the contents are merged into the My Workspace lists</a:t>
            </a:r>
          </a:p>
          <a:p>
            <a:pPr lvl="1"/>
            <a:r>
              <a:rPr lang="en-US" b="0" kern="0" dirty="0">
                <a:solidFill>
                  <a:srgbClr val="000000"/>
                </a:solidFill>
              </a:rPr>
              <a:t>Packs can be customized for different users</a:t>
            </a:r>
          </a:p>
          <a:p>
            <a:pPr lvl="1"/>
            <a:r>
              <a:rPr lang="en-US" b="0" kern="0" dirty="0">
                <a:solidFill>
                  <a:srgbClr val="000000"/>
                </a:solidFill>
              </a:rPr>
              <a:t>Give access to specific groups, or entire organizations</a:t>
            </a:r>
          </a:p>
          <a:p>
            <a:pPr lvl="1"/>
            <a:r>
              <a:rPr lang="en-US" b="0" kern="0" dirty="0">
                <a:solidFill>
                  <a:srgbClr val="000000"/>
                </a:solidFill>
              </a:rPr>
              <a:t>Add title, description and image or company logo</a:t>
            </a:r>
          </a:p>
          <a:p>
            <a:pPr lvl="1"/>
            <a:r>
              <a:rPr lang="en-US" b="0" kern="0" dirty="0">
                <a:solidFill>
                  <a:srgbClr val="000000"/>
                </a:solidFill>
              </a:rPr>
              <a:t>Datasets for the selected reports and dashboards cannot be excluded</a:t>
            </a:r>
          </a:p>
          <a:p>
            <a:pPr lvl="0"/>
            <a:r>
              <a:rPr lang="en-US" b="0" kern="0" dirty="0">
                <a:solidFill>
                  <a:srgbClr val="000000"/>
                </a:solidFill>
              </a:rPr>
              <a:t>Import content packs from SaaS providers, such as Bing, MailChimp, Insightly, Marketo, and Twilio</a:t>
            </a:r>
          </a:p>
        </p:txBody>
      </p:sp>
    </p:spTree>
    <p:extLst>
      <p:ext uri="{BB962C8B-B14F-4D97-AF65-F5344CB8AC3E}">
        <p14:creationId xmlns:p14="http://schemas.microsoft.com/office/powerpoint/2010/main" val="15067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Power BI
The Power BI Service</a:t>
            </a:r>
            <a:endParaRPr lang="en-US" dirty="0"/>
          </a:p>
        </p:txBody>
      </p:sp>
    </p:spTree>
    <p:extLst>
      <p:ext uri="{BB962C8B-B14F-4D97-AF65-F5344CB8AC3E}">
        <p14:creationId xmlns:p14="http://schemas.microsoft.com/office/powerpoint/2010/main" val="361164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7134eaf-6908-4e62-b4fe-4643d0af4e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Queries</a:t>
            </a:r>
            <a:endParaRPr lang="en-US" dirty="0"/>
          </a:p>
        </p:txBody>
      </p:sp>
      <p:sp>
        <p:nvSpPr>
          <p:cNvPr id="4" name="Content Placeholder 2"/>
          <p:cNvSpPr txBox="1">
            <a:spLocks/>
          </p:cNvSpPr>
          <p:nvPr/>
        </p:nvSpPr>
        <p:spPr>
          <a:xfrm>
            <a:off x="458788" y="1021215"/>
            <a:ext cx="8119156" cy="550427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Power BI Q&amp;A helps you ask questions about your data using natural query language</a:t>
            </a:r>
          </a:p>
          <a:p>
            <a:pPr lvl="1"/>
            <a:r>
              <a:rPr lang="en-US" sz="2000" b="0" kern="0" dirty="0">
                <a:solidFill>
                  <a:srgbClr val="000000"/>
                </a:solidFill>
              </a:rPr>
              <a:t>Anyone who has access to the data in Power BI can ask a question and receive a quick response</a:t>
            </a:r>
          </a:p>
          <a:p>
            <a:pPr lvl="1"/>
            <a:r>
              <a:rPr lang="en-US" sz="2000" b="0" kern="0" dirty="0">
                <a:solidFill>
                  <a:srgbClr val="000000"/>
                </a:solidFill>
              </a:rPr>
              <a:t>Users asks questions, just as they would with a</a:t>
            </a:r>
            <a:br>
              <a:rPr lang="en-US" sz="2000" b="0" kern="0" dirty="0">
                <a:solidFill>
                  <a:srgbClr val="000000"/>
                </a:solidFill>
              </a:rPr>
            </a:br>
            <a:r>
              <a:rPr lang="en-US" sz="2000" b="0" kern="0" dirty="0">
                <a:solidFill>
                  <a:srgbClr val="000000"/>
                </a:solidFill>
              </a:rPr>
              <a:t>search engine</a:t>
            </a:r>
          </a:p>
          <a:p>
            <a:pPr lvl="1"/>
            <a:r>
              <a:rPr lang="en-US" sz="2000" b="0" kern="0" dirty="0">
                <a:solidFill>
                  <a:srgbClr val="000000"/>
                </a:solidFill>
              </a:rPr>
              <a:t>Q&amp;A helps you phrase your question, uses auto-complete, restates questions, and corrects spelling</a:t>
            </a:r>
          </a:p>
          <a:p>
            <a:pPr lvl="1"/>
            <a:r>
              <a:rPr lang="en-US" sz="2000" b="0" kern="0" dirty="0">
                <a:solidFill>
                  <a:srgbClr val="000000"/>
                </a:solidFill>
              </a:rPr>
              <a:t>Terminology for names, date keywords, date ranges, aggregations, equality, sort order, and verbs</a:t>
            </a:r>
          </a:p>
          <a:p>
            <a:pPr lvl="1"/>
            <a:r>
              <a:rPr lang="en-US" sz="2000" b="0" kern="0" dirty="0">
                <a:solidFill>
                  <a:srgbClr val="000000"/>
                </a:solidFill>
              </a:rPr>
              <a:t>Searches are done with datasets used by the dashboard</a:t>
            </a:r>
          </a:p>
          <a:p>
            <a:pPr lvl="1"/>
            <a:r>
              <a:rPr lang="en-US" sz="2000" b="0" kern="0" dirty="0">
                <a:solidFill>
                  <a:srgbClr val="000000"/>
                </a:solidFill>
              </a:rPr>
              <a:t>Pin the answers to your dashboard for future reference</a:t>
            </a:r>
          </a:p>
          <a:p>
            <a:pPr lvl="1"/>
            <a:r>
              <a:rPr lang="en-US" sz="2000" b="0" kern="0" dirty="0">
                <a:solidFill>
                  <a:srgbClr val="000000"/>
                </a:solidFill>
              </a:rPr>
              <a:t>Answer can be presented in chosen chart type—for example, a map</a:t>
            </a:r>
          </a:p>
        </p:txBody>
      </p:sp>
    </p:spTree>
    <p:extLst>
      <p:ext uri="{BB962C8B-B14F-4D97-AF65-F5344CB8AC3E}">
        <p14:creationId xmlns:p14="http://schemas.microsoft.com/office/powerpoint/2010/main" val="1874140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67d9026-aac3-45f8-bfaf-2b6eb8a2f4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Content Pack</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Publish a report to the Power BI Service</a:t>
            </a:r>
          </a:p>
          <a:p>
            <a:pPr lvl="0"/>
            <a:r>
              <a:rPr lang="en-US" b="0" kern="0" dirty="0">
                <a:solidFill>
                  <a:srgbClr val="000000"/>
                </a:solidFill>
              </a:rPr>
              <a:t>Use the report to create a dashboard</a:t>
            </a:r>
          </a:p>
          <a:p>
            <a:pPr lvl="0"/>
            <a:r>
              <a:rPr lang="en-US" b="0" kern="0" dirty="0">
                <a:solidFill>
                  <a:srgbClr val="000000"/>
                </a:solidFill>
              </a:rPr>
              <a:t>Create a content pack using the dashboard and dataset</a:t>
            </a:r>
          </a:p>
        </p:txBody>
      </p:sp>
    </p:spTree>
    <p:extLst>
      <p:ext uri="{BB962C8B-B14F-4D97-AF65-F5344CB8AC3E}">
        <p14:creationId xmlns:p14="http://schemas.microsoft.com/office/powerpoint/2010/main" val="302338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88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Power BI Dashboard</a:t>
            </a:r>
            <a:endParaRPr lang="en-US" dirty="0"/>
          </a:p>
        </p:txBody>
      </p:sp>
      <p:sp>
        <p:nvSpPr>
          <p:cNvPr id="3" name="Text Placeholder 2"/>
          <p:cNvSpPr>
            <a:spLocks noGrp="1"/>
          </p:cNvSpPr>
          <p:nvPr>
            <p:ph type="body" idx="1"/>
          </p:nvPr>
        </p:nvSpPr>
        <p:spPr/>
        <p:txBody>
          <a:bodyPr/>
          <a:lstStyle/>
          <a:p>
            <a:r>
              <a:rPr lang="en-GB" dirty="0" smtClean="0"/>
              <a:t>Exercise 1: Connecting to Power BI Data
Exercise 2: Create a Power BI Dashboard</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126141"/>
            <a:ext cx="8119156" cy="254000"/>
          </a:xfrm>
          <a:prstGeom prst="rect">
            <a:avLst/>
          </a:prstGeom>
          <a:noFill/>
        </p:spPr>
        <p:txBody>
          <a:bodyPr vert="horz" wrap="none" rtlCol="0">
            <a:spAutoFit/>
          </a:bodyPr>
          <a:lstStyle/>
          <a:p>
            <a:endParaRPr lang="en-US" dirty="0"/>
          </a:p>
        </p:txBody>
      </p:sp>
      <p:sp>
        <p:nvSpPr>
          <p:cNvPr id="6" name="TextBox 5"/>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smtClean="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7" name="TextBox 6"/>
          <p:cNvSpPr txBox="1"/>
          <p:nvPr/>
        </p:nvSpPr>
        <p:spPr>
          <a:xfrm>
            <a:off x="458788" y="6163356"/>
            <a:ext cx="4856201" cy="523220"/>
          </a:xfrm>
          <a:prstGeom prst="rect">
            <a:avLst/>
          </a:prstGeom>
          <a:noFill/>
        </p:spPr>
        <p:txBody>
          <a:bodyPr vert="horz" wrap="none" rtlCol="0">
            <a:spAutoFit/>
          </a:bodyPr>
          <a:lstStyle/>
          <a:p>
            <a:r>
              <a:rPr lang="en-US" sz="2800" dirty="0" smtClean="0">
                <a:latin typeface="Segoe UI" panose="020B0502040204020203" pitchFamily="34" charset="0"/>
              </a:rPr>
              <a:t>Estimated Time: 60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2245685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US" dirty="0"/>
              <a:t>In this lab, you have learned how to create a report in Power BI Desktop, connect to a SQL Server data source, and publish the report to the Power BI portal to create a dashboard.</a:t>
            </a:r>
          </a:p>
          <a:p>
            <a:endParaRPr lang="en-US" dirty="0"/>
          </a:p>
        </p:txBody>
      </p:sp>
    </p:spTree>
    <p:extLst>
      <p:ext uri="{BB962C8B-B14F-4D97-AF65-F5344CB8AC3E}">
        <p14:creationId xmlns:p14="http://schemas.microsoft.com/office/powerpoint/2010/main" val="195728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pPr marL="0" indent="0">
              <a:buNone/>
            </a:pPr>
            <a:r>
              <a:rPr lang="en-US" dirty="0"/>
              <a:t>Using Power BI eliminates complications and barriers with a simple integrated user interface, and has the ability to rapidly publish to a cloud-based portal to easily share reports. This module introduced Power BI, and explored the features that enable the rapid creation and publication of sophisticated data visualizations. </a:t>
            </a:r>
          </a:p>
          <a:p>
            <a:endParaRPr lang="en-US" dirty="0"/>
          </a:p>
        </p:txBody>
      </p:sp>
    </p:spTree>
    <p:extLst>
      <p:ext uri="{BB962C8B-B14F-4D97-AF65-F5344CB8AC3E}">
        <p14:creationId xmlns:p14="http://schemas.microsoft.com/office/powerpoint/2010/main" val="88581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Power BI</a:t>
            </a:r>
            <a:endParaRPr lang="en-US" dirty="0"/>
          </a:p>
        </p:txBody>
      </p:sp>
      <p:sp>
        <p:nvSpPr>
          <p:cNvPr id="3" name="Text Placeholder 2"/>
          <p:cNvSpPr>
            <a:spLocks noGrp="1"/>
          </p:cNvSpPr>
          <p:nvPr>
            <p:ph type="body" idx="1"/>
          </p:nvPr>
        </p:nvSpPr>
        <p:spPr/>
        <p:txBody>
          <a:bodyPr/>
          <a:lstStyle/>
          <a:p>
            <a:r>
              <a:rPr lang="en-GB" dirty="0" smtClean="0"/>
              <a:t>What Is Power BI?
PowerBI.com
Power BI Report Server
Power BI Desktop
Reports
Dashboards
Designing Reports and Dashboards
Demonstration: Creating a Report with Power BI Desktop</a:t>
            </a:r>
            <a:endParaRPr lang="en-US" dirty="0"/>
          </a:p>
        </p:txBody>
      </p:sp>
    </p:spTree>
    <p:extLst>
      <p:ext uri="{BB962C8B-B14F-4D97-AF65-F5344CB8AC3E}">
        <p14:creationId xmlns:p14="http://schemas.microsoft.com/office/powerpoint/2010/main" val="171565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 BI?</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The Power BI suite comprises Power BI Desktop, Power BI Service, Power BI Report Server, and Power BI Mobile. Use it to:</a:t>
            </a:r>
          </a:p>
          <a:p>
            <a:pPr lvl="1"/>
            <a:r>
              <a:rPr lang="en-US" sz="2000" b="0" kern="0" dirty="0">
                <a:solidFill>
                  <a:srgbClr val="000000"/>
                </a:solidFill>
              </a:rPr>
              <a:t>Quickly create reports using the app or portal</a:t>
            </a:r>
          </a:p>
          <a:p>
            <a:pPr lvl="1"/>
            <a:r>
              <a:rPr lang="en-US" sz="2000" b="0" kern="0" dirty="0">
                <a:solidFill>
                  <a:srgbClr val="000000"/>
                </a:solidFill>
              </a:rPr>
              <a:t>Import data from files, on-premises databases, and SaaS providers </a:t>
            </a:r>
          </a:p>
          <a:p>
            <a:pPr lvl="1"/>
            <a:r>
              <a:rPr lang="en-US" sz="2000" b="0" kern="0" dirty="0">
                <a:solidFill>
                  <a:srgbClr val="000000"/>
                </a:solidFill>
              </a:rPr>
              <a:t>Combine multiple data sources into one report</a:t>
            </a:r>
          </a:p>
          <a:p>
            <a:pPr lvl="1"/>
            <a:r>
              <a:rPr lang="en-US" sz="2000" b="0" kern="0" dirty="0">
                <a:solidFill>
                  <a:srgbClr val="000000"/>
                </a:solidFill>
              </a:rPr>
              <a:t>Publish reports in the cloud or on-premises</a:t>
            </a:r>
          </a:p>
          <a:p>
            <a:pPr lvl="1"/>
            <a:r>
              <a:rPr lang="en-US" sz="2000" b="0" kern="0" dirty="0">
                <a:solidFill>
                  <a:srgbClr val="000000"/>
                </a:solidFill>
              </a:rPr>
              <a:t>Create dashboards on the portal from report items</a:t>
            </a:r>
          </a:p>
          <a:p>
            <a:pPr lvl="1"/>
            <a:r>
              <a:rPr lang="en-US" sz="2000" b="0" kern="0" dirty="0">
                <a:solidFill>
                  <a:srgbClr val="000000"/>
                </a:solidFill>
              </a:rPr>
              <a:t>Share dashboards with colleagues</a:t>
            </a:r>
          </a:p>
          <a:p>
            <a:pPr lvl="1"/>
            <a:r>
              <a:rPr lang="en-US" sz="2000" b="0" kern="0" dirty="0">
                <a:solidFill>
                  <a:srgbClr val="000000"/>
                </a:solidFill>
              </a:rPr>
              <a:t>View reports and dashboards with the Power BI Mobile app for iOS, Android, and Windows 10 devices</a:t>
            </a:r>
          </a:p>
          <a:p>
            <a:pPr lvl="1"/>
            <a:r>
              <a:rPr lang="en-US" sz="2000" b="0" kern="0" dirty="0">
                <a:solidFill>
                  <a:srgbClr val="000000"/>
                </a:solidFill>
              </a:rPr>
              <a:t>Use it to gain insights in your data with Power BI Q&amp;A</a:t>
            </a:r>
          </a:p>
        </p:txBody>
      </p:sp>
    </p:spTree>
    <p:extLst>
      <p:ext uri="{BB962C8B-B14F-4D97-AF65-F5344CB8AC3E}">
        <p14:creationId xmlns:p14="http://schemas.microsoft.com/office/powerpoint/2010/main" val="118080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PowerBI.com</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Power BI Service is a web portal for sharing reports, data, and dashboards</a:t>
            </a:r>
          </a:p>
          <a:p>
            <a:pPr lvl="0"/>
            <a:r>
              <a:rPr lang="en-US" b="0" kern="0" dirty="0">
                <a:solidFill>
                  <a:srgbClr val="000000"/>
                </a:solidFill>
              </a:rPr>
              <a:t>My Workspace comprises:</a:t>
            </a:r>
          </a:p>
          <a:p>
            <a:pPr lvl="1"/>
            <a:r>
              <a:rPr lang="en-US" b="0" kern="0" dirty="0">
                <a:solidFill>
                  <a:srgbClr val="000000"/>
                </a:solidFill>
              </a:rPr>
              <a:t>Dashboards</a:t>
            </a:r>
          </a:p>
          <a:p>
            <a:pPr lvl="1"/>
            <a:r>
              <a:rPr lang="en-US" b="0" kern="0" dirty="0">
                <a:solidFill>
                  <a:srgbClr val="000000"/>
                </a:solidFill>
              </a:rPr>
              <a:t>Reports</a:t>
            </a:r>
          </a:p>
          <a:p>
            <a:pPr lvl="1"/>
            <a:r>
              <a:rPr lang="en-US" b="0" kern="0" dirty="0">
                <a:solidFill>
                  <a:srgbClr val="000000"/>
                </a:solidFill>
              </a:rPr>
              <a:t>Workbooks</a:t>
            </a:r>
          </a:p>
          <a:p>
            <a:pPr lvl="1"/>
            <a:r>
              <a:rPr lang="en-US" b="0" kern="0" dirty="0" smtClean="0">
                <a:solidFill>
                  <a:srgbClr val="000000"/>
                </a:solidFill>
              </a:rPr>
              <a:t>Datasets</a:t>
            </a:r>
            <a:endParaRPr lang="en-US" b="0" kern="0" dirty="0">
              <a:solidFill>
                <a:srgbClr val="000000"/>
              </a:solidFill>
            </a:endParaRPr>
          </a:p>
        </p:txBody>
      </p:sp>
    </p:spTree>
    <p:extLst>
      <p:ext uri="{BB962C8B-B14F-4D97-AF65-F5344CB8AC3E}">
        <p14:creationId xmlns:p14="http://schemas.microsoft.com/office/powerpoint/2010/main" val="47432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74f1012-c15e-4a55-8318-68b7ad0e64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Report Server</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On-premises enterprise reporting solution</a:t>
            </a:r>
          </a:p>
          <a:p>
            <a:pPr lvl="0"/>
            <a:r>
              <a:rPr lang="en-US" b="0" kern="0" dirty="0">
                <a:solidFill>
                  <a:srgbClr val="000000"/>
                </a:solidFill>
              </a:rPr>
              <a:t>Combines the functionality of SSRS with Power BI</a:t>
            </a:r>
          </a:p>
          <a:p>
            <a:pPr lvl="0"/>
            <a:r>
              <a:rPr lang="en-US" b="0" kern="0" dirty="0">
                <a:solidFill>
                  <a:srgbClr val="000000"/>
                </a:solidFill>
              </a:rPr>
              <a:t>Licensed with:</a:t>
            </a:r>
          </a:p>
          <a:p>
            <a:pPr lvl="1"/>
            <a:r>
              <a:rPr lang="en-US" b="0" kern="0" dirty="0">
                <a:solidFill>
                  <a:srgbClr val="000000"/>
                </a:solidFill>
              </a:rPr>
              <a:t>Power BI Premium</a:t>
            </a:r>
          </a:p>
          <a:p>
            <a:pPr lvl="1"/>
            <a:r>
              <a:rPr lang="en-US" b="0" kern="0" dirty="0">
                <a:solidFill>
                  <a:srgbClr val="000000"/>
                </a:solidFill>
              </a:rPr>
              <a:t>SQL Server Enterprise Edition with Software Assurance</a:t>
            </a:r>
          </a:p>
          <a:p>
            <a:pPr lvl="0"/>
            <a:r>
              <a:rPr lang="en-US" b="0" kern="0" dirty="0">
                <a:solidFill>
                  <a:srgbClr val="000000"/>
                </a:solidFill>
              </a:rPr>
              <a:t>Download from Microsoft Download Center</a:t>
            </a:r>
          </a:p>
          <a:p>
            <a:pPr lvl="0"/>
            <a:r>
              <a:rPr lang="en-US" b="0" kern="0" dirty="0">
                <a:solidFill>
                  <a:srgbClr val="000000"/>
                </a:solidFill>
              </a:rPr>
              <a:t>Configure using Report Server Configuration Manager</a:t>
            </a:r>
          </a:p>
        </p:txBody>
      </p:sp>
    </p:spTree>
    <p:extLst>
      <p:ext uri="{BB962C8B-B14F-4D97-AF65-F5344CB8AC3E}">
        <p14:creationId xmlns:p14="http://schemas.microsoft.com/office/powerpoint/2010/main" val="289141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a4ac1cc-d61b-44f7-a023-a0785d3898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Desktop</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Desktop:</a:t>
            </a:r>
          </a:p>
          <a:p>
            <a:pPr lvl="1"/>
            <a:r>
              <a:rPr lang="en-US" b="0" kern="0" dirty="0">
                <a:solidFill>
                  <a:srgbClr val="000000"/>
                </a:solidFill>
              </a:rPr>
              <a:t>Combines Microsoft’s Power Query engine, with data modeling, and visualizations</a:t>
            </a:r>
          </a:p>
          <a:p>
            <a:pPr lvl="1"/>
            <a:r>
              <a:rPr lang="en-US" b="0" kern="0" dirty="0">
                <a:solidFill>
                  <a:srgbClr val="000000"/>
                </a:solidFill>
              </a:rPr>
              <a:t>Free, stand-alone application for creating reports</a:t>
            </a:r>
          </a:p>
          <a:p>
            <a:pPr lvl="1"/>
            <a:r>
              <a:rPr lang="en-US" b="0" kern="0" dirty="0">
                <a:solidFill>
                  <a:srgbClr val="000000"/>
                </a:solidFill>
              </a:rPr>
              <a:t>Download from Microsoft website or Power BI portal</a:t>
            </a:r>
          </a:p>
          <a:p>
            <a:pPr lvl="1"/>
            <a:r>
              <a:rPr lang="en-US" b="0" kern="0" dirty="0">
                <a:solidFill>
                  <a:srgbClr val="000000"/>
                </a:solidFill>
              </a:rPr>
              <a:t>Report files can be saved with a .pbix extension</a:t>
            </a:r>
          </a:p>
          <a:p>
            <a:pPr lvl="0"/>
            <a:r>
              <a:rPr lang="en-US" b="0" kern="0" dirty="0">
                <a:solidFill>
                  <a:srgbClr val="000000"/>
                </a:solidFill>
              </a:rPr>
              <a:t>Create reports using three-step process:</a:t>
            </a:r>
          </a:p>
          <a:p>
            <a:pPr marL="746125" lvl="1" indent="-457200">
              <a:buFont typeface="+mj-lt"/>
              <a:buAutoNum type="arabicPeriod"/>
            </a:pPr>
            <a:r>
              <a:rPr lang="en-US" b="0" kern="0" dirty="0">
                <a:solidFill>
                  <a:srgbClr val="000000"/>
                </a:solidFill>
              </a:rPr>
              <a:t>Connect to data sources</a:t>
            </a:r>
          </a:p>
          <a:p>
            <a:pPr marL="746125" lvl="1" indent="-457200">
              <a:buFont typeface="+mj-lt"/>
              <a:buAutoNum type="arabicPeriod"/>
            </a:pPr>
            <a:r>
              <a:rPr lang="en-US" b="0" kern="0" dirty="0">
                <a:solidFill>
                  <a:srgbClr val="000000"/>
                </a:solidFill>
              </a:rPr>
              <a:t>Shape the data to create the model</a:t>
            </a:r>
          </a:p>
          <a:p>
            <a:pPr marL="746125" lvl="1" indent="-457200">
              <a:buFont typeface="+mj-lt"/>
              <a:buAutoNum type="arabicPeriod"/>
            </a:pPr>
            <a:r>
              <a:rPr lang="en-US" b="0" kern="0" dirty="0">
                <a:solidFill>
                  <a:srgbClr val="000000"/>
                </a:solidFill>
              </a:rPr>
              <a:t>Create reports to share with colleagues</a:t>
            </a:r>
          </a:p>
          <a:p>
            <a:pPr lvl="0"/>
            <a:r>
              <a:rPr lang="en-US" b="0" kern="0" dirty="0">
                <a:solidFill>
                  <a:srgbClr val="000000"/>
                </a:solidFill>
              </a:rPr>
              <a:t>Workspace views: Report, Data, </a:t>
            </a:r>
            <a:r>
              <a:rPr lang="en-US" b="0" kern="0" dirty="0" smtClean="0">
                <a:solidFill>
                  <a:srgbClr val="000000"/>
                </a:solidFill>
              </a:rPr>
              <a:t>Relationships</a:t>
            </a:r>
            <a:endParaRPr lang="en-US" b="0" kern="0" dirty="0">
              <a:solidFill>
                <a:srgbClr val="000000"/>
              </a:solidFill>
            </a:endParaRPr>
          </a:p>
        </p:txBody>
      </p:sp>
    </p:spTree>
    <p:extLst>
      <p:ext uri="{BB962C8B-B14F-4D97-AF65-F5344CB8AC3E}">
        <p14:creationId xmlns:p14="http://schemas.microsoft.com/office/powerpoint/2010/main" val="300024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526ea79-0778-440e-bd10-939ad7e3b4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4" name="Content Placeholder 2"/>
          <p:cNvSpPr txBox="1">
            <a:spLocks/>
          </p:cNvSpPr>
          <p:nvPr/>
        </p:nvSpPr>
        <p:spPr>
          <a:xfrm>
            <a:off x="515938" y="95454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Create multipage reports in Power BI Desktop</a:t>
            </a:r>
          </a:p>
          <a:p>
            <a:pPr lvl="1"/>
            <a:r>
              <a:rPr lang="en-US" sz="2000" b="0" kern="0" dirty="0">
                <a:solidFill>
                  <a:srgbClr val="000000"/>
                </a:solidFill>
              </a:rPr>
              <a:t>Load datasets into a report, or use DirectQuery to query the data source and always return latest data</a:t>
            </a:r>
          </a:p>
          <a:p>
            <a:pPr lvl="1"/>
            <a:r>
              <a:rPr lang="en-US" sz="2000" b="0" kern="0" dirty="0">
                <a:solidFill>
                  <a:srgbClr val="000000"/>
                </a:solidFill>
              </a:rPr>
              <a:t>DirectQuery useful for large datasets with long load time</a:t>
            </a:r>
          </a:p>
          <a:p>
            <a:pPr lvl="1"/>
            <a:r>
              <a:rPr lang="en-US" sz="2000" b="0" kern="0" dirty="0">
                <a:solidFill>
                  <a:srgbClr val="000000"/>
                </a:solidFill>
              </a:rPr>
              <a:t>Report view:</a:t>
            </a:r>
          </a:p>
          <a:p>
            <a:pPr lvl="2"/>
            <a:r>
              <a:rPr lang="en-US" sz="1800" b="0" kern="0" dirty="0">
                <a:solidFill>
                  <a:srgbClr val="000000"/>
                </a:solidFill>
              </a:rPr>
              <a:t>Add visualizations and additional report pages</a:t>
            </a:r>
          </a:p>
          <a:p>
            <a:pPr lvl="2"/>
            <a:r>
              <a:rPr lang="en-US" sz="1800" b="0" kern="0" dirty="0">
                <a:solidFill>
                  <a:srgbClr val="000000"/>
                </a:solidFill>
              </a:rPr>
              <a:t>Publish reports to the portal</a:t>
            </a:r>
          </a:p>
          <a:p>
            <a:pPr lvl="1"/>
            <a:r>
              <a:rPr lang="en-US" sz="2000" b="0" kern="0" dirty="0">
                <a:solidFill>
                  <a:srgbClr val="000000"/>
                </a:solidFill>
              </a:rPr>
              <a:t>Data view:</a:t>
            </a:r>
          </a:p>
          <a:p>
            <a:pPr lvl="2"/>
            <a:r>
              <a:rPr lang="en-US" sz="1800" b="0" kern="0" dirty="0">
                <a:solidFill>
                  <a:srgbClr val="000000"/>
                </a:solidFill>
              </a:rPr>
              <a:t>Shape data using transformations and Query Editor tools</a:t>
            </a:r>
          </a:p>
          <a:p>
            <a:pPr lvl="1"/>
            <a:r>
              <a:rPr lang="en-US" sz="2000" b="0" kern="0" dirty="0">
                <a:solidFill>
                  <a:srgbClr val="000000"/>
                </a:solidFill>
              </a:rPr>
              <a:t>Relationships view: </a:t>
            </a:r>
          </a:p>
          <a:p>
            <a:pPr lvl="2"/>
            <a:r>
              <a:rPr lang="en-US" sz="1800" b="0" kern="0" dirty="0">
                <a:solidFill>
                  <a:srgbClr val="000000"/>
                </a:solidFill>
              </a:rPr>
              <a:t>Manage relationships between datasets </a:t>
            </a:r>
          </a:p>
          <a:p>
            <a:pPr lvl="2"/>
            <a:r>
              <a:rPr lang="en-US" sz="1800" b="0" kern="0" dirty="0">
                <a:solidFill>
                  <a:srgbClr val="000000"/>
                </a:solidFill>
              </a:rPr>
              <a:t>Relationship autodetection runs by default</a:t>
            </a:r>
          </a:p>
          <a:p>
            <a:pPr lvl="1"/>
            <a:r>
              <a:rPr lang="en-US" sz="2000" b="0" kern="0" dirty="0">
                <a:solidFill>
                  <a:srgbClr val="000000"/>
                </a:solidFill>
              </a:rPr>
              <a:t>Use templates to share and reuse shaped data and formatted visuals</a:t>
            </a:r>
          </a:p>
        </p:txBody>
      </p:sp>
    </p:spTree>
    <p:extLst>
      <p:ext uri="{BB962C8B-B14F-4D97-AF65-F5344CB8AC3E}">
        <p14:creationId xmlns:p14="http://schemas.microsoft.com/office/powerpoint/2010/main" val="168089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Power BI dashboards are created by pinning visuals to a new or existing dashboard</a:t>
            </a:r>
          </a:p>
          <a:p>
            <a:pPr lvl="0"/>
            <a:r>
              <a:rPr lang="en-US" sz="2400" b="0" kern="0" dirty="0">
                <a:solidFill>
                  <a:srgbClr val="000000"/>
                </a:solidFill>
              </a:rPr>
              <a:t>Pin Live Page creates a dashboard tile from a report page, including all items in the report</a:t>
            </a:r>
          </a:p>
          <a:p>
            <a:pPr lvl="0"/>
            <a:r>
              <a:rPr lang="en-US" sz="2400" b="0" kern="0" dirty="0">
                <a:solidFill>
                  <a:srgbClr val="000000"/>
                </a:solidFill>
              </a:rPr>
              <a:t>Pin from one dashboard to another dashboard for easy duplication</a:t>
            </a:r>
          </a:p>
          <a:p>
            <a:pPr lvl="0"/>
            <a:r>
              <a:rPr lang="en-US" sz="2400" b="0" kern="0" dirty="0">
                <a:solidFill>
                  <a:srgbClr val="000000"/>
                </a:solidFill>
              </a:rPr>
              <a:t>Dashboard sharing with other users for a read-only view</a:t>
            </a:r>
          </a:p>
          <a:p>
            <a:pPr lvl="0"/>
            <a:r>
              <a:rPr lang="en-US" sz="2400" b="0" kern="0" dirty="0">
                <a:solidFill>
                  <a:srgbClr val="000000"/>
                </a:solidFill>
              </a:rPr>
              <a:t>Full Screen Mode displays the dashboard without menus or browser—ideal for presentations or TVs</a:t>
            </a:r>
          </a:p>
          <a:p>
            <a:pPr lvl="0"/>
            <a:r>
              <a:rPr lang="en-US" sz="2400" b="0" kern="0" dirty="0">
                <a:solidFill>
                  <a:srgbClr val="000000"/>
                </a:solidFill>
              </a:rPr>
              <a:t>Last Refresh Time can be enabled for each tile</a:t>
            </a:r>
          </a:p>
          <a:p>
            <a:pPr lvl="0"/>
            <a:r>
              <a:rPr lang="en-US" sz="2400" b="0" kern="0" dirty="0">
                <a:solidFill>
                  <a:srgbClr val="000000"/>
                </a:solidFill>
              </a:rPr>
              <a:t>Favorite dashboards for most frequently used</a:t>
            </a:r>
          </a:p>
          <a:p>
            <a:pPr lvl="0"/>
            <a:r>
              <a:rPr lang="en-US" sz="2400" b="0" kern="0" dirty="0">
                <a:solidFill>
                  <a:srgbClr val="000000"/>
                </a:solidFill>
              </a:rPr>
              <a:t>Featured dashboard to return to most used first</a:t>
            </a:r>
          </a:p>
        </p:txBody>
      </p:sp>
    </p:spTree>
    <p:extLst>
      <p:ext uri="{BB962C8B-B14F-4D97-AF65-F5344CB8AC3E}">
        <p14:creationId xmlns:p14="http://schemas.microsoft.com/office/powerpoint/2010/main" val="376563334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20</TotalTime>
  <Words>3239</Words>
  <Application>Microsoft Office PowerPoint</Application>
  <PresentationFormat>On-screen Show (4:3)</PresentationFormat>
  <Paragraphs>344</Paragraphs>
  <Slides>25</Slides>
  <Notes>25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Wingdings</vt:lpstr>
      <vt:lpstr>Verdana</vt:lpstr>
      <vt:lpstr>Times New Roman</vt:lpstr>
      <vt:lpstr>Segoe UI</vt:lpstr>
      <vt:lpstr>NG_MOC_Core_ModuleNew2</vt:lpstr>
      <vt:lpstr>Module 2</vt:lpstr>
      <vt:lpstr>Module Overview</vt:lpstr>
      <vt:lpstr>Lesson 1: Power BI</vt:lpstr>
      <vt:lpstr>What Is Power BI?</vt:lpstr>
      <vt:lpstr>PowerBI.com</vt:lpstr>
      <vt:lpstr>Power BI Report Server</vt:lpstr>
      <vt:lpstr>Power BI Desktop</vt:lpstr>
      <vt:lpstr>Reports</vt:lpstr>
      <vt:lpstr>Dashboards</vt:lpstr>
      <vt:lpstr>Designing Reports and Dashboards</vt:lpstr>
      <vt:lpstr>Demonstration: Creating a Report with Power BI Desktop</vt:lpstr>
      <vt:lpstr>PowerPoint Presentation</vt:lpstr>
      <vt:lpstr>PowerPoint Presentation</vt:lpstr>
      <vt:lpstr>Lesson 2: The Power BI Service</vt:lpstr>
      <vt:lpstr>Licensing</vt:lpstr>
      <vt:lpstr>Tenant Management</vt:lpstr>
      <vt:lpstr>Datasets</vt:lpstr>
      <vt:lpstr>Row-Level Security</vt:lpstr>
      <vt:lpstr>Content Packs</vt:lpstr>
      <vt:lpstr>Natural Language Queries</vt:lpstr>
      <vt:lpstr>Demonstration: Creating a Content Pack</vt:lpstr>
      <vt:lpstr>PowerPoint Presentation</vt:lpstr>
      <vt:lpstr>Lab: Creating a Power BI Dashboard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Catherine Dunn</dc:creator>
  <cp:lastModifiedBy>Catherine Dunn</cp:lastModifiedBy>
  <cp:revision>5</cp:revision>
  <dcterms:created xsi:type="dcterms:W3CDTF">2017-11-07T16:50:32Z</dcterms:created>
  <dcterms:modified xsi:type="dcterms:W3CDTF">2017-11-08T09:54:47Z</dcterms:modified>
</cp:coreProperties>
</file>