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88" r:id="rId11"/>
    <p:sldId id="289" r:id="rId12"/>
    <p:sldId id="265" r:id="rId13"/>
    <p:sldId id="266" r:id="rId14"/>
    <p:sldId id="267" r:id="rId15"/>
    <p:sldId id="268" r:id="rId16"/>
    <p:sldId id="269" r:id="rId17"/>
    <p:sldId id="270" r:id="rId18"/>
    <p:sldId id="271" r:id="rId19"/>
    <p:sldId id="285" r:id="rId20"/>
    <p:sldId id="272" r:id="rId21"/>
    <p:sldId id="273" r:id="rId22"/>
    <p:sldId id="274" r:id="rId23"/>
    <p:sldId id="275" r:id="rId24"/>
    <p:sldId id="276" r:id="rId25"/>
    <p:sldId id="286" r:id="rId26"/>
    <p:sldId id="277" r:id="rId27"/>
    <p:sldId id="278" r:id="rId28"/>
    <p:sldId id="279" r:id="rId29"/>
    <p:sldId id="280" r:id="rId30"/>
    <p:sldId id="281" r:id="rId31"/>
    <p:sldId id="287" r:id="rId32"/>
    <p:sldId id="282" r:id="rId33"/>
    <p:sldId id="283" r:id="rId34"/>
    <p:sldId id="284" r:id="rId35"/>
  </p:sldIdLst>
  <p:sldSz cx="9144000" cy="6858000" type="screen4x3"/>
  <p:notesSz cx="6858000" cy="9144000"/>
  <p:embeddedFontLst>
    <p:embeddedFont>
      <p:font typeface="Verdana" panose="020B0604030504040204" pitchFamily="3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23" y="222"/>
      </p:cViewPr>
      <p:guideLst/>
    </p:cSldViewPr>
  </p:slid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65D9B-6EC0-44B2-85EA-FDEB137FBFA2}" type="datetimeFigureOut">
              <a:rPr lang="en-US" smtClean="0"/>
              <a:t>11/6/2017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E1A7E-1752-4935-8D43-D7D962A530C9}" type="slidenum">
              <a:rPr lang="en-US" smtClean="0"/>
              <a:t>‹#›</a:t>
            </a:fld>
            <a:endParaRPr lang="en-US" dirty="0"/>
          </a:p>
        </p:txBody>
      </p:sp>
    </p:spTree>
    <p:extLst>
      <p:ext uri="{BB962C8B-B14F-4D97-AF65-F5344CB8AC3E}">
        <p14:creationId xmlns:p14="http://schemas.microsoft.com/office/powerpoint/2010/main" val="113096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ka.ms/Bwwew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the course starts, set up an AdventureWorksLT database in Microsoft® Azure® for use with the demonstration in Lesson 2. You will need your Microsoft Learning Azure pass credentials, and the range of public-facing IP addresses that your training center uses.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demonstrations and labs in this course that require access to Microsoft Azure. You need to allow sufficient time for the setup and configuration of a Microsoft Azure pass which will allow access to Microsoft Azure for you and your students.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Details of how to acquire Microsoft Azure passes for your class are available here: </a:t>
            </a: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http://aka.ms/Bwwewk</a:t>
            </a: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Some demonstrations in this module uses a Microsoft Azure™ SQL Database running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database. Before attempting to run the demonstration, ensure you have a copy of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running on an Azure instance. For detailed steps on creating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database in Azure, see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10987C-MIA-SQL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virtual machine.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addition to entering the current IP address, enter the range of IP addresses that your organization uses. This will save having to add new IP addresses if the IP address changes.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unlikely event that you are using dynamic IP addresses, and the IP address is changing too frequently, widen the IP address range. This is insecure and would never be done in practice, but could be used if all else fails.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document entitled “Creating an AdventureWorks Database on Azure” is included in the root directory of drive D. This includes the same instructions for creating an AdventureWorks database on Azure.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labs in this module require the students to have a Power BI account. Instructions on how to set up an account are included within the lab instructions.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49621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7472" indent="-347472">
              <a:lnSpc>
                <a:spcPct val="115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Demonstration steps</a:t>
            </a:r>
          </a:p>
          <a:p>
            <a:pPr marL="347472" indent="-347472">
              <a:spcAft>
                <a:spcPts val="995"/>
              </a:spcAft>
            </a:pPr>
            <a:r>
              <a:rPr lang="en-US" sz="1000" dirty="0" smtClean="0">
                <a:latin typeface="Arial" panose="020B0604020202020204" pitchFamily="34" charset="0"/>
                <a:cs typeface="Arial" panose="020B0604020202020204" pitchFamily="34" charset="0"/>
              </a:rPr>
              <a:t>Import Data from an Excel File</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Ensure that the </a:t>
            </a:r>
            <a:r>
              <a:rPr lang="en-US" sz="1000" b="1" dirty="0" smtClean="0">
                <a:latin typeface="Arial" panose="020B0604020202020204" pitchFamily="34" charset="0"/>
                <a:cs typeface="Arial" panose="020B0604020202020204" pitchFamily="34" charset="0"/>
              </a:rPr>
              <a:t>MT17B-WS2016-NAT</a:t>
            </a:r>
            <a:r>
              <a:rPr lang="en-US" sz="1000"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20778B-MIA-DC</a:t>
            </a:r>
            <a:r>
              <a:rPr lang="en-US" sz="1000" dirty="0" smtClean="0">
                <a:latin typeface="Arial" panose="020B0604020202020204" pitchFamily="34" charset="0"/>
                <a:cs typeface="Arial" panose="020B0604020202020204" pitchFamily="34" charset="0"/>
              </a:rPr>
              <a:t>, and </a:t>
            </a:r>
            <a:r>
              <a:rPr lang="en-US" sz="1000" b="1" dirty="0" smtClean="0">
                <a:latin typeface="Arial" panose="020B0604020202020204" pitchFamily="34" charset="0"/>
                <a:cs typeface="Arial" panose="020B0604020202020204" pitchFamily="34" charset="0"/>
              </a:rPr>
              <a:t>20778B-MIA-SQL</a:t>
            </a:r>
            <a:r>
              <a:rPr lang="en-US" sz="1000" dirty="0" smtClean="0">
                <a:latin typeface="Arial" panose="020B0604020202020204" pitchFamily="34" charset="0"/>
                <a:cs typeface="Arial" panose="020B0604020202020204" pitchFamily="34" charset="0"/>
              </a:rPr>
              <a:t> virtual machines are running, and then log on to </a:t>
            </a:r>
            <a:r>
              <a:rPr lang="en-US" sz="1000" b="1" dirty="0" smtClean="0">
                <a:latin typeface="Arial" panose="020B0604020202020204" pitchFamily="34" charset="0"/>
                <a:cs typeface="Arial" panose="020B0604020202020204" pitchFamily="34" charset="0"/>
              </a:rPr>
              <a:t>20778B-MIA-SQL</a:t>
            </a:r>
            <a:r>
              <a:rPr lang="en-US" sz="1000" dirty="0" smtClean="0">
                <a:latin typeface="Arial" panose="020B0604020202020204" pitchFamily="34" charset="0"/>
                <a:cs typeface="Arial" panose="020B0604020202020204" pitchFamily="34" charset="0"/>
              </a:rPr>
              <a:t> as </a:t>
            </a:r>
            <a:r>
              <a:rPr lang="en-US" sz="1000" b="1" dirty="0" smtClean="0">
                <a:latin typeface="Arial" panose="020B0604020202020204" pitchFamily="34" charset="0"/>
                <a:cs typeface="Arial" panose="020B0604020202020204" pitchFamily="34" charset="0"/>
              </a:rPr>
              <a:t>ADVENTUREWORKS\Student</a:t>
            </a:r>
            <a:r>
              <a:rPr lang="en-US" sz="1000" dirty="0" smtClean="0">
                <a:latin typeface="Arial" panose="020B0604020202020204" pitchFamily="34" charset="0"/>
                <a:cs typeface="Arial" panose="020B0604020202020204" pitchFamily="34" charset="0"/>
              </a:rPr>
              <a:t> with the password </a:t>
            </a:r>
            <a:r>
              <a:rPr lang="en-US" sz="1000" b="1" dirty="0" smtClean="0">
                <a:latin typeface="Arial" panose="020B0604020202020204" pitchFamily="34" charset="0"/>
                <a:cs typeface="Arial" panose="020B0604020202020204" pitchFamily="34" charset="0"/>
              </a:rPr>
              <a:t>Pa55w.rd</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D:\Demofiles\Mod03</a:t>
            </a:r>
            <a:r>
              <a:rPr lang="en-US" sz="1000" dirty="0" smtClean="0">
                <a:latin typeface="Arial" panose="020B0604020202020204" pitchFamily="34" charset="0"/>
                <a:cs typeface="Arial" panose="020B0604020202020204" pitchFamily="34" charset="0"/>
              </a:rPr>
              <a:t> folder, run </a:t>
            </a:r>
            <a:r>
              <a:rPr lang="en-US" sz="1000" b="1" dirty="0" smtClean="0">
                <a:latin typeface="Arial" panose="020B0604020202020204" pitchFamily="34" charset="0"/>
                <a:cs typeface="Arial" panose="020B0604020202020204" pitchFamily="34" charset="0"/>
              </a:rPr>
              <a:t>Setup.cmd</a:t>
            </a:r>
            <a:r>
              <a:rPr lang="en-US" sz="1000" dirty="0" smtClean="0">
                <a:latin typeface="Arial" panose="020B0604020202020204" pitchFamily="34" charset="0"/>
                <a:cs typeface="Arial" panose="020B0604020202020204" pitchFamily="34" charset="0"/>
              </a:rPr>
              <a:t> as Administrator, and then click </a:t>
            </a:r>
            <a:r>
              <a:rPr lang="en-US" sz="1000" b="1" dirty="0" smtClean="0">
                <a:latin typeface="Arial" panose="020B0604020202020204" pitchFamily="34" charset="0"/>
                <a:cs typeface="Arial" panose="020B0604020202020204" pitchFamily="34" charset="0"/>
              </a:rPr>
              <a:t>Yes</a:t>
            </a:r>
            <a:r>
              <a:rPr lang="en-US" sz="1000" dirty="0" smtClean="0">
                <a:latin typeface="Arial" panose="020B0604020202020204" pitchFamily="34" charset="0"/>
                <a:cs typeface="Arial" panose="020B0604020202020204" pitchFamily="34" charset="0"/>
              </a:rPr>
              <a:t> when prompted.</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At the command prompt to close the </a:t>
            </a:r>
            <a:r>
              <a:rPr lang="en-US" sz="1000" b="1" dirty="0" smtClean="0">
                <a:latin typeface="Arial" panose="020B0604020202020204" pitchFamily="34" charset="0"/>
                <a:cs typeface="Arial" panose="020B0604020202020204" pitchFamily="34" charset="0"/>
              </a:rPr>
              <a:t>SQL Server Launchpad</a:t>
            </a:r>
            <a:r>
              <a:rPr lang="en-US" sz="1000" dirty="0" smtClean="0">
                <a:latin typeface="Arial" panose="020B0604020202020204" pitchFamily="34" charset="0"/>
                <a:cs typeface="Arial" panose="020B0604020202020204" pitchFamily="34" charset="0"/>
              </a:rPr>
              <a:t>, type</a:t>
            </a:r>
            <a:r>
              <a:rPr lang="en-US" sz="1000" b="1" dirty="0" smtClean="0">
                <a:latin typeface="Arial" panose="020B0604020202020204" pitchFamily="34" charset="0"/>
                <a:cs typeface="Arial" panose="020B0604020202020204" pitchFamily="34" charset="0"/>
              </a:rPr>
              <a:t> Y</a:t>
            </a:r>
            <a:r>
              <a:rPr lang="en-US" sz="1000" dirty="0" smtClean="0">
                <a:latin typeface="Arial" panose="020B0604020202020204" pitchFamily="34" charset="0"/>
                <a:cs typeface="Arial" panose="020B0604020202020204" pitchFamily="34" charset="0"/>
              </a:rPr>
              <a:t>, and then press Enter.</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When the script completes, press any key to close the window.</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On the taskbar, click </a:t>
            </a:r>
            <a:r>
              <a:rPr lang="en-US" sz="1000" b="1" dirty="0" smtClean="0">
                <a:latin typeface="Arial" panose="020B0604020202020204" pitchFamily="34" charset="0"/>
                <a:cs typeface="Arial" panose="020B0604020202020204" pitchFamily="34" charset="0"/>
              </a:rPr>
              <a:t>Power BI Desktop</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If the </a:t>
            </a:r>
            <a:r>
              <a:rPr lang="en-US" sz="1000" b="1" dirty="0" smtClean="0">
                <a:latin typeface="Arial" panose="020B0604020202020204" pitchFamily="34" charset="0"/>
                <a:cs typeface="Arial" panose="020B0604020202020204" pitchFamily="34" charset="0"/>
              </a:rPr>
              <a:t>Welcome to Power BI Desktop </a:t>
            </a:r>
            <a:r>
              <a:rPr lang="en-US" sz="1000" dirty="0" smtClean="0">
                <a:latin typeface="Arial" panose="020B0604020202020204" pitchFamily="34" charset="0"/>
                <a:cs typeface="Arial" panose="020B0604020202020204" pitchFamily="34" charset="0"/>
              </a:rPr>
              <a:t>dialog box appears, click </a:t>
            </a:r>
            <a:r>
              <a:rPr lang="en-US" sz="1000" b="1" dirty="0" smtClean="0">
                <a:latin typeface="Arial" panose="020B0604020202020204" pitchFamily="34" charset="0"/>
                <a:cs typeface="Arial" panose="020B0604020202020204" pitchFamily="34" charset="0"/>
              </a:rPr>
              <a:t>Already have a Power BI account? Sign in</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If the </a:t>
            </a:r>
            <a:r>
              <a:rPr lang="en-US" sz="1000" b="1" dirty="0" smtClean="0">
                <a:latin typeface="Arial" panose="020B0604020202020204" pitchFamily="34" charset="0"/>
                <a:cs typeface="Arial" panose="020B0604020202020204" pitchFamily="34" charset="0"/>
              </a:rPr>
              <a:t>Power BI Desktop </a:t>
            </a:r>
            <a:r>
              <a:rPr lang="en-US" sz="1000" dirty="0" smtClean="0">
                <a:latin typeface="Arial" panose="020B0604020202020204" pitchFamily="34" charset="0"/>
                <a:cs typeface="Arial" panose="020B0604020202020204" pitchFamily="34" charset="0"/>
              </a:rPr>
              <a:t>dialog box appears, enter the credentials you used to sign up for Power BI service, and then click </a:t>
            </a:r>
            <a:r>
              <a:rPr lang="en-US" sz="1000" b="1" dirty="0" smtClean="0">
                <a:latin typeface="Arial" panose="020B0604020202020204" pitchFamily="34" charset="0"/>
                <a:cs typeface="Arial" panose="020B0604020202020204" pitchFamily="34" charset="0"/>
              </a:rPr>
              <a:t>Sign in</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If the </a:t>
            </a:r>
            <a:r>
              <a:rPr lang="en-US" sz="1000" b="1" dirty="0" smtClean="0">
                <a:latin typeface="Arial" panose="020B0604020202020204" pitchFamily="34" charset="0"/>
                <a:cs typeface="Arial" panose="020B0604020202020204" pitchFamily="34" charset="0"/>
              </a:rPr>
              <a:t>Sign in to your account </a:t>
            </a:r>
            <a:r>
              <a:rPr lang="en-US" sz="1000" dirty="0" smtClean="0">
                <a:latin typeface="Arial" panose="020B0604020202020204" pitchFamily="34" charset="0"/>
                <a:cs typeface="Arial" panose="020B0604020202020204" pitchFamily="34" charset="0"/>
              </a:rPr>
              <a:t>dialog box appears, enter the credentials you used to sign up for Power BI service, and then click </a:t>
            </a:r>
            <a:r>
              <a:rPr lang="en-US" sz="1000" b="1" dirty="0" smtClean="0">
                <a:latin typeface="Arial" panose="020B0604020202020204" pitchFamily="34" charset="0"/>
                <a:cs typeface="Arial" panose="020B0604020202020204" pitchFamily="34" charset="0"/>
              </a:rPr>
              <a:t>Sign in</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Power BI Desktop</a:t>
            </a:r>
            <a:r>
              <a:rPr lang="en-US" sz="1000" dirty="0" smtClean="0">
                <a:latin typeface="Arial" panose="020B0604020202020204" pitchFamily="34" charset="0"/>
                <a:cs typeface="Arial" panose="020B0604020202020204" pitchFamily="34" charset="0"/>
              </a:rPr>
              <a:t> window, click </a:t>
            </a:r>
            <a:r>
              <a:rPr lang="en-US" sz="1000" b="1" dirty="0" smtClean="0">
                <a:latin typeface="Arial" panose="020B0604020202020204" pitchFamily="34" charset="0"/>
                <a:cs typeface="Arial" panose="020B0604020202020204" pitchFamily="34" charset="0"/>
              </a:rPr>
              <a:t>Get Data</a:t>
            </a:r>
            <a:r>
              <a:rPr lang="en-US" sz="1000" dirty="0" smtClean="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Get Data</a:t>
            </a:r>
            <a:r>
              <a:rPr lang="en-US" sz="1000" dirty="0" smtClean="0">
                <a:latin typeface="Arial" panose="020B0604020202020204" pitchFamily="34" charset="0"/>
                <a:cs typeface="Arial" panose="020B0604020202020204" pitchFamily="34" charset="0"/>
              </a:rPr>
              <a:t> dialog box, click </a:t>
            </a:r>
            <a:r>
              <a:rPr lang="en-US" sz="1000" b="1" dirty="0" smtClean="0">
                <a:latin typeface="Arial" panose="020B0604020202020204" pitchFamily="34" charset="0"/>
                <a:cs typeface="Arial" panose="020B0604020202020204" pitchFamily="34" charset="0"/>
              </a:rPr>
              <a:t>Excel</a:t>
            </a:r>
            <a:r>
              <a:rPr lang="en-US" sz="1000" dirty="0" smtClean="0">
                <a:latin typeface="Arial" panose="020B0604020202020204" pitchFamily="34" charset="0"/>
                <a:cs typeface="Arial" panose="020B0604020202020204" pitchFamily="34" charset="0"/>
              </a:rPr>
              <a:t>, and then click </a:t>
            </a:r>
            <a:r>
              <a:rPr lang="en-US" sz="1000" b="1" dirty="0" smtClean="0">
                <a:latin typeface="Arial" panose="020B0604020202020204" pitchFamily="34" charset="0"/>
                <a:cs typeface="Arial" panose="020B0604020202020204" pitchFamily="34" charset="0"/>
              </a:rPr>
              <a:t>Connect</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Open</a:t>
            </a:r>
            <a:r>
              <a:rPr lang="en-US" sz="1000" dirty="0" smtClean="0">
                <a:latin typeface="Arial" panose="020B0604020202020204" pitchFamily="34" charset="0"/>
                <a:cs typeface="Arial" panose="020B0604020202020204" pitchFamily="34" charset="0"/>
              </a:rPr>
              <a:t> dialog box, navigate to </a:t>
            </a:r>
            <a:r>
              <a:rPr lang="en-US" sz="1000" b="1" dirty="0" smtClean="0">
                <a:latin typeface="Arial" panose="020B0604020202020204" pitchFamily="34" charset="0"/>
                <a:cs typeface="Arial" panose="020B0604020202020204" pitchFamily="34" charset="0"/>
              </a:rPr>
              <a:t>D:\Demofiles\Mod03\Demo\Files for Import</a:t>
            </a:r>
            <a:r>
              <a:rPr lang="en-US" sz="1000" dirty="0" smtClean="0">
                <a:latin typeface="Arial" panose="020B0604020202020204" pitchFamily="34" charset="0"/>
                <a:cs typeface="Arial" panose="020B0604020202020204" pitchFamily="34" charset="0"/>
              </a:rPr>
              <a:t>, click </a:t>
            </a:r>
            <a:r>
              <a:rPr lang="en-US" sz="1000" b="1" dirty="0" smtClean="0">
                <a:latin typeface="Arial" panose="020B0604020202020204" pitchFamily="34" charset="0"/>
                <a:cs typeface="Arial" panose="020B0604020202020204" pitchFamily="34" charset="0"/>
              </a:rPr>
              <a:t>Sales.xlsx</a:t>
            </a:r>
            <a:r>
              <a:rPr lang="en-US" sz="1000" dirty="0" smtClean="0">
                <a:latin typeface="Arial" panose="020B0604020202020204" pitchFamily="34" charset="0"/>
                <a:cs typeface="Arial" panose="020B0604020202020204" pitchFamily="34" charset="0"/>
              </a:rPr>
              <a:t>, and then click </a:t>
            </a:r>
            <a:r>
              <a:rPr lang="en-US" sz="1000" b="1" dirty="0" smtClean="0">
                <a:latin typeface="Arial" panose="020B0604020202020204" pitchFamily="34" charset="0"/>
                <a:cs typeface="Arial" panose="020B0604020202020204" pitchFamily="34" charset="0"/>
              </a:rPr>
              <a:t>Open</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In the Navigator window, click </a:t>
            </a:r>
            <a:r>
              <a:rPr lang="en-US" sz="1000" b="1" dirty="0" smtClean="0">
                <a:latin typeface="Arial" panose="020B0604020202020204" pitchFamily="34" charset="0"/>
                <a:cs typeface="Arial" panose="020B0604020202020204" pitchFamily="34" charset="0"/>
              </a:rPr>
              <a:t>Sales</a:t>
            </a:r>
            <a:r>
              <a:rPr lang="en-US" sz="1000" dirty="0" smtClean="0">
                <a:latin typeface="Arial" panose="020B0604020202020204" pitchFamily="34" charset="0"/>
                <a:cs typeface="Arial" panose="020B0604020202020204" pitchFamily="34" charset="0"/>
              </a:rPr>
              <a:t> to show a preview of the data. Use the horizontal scrollbar to display the columns, select the </a:t>
            </a:r>
            <a:r>
              <a:rPr lang="en-US" sz="1000" b="1" dirty="0" smtClean="0">
                <a:latin typeface="Arial" panose="020B0604020202020204" pitchFamily="34" charset="0"/>
                <a:cs typeface="Arial" panose="020B0604020202020204" pitchFamily="34" charset="0"/>
              </a:rPr>
              <a:t>Sales</a:t>
            </a:r>
            <a:r>
              <a:rPr lang="en-US" sz="1000" dirty="0" smtClean="0">
                <a:latin typeface="Arial" panose="020B0604020202020204" pitchFamily="34" charset="0"/>
                <a:cs typeface="Arial" panose="020B0604020202020204" pitchFamily="34" charset="0"/>
              </a:rPr>
              <a:t> check box, and then click </a:t>
            </a:r>
            <a:r>
              <a:rPr lang="en-US" sz="1000" b="1" dirty="0" smtClean="0">
                <a:latin typeface="Arial" panose="020B0604020202020204" pitchFamily="34" charset="0"/>
                <a:cs typeface="Arial" panose="020B0604020202020204" pitchFamily="34" charset="0"/>
              </a:rPr>
              <a:t>Load</a:t>
            </a:r>
            <a:r>
              <a:rPr lang="en-US" sz="1000" dirty="0" smtClean="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When the load completes, in the </a:t>
            </a:r>
            <a:r>
              <a:rPr lang="en-US" sz="1000" b="1" dirty="0" smtClean="0">
                <a:latin typeface="Arial" panose="020B0604020202020204" pitchFamily="34" charset="0"/>
                <a:cs typeface="Arial" panose="020B0604020202020204" pitchFamily="34" charset="0"/>
              </a:rPr>
              <a:t>Fields</a:t>
            </a:r>
            <a:r>
              <a:rPr lang="en-US" sz="1000" dirty="0" smtClean="0">
                <a:latin typeface="Arial" panose="020B0604020202020204" pitchFamily="34" charset="0"/>
                <a:cs typeface="Arial" panose="020B0604020202020204" pitchFamily="34" charset="0"/>
              </a:rPr>
              <a:t> pane, point out the </a:t>
            </a:r>
            <a:r>
              <a:rPr lang="en-US" sz="1000" b="1" dirty="0" smtClean="0">
                <a:latin typeface="Arial" panose="020B0604020202020204" pitchFamily="34" charset="0"/>
                <a:cs typeface="Arial" panose="020B0604020202020204" pitchFamily="34" charset="0"/>
              </a:rPr>
              <a:t>Sales</a:t>
            </a:r>
            <a:r>
              <a:rPr lang="en-US" sz="1000" dirty="0" smtClean="0">
                <a:latin typeface="Arial" panose="020B0604020202020204" pitchFamily="34" charset="0"/>
                <a:cs typeface="Arial" panose="020B0604020202020204" pitchFamily="34" charset="0"/>
              </a:rPr>
              <a:t> table. Mention that Power BI has detected columns that can be used in aggregations, as indicated by the </a:t>
            </a:r>
            <a:r>
              <a:rPr lang="en-US" sz="1000" b="1" dirty="0" smtClean="0">
                <a:latin typeface="Arial" panose="020B0604020202020204" pitchFamily="34" charset="0"/>
                <a:cs typeface="Arial" panose="020B0604020202020204" pitchFamily="34" charset="0"/>
              </a:rPr>
              <a:t>Sum</a:t>
            </a:r>
            <a:r>
              <a:rPr lang="en-US" sz="1000" dirty="0" smtClean="0">
                <a:latin typeface="Arial" panose="020B0604020202020204" pitchFamily="34" charset="0"/>
                <a:cs typeface="Arial" panose="020B0604020202020204" pitchFamily="34" charset="0"/>
              </a:rPr>
              <a:t> symbol next to the column names.</a:t>
            </a:r>
          </a:p>
          <a:p>
            <a:pPr marL="347472" indent="-347472">
              <a:lnSpc>
                <a:spcPct val="115000"/>
              </a:lnSpc>
              <a:spcAft>
                <a:spcPts val="995"/>
              </a:spcAft>
            </a:pPr>
            <a:endPar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spcAft>
                <a:spcPts val="995"/>
              </a:spcAft>
              <a:buFont typeface="+mj-lt"/>
              <a:buAutoNum type="arabicPeriod" startAt="6"/>
            </a:pPr>
            <a:endParaRPr lang="en-US" dirty="0"/>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10</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7041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7472" indent="-347472">
              <a:spcAft>
                <a:spcPts val="995"/>
              </a:spcAft>
            </a:pPr>
            <a:r>
              <a:rPr lang="en-US" sz="1000" dirty="0">
                <a:latin typeface="Arial" panose="020B0604020202020204" pitchFamily="34" charset="0"/>
                <a:cs typeface="Arial" panose="020B0604020202020204" pitchFamily="34" charset="0"/>
              </a:rPr>
              <a:t>Import Data from a CSV File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Home</a:t>
            </a:r>
            <a:r>
              <a:rPr lang="en-US" sz="1000" dirty="0">
                <a:latin typeface="Arial" panose="020B0604020202020204" pitchFamily="34" charset="0"/>
                <a:cs typeface="Arial" panose="020B0604020202020204" pitchFamily="34" charset="0"/>
              </a:rPr>
              <a:t> ribbon, click </a:t>
            </a:r>
            <a:r>
              <a:rPr lang="en-US" sz="1000" b="1" dirty="0">
                <a:latin typeface="Arial" panose="020B0604020202020204" pitchFamily="34" charset="0"/>
                <a:cs typeface="Arial" panose="020B0604020202020204" pitchFamily="34" charset="0"/>
              </a:rPr>
              <a:t>Get Data</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Get Data</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Text/CSV</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Connect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Open</a:t>
            </a:r>
            <a:r>
              <a:rPr lang="en-US" sz="1000" dirty="0">
                <a:latin typeface="Arial" panose="020B0604020202020204" pitchFamily="34" charset="0"/>
                <a:cs typeface="Arial" panose="020B0604020202020204" pitchFamily="34" charset="0"/>
              </a:rPr>
              <a:t> dialog box, navigate to </a:t>
            </a:r>
            <a:r>
              <a:rPr lang="en-US" sz="1000" b="1" dirty="0">
                <a:latin typeface="Arial" panose="020B0604020202020204" pitchFamily="34" charset="0"/>
                <a:cs typeface="Arial" panose="020B0604020202020204" pitchFamily="34" charset="0"/>
              </a:rPr>
              <a:t>D:\Demofiles\Mod03\Demo\Files for Import</a:t>
            </a:r>
            <a:r>
              <a:rPr lang="en-US" sz="1000" dirty="0">
                <a:latin typeface="Arial" panose="020B0604020202020204" pitchFamily="34" charset="0"/>
                <a:cs typeface="Arial" panose="020B0604020202020204" pitchFamily="34" charset="0"/>
              </a:rPr>
              <a:t>, click </a:t>
            </a:r>
            <a:r>
              <a:rPr lang="en-US" sz="1000" b="1" dirty="0">
                <a:latin typeface="Arial" panose="020B0604020202020204" pitchFamily="34" charset="0"/>
                <a:cs typeface="Arial" panose="020B0604020202020204" pitchFamily="34" charset="0"/>
              </a:rPr>
              <a:t>SalesPerson.csv</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Open</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preview window, drag the lower-right corner to enlarge the window and display more of the data.</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Load</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expand the </a:t>
            </a:r>
            <a:r>
              <a:rPr lang="en-US" sz="1000" b="1" dirty="0">
                <a:latin typeface="Arial" panose="020B0604020202020204" pitchFamily="34" charset="0"/>
                <a:cs typeface="Arial" panose="020B0604020202020204" pitchFamily="34" charset="0"/>
              </a:rPr>
              <a:t>SalesPerson</a:t>
            </a:r>
            <a:r>
              <a:rPr lang="en-US" sz="1000" dirty="0">
                <a:latin typeface="Arial" panose="020B0604020202020204" pitchFamily="34" charset="0"/>
                <a:cs typeface="Arial" panose="020B0604020202020204" pitchFamily="34" charset="0"/>
              </a:rPr>
              <a:t> table to show the columns. Mention that the two tables from different sources are now available to use together in a report. If the report is published, the tables will be part of the same dataset.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File</a:t>
            </a:r>
            <a:r>
              <a:rPr lang="en-US" sz="1000" dirty="0">
                <a:latin typeface="Arial" panose="020B0604020202020204" pitchFamily="34" charset="0"/>
                <a:cs typeface="Arial" panose="020B0604020202020204" pitchFamily="34" charset="0"/>
              </a:rPr>
              <a:t> menu, click </a:t>
            </a:r>
            <a:r>
              <a:rPr lang="en-US" sz="1000" b="1" dirty="0">
                <a:latin typeface="Arial" panose="020B0604020202020204" pitchFamily="34" charset="0"/>
                <a:cs typeface="Arial" panose="020B0604020202020204" pitchFamily="34" charset="0"/>
              </a:rPr>
              <a:t>Save As</a:t>
            </a:r>
            <a:r>
              <a:rPr lang="en-US" sz="1000" dirty="0">
                <a:latin typeface="Arial" panose="020B0604020202020204" pitchFamily="34" charset="0"/>
                <a:cs typeface="Arial" panose="020B0604020202020204" pitchFamily="34" charset="0"/>
              </a:rPr>
              <a:t>, name the report </a:t>
            </a:r>
            <a:r>
              <a:rPr lang="en-US" sz="1000" b="1" dirty="0">
                <a:latin typeface="Arial" panose="020B0604020202020204" pitchFamily="34" charset="0"/>
                <a:cs typeface="Arial" panose="020B0604020202020204" pitchFamily="34" charset="0"/>
              </a:rPr>
              <a:t>Adventure Works Sales</a:t>
            </a:r>
            <a:r>
              <a:rPr lang="en-US" sz="1000" dirty="0">
                <a:latin typeface="Arial" panose="020B0604020202020204" pitchFamily="34" charset="0"/>
                <a:cs typeface="Arial" panose="020B0604020202020204" pitchFamily="34" charset="0"/>
              </a:rPr>
              <a:t>, and then save to the </a:t>
            </a:r>
            <a:r>
              <a:rPr lang="en-US" sz="1000" b="1" dirty="0">
                <a:latin typeface="Arial" panose="020B0604020202020204" pitchFamily="34" charset="0"/>
                <a:cs typeface="Arial" panose="020B0604020202020204" pitchFamily="34" charset="0"/>
              </a:rPr>
              <a:t>D:\Demofiles\Mod03\Demo</a:t>
            </a:r>
            <a:r>
              <a:rPr lang="en-US" sz="1000" dirty="0">
                <a:latin typeface="Arial" panose="020B0604020202020204" pitchFamily="34" charset="0"/>
                <a:cs typeface="Arial" panose="020B0604020202020204" pitchFamily="34" charset="0"/>
              </a:rPr>
              <a:t> folder.</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Leave Power BI open for the next demonstration.</a:t>
            </a:r>
          </a:p>
          <a:p>
            <a:pPr lvl="0">
              <a:lnSpc>
                <a:spcPct val="115000"/>
              </a:lnSpc>
              <a:spcAft>
                <a:spcPts val="995"/>
              </a:spcAft>
            </a:pPr>
            <a:endParaRPr lang="en-US" dirty="0"/>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11</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57938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9739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174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1225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816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6035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2672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Creating a Hierarchy</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Country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 new hierarchy column is added.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Territory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Add to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Country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State Province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Add to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Country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City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Add to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Country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Country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Region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Total Due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the report canvas to create a new chart.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Region Hierarchy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Axis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Resize and move the chart on the canvas so it fills the report canvas.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Total Due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give it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focus.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Modeling</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ribbon,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Format: General</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point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Currency</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 English (United States)</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995"/>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Using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Hierarchy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top right-hand corner of the chart, click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to </a:t>
            </a:r>
            <a:r>
              <a:rPr lang="en-US" sz="1000" b="1" dirty="0">
                <a:latin typeface="Arial" panose="020B0604020202020204" pitchFamily="34" charset="0"/>
                <a:ea typeface="Times New Roman" panose="02020603050405020304" pitchFamily="18" charset="0"/>
                <a:cs typeface="Times New Roman" panose="02020603050405020304" pitchFamily="18" charset="0"/>
              </a:rPr>
              <a:t>turn on Drill Down</a:t>
            </a:r>
            <a:r>
              <a:rPr lang="en-US" sz="1000" dirty="0">
                <a:latin typeface="Arial" panose="020B0604020202020204" pitchFamily="34" charset="0"/>
                <a:ea typeface="Times New Roman" panose="02020603050405020304" pitchFamily="18" charset="0"/>
                <a:cs typeface="Times New Roman" panose="02020603050405020304" pitchFamily="18" charset="0"/>
              </a:rPr>
              <a:t>. Notice that the arrow icon is now black.</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United States</a:t>
            </a:r>
            <a:r>
              <a:rPr lang="en-US" sz="1000" dirty="0">
                <a:latin typeface="Arial" panose="020B0604020202020204" pitchFamily="34" charset="0"/>
                <a:ea typeface="Times New Roman" panose="02020603050405020304" pitchFamily="18" charset="0"/>
                <a:cs typeface="Times New Roman" panose="02020603050405020304" pitchFamily="18" charset="0"/>
              </a:rPr>
              <a:t> column in the chart to show the data by Territory. Notice that the chart title has changed.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Northwest</a:t>
            </a:r>
            <a:r>
              <a:rPr lang="en-US" sz="1000" dirty="0">
                <a:latin typeface="Arial" panose="020B0604020202020204" pitchFamily="34" charset="0"/>
                <a:ea typeface="Times New Roman" panose="02020603050405020304" pitchFamily="18" charset="0"/>
                <a:cs typeface="Times New Roman" panose="02020603050405020304" pitchFamily="18" charset="0"/>
              </a:rPr>
              <a:t> column, and again, notice that the chart title changes.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Oregon</a:t>
            </a:r>
            <a:r>
              <a:rPr lang="en-US" sz="1000" dirty="0">
                <a:latin typeface="Arial" panose="020B0604020202020204" pitchFamily="34" charset="0"/>
                <a:ea typeface="Times New Roman" panose="02020603050405020304" pitchFamily="18" charset="0"/>
                <a:cs typeface="Times New Roman" panose="02020603050405020304" pitchFamily="18" charset="0"/>
              </a:rPr>
              <a:t> column. Notice that the title of the chart has changed, and the down arrow in the top left-hand corner is disabled</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123975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5"/>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Click </a:t>
            </a:r>
            <a:r>
              <a:rPr lang="en-US" sz="1000" dirty="0">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latin typeface="Arial" panose="020B0604020202020204" pitchFamily="34" charset="0"/>
                <a:ea typeface="Times New Roman" panose="02020603050405020304" pitchFamily="18" charset="0"/>
                <a:cs typeface="Times New Roman" panose="02020603050405020304" pitchFamily="18" charset="0"/>
              </a:rPr>
              <a:t>Drill Up</a:t>
            </a:r>
            <a:r>
              <a:rPr lang="en-US" sz="1000" dirty="0">
                <a:latin typeface="Arial" panose="020B0604020202020204" pitchFamily="34" charset="0"/>
                <a:ea typeface="Times New Roman" panose="02020603050405020304" pitchFamily="18" charset="0"/>
                <a:cs typeface="Times New Roman" panose="02020603050405020304" pitchFamily="18" charset="0"/>
              </a:rPr>
              <a:t> icon to return to the State Province level</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Drill 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to return to the Territory level.</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 all down one level in the hierarchy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to see the Total Due by Country, Territory, and State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Province.</a:t>
            </a:r>
          </a:p>
          <a:p>
            <a:pPr marL="342900" lvl="0" indent="-342900">
              <a:lnSpc>
                <a:spcPct val="115000"/>
              </a:lnSpc>
              <a:spcAft>
                <a:spcPts val="995"/>
              </a:spcAft>
              <a:buFont typeface="+mj-lt"/>
              <a:buAutoNum type="arabicPeriod" startAt="6"/>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Leave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Power BI open for the next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a:t>
            </a:r>
          </a:p>
          <a:p>
            <a:pPr marL="342900" lvl="0" indent="-342900">
              <a:lnSpc>
                <a:spcPct val="115000"/>
              </a:lnSpc>
              <a:spcAft>
                <a:spcPts val="995"/>
              </a:spcAft>
              <a:buFont typeface="+mj-lt"/>
              <a:buAutoNum type="arabicPeriod" startAt="6"/>
            </a:pPr>
            <a:endPar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Discuss some of the different data sources that you might use in your organization to import data into the data model in Power BI. What problems would you need to overcome? How easy would it be to relate the data in tables from different sources? How easy do you think it would be to use data from the web within your model?</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importing data from sources such as a database, while data types and relationships might already be established, you may find that the volume of data is too great, so that you need to write a query or use filters to reduce the size of the data. Data from the web or Excel, is unlikely to be correctly typed, so it is best to correct the types used. You might need to use bi-directional cross filtering to overcome many-to-many relationships.</a:t>
            </a:r>
            <a:endParaRPr lang="en-US" dirty="0"/>
          </a:p>
        </p:txBody>
      </p:sp>
      <p:sp>
        <p:nvSpPr>
          <p:cNvPr id="4" name="Slide Number Placeholder 3"/>
          <p:cNvSpPr>
            <a:spLocks noGrp="1"/>
          </p:cNvSpPr>
          <p:nvPr>
            <p:ph type="sldNum" sz="quarter" idx="10"/>
          </p:nvPr>
        </p:nvSpPr>
        <p:spPr/>
        <p:txBody>
          <a:bodyPr/>
          <a:lstStyle/>
          <a:p>
            <a:fld id="{403E1A7E-1752-4935-8D43-D7D962A530C9}" type="slidenum">
              <a:rPr lang="en-US" sz="1000" b="0" smtClean="0"/>
              <a:t>19</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286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a:xfrm>
            <a:off x="3886200" y="8685213"/>
            <a:ext cx="2971800" cy="458787"/>
          </a:xfrm>
        </p:spPr>
        <p:txBody>
          <a:bodyPr/>
          <a:lstStyle/>
          <a:p>
            <a:fld id="{403E1A7E-1752-4935-8D43-D7D962A530C9}"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8147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85776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smtClean="0"/>
              <a:t>21</a:t>
            </a:fld>
            <a:endParaRPr lang="en-US" sz="100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48705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01903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29940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Import Data from SQL Server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ribbon,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 (optional)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you are prompted to enter your credentials, ensure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is selected,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Use my current credentials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If you see the notice regarding unsupported encryption,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Navigator window,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Sales.vSalesPerson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preview the data, and ensure the box is selected.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Sales.vStoreWithDemographics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preview data, and ensure the box is selected, and then click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Load</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If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Connection settings window appears, leave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checked, and then click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OK</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R="0" lvl="0">
              <a:lnSpc>
                <a:spcPct val="115000"/>
              </a:lnSpc>
              <a:spcBef>
                <a:spcPts val="0"/>
              </a:spcBef>
              <a:spcAft>
                <a:spcPts val="995"/>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Import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Data Using a Query</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ribbon,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 (optional)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Advanced options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statement (optional, required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 FROM [Production].[Product]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 window, a preview of the data is displayed.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Query Editor,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ProductSubcategoryID</a:t>
            </a:r>
            <a:r>
              <a:rPr lang="en-US" sz="1000" dirty="0">
                <a:latin typeface="Arial" panose="020B0604020202020204" pitchFamily="34" charset="0"/>
                <a:ea typeface="Times New Roman" panose="02020603050405020304" pitchFamily="18" charset="0"/>
                <a:cs typeface="Times New Roman" panose="02020603050405020304" pitchFamily="18" charset="0"/>
              </a:rPr>
              <a:t> column, click the filter icon,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 Empty</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Queries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right-click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Query1</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Rename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Products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&amp; Apply</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1840912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You can use the Power BI Q&amp;A natural language to ask questions of your data when using DirectQuery.</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endParaRPr lang="en-US" dirty="0"/>
          </a:p>
        </p:txBody>
      </p:sp>
      <p:sp>
        <p:nvSpPr>
          <p:cNvPr id="4" name="Slide Number Placeholder 3"/>
          <p:cNvSpPr>
            <a:spLocks noGrp="1"/>
          </p:cNvSpPr>
          <p:nvPr>
            <p:ph type="sldNum" sz="quarter" idx="10"/>
          </p:nvPr>
        </p:nvSpPr>
        <p:spPr>
          <a:xfrm>
            <a:off x="3886200" y="8685213"/>
            <a:ext cx="2971800" cy="458787"/>
          </a:xfrm>
        </p:spPr>
        <p:txBody>
          <a:bodyPr/>
          <a:lstStyle/>
          <a:p>
            <a:fld id="{403E1A7E-1752-4935-8D43-D7D962A530C9}" type="slidenum">
              <a:rPr lang="en-US" sz="1000" b="0" smtClean="0"/>
              <a:t>25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6961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37416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57832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60344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29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523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8219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Ask a Question by Using Q&amp;A</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Power BI Desktop,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Home</a:t>
            </a:r>
            <a:r>
              <a:rPr lang="en-US" sz="1000" dirty="0">
                <a:latin typeface="Arial" panose="020B0604020202020204" pitchFamily="34" charset="0"/>
                <a:ea typeface="Times New Roman" panose="02020603050405020304" pitchFamily="18" charset="0"/>
                <a:cs typeface="Times New Roman" panose="02020603050405020304" pitchFamily="18" charset="0"/>
              </a:rPr>
              <a:t> ribbon,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you are prompted to save your changes,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report will then be published to the Power BI portal. When the window displays Success,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'Adventure Works Sales.pbix'</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in Power BI</a:t>
            </a:r>
            <a:r>
              <a:rPr lang="en-US" sz="1000" dirty="0">
                <a:latin typeface="Arial" panose="020B0604020202020204" pitchFamily="34" charset="0"/>
                <a:ea typeface="Times New Roman" panose="02020603050405020304" pitchFamily="18" charset="0"/>
                <a:cs typeface="Times New Roman" panose="02020603050405020304" pitchFamily="18" charset="0"/>
              </a:rPr>
              <a:t> to view the report online.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browser opens,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latin typeface="Arial" panose="020B0604020202020204" pitchFamily="34" charset="0"/>
                <a:ea typeface="Times New Roman" panose="02020603050405020304" pitchFamily="18" charset="0"/>
                <a:cs typeface="Times New Roman" panose="02020603050405020304" pitchFamily="18" charset="0"/>
              </a:rPr>
              <a:t>, enter your email address and password,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wait for the report to open in Internet Explorer.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report is visible,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Live Page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in the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live</a:t>
            </a:r>
            <a:r>
              <a:rPr lang="en-US" sz="1000" dirty="0">
                <a:latin typeface="Arial" panose="020B0604020202020204" pitchFamily="34" charset="0"/>
                <a:ea typeface="Times New Roman" panose="02020603050405020304" pitchFamily="18" charset="0"/>
                <a:cs typeface="Times New Roman" panose="02020603050405020304" pitchFamily="18" charset="0"/>
              </a:rPr>
              <a:t>. If the Introducing Featured dashboard message appears,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Got 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My Workspace</a:t>
            </a:r>
            <a:r>
              <a:rPr lang="en-US" sz="1000" dirty="0">
                <a:latin typeface="Arial" panose="020B0604020202020204" pitchFamily="34" charset="0"/>
                <a:ea typeface="Times New Roman" panose="02020603050405020304" pitchFamily="18" charset="0"/>
                <a:cs typeface="Times New Roman" panose="02020603050405020304" pitchFamily="18" charset="0"/>
              </a:rPr>
              <a:t>,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Dashboards</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Ask a question about your data</a:t>
            </a:r>
            <a:r>
              <a:rPr lang="en-US" sz="1000" dirty="0">
                <a:latin typeface="Arial" panose="020B0604020202020204" pitchFamily="34" charset="0"/>
                <a:ea typeface="Times New Roman" panose="02020603050405020304" pitchFamily="18" charset="0"/>
                <a:cs typeface="Times New Roman" panose="02020603050405020304" pitchFamily="18" charset="0"/>
              </a:rPr>
              <a:t> box, and then point out the list of tables and fields that automatically appears.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 person</a:t>
            </a:r>
            <a:r>
              <a:rPr lang="en-US" sz="1000" dirty="0">
                <a:latin typeface="Arial" panose="020B0604020202020204" pitchFamily="34" charset="0"/>
                <a:ea typeface="Times New Roman" panose="02020603050405020304" pitchFamily="18" charset="0"/>
                <a:cs typeface="Times New Roman" panose="02020603050405020304" pitchFamily="18" charset="0"/>
              </a:rPr>
              <a:t>. Q&amp;A returns a list of suggestions.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 person &gt; city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 table is reordered.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Q&amp;A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show company name and unit price as pie chart</a:t>
            </a:r>
            <a:r>
              <a:rPr lang="en-US" sz="1000" dirty="0">
                <a:latin typeface="Arial" panose="020B0604020202020204" pitchFamily="34" charset="0"/>
                <a:ea typeface="Times New Roman" panose="02020603050405020304" pitchFamily="18" charset="0"/>
                <a:cs typeface="Times New Roman" panose="02020603050405020304" pitchFamily="18" charset="0"/>
              </a:rPr>
              <a:t>. When the chart is visible, in the top-right of the report,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visual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leave </a:t>
            </a:r>
            <a:r>
              <a:rPr lang="en-US" sz="1000" b="1" dirty="0">
                <a:latin typeface="Arial" panose="020B0604020202020204" pitchFamily="34" charset="0"/>
                <a:ea typeface="Times New Roman" panose="02020603050405020304" pitchFamily="18" charset="0"/>
                <a:cs typeface="Times New Roman" panose="02020603050405020304" pitchFamily="18" charset="0"/>
              </a:rPr>
              <a:t>Existing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selected,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unit price</a:t>
            </a:r>
            <a:r>
              <a:rPr lang="en-US" sz="1000" dirty="0">
                <a:latin typeface="Arial" panose="020B0604020202020204" pitchFamily="34" charset="0"/>
                <a:ea typeface="Times New Roman" panose="02020603050405020304" pitchFamily="18" charset="0"/>
                <a:cs typeface="Times New Roman" panose="02020603050405020304" pitchFamily="18" charset="0"/>
              </a:rPr>
              <a:t> to highlight it, and then scroll down the list of suggestions in the Q&amp;A box, to show how Q&amp;A is picking up the columns from the dataset to create suggestions. </a:t>
            </a: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My Workspace</a:t>
            </a:r>
            <a:r>
              <a:rPr lang="en-US" sz="1000" dirty="0">
                <a:latin typeface="Arial" panose="020B0604020202020204" pitchFamily="34" charset="0"/>
                <a:ea typeface="Times New Roman" panose="02020603050405020304" pitchFamily="18" charset="0"/>
                <a:cs typeface="Times New Roman" panose="02020603050405020304" pitchFamily="18" charset="0"/>
              </a:rPr>
              <a:t>,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Dashboards</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Scroll down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the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dashboard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necessary, to display the new charts on the dashboard.</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30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2359133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Explorer.</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Power BI Desktop, in the Publishing to Power BI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Got 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close Power BI Desktop</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How could your organization use content packs and groups? What are the major advantages of content packs and groups</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995"/>
              </a:spcAft>
            </a:pPr>
            <a:r>
              <a:rPr lang="en-GB" sz="1000" b="1" dirty="0" smtClean="0">
                <a:solidFill>
                  <a:prstClr val="black"/>
                </a:solidFill>
                <a:latin typeface="Arial" panose="020B0604020202020204" pitchFamily="34" charset="0"/>
                <a:ea typeface="Calibri" panose="020F0502020204030204" pitchFamily="34" charset="0"/>
                <a:cs typeface="Arial" panose="020B0604020202020204" pitchFamily="34" charset="0"/>
              </a:rPr>
              <a:t>Answer</a:t>
            </a:r>
          </a:p>
          <a:p>
            <a:pPr>
              <a:spcAft>
                <a:spcPts val="995"/>
              </a:spcAft>
            </a:pPr>
            <a:r>
              <a:rPr lang="en-US" sz="1000" dirty="0">
                <a:latin typeface="Arial" panose="020B0604020202020204" pitchFamily="34" charset="0"/>
                <a:cs typeface="Arial" panose="020B0604020202020204" pitchFamily="34" charset="0"/>
              </a:rPr>
              <a:t>Answers depend on the students’ ideas for using content packs and groups within their organization.</a:t>
            </a:r>
          </a:p>
          <a:p>
            <a:pPr>
              <a:spcAft>
                <a:spcPts val="995"/>
              </a:spcAft>
            </a:pPr>
            <a:r>
              <a:rPr lang="en-US" sz="1000" dirty="0">
                <a:latin typeface="Arial" panose="020B0604020202020204" pitchFamily="34" charset="0"/>
                <a:cs typeface="Arial" panose="020B0604020202020204" pitchFamily="34" charset="0"/>
              </a:rPr>
              <a:t>Content packs are useful for bundling related dashboards, reports, and datasets into a package that is easy to share and consume. Content packs can be based on departments such as manufacturing, sales, or finance, and each can have their own set of relevant data and key performance indicators (KPIs). Using an icon for each content pack helps users to quickly identify the pack that they need. Content packs can consist of reports and dashboards that are designed specifically for mobile devices, or targeted as a specific mobile operating system such as iOS, or Windows 10.</a:t>
            </a:r>
          </a:p>
          <a:p>
            <a:pPr>
              <a:spcAft>
                <a:spcPts val="995"/>
              </a:spcAft>
            </a:pPr>
            <a:r>
              <a:rPr lang="en-US" sz="1000" dirty="0">
                <a:latin typeface="Arial" panose="020B0604020202020204" pitchFamily="34" charset="0"/>
                <a:cs typeface="Arial" panose="020B0604020202020204" pitchFamily="34" charset="0"/>
              </a:rPr>
              <a:t>Groups are quick to set up, and they enable members to collaborate on dashboards and reports, and communicate though the integration of Exchange services such as calendar, tasks, and conversations. Closed groups that are only available to invited members offer security by preventing other users from viewing the data contained in the group workspace.</a:t>
            </a:r>
          </a:p>
          <a:p>
            <a:pPr>
              <a:lnSpc>
                <a:spcPct val="107000"/>
              </a:lnSpc>
              <a:spcAft>
                <a:spcPts val="800"/>
              </a:spcAft>
            </a:pPr>
            <a:endParaRPr lang="en-US"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403E1A7E-1752-4935-8D43-D7D962A530C9}" type="slidenum">
              <a:rPr lang="en-US" sz="1000" b="0" smtClean="0"/>
              <a:t>31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12364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Students need an account to sign in to the Power BI portal to publish a report and create a </a:t>
            </a:r>
            <a:r>
              <a:rPr lang="en-US" sz="1000" dirty="0" smtClean="0">
                <a:latin typeface="Arial" panose="020B0604020202020204" pitchFamily="34" charset="0"/>
                <a:cs typeface="Arial" panose="020B0604020202020204" pitchFamily="34" charset="0"/>
              </a:rPr>
              <a:t>dashboard.</a:t>
            </a:r>
            <a:endParaRPr lang="en-US" sz="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32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24793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different data sources that your organization could use to create Power BI reports. Can you think of a scenario where users perhaps have Excel workbooks for one set of reports, and reports in SQL Server Reporting Services for another set of data? Could this be combined into a single dataset in Power BI</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smtClean="0">
                <a:latin typeface="Arial" panose="020B0604020202020204" pitchFamily="34" charset="0"/>
                <a:cs typeface="Arial" panose="020B0604020202020204" pitchFamily="34" charset="0"/>
              </a:rPr>
              <a:t>Answers </a:t>
            </a:r>
            <a:r>
              <a:rPr lang="en-US" sz="1000" dirty="0">
                <a:latin typeface="Arial" panose="020B0604020202020204" pitchFamily="34" charset="0"/>
                <a:cs typeface="Arial" panose="020B0604020202020204" pitchFamily="34" charset="0"/>
              </a:rPr>
              <a:t>will vary depending on the students’ 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33</a:t>
            </a:fld>
            <a:endParaRPr lang="en-US"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85984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spcAft>
                <a:spcPts val="995"/>
              </a:spcAft>
            </a:pPr>
            <a:r>
              <a:rPr lang="en-US" sz="1000" dirty="0">
                <a:latin typeface="Arial" panose="020B0604020202020204" pitchFamily="34" charset="0"/>
                <a:cs typeface="Arial" panose="020B0604020202020204" pitchFamily="34" charset="0"/>
              </a:rPr>
              <a:t>Discuss the different ways in which Power BI could reduce your organization’s dependency on shared Excel files. How would having a central location for data, reports, and dashboards benefit different departments? How could each department make use of features such as content packs and the natural query language in Q&amp;A?</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endParaRPr lang="en-GB"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34</a:t>
            </a:fld>
            <a:endParaRPr lang="en-US"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1805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9696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923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5085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8886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6854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Preparation steps</a:t>
            </a:r>
          </a:p>
          <a:p>
            <a:pPr marL="347472" indent="-347472">
              <a:spcAft>
                <a:spcPts val="995"/>
              </a:spcAft>
            </a:pPr>
            <a:r>
              <a:rPr lang="en-US" sz="1000" dirty="0">
                <a:latin typeface="Arial" panose="020B0604020202020204" pitchFamily="34" charset="0"/>
                <a:cs typeface="Arial" panose="020B0604020202020204" pitchFamily="34" charset="0"/>
              </a:rPr>
              <a:t>This demonstration requires the Power BI Desktop application to be installed on the MIA-SQL </a:t>
            </a:r>
            <a:r>
              <a:rPr lang="en-US" sz="1000" dirty="0" smtClean="0">
                <a:latin typeface="Arial" panose="020B0604020202020204" pitchFamily="34" charset="0"/>
                <a:cs typeface="Arial" panose="020B0604020202020204" pitchFamily="34" charset="0"/>
              </a:rPr>
              <a:t>virtual machine </a:t>
            </a:r>
            <a:r>
              <a:rPr lang="en-US" sz="1000" dirty="0">
                <a:latin typeface="Arial" panose="020B0604020202020204" pitchFamily="34" charset="0"/>
                <a:cs typeface="Arial" panose="020B0604020202020204" pitchFamily="34" charset="0"/>
              </a:rPr>
              <a:t>and a connection to the Azure SQL Database </a:t>
            </a:r>
            <a:r>
              <a:rPr lang="en-US" sz="1000" dirty="0" smtClean="0">
                <a:latin typeface="Arial" panose="020B0604020202020204" pitchFamily="34" charset="0"/>
                <a:cs typeface="Arial" panose="020B0604020202020204" pitchFamily="34" charset="0"/>
              </a:rPr>
              <a:t>called </a:t>
            </a:r>
            <a:r>
              <a:rPr lang="en-US" sz="1000" dirty="0">
                <a:latin typeface="Arial" panose="020B0604020202020204" pitchFamily="34" charset="0"/>
                <a:cs typeface="Arial" panose="020B0604020202020204" pitchFamily="34" charset="0"/>
              </a:rPr>
              <a:t>AdventureWorksLT</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347472" indent="-347472">
              <a:spcAft>
                <a:spcPts val="995"/>
              </a:spcAft>
            </a:pPr>
            <a:r>
              <a:rPr lang="en-US" sz="1000" dirty="0">
                <a:latin typeface="Arial" panose="020B0604020202020204" pitchFamily="34" charset="0"/>
                <a:cs typeface="Arial" panose="020B0604020202020204" pitchFamily="34" charset="0"/>
              </a:rPr>
              <a:t>Install Power BI Desktop</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Start the </a:t>
            </a:r>
            <a:r>
              <a:rPr lang="en-US" sz="1000" b="1" dirty="0">
                <a:latin typeface="Arial" panose="020B0604020202020204" pitchFamily="34" charset="0"/>
                <a:cs typeface="Arial" panose="020B0604020202020204" pitchFamily="34" charset="0"/>
              </a:rPr>
              <a:t>MT17B-WS2016-NAT</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20778B-MIA-DC</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virtual machines, and then log on to </a:t>
            </a:r>
            <a:r>
              <a:rPr lang="en-US" sz="1000" b="1" dirty="0">
                <a:latin typeface="Arial" panose="020B0604020202020204" pitchFamily="34" charset="0"/>
                <a:cs typeface="Arial" panose="020B0604020202020204" pitchFamily="34" charset="0"/>
              </a:rPr>
              <a:t>20778B-MIA-SQL</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ADVENTUREWORKS\Student</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Open Microsoft Internet Explorer®, browse to </a:t>
            </a:r>
            <a:r>
              <a:rPr lang="en-US" sz="1000" b="1" dirty="0">
                <a:latin typeface="Arial" panose="020B0604020202020204" pitchFamily="34" charset="0"/>
                <a:cs typeface="Arial" panose="020B0604020202020204" pitchFamily="34" charset="0"/>
              </a:rPr>
              <a:t>https://www.microsoft.com/en-us/download/details.aspx?id=45331</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Download</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Choose the download you want</a:t>
            </a:r>
            <a:r>
              <a:rPr lang="en-US" sz="1000" dirty="0">
                <a:latin typeface="Arial" panose="020B0604020202020204" pitchFamily="34" charset="0"/>
                <a:cs typeface="Arial" panose="020B0604020202020204" pitchFamily="34" charset="0"/>
              </a:rPr>
              <a:t> page, select the </a:t>
            </a:r>
            <a:r>
              <a:rPr lang="en-US" sz="1000" b="1" dirty="0">
                <a:latin typeface="Arial" panose="020B0604020202020204" pitchFamily="34" charset="0"/>
                <a:cs typeface="Arial" panose="020B0604020202020204" pitchFamily="34" charset="0"/>
              </a:rPr>
              <a:t>PBIDesktop_x64.msi</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message box, click </a:t>
            </a:r>
            <a:r>
              <a:rPr lang="en-US" sz="1000" b="1" dirty="0">
                <a:latin typeface="Arial" panose="020B0604020202020204" pitchFamily="34" charset="0"/>
                <a:cs typeface="Arial" panose="020B0604020202020204" pitchFamily="34" charset="0"/>
              </a:rPr>
              <a:t>Allow once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message box, click </a:t>
            </a:r>
            <a:r>
              <a:rPr lang="en-US" sz="1000" b="1" dirty="0">
                <a:latin typeface="Arial" panose="020B0604020202020204" pitchFamily="34" charset="0"/>
                <a:cs typeface="Arial" panose="020B0604020202020204" pitchFamily="34" charset="0"/>
              </a:rPr>
              <a:t>Run</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Microsoft Power BI Desktop (x64) Setup</a:t>
            </a:r>
            <a:r>
              <a:rPr lang="en-US" sz="1000" dirty="0">
                <a:latin typeface="Arial" panose="020B0604020202020204" pitchFamily="34" charset="0"/>
                <a:cs typeface="Arial" panose="020B0604020202020204" pitchFamily="34" charset="0"/>
              </a:rPr>
              <a:t> dialog box, on the </a:t>
            </a:r>
            <a:r>
              <a:rPr lang="en-US" sz="1000" b="1" dirty="0">
                <a:latin typeface="Arial" panose="020B0604020202020204" pitchFamily="34" charset="0"/>
                <a:cs typeface="Arial" panose="020B0604020202020204" pitchFamily="34" charset="0"/>
              </a:rPr>
              <a:t>Welcome to the</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Microsoft Power BI Desktop (x64) Setup Wizard </a:t>
            </a:r>
            <a:r>
              <a:rPr lang="en-US" sz="1000" dirty="0">
                <a:latin typeface="Arial" panose="020B0604020202020204" pitchFamily="34" charset="0"/>
                <a:cs typeface="Arial" panose="020B0604020202020204" pitchFamily="34" charset="0"/>
              </a:rPr>
              <a:t>page,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Microsoft Software License Terms </a:t>
            </a:r>
            <a:r>
              <a:rPr lang="en-US" sz="1000" dirty="0">
                <a:latin typeface="Arial" panose="020B0604020202020204" pitchFamily="34" charset="0"/>
                <a:cs typeface="Arial" panose="020B0604020202020204" pitchFamily="34" charset="0"/>
              </a:rPr>
              <a:t>page, select the </a:t>
            </a:r>
            <a:r>
              <a:rPr lang="en-US" sz="1000" b="1" dirty="0">
                <a:latin typeface="Arial" panose="020B0604020202020204" pitchFamily="34" charset="0"/>
                <a:cs typeface="Arial" panose="020B0604020202020204" pitchFamily="34" charset="0"/>
              </a:rPr>
              <a:t>I accept the terms in the License Agreement</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Destination Folder</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Next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Ready to install Microsoft Power BI Desktop (x64)</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Install</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User Account Control</a:t>
            </a:r>
            <a:r>
              <a:rPr lang="en-US" sz="1000" dirty="0">
                <a:latin typeface="Arial" panose="020B0604020202020204" pitchFamily="34" charset="0"/>
                <a:cs typeface="Arial" panose="020B0604020202020204" pitchFamily="34" charset="0"/>
              </a:rPr>
              <a:t> dialog box, click </a:t>
            </a:r>
            <a:r>
              <a:rPr lang="en-US" sz="1000" b="1" dirty="0">
                <a:latin typeface="Arial" panose="020B0604020202020204" pitchFamily="34" charset="0"/>
                <a:cs typeface="Arial" panose="020B0604020202020204" pitchFamily="34" charset="0"/>
              </a:rPr>
              <a:t>Yes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Completed the Microsoft Power BI Desktop (x64) Setup Wizard</a:t>
            </a:r>
            <a:r>
              <a:rPr lang="en-US" sz="1000" dirty="0">
                <a:latin typeface="Arial" panose="020B0604020202020204" pitchFamily="34" charset="0"/>
                <a:cs typeface="Arial" panose="020B0604020202020204" pitchFamily="34" charset="0"/>
              </a:rPr>
              <a:t> page, clear the </a:t>
            </a:r>
            <a:r>
              <a:rPr lang="en-US" sz="1000" b="1" dirty="0">
                <a:latin typeface="Arial" panose="020B0604020202020204" pitchFamily="34" charset="0"/>
                <a:cs typeface="Arial" panose="020B0604020202020204" pitchFamily="34" charset="0"/>
              </a:rPr>
              <a:t>Launch Microsoft Power BI Desktop</a:t>
            </a:r>
            <a:r>
              <a:rPr lang="en-US" sz="1000" dirty="0">
                <a:latin typeface="Arial" panose="020B0604020202020204" pitchFamily="34" charset="0"/>
                <a:cs typeface="Arial" panose="020B0604020202020204" pitchFamily="34" charset="0"/>
              </a:rPr>
              <a:t> check box, and then click </a:t>
            </a:r>
            <a:r>
              <a:rPr lang="en-US" sz="1000" b="1" dirty="0">
                <a:latin typeface="Arial" panose="020B0604020202020204" pitchFamily="34" charset="0"/>
                <a:cs typeface="Arial" panose="020B0604020202020204" pitchFamily="34" charset="0"/>
              </a:rPr>
              <a:t>Finish</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Close Internet </a:t>
            </a:r>
            <a:r>
              <a:rPr lang="en-US" sz="1000" dirty="0" smtClean="0">
                <a:latin typeface="Arial" panose="020B0604020202020204" pitchFamily="34" charset="0"/>
                <a:cs typeface="Arial" panose="020B0604020202020204" pitchFamily="34" charset="0"/>
              </a:rPr>
              <a:t>Explorer.</a:t>
            </a:r>
          </a:p>
          <a:p>
            <a:pPr marL="347472" lvl="0" indent="-347472">
              <a:spcAft>
                <a:spcPts val="995"/>
              </a:spcAft>
              <a:buFont typeface="+mj-lt"/>
              <a:buAutoNum type="arabicPeriod"/>
            </a:pPr>
            <a:r>
              <a:rPr lang="en-US" sz="1000" dirty="0" smtClean="0">
                <a:latin typeface="Arial" panose="020B0604020202020204" pitchFamily="34" charset="0"/>
                <a:cs typeface="Arial" panose="020B0604020202020204" pitchFamily="34" charset="0"/>
              </a:rPr>
              <a:t>On </a:t>
            </a:r>
            <a:r>
              <a:rPr lang="en-US" sz="1000" dirty="0">
                <a:latin typeface="Arial" panose="020B0604020202020204" pitchFamily="34" charset="0"/>
                <a:cs typeface="Arial" panose="020B0604020202020204" pitchFamily="34" charset="0"/>
              </a:rPr>
              <a:t>the desktop, right-click the </a:t>
            </a:r>
            <a:r>
              <a:rPr lang="en-US" sz="1000" b="1" dirty="0">
                <a:latin typeface="Arial" panose="020B0604020202020204" pitchFamily="34" charset="0"/>
                <a:cs typeface="Arial" panose="020B0604020202020204" pitchFamily="34" charset="0"/>
              </a:rPr>
              <a:t>Power BI Desktop </a:t>
            </a:r>
            <a:r>
              <a:rPr lang="en-US" sz="1000" dirty="0">
                <a:latin typeface="Arial" panose="020B0604020202020204" pitchFamily="34" charset="0"/>
                <a:cs typeface="Arial" panose="020B0604020202020204" pitchFamily="34" charset="0"/>
              </a:rPr>
              <a:t>shortcut, and then click </a:t>
            </a:r>
            <a:r>
              <a:rPr lang="en-US" sz="1000" b="1" dirty="0">
                <a:latin typeface="Arial" panose="020B0604020202020204" pitchFamily="34" charset="0"/>
                <a:cs typeface="Arial" panose="020B0604020202020204" pitchFamily="34" charset="0"/>
              </a:rPr>
              <a:t>Pin to Taskbar</a:t>
            </a:r>
            <a:r>
              <a:rPr lang="en-US" sz="1000" dirty="0">
                <a:latin typeface="Arial" panose="020B0604020202020204" pitchFamily="34" charset="0"/>
                <a:cs typeface="Arial" panose="020B0604020202020204" pitchFamily="34" charset="0"/>
              </a:rPr>
              <a:t>.</a:t>
            </a:r>
          </a:p>
          <a:p>
            <a:pPr marL="347472" indent="-347472">
              <a:spcAft>
                <a:spcPts val="995"/>
              </a:spcAft>
            </a:pPr>
            <a:r>
              <a:rPr lang="en-US" sz="1000" dirty="0">
                <a:latin typeface="Arial" panose="020B0604020202020204" pitchFamily="34" charset="0"/>
                <a:cs typeface="Arial" panose="020B0604020202020204" pitchFamily="34" charset="0"/>
              </a:rPr>
              <a:t>Create a Power BI Account</a:t>
            </a:r>
          </a:p>
          <a:p>
            <a:pPr marL="347472" lvl="0" indent="-347472">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Open Internet Explorer, browse to </a:t>
            </a:r>
            <a:r>
              <a:rPr lang="en-US" sz="1000" b="1" dirty="0">
                <a:latin typeface="Arial" panose="020B0604020202020204" pitchFamily="34" charset="0"/>
                <a:cs typeface="Arial" panose="020B0604020202020204" pitchFamily="34" charset="0"/>
              </a:rPr>
              <a:t>https://powerbi.microsoft.com/en-us/documentation/powerbi-admin-signing-up-for-power-bi-with-a-new-office-365-trial</a:t>
            </a:r>
            <a:r>
              <a:rPr lang="en-US" sz="1000" dirty="0">
                <a:latin typeface="Arial" panose="020B0604020202020204" pitchFamily="34" charset="0"/>
                <a:cs typeface="Arial" panose="020B0604020202020204" pitchFamily="34" charset="0"/>
              </a:rPr>
              <a:t>, and then follow the steps to create an account.</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403E1A7E-1752-4935-8D43-D7D962A530C9}"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3: Power BI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60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8738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459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642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954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472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56993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079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664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062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86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49748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85628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226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3</a:t>
            </a:r>
            <a:endParaRPr lang="en-US" dirty="0"/>
          </a:p>
        </p:txBody>
      </p:sp>
      <p:sp>
        <p:nvSpPr>
          <p:cNvPr id="3" name="Subtitle 2"/>
          <p:cNvSpPr>
            <a:spLocks noGrp="1"/>
          </p:cNvSpPr>
          <p:nvPr>
            <p:ph type="subTitle" sz="quarter" idx="1"/>
          </p:nvPr>
        </p:nvSpPr>
        <p:spPr/>
        <p:txBody>
          <a:bodyPr/>
          <a:lstStyle/>
          <a:p>
            <a:r>
              <a:rPr lang="en-US" dirty="0" smtClean="0"/>
              <a:t>Power BI Data
</a:t>
            </a:r>
            <a:endParaRPr lang="en-US" dirty="0"/>
          </a:p>
        </p:txBody>
      </p:sp>
    </p:spTree>
    <p:extLst>
      <p:ext uri="{BB962C8B-B14F-4D97-AF65-F5344CB8AC3E}">
        <p14:creationId xmlns:p14="http://schemas.microsoft.com/office/powerpoint/2010/main" val="3067911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451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418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159faf8f-b628-49b8-a8dc-3c13050a74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The Power BI Data Model</a:t>
            </a:r>
            <a:endParaRPr lang="en-US" dirty="0"/>
          </a:p>
        </p:txBody>
      </p:sp>
      <p:sp>
        <p:nvSpPr>
          <p:cNvPr id="3" name="Text Placeholder 2"/>
          <p:cNvSpPr>
            <a:spLocks noGrp="1"/>
          </p:cNvSpPr>
          <p:nvPr>
            <p:ph type="body" idx="1"/>
          </p:nvPr>
        </p:nvSpPr>
        <p:spPr/>
        <p:txBody>
          <a:bodyPr/>
          <a:lstStyle/>
          <a:p>
            <a:r>
              <a:rPr lang="en-GB" dirty="0" smtClean="0"/>
              <a:t>What Is a Data Model?
Managing Data Relationships
Optimizing the Model for Reporting
What are Hierarchies?
Creating Hierarchies
Demonstration: Creating a Hierarchy</a:t>
            </a:r>
            <a:endParaRPr lang="en-US" dirty="0"/>
          </a:p>
        </p:txBody>
      </p:sp>
    </p:spTree>
    <p:extLst>
      <p:ext uri="{BB962C8B-B14F-4D97-AF65-F5344CB8AC3E}">
        <p14:creationId xmlns:p14="http://schemas.microsoft.com/office/powerpoint/2010/main" val="313837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6e07d54-418f-4516-9b9e-3d44a438f0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Data Model?</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Data model typically associated with relational database</a:t>
            </a:r>
          </a:p>
          <a:p>
            <a:pPr lvl="0"/>
            <a:r>
              <a:rPr lang="en-US" sz="2400" b="0" kern="0" dirty="0">
                <a:solidFill>
                  <a:srgbClr val="000000"/>
                </a:solidFill>
              </a:rPr>
              <a:t>In Power BI, connect to multiple different data sources and import into data model</a:t>
            </a:r>
          </a:p>
          <a:p>
            <a:pPr lvl="0"/>
            <a:r>
              <a:rPr lang="en-US" sz="2400" b="0" kern="0" dirty="0">
                <a:solidFill>
                  <a:srgbClr val="000000"/>
                </a:solidFill>
              </a:rPr>
              <a:t>Shape optimize data ready for using in reports</a:t>
            </a:r>
          </a:p>
          <a:p>
            <a:pPr lvl="0"/>
            <a:r>
              <a:rPr lang="en-US" sz="2400" b="0" kern="0" dirty="0">
                <a:solidFill>
                  <a:srgbClr val="000000"/>
                </a:solidFill>
              </a:rPr>
              <a:t>No need to flatten data</a:t>
            </a:r>
          </a:p>
          <a:p>
            <a:pPr lvl="1"/>
            <a:r>
              <a:rPr lang="en-US" sz="2000" kern="0" dirty="0">
                <a:solidFill>
                  <a:srgbClr val="000000"/>
                </a:solidFill>
              </a:rPr>
              <a:t>Data types</a:t>
            </a:r>
            <a:r>
              <a:rPr lang="en-US" sz="2000" b="0" kern="0" dirty="0">
                <a:solidFill>
                  <a:srgbClr val="000000"/>
                </a:solidFill>
              </a:rPr>
              <a:t>: ensure data uses correct data type</a:t>
            </a:r>
          </a:p>
          <a:p>
            <a:pPr lvl="1"/>
            <a:r>
              <a:rPr lang="en-US" sz="2000" kern="0" dirty="0">
                <a:solidFill>
                  <a:srgbClr val="000000"/>
                </a:solidFill>
              </a:rPr>
              <a:t>Fact and dimension tables</a:t>
            </a:r>
            <a:r>
              <a:rPr lang="en-US" sz="2000" b="0" kern="0" dirty="0">
                <a:solidFill>
                  <a:srgbClr val="000000"/>
                </a:solidFill>
              </a:rPr>
              <a:t>: create star schema in model</a:t>
            </a:r>
          </a:p>
          <a:p>
            <a:pPr lvl="1"/>
            <a:r>
              <a:rPr lang="en-US" sz="2000" kern="0" dirty="0">
                <a:solidFill>
                  <a:srgbClr val="000000"/>
                </a:solidFill>
              </a:rPr>
              <a:t>Cross filtering</a:t>
            </a:r>
            <a:r>
              <a:rPr lang="en-US" sz="2000" b="0" kern="0" dirty="0">
                <a:solidFill>
                  <a:srgbClr val="000000"/>
                </a:solidFill>
              </a:rPr>
              <a:t>: bi-directional to flatten tables</a:t>
            </a:r>
          </a:p>
          <a:p>
            <a:pPr lvl="1"/>
            <a:r>
              <a:rPr lang="en-US" sz="2000" kern="0" dirty="0">
                <a:solidFill>
                  <a:srgbClr val="000000"/>
                </a:solidFill>
              </a:rPr>
              <a:t>Reduce size of dataset</a:t>
            </a:r>
            <a:r>
              <a:rPr lang="en-US" sz="2000" b="0" kern="0" dirty="0">
                <a:solidFill>
                  <a:srgbClr val="000000"/>
                </a:solidFill>
              </a:rPr>
              <a:t>: exclude columns or rows for very large databases, or omit sensitive data</a:t>
            </a:r>
          </a:p>
        </p:txBody>
      </p:sp>
    </p:spTree>
    <p:extLst>
      <p:ext uri="{BB962C8B-B14F-4D97-AF65-F5344CB8AC3E}">
        <p14:creationId xmlns:p14="http://schemas.microsoft.com/office/powerpoint/2010/main" val="364068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cb0485-6cfa-4213-80a1-13b99673d7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Data Relationships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Relationships can be created automatically by Power BI, or you can create them manually</a:t>
            </a:r>
          </a:p>
          <a:p>
            <a:pPr lvl="1"/>
            <a:r>
              <a:rPr lang="en-US" b="1" kern="0" dirty="0" smtClean="0"/>
              <a:t>Primary keys</a:t>
            </a:r>
            <a:r>
              <a:rPr lang="en-US" b="0" kern="0" dirty="0" smtClean="0"/>
              <a:t>: uniquely identify each row in a table; surrogate key based on nonbusiness data, such as an incrementing whole number</a:t>
            </a:r>
          </a:p>
          <a:p>
            <a:pPr lvl="1"/>
            <a:r>
              <a:rPr lang="en-US" b="1" kern="0" dirty="0" smtClean="0"/>
              <a:t>Foreign keys</a:t>
            </a:r>
            <a:r>
              <a:rPr lang="en-US" b="0" kern="0" dirty="0" smtClean="0"/>
              <a:t>: joins to the primary key table to create relationship; ensures data integrity and prevents deletions in the primary key table</a:t>
            </a:r>
          </a:p>
          <a:p>
            <a:pPr lvl="1"/>
            <a:r>
              <a:rPr lang="en-US" b="1" kern="0" dirty="0" smtClean="0"/>
              <a:t>Creating relationships</a:t>
            </a:r>
            <a:r>
              <a:rPr lang="en-US" b="0" kern="0" dirty="0" smtClean="0"/>
              <a:t>: Power BI creates any apparent relationships when data is imported</a:t>
            </a:r>
          </a:p>
          <a:p>
            <a:pPr lvl="1"/>
            <a:r>
              <a:rPr lang="en-US" b="1" kern="0" dirty="0" smtClean="0"/>
              <a:t>Viewing relationships</a:t>
            </a:r>
            <a:r>
              <a:rPr lang="en-US" b="0" kern="0" dirty="0" smtClean="0"/>
              <a:t>: view and manage relationships in the data mode in a diagrammatic </a:t>
            </a:r>
            <a:r>
              <a:rPr lang="en-US" b="0" kern="0" dirty="0" smtClean="0"/>
              <a:t>view</a:t>
            </a:r>
            <a:endParaRPr lang="en-US" b="0" kern="0" dirty="0" smtClean="0"/>
          </a:p>
        </p:txBody>
      </p:sp>
    </p:spTree>
    <p:extLst>
      <p:ext uri="{BB962C8B-B14F-4D97-AF65-F5344CB8AC3E}">
        <p14:creationId xmlns:p14="http://schemas.microsoft.com/office/powerpoint/2010/main" val="239473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2e37c04-6dd5-4022-9cb7-4934c40392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Optimizing the Model for Reporting</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Imported data from a database often very raw:</a:t>
            </a:r>
          </a:p>
          <a:p>
            <a:pPr lvl="1"/>
            <a:r>
              <a:rPr lang="en-US" b="0" kern="0" dirty="0">
                <a:solidFill>
                  <a:srgbClr val="000000"/>
                </a:solidFill>
              </a:rPr>
              <a:t>Data in the model may not be formatted or optimized</a:t>
            </a:r>
          </a:p>
          <a:p>
            <a:pPr lvl="1"/>
            <a:r>
              <a:rPr lang="en-US" b="0" kern="0" dirty="0">
                <a:solidFill>
                  <a:srgbClr val="000000"/>
                </a:solidFill>
              </a:rPr>
              <a:t>Inconsistency in data types for data from different sources</a:t>
            </a:r>
          </a:p>
          <a:p>
            <a:pPr lvl="0"/>
            <a:r>
              <a:rPr lang="en-US" b="0" kern="0" dirty="0">
                <a:solidFill>
                  <a:srgbClr val="000000"/>
                </a:solidFill>
              </a:rPr>
              <a:t>Optimize data in model:</a:t>
            </a:r>
          </a:p>
          <a:p>
            <a:pPr lvl="1"/>
            <a:r>
              <a:rPr lang="en-US" kern="0" dirty="0">
                <a:solidFill>
                  <a:srgbClr val="000000"/>
                </a:solidFill>
              </a:rPr>
              <a:t>Hide fields</a:t>
            </a:r>
            <a:r>
              <a:rPr lang="en-US" b="0" kern="0" dirty="0">
                <a:solidFill>
                  <a:srgbClr val="000000"/>
                </a:solidFill>
              </a:rPr>
              <a:t>: hide fields not used in visuals in report; makes model easier to use, useful for large tables</a:t>
            </a:r>
          </a:p>
          <a:p>
            <a:pPr lvl="1"/>
            <a:r>
              <a:rPr lang="en-US" kern="0" dirty="0">
                <a:solidFill>
                  <a:srgbClr val="000000"/>
                </a:solidFill>
              </a:rPr>
              <a:t>Sort data</a:t>
            </a:r>
            <a:r>
              <a:rPr lang="en-US" b="0" kern="0" dirty="0">
                <a:solidFill>
                  <a:srgbClr val="000000"/>
                </a:solidFill>
              </a:rPr>
              <a:t>: display data in correct order in visuals, such as ordering by day name or month name</a:t>
            </a:r>
          </a:p>
          <a:p>
            <a:pPr lvl="1"/>
            <a:r>
              <a:rPr lang="en-US" kern="0" dirty="0">
                <a:solidFill>
                  <a:srgbClr val="000000"/>
                </a:solidFill>
              </a:rPr>
              <a:t>Format data</a:t>
            </a:r>
            <a:r>
              <a:rPr lang="en-US" b="0" kern="0" dirty="0">
                <a:solidFill>
                  <a:srgbClr val="000000"/>
                </a:solidFill>
              </a:rPr>
              <a:t>: change data types and formatting; especially useful for datetime and currency fields</a:t>
            </a:r>
          </a:p>
        </p:txBody>
      </p:sp>
    </p:spTree>
    <p:extLst>
      <p:ext uri="{BB962C8B-B14F-4D97-AF65-F5344CB8AC3E}">
        <p14:creationId xmlns:p14="http://schemas.microsoft.com/office/powerpoint/2010/main" val="51698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836c99d-613d-4528-afb3-051c187765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Hierarchies?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Hierarchies enable drill-down into your data</a:t>
            </a:r>
          </a:p>
          <a:p>
            <a:pPr lvl="0"/>
            <a:r>
              <a:rPr lang="en-US" b="0" kern="0" dirty="0">
                <a:solidFill>
                  <a:srgbClr val="000000"/>
                </a:solidFill>
              </a:rPr>
              <a:t>A hierarchy is a set of related fields grouped together</a:t>
            </a:r>
          </a:p>
          <a:p>
            <a:pPr lvl="0"/>
            <a:r>
              <a:rPr lang="en-US" b="0" kern="0" dirty="0">
                <a:solidFill>
                  <a:srgbClr val="000000"/>
                </a:solidFill>
              </a:rPr>
              <a:t>Each level is contained within the next level and does not exist independently</a:t>
            </a:r>
          </a:p>
          <a:p>
            <a:pPr lvl="1"/>
            <a:r>
              <a:rPr lang="en-US" b="0" kern="0" dirty="0">
                <a:solidFill>
                  <a:srgbClr val="000000"/>
                </a:solidFill>
              </a:rPr>
              <a:t>Example: Country, State, City</a:t>
            </a:r>
          </a:p>
          <a:p>
            <a:pPr lvl="0"/>
            <a:r>
              <a:rPr lang="en-US" b="0" kern="0" dirty="0">
                <a:solidFill>
                  <a:srgbClr val="000000"/>
                </a:solidFill>
              </a:rPr>
              <a:t>Time intelligence: Power BI automatically creates drill-down on date columns for:</a:t>
            </a:r>
          </a:p>
          <a:p>
            <a:pPr lvl="1"/>
            <a:r>
              <a:rPr lang="en-US" b="0" kern="0" dirty="0">
                <a:solidFill>
                  <a:srgbClr val="000000"/>
                </a:solidFill>
              </a:rPr>
              <a:t>Year, Quarter, Month, Day</a:t>
            </a:r>
          </a:p>
          <a:p>
            <a:pPr lvl="0"/>
            <a:r>
              <a:rPr lang="en-US" b="0" kern="0" dirty="0">
                <a:solidFill>
                  <a:srgbClr val="000000"/>
                </a:solidFill>
              </a:rPr>
              <a:t>Can also use DAX time intelligence functions to aggregate date for specific time periods</a:t>
            </a:r>
          </a:p>
        </p:txBody>
      </p:sp>
    </p:spTree>
    <p:extLst>
      <p:ext uri="{BB962C8B-B14F-4D97-AF65-F5344CB8AC3E}">
        <p14:creationId xmlns:p14="http://schemas.microsoft.com/office/powerpoint/2010/main" val="215013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235ef09-82be-4f32-8711-ff69878e62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Hierarchies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hierarchies in Power BI </a:t>
            </a:r>
            <a:r>
              <a:rPr lang="en-US" kern="0" dirty="0">
                <a:solidFill>
                  <a:srgbClr val="000000"/>
                </a:solidFill>
              </a:rPr>
              <a:t>Fields </a:t>
            </a:r>
            <a:r>
              <a:rPr lang="en-US" b="0" kern="0" dirty="0">
                <a:solidFill>
                  <a:srgbClr val="000000"/>
                </a:solidFill>
              </a:rPr>
              <a:t>pane:</a:t>
            </a:r>
          </a:p>
          <a:p>
            <a:pPr lvl="1"/>
            <a:r>
              <a:rPr lang="en-US" b="0" kern="0" dirty="0">
                <a:solidFill>
                  <a:srgbClr val="000000"/>
                </a:solidFill>
              </a:rPr>
              <a:t>Select column and click </a:t>
            </a:r>
            <a:r>
              <a:rPr lang="en-US" kern="0" dirty="0">
                <a:solidFill>
                  <a:srgbClr val="000000"/>
                </a:solidFill>
              </a:rPr>
              <a:t>New Hierarchy</a:t>
            </a:r>
          </a:p>
          <a:p>
            <a:pPr lvl="1"/>
            <a:r>
              <a:rPr lang="en-US" b="0" kern="0" dirty="0">
                <a:solidFill>
                  <a:srgbClr val="000000"/>
                </a:solidFill>
              </a:rPr>
              <a:t>Right-click and click </a:t>
            </a:r>
            <a:r>
              <a:rPr lang="en-US" kern="0" dirty="0">
                <a:solidFill>
                  <a:srgbClr val="000000"/>
                </a:solidFill>
              </a:rPr>
              <a:t>Rename </a:t>
            </a:r>
            <a:r>
              <a:rPr lang="en-US" b="0" kern="0" dirty="0">
                <a:solidFill>
                  <a:srgbClr val="000000"/>
                </a:solidFill>
              </a:rPr>
              <a:t>to specify new name</a:t>
            </a:r>
          </a:p>
          <a:p>
            <a:pPr lvl="1"/>
            <a:r>
              <a:rPr lang="en-US" b="0" kern="0" dirty="0">
                <a:solidFill>
                  <a:srgbClr val="000000"/>
                </a:solidFill>
              </a:rPr>
              <a:t>Click ellipsis of another column, and </a:t>
            </a:r>
            <a:r>
              <a:rPr lang="en-US" kern="0" dirty="0">
                <a:solidFill>
                  <a:srgbClr val="000000"/>
                </a:solidFill>
              </a:rPr>
              <a:t>Add to Hierarchy</a:t>
            </a:r>
          </a:p>
          <a:p>
            <a:pPr lvl="1"/>
            <a:r>
              <a:rPr lang="en-US" b="0" kern="0" dirty="0">
                <a:solidFill>
                  <a:srgbClr val="000000"/>
                </a:solidFill>
              </a:rPr>
              <a:t>Repeat to add columns; can also move, delete, rename</a:t>
            </a:r>
          </a:p>
          <a:p>
            <a:pPr lvl="0"/>
            <a:r>
              <a:rPr lang="en-US" b="0" kern="0" dirty="0">
                <a:solidFill>
                  <a:srgbClr val="000000"/>
                </a:solidFill>
              </a:rPr>
              <a:t>Drag hierarchy to </a:t>
            </a:r>
            <a:r>
              <a:rPr lang="en-US" kern="0" dirty="0">
                <a:solidFill>
                  <a:srgbClr val="000000"/>
                </a:solidFill>
              </a:rPr>
              <a:t>Axis</a:t>
            </a:r>
            <a:r>
              <a:rPr lang="en-US" b="0" kern="0" dirty="0">
                <a:solidFill>
                  <a:srgbClr val="000000"/>
                </a:solidFill>
              </a:rPr>
              <a:t> field bucket of a visual</a:t>
            </a:r>
          </a:p>
          <a:p>
            <a:pPr lvl="1"/>
            <a:r>
              <a:rPr lang="en-US" b="0" kern="0" dirty="0">
                <a:solidFill>
                  <a:srgbClr val="000000"/>
                </a:solidFill>
              </a:rPr>
              <a:t>Creates navigable hierarchy in the visual</a:t>
            </a:r>
          </a:p>
          <a:p>
            <a:pPr lvl="1"/>
            <a:r>
              <a:rPr lang="en-US" b="0" kern="0" dirty="0">
                <a:solidFill>
                  <a:srgbClr val="000000"/>
                </a:solidFill>
              </a:rPr>
              <a:t>Click the button </a:t>
            </a:r>
            <a:r>
              <a:rPr lang="en-US" kern="0" dirty="0">
                <a:solidFill>
                  <a:srgbClr val="000000"/>
                </a:solidFill>
              </a:rPr>
              <a:t>Click to turn on Drill Down</a:t>
            </a:r>
            <a:endParaRPr lang="en-US" b="0" kern="0" dirty="0">
              <a:solidFill>
                <a:srgbClr val="000000"/>
              </a:solidFill>
            </a:endParaRPr>
          </a:p>
          <a:p>
            <a:pPr lvl="1"/>
            <a:r>
              <a:rPr lang="en-US" b="0" kern="0" dirty="0">
                <a:solidFill>
                  <a:srgbClr val="000000"/>
                </a:solidFill>
              </a:rPr>
              <a:t>Click data points to drill down into data</a:t>
            </a:r>
          </a:p>
          <a:p>
            <a:pPr lvl="1"/>
            <a:r>
              <a:rPr lang="en-US" b="0" kern="0" dirty="0">
                <a:solidFill>
                  <a:srgbClr val="000000"/>
                </a:solidFill>
              </a:rPr>
              <a:t>Expand to see all data in a level</a:t>
            </a:r>
          </a:p>
          <a:p>
            <a:pPr lvl="1"/>
            <a:r>
              <a:rPr lang="en-US" b="0" kern="0" dirty="0">
                <a:solidFill>
                  <a:srgbClr val="000000"/>
                </a:solidFill>
              </a:rPr>
              <a:t>Use filters in any level to exclude data from visual</a:t>
            </a:r>
          </a:p>
        </p:txBody>
      </p:sp>
    </p:spTree>
    <p:extLst>
      <p:ext uri="{BB962C8B-B14F-4D97-AF65-F5344CB8AC3E}">
        <p14:creationId xmlns:p14="http://schemas.microsoft.com/office/powerpoint/2010/main" val="365654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fbbdad3-75a4-4768-a96c-37356f00c0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Creating a Hierarchy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 hierarchy</a:t>
            </a:r>
          </a:p>
          <a:p>
            <a:pPr lvl="0"/>
            <a:r>
              <a:rPr lang="en-US" b="0" kern="0" dirty="0">
                <a:solidFill>
                  <a:srgbClr val="000000"/>
                </a:solidFill>
              </a:rPr>
              <a:t>Use the hierarchy to navigate data </a:t>
            </a:r>
          </a:p>
        </p:txBody>
      </p:sp>
    </p:spTree>
    <p:extLst>
      <p:ext uri="{BB962C8B-B14F-4D97-AF65-F5344CB8AC3E}">
        <p14:creationId xmlns:p14="http://schemas.microsoft.com/office/powerpoint/2010/main" val="21741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34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Using Excel as a Data Source for Power BI
The Power BI Data Model
Using Databases as a Data Source for Power BI
The Power BI Service</a:t>
            </a:r>
            <a:endParaRPr lang="en-US" dirty="0"/>
          </a:p>
        </p:txBody>
      </p:sp>
    </p:spTree>
    <p:extLst>
      <p:ext uri="{BB962C8B-B14F-4D97-AF65-F5344CB8AC3E}">
        <p14:creationId xmlns:p14="http://schemas.microsoft.com/office/powerpoint/2010/main" val="4343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110435" y="-2"/>
            <a:ext cx="9033564" cy="740664"/>
          </a:xfrm>
        </p:spPr>
        <p:txBody>
          <a:bodyPr/>
          <a:lstStyle/>
          <a:p>
            <a:r>
              <a:rPr lang="en-GB" dirty="0" smtClean="0"/>
              <a:t>Lesson 3: Using Databases as a Data Source for Power BI</a:t>
            </a:r>
            <a:endParaRPr lang="en-US" dirty="0"/>
          </a:p>
        </p:txBody>
      </p:sp>
      <p:sp>
        <p:nvSpPr>
          <p:cNvPr id="3" name="Text Placeholder 2"/>
          <p:cNvSpPr>
            <a:spLocks noGrp="1"/>
          </p:cNvSpPr>
          <p:nvPr>
            <p:ph type="body" idx="1"/>
          </p:nvPr>
        </p:nvSpPr>
        <p:spPr/>
        <p:txBody>
          <a:bodyPr/>
          <a:lstStyle/>
          <a:p>
            <a:r>
              <a:rPr lang="en-GB" dirty="0" smtClean="0"/>
              <a:t>SQL Server
Other Data Sources
R Script Data Connector
Demonstration: Importing Data from SQL Server</a:t>
            </a:r>
            <a:endParaRPr lang="en-US" dirty="0"/>
          </a:p>
        </p:txBody>
      </p:sp>
    </p:spTree>
    <p:extLst>
      <p:ext uri="{BB962C8B-B14F-4D97-AF65-F5344CB8AC3E}">
        <p14:creationId xmlns:p14="http://schemas.microsoft.com/office/powerpoint/2010/main" val="245223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5c01227-1f22-4439-bc83-77a5785162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is a relational database management system (RDBMS):</a:t>
            </a:r>
          </a:p>
          <a:p>
            <a:pPr lvl="1"/>
            <a:r>
              <a:rPr lang="en-US" b="0" kern="0" dirty="0">
                <a:solidFill>
                  <a:srgbClr val="000000"/>
                </a:solidFill>
              </a:rPr>
              <a:t>Unlike Access, SQL Server can handle multiple users and transactions</a:t>
            </a:r>
          </a:p>
          <a:p>
            <a:pPr lvl="1"/>
            <a:r>
              <a:rPr lang="en-US" b="0" kern="0" dirty="0">
                <a:solidFill>
                  <a:srgbClr val="000000"/>
                </a:solidFill>
              </a:rPr>
              <a:t>Scalable from smallest to largest size databases</a:t>
            </a:r>
          </a:p>
          <a:p>
            <a:pPr lvl="1"/>
            <a:r>
              <a:rPr lang="en-US" b="0" kern="0" dirty="0">
                <a:solidFill>
                  <a:srgbClr val="000000"/>
                </a:solidFill>
              </a:rPr>
              <a:t>Cloud and on-premises versions</a:t>
            </a:r>
          </a:p>
          <a:p>
            <a:pPr lvl="0"/>
            <a:r>
              <a:rPr lang="en-US" b="0" kern="0" dirty="0">
                <a:solidFill>
                  <a:srgbClr val="000000"/>
                </a:solidFill>
              </a:rPr>
              <a:t>Connect from Power BI Desktop:</a:t>
            </a:r>
          </a:p>
          <a:p>
            <a:pPr lvl="1"/>
            <a:r>
              <a:rPr lang="en-US" b="0" kern="0" dirty="0">
                <a:solidFill>
                  <a:srgbClr val="000000"/>
                </a:solidFill>
              </a:rPr>
              <a:t>Connect using </a:t>
            </a:r>
            <a:r>
              <a:rPr lang="en-US" kern="0" dirty="0">
                <a:solidFill>
                  <a:srgbClr val="000000"/>
                </a:solidFill>
              </a:rPr>
              <a:t>Get data</a:t>
            </a:r>
            <a:r>
              <a:rPr lang="en-US" b="0" kern="0" dirty="0">
                <a:solidFill>
                  <a:srgbClr val="000000"/>
                </a:solidFill>
              </a:rPr>
              <a:t>; enter the name of the server instance and optionally the name of database</a:t>
            </a:r>
          </a:p>
          <a:p>
            <a:pPr lvl="1"/>
            <a:r>
              <a:rPr lang="en-US" b="0" kern="0" dirty="0">
                <a:solidFill>
                  <a:srgbClr val="000000"/>
                </a:solidFill>
              </a:rPr>
              <a:t>Use a query or select tables and views</a:t>
            </a:r>
          </a:p>
          <a:p>
            <a:pPr lvl="1"/>
            <a:r>
              <a:rPr lang="en-US" b="0" kern="0" dirty="0">
                <a:solidFill>
                  <a:srgbClr val="000000"/>
                </a:solidFill>
              </a:rPr>
              <a:t>Load into Query Editor or straight into data model</a:t>
            </a:r>
          </a:p>
        </p:txBody>
      </p:sp>
    </p:spTree>
    <p:extLst>
      <p:ext uri="{BB962C8B-B14F-4D97-AF65-F5344CB8AC3E}">
        <p14:creationId xmlns:p14="http://schemas.microsoft.com/office/powerpoint/2010/main" val="226490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7dbd6bf-455c-4b3f-ad7f-d359ff0424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 Sources</a:t>
            </a:r>
            <a:endParaRPr lang="en-US" dirty="0"/>
          </a:p>
        </p:txBody>
      </p:sp>
      <p:sp>
        <p:nvSpPr>
          <p:cNvPr id="4" name="Content Placeholder 2"/>
          <p:cNvSpPr txBox="1">
            <a:spLocks/>
          </p:cNvSpPr>
          <p:nvPr/>
        </p:nvSpPr>
        <p:spPr>
          <a:xfrm>
            <a:off x="458787" y="1021214"/>
            <a:ext cx="8438469" cy="5582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Connect to a wide range of data sources from Power BI Desktop:</a:t>
            </a:r>
          </a:p>
          <a:p>
            <a:pPr lvl="1"/>
            <a:r>
              <a:rPr lang="en-US" sz="2000" b="0" kern="0" dirty="0">
                <a:solidFill>
                  <a:srgbClr val="000000"/>
                </a:solidFill>
              </a:rPr>
              <a:t>More data source connections than the Power BI service</a:t>
            </a:r>
          </a:p>
          <a:p>
            <a:pPr lvl="1"/>
            <a:r>
              <a:rPr lang="en-US" sz="2000" b="0" kern="0" dirty="0">
                <a:solidFill>
                  <a:srgbClr val="000000"/>
                </a:solidFill>
              </a:rPr>
              <a:t>Combine data from multiple SaaS providers into one report or dashboard</a:t>
            </a:r>
          </a:p>
          <a:p>
            <a:pPr lvl="1"/>
            <a:r>
              <a:rPr lang="en-US" sz="2000" b="0" kern="0" dirty="0">
                <a:solidFill>
                  <a:srgbClr val="000000"/>
                </a:solidFill>
              </a:rPr>
              <a:t>SaaS providers include Bing, Google Analytics, Facebook, Salesforce, Marketo, GitHub, Microsoft Dynamics, and Exchange</a:t>
            </a:r>
          </a:p>
          <a:p>
            <a:pPr lvl="1"/>
            <a:r>
              <a:rPr lang="en-US" sz="2000" b="0" kern="0" dirty="0">
                <a:solidFill>
                  <a:srgbClr val="000000"/>
                </a:solidFill>
              </a:rPr>
              <a:t>Supports industry database providers such as Access, Oracle, IBM DB2, MySQL, Sybase, and Teradata</a:t>
            </a:r>
          </a:p>
          <a:p>
            <a:pPr lvl="1"/>
            <a:r>
              <a:rPr lang="en-US" sz="2000" b="0" kern="0" dirty="0">
                <a:solidFill>
                  <a:srgbClr val="000000"/>
                </a:solidFill>
              </a:rPr>
              <a:t>Connect to any webpage to scrape structured data</a:t>
            </a:r>
          </a:p>
          <a:p>
            <a:pPr lvl="1"/>
            <a:r>
              <a:rPr lang="en-US" sz="2000" b="0" kern="0" dirty="0">
                <a:solidFill>
                  <a:srgbClr val="000000"/>
                </a:solidFill>
              </a:rPr>
              <a:t>Copy and paste from an Excel or text file to create a new table in the dataset</a:t>
            </a:r>
          </a:p>
        </p:txBody>
      </p:sp>
    </p:spTree>
    <p:extLst>
      <p:ext uri="{BB962C8B-B14F-4D97-AF65-F5344CB8AC3E}">
        <p14:creationId xmlns:p14="http://schemas.microsoft.com/office/powerpoint/2010/main" val="6870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037d3d1-643c-4495-9cec-a001b95363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Script Data Connector</a:t>
            </a:r>
            <a:endParaRPr lang="en-US" dirty="0"/>
          </a:p>
        </p:txBody>
      </p:sp>
      <p:sp>
        <p:nvSpPr>
          <p:cNvPr id="4" name="Content Placeholder 2"/>
          <p:cNvSpPr txBox="1">
            <a:spLocks/>
          </p:cNvSpPr>
          <p:nvPr/>
        </p:nvSpPr>
        <p:spPr>
          <a:xfrm>
            <a:off x="458788" y="1021214"/>
            <a:ext cx="8119156" cy="55682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Run R scripts from Power BI Desktop:</a:t>
            </a:r>
          </a:p>
          <a:p>
            <a:pPr lvl="1"/>
            <a:r>
              <a:rPr lang="en-US" sz="2000" b="0" kern="0" dirty="0" smtClean="0"/>
              <a:t>Import results of R script into datasets to create reports. Publish to the Power BI service to use in dashboards</a:t>
            </a:r>
          </a:p>
          <a:p>
            <a:pPr lvl="1"/>
            <a:r>
              <a:rPr lang="en-US" sz="2000" b="0" kern="0" dirty="0" smtClean="0"/>
              <a:t>Must install Microsoft R Open prior to running scripts</a:t>
            </a:r>
          </a:p>
          <a:p>
            <a:pPr lvl="1"/>
            <a:r>
              <a:rPr lang="en-US" sz="2000" b="0" kern="0" dirty="0" smtClean="0"/>
              <a:t>Write R scripts in local environment, and test to ensure they run successfully before using in Power BI Desktop</a:t>
            </a:r>
          </a:p>
          <a:p>
            <a:pPr lvl="1"/>
            <a:r>
              <a:rPr lang="en-US" sz="2000" b="0" kern="0" dirty="0" smtClean="0"/>
              <a:t>Limitations include:</a:t>
            </a:r>
          </a:p>
          <a:p>
            <a:pPr lvl="2"/>
            <a:r>
              <a:rPr lang="en-US" sz="1800" b="0" kern="0" dirty="0" smtClean="0"/>
              <a:t>Only data frames are imported, so include all required data</a:t>
            </a:r>
          </a:p>
          <a:p>
            <a:pPr lvl="2"/>
            <a:r>
              <a:rPr lang="en-US" sz="1800" b="0" kern="0" dirty="0" smtClean="0"/>
              <a:t>Time-out period is limited to 30 minutes</a:t>
            </a:r>
          </a:p>
          <a:p>
            <a:pPr lvl="2"/>
            <a:r>
              <a:rPr lang="en-US" sz="1800" b="0" kern="0" dirty="0" smtClean="0"/>
              <a:t>N/A values are converted to NULL values</a:t>
            </a:r>
          </a:p>
          <a:p>
            <a:pPr lvl="2"/>
            <a:r>
              <a:rPr lang="en-US" sz="1800" b="0" kern="0" dirty="0" smtClean="0"/>
              <a:t>Complex and Vector type columns not imported, error in table</a:t>
            </a:r>
          </a:p>
          <a:p>
            <a:pPr lvl="2"/>
            <a:r>
              <a:rPr lang="en-US" sz="1800" b="0" kern="0" dirty="0" smtClean="0"/>
              <a:t>Working directory of R script must be full path, and not relative</a:t>
            </a:r>
          </a:p>
          <a:p>
            <a:pPr lvl="1"/>
            <a:r>
              <a:rPr lang="en-US" sz="2000" b="0" kern="0" dirty="0" smtClean="0"/>
              <a:t>Manage your R installations in </a:t>
            </a:r>
            <a:r>
              <a:rPr lang="en-US" sz="2000" b="1" kern="0" dirty="0" smtClean="0"/>
              <a:t>Options </a:t>
            </a:r>
            <a:r>
              <a:rPr lang="en-US" sz="2000" b="0" kern="0" dirty="0" smtClean="0"/>
              <a:t>dialog box</a:t>
            </a:r>
            <a:endParaRPr lang="en-US" sz="2000" b="1" kern="0" dirty="0"/>
          </a:p>
        </p:txBody>
      </p:sp>
    </p:spTree>
    <p:extLst>
      <p:ext uri="{BB962C8B-B14F-4D97-AF65-F5344CB8AC3E}">
        <p14:creationId xmlns:p14="http://schemas.microsoft.com/office/powerpoint/2010/main" val="133132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58cf202-ef92-4f69-89bb-205955bfdc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Importing Data from SQL Server</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Connect to SQL Server from Power BI Desktop</a:t>
            </a:r>
          </a:p>
          <a:p>
            <a:pPr lvl="0"/>
            <a:r>
              <a:rPr lang="en-US" b="0" kern="0" dirty="0">
                <a:solidFill>
                  <a:srgbClr val="000000"/>
                </a:solidFill>
              </a:rPr>
              <a:t>Import data into the Query Editor</a:t>
            </a:r>
          </a:p>
          <a:p>
            <a:pPr lvl="1"/>
            <a:endParaRPr lang="en-US" b="0" kern="0" dirty="0">
              <a:solidFill>
                <a:srgbClr val="000000"/>
              </a:solidFill>
            </a:endParaRPr>
          </a:p>
        </p:txBody>
      </p:sp>
    </p:spTree>
    <p:extLst>
      <p:ext uri="{BB962C8B-B14F-4D97-AF65-F5344CB8AC3E}">
        <p14:creationId xmlns:p14="http://schemas.microsoft.com/office/powerpoint/2010/main" val="1007720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7346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The Power BI Service</a:t>
            </a:r>
            <a:endParaRPr lang="en-US" dirty="0"/>
          </a:p>
        </p:txBody>
      </p:sp>
      <p:sp>
        <p:nvSpPr>
          <p:cNvPr id="3" name="Text Placeholder 2"/>
          <p:cNvSpPr>
            <a:spLocks noGrp="1"/>
          </p:cNvSpPr>
          <p:nvPr>
            <p:ph type="body" idx="1"/>
          </p:nvPr>
        </p:nvSpPr>
        <p:spPr/>
        <p:txBody>
          <a:bodyPr/>
          <a:lstStyle/>
          <a:p>
            <a:r>
              <a:rPr lang="en-GB" dirty="0" smtClean="0"/>
              <a:t>Configuring Your Data for Q&amp;A
Creating Content Packs
Creating a Group
Demonstration: Querying Data by Using Q&amp;A</a:t>
            </a:r>
            <a:endParaRPr lang="en-US" dirty="0"/>
          </a:p>
        </p:txBody>
      </p:sp>
    </p:spTree>
    <p:extLst>
      <p:ext uri="{BB962C8B-B14F-4D97-AF65-F5344CB8AC3E}">
        <p14:creationId xmlns:p14="http://schemas.microsoft.com/office/powerpoint/2010/main" val="131264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Your Data for Q&amp;A</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Power BI Q&amp;A: </a:t>
            </a:r>
          </a:p>
          <a:p>
            <a:pPr lvl="1"/>
            <a:r>
              <a:rPr lang="en-US" sz="2000" b="0" kern="0" dirty="0">
                <a:solidFill>
                  <a:srgbClr val="000000"/>
                </a:solidFill>
              </a:rPr>
              <a:t>The Q&amp;A text box appears at the top of every dashboard </a:t>
            </a:r>
          </a:p>
          <a:p>
            <a:pPr lvl="1"/>
            <a:r>
              <a:rPr lang="en-US" sz="2000" b="0" kern="0" dirty="0">
                <a:solidFill>
                  <a:srgbClr val="000000"/>
                </a:solidFill>
              </a:rPr>
              <a:t>Enables users to ask questions of their data by using the natural query language</a:t>
            </a:r>
          </a:p>
          <a:p>
            <a:pPr lvl="1"/>
            <a:r>
              <a:rPr lang="en-US" sz="2000" b="0" kern="0" dirty="0">
                <a:solidFill>
                  <a:srgbClr val="000000"/>
                </a:solidFill>
              </a:rPr>
              <a:t>Q&amp;A returns answers based on the dataset in the dashboard, using an appropriate or user-specified visual</a:t>
            </a:r>
          </a:p>
          <a:p>
            <a:pPr lvl="0"/>
            <a:r>
              <a:rPr lang="en-US" sz="2400" b="0" kern="0" dirty="0">
                <a:solidFill>
                  <a:srgbClr val="000000"/>
                </a:solidFill>
              </a:rPr>
              <a:t>Q&amp;A depends on entity names for searches:</a:t>
            </a:r>
          </a:p>
          <a:p>
            <a:pPr lvl="1"/>
            <a:r>
              <a:rPr lang="en-US" sz="2000" b="0" kern="0" dirty="0">
                <a:solidFill>
                  <a:srgbClr val="000000"/>
                </a:solidFill>
              </a:rPr>
              <a:t>Can use structured data and uploaded Excel workbooks</a:t>
            </a:r>
          </a:p>
          <a:p>
            <a:pPr lvl="1"/>
            <a:r>
              <a:rPr lang="en-US" sz="2000" b="0" kern="0" dirty="0">
                <a:solidFill>
                  <a:srgbClr val="000000"/>
                </a:solidFill>
              </a:rPr>
              <a:t>Upfront data cleaning and optimizations boost the performance of Q&amp;A to deliver better results</a:t>
            </a:r>
          </a:p>
          <a:p>
            <a:pPr lvl="1"/>
            <a:r>
              <a:rPr lang="en-US" sz="2000" b="0" kern="0" dirty="0">
                <a:solidFill>
                  <a:srgbClr val="000000"/>
                </a:solidFill>
              </a:rPr>
              <a:t>Tables, columns, and calculated fields should be named appropriately, by using words you would search </a:t>
            </a:r>
            <a:r>
              <a:rPr lang="en-US" sz="2000" b="0" kern="0" dirty="0" smtClean="0">
                <a:solidFill>
                  <a:srgbClr val="000000"/>
                </a:solidFill>
              </a:rPr>
              <a:t>on</a:t>
            </a:r>
            <a:endParaRPr lang="en-US" sz="2000" b="0" kern="0" dirty="0">
              <a:solidFill>
                <a:srgbClr val="000000"/>
              </a:solidFill>
            </a:endParaRPr>
          </a:p>
        </p:txBody>
      </p:sp>
    </p:spTree>
    <p:extLst>
      <p:ext uri="{BB962C8B-B14F-4D97-AF65-F5344CB8AC3E}">
        <p14:creationId xmlns:p14="http://schemas.microsoft.com/office/powerpoint/2010/main" val="1640720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Packs</a:t>
            </a:r>
            <a:endParaRPr lang="en-US" dirty="0"/>
          </a:p>
        </p:txBody>
      </p:sp>
      <p:sp>
        <p:nvSpPr>
          <p:cNvPr id="4" name="Content Placeholder 2"/>
          <p:cNvSpPr txBox="1">
            <a:spLocks/>
          </p:cNvSpPr>
          <p:nvPr/>
        </p:nvSpPr>
        <p:spPr>
          <a:xfrm>
            <a:off x="458788" y="1021215"/>
            <a:ext cx="8119156" cy="53215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content packs are packaged reports, dashboards, and datasets:</a:t>
            </a:r>
          </a:p>
          <a:p>
            <a:pPr lvl="1"/>
            <a:r>
              <a:rPr lang="en-US" b="0" kern="0" dirty="0">
                <a:solidFill>
                  <a:srgbClr val="000000"/>
                </a:solidFill>
              </a:rPr>
              <a:t>Can be shared with other Power BI users</a:t>
            </a:r>
          </a:p>
          <a:p>
            <a:pPr lvl="1"/>
            <a:r>
              <a:rPr lang="en-US" b="0" kern="0" dirty="0">
                <a:solidFill>
                  <a:srgbClr val="000000"/>
                </a:solidFill>
              </a:rPr>
              <a:t>After importing, the contents are merged into the My Workspace lists</a:t>
            </a:r>
          </a:p>
          <a:p>
            <a:pPr lvl="1"/>
            <a:r>
              <a:rPr lang="en-US" b="0" kern="0" dirty="0">
                <a:solidFill>
                  <a:srgbClr val="000000"/>
                </a:solidFill>
              </a:rPr>
              <a:t>Packs can be customized for different users</a:t>
            </a:r>
          </a:p>
          <a:p>
            <a:pPr lvl="1"/>
            <a:r>
              <a:rPr lang="en-US" b="0" kern="0" dirty="0">
                <a:solidFill>
                  <a:srgbClr val="000000"/>
                </a:solidFill>
              </a:rPr>
              <a:t>Give access to specific groups, or entire organizations</a:t>
            </a:r>
          </a:p>
          <a:p>
            <a:pPr lvl="1"/>
            <a:r>
              <a:rPr lang="en-US" b="0" kern="0" dirty="0">
                <a:solidFill>
                  <a:srgbClr val="000000"/>
                </a:solidFill>
              </a:rPr>
              <a:t>Add title, description, and image or company logo</a:t>
            </a:r>
          </a:p>
          <a:p>
            <a:pPr lvl="1"/>
            <a:r>
              <a:rPr lang="en-US" b="0" kern="0" dirty="0">
                <a:solidFill>
                  <a:srgbClr val="000000"/>
                </a:solidFill>
              </a:rPr>
              <a:t>Datasets for the selected reports and dashboards cannot be excluded</a:t>
            </a:r>
          </a:p>
          <a:p>
            <a:pPr lvl="0"/>
            <a:r>
              <a:rPr lang="en-US" b="0" kern="0" dirty="0">
                <a:solidFill>
                  <a:srgbClr val="000000"/>
                </a:solidFill>
              </a:rPr>
              <a:t>Import content packs from SaaS providers such as Bing, MailChimp, Insightly, Marketo, and Twilio</a:t>
            </a:r>
          </a:p>
        </p:txBody>
      </p:sp>
    </p:spTree>
    <p:extLst>
      <p:ext uri="{BB962C8B-B14F-4D97-AF65-F5344CB8AC3E}">
        <p14:creationId xmlns:p14="http://schemas.microsoft.com/office/powerpoint/2010/main" val="1987618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Group</a:t>
            </a:r>
            <a:endParaRPr lang="en-US" dirty="0"/>
          </a:p>
        </p:txBody>
      </p:sp>
      <p:sp>
        <p:nvSpPr>
          <p:cNvPr id="5" name="Text Placeholder 4"/>
          <p:cNvSpPr>
            <a:spLocks noGrp="1"/>
          </p:cNvSpPr>
          <p:nvPr>
            <p:ph type="body" idx="1"/>
          </p:nvPr>
        </p:nvSpPr>
        <p:spPr/>
        <p:txBody>
          <a:bodyPr/>
          <a:lstStyle/>
          <a:p>
            <a:r>
              <a:rPr lang="en-US" dirty="0"/>
              <a:t>Create groups in Power BI Pro or Office 365:</a:t>
            </a:r>
          </a:p>
          <a:p>
            <a:pPr lvl="1"/>
            <a:r>
              <a:rPr lang="en-US" dirty="0"/>
              <a:t>Groups enable users to share information, communicate, and collaborate on dashboards, reports, and datasets</a:t>
            </a:r>
          </a:p>
          <a:p>
            <a:pPr lvl="1"/>
            <a:r>
              <a:rPr lang="en-US" dirty="0"/>
              <a:t>Group functionality extends to Office 365 services, including file sharing on OneDrive for Business, Exchange calendars, tasks, and conversations</a:t>
            </a:r>
          </a:p>
          <a:p>
            <a:pPr lvl="1"/>
            <a:r>
              <a:rPr lang="en-US" dirty="0"/>
              <a:t>Create a group in </a:t>
            </a:r>
            <a:r>
              <a:rPr lang="en-US" b="1" dirty="0"/>
              <a:t>My Workspace</a:t>
            </a:r>
            <a:r>
              <a:rPr lang="en-US" dirty="0"/>
              <a:t>:</a:t>
            </a:r>
          </a:p>
          <a:p>
            <a:pPr lvl="1"/>
            <a:r>
              <a:rPr lang="en-US" dirty="0"/>
              <a:t>Publish reports to a group page from Power BI </a:t>
            </a:r>
            <a:r>
              <a:rPr lang="en-US" dirty="0" smtClean="0"/>
              <a:t>Desktop</a:t>
            </a:r>
            <a:endParaRPr lang="en-US" dirty="0"/>
          </a:p>
        </p:txBody>
      </p:sp>
    </p:spTree>
    <p:extLst>
      <p:ext uri="{BB962C8B-B14F-4D97-AF65-F5344CB8AC3E}">
        <p14:creationId xmlns:p14="http://schemas.microsoft.com/office/powerpoint/2010/main" val="152259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GB" dirty="0" smtClean="0"/>
              <a:t>Lesson 1: Using Excel as a Data Source for Power BI</a:t>
            </a:r>
            <a:endParaRPr lang="en-US" dirty="0"/>
          </a:p>
        </p:txBody>
      </p:sp>
      <p:sp>
        <p:nvSpPr>
          <p:cNvPr id="3" name="Text Placeholder 2"/>
          <p:cNvSpPr>
            <a:spLocks noGrp="1"/>
          </p:cNvSpPr>
          <p:nvPr>
            <p:ph type="body" idx="1"/>
          </p:nvPr>
        </p:nvSpPr>
        <p:spPr/>
        <p:txBody>
          <a:bodyPr/>
          <a:lstStyle/>
          <a:p>
            <a:r>
              <a:rPr lang="en-GB" dirty="0" smtClean="0"/>
              <a:t>Connecting to Files
Importing Excel Files
Publishing to Power BI from Excel
Updating Files in Power BI
Data Refresh
Demonstration: Importing Files from a Local Folder</a:t>
            </a:r>
            <a:endParaRPr lang="en-US" dirty="0"/>
          </a:p>
        </p:txBody>
      </p:sp>
    </p:spTree>
    <p:extLst>
      <p:ext uri="{BB962C8B-B14F-4D97-AF65-F5344CB8AC3E}">
        <p14:creationId xmlns:p14="http://schemas.microsoft.com/office/powerpoint/2010/main" val="189238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9eb6892-2997-4abb-b4ab-8694ecdd77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Data by Using Q&amp;A</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Ask a question by using Q&amp;A</a:t>
            </a:r>
          </a:p>
          <a:p>
            <a:pPr lvl="0"/>
            <a:r>
              <a:rPr lang="en-US" b="0" kern="0" dirty="0">
                <a:solidFill>
                  <a:srgbClr val="000000"/>
                </a:solidFill>
              </a:rPr>
              <a:t>Pin the answer to a question to an existing dashboard</a:t>
            </a:r>
          </a:p>
          <a:p>
            <a:pPr lvl="0"/>
            <a:r>
              <a:rPr lang="en-US" b="0" kern="0" dirty="0">
                <a:solidFill>
                  <a:srgbClr val="000000"/>
                </a:solidFill>
              </a:rPr>
              <a:t>Ask a question and specify the visual to represent the data </a:t>
            </a:r>
          </a:p>
        </p:txBody>
      </p:sp>
    </p:spTree>
    <p:extLst>
      <p:ext uri="{BB962C8B-B14F-4D97-AF65-F5344CB8AC3E}">
        <p14:creationId xmlns:p14="http://schemas.microsoft.com/office/powerpoint/2010/main" val="4121002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3005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Importing Data into Power BI</a:t>
            </a:r>
            <a:endParaRPr lang="en-US" dirty="0"/>
          </a:p>
        </p:txBody>
      </p:sp>
      <p:sp>
        <p:nvSpPr>
          <p:cNvPr id="3" name="Text Placeholder 2"/>
          <p:cNvSpPr>
            <a:spLocks noGrp="1"/>
          </p:cNvSpPr>
          <p:nvPr>
            <p:ph type="body" idx="1"/>
          </p:nvPr>
        </p:nvSpPr>
        <p:spPr/>
        <p:txBody>
          <a:bodyPr/>
          <a:lstStyle/>
          <a:p>
            <a:r>
              <a:rPr lang="en-GB" dirty="0" smtClean="0"/>
              <a:t>Exercise 1: Importing Excel Files into Power BI
Exercise 2: Viewing Reports from Excel Files</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126141"/>
            <a:ext cx="8119156" cy="254000"/>
          </a:xfrm>
          <a:prstGeom prst="rect">
            <a:avLst/>
          </a:prstGeom>
          <a:noFill/>
        </p:spPr>
        <p:txBody>
          <a:bodyPr vert="horz" wrap="none" rtlCol="0">
            <a:spAutoFit/>
          </a:bodyPr>
          <a:lstStyle/>
          <a:p>
            <a:endParaRPr lang="en-US" dirty="0"/>
          </a:p>
        </p:txBody>
      </p:sp>
      <p:sp>
        <p:nvSpPr>
          <p:cNvPr id="6" name="TextBox 5"/>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smtClean="0">
                <a:latin typeface="Segoe UI" panose="020B0502040204020203" pitchFamily="34" charset="0"/>
              </a:rPr>
              <a:t>20778B-MIA-CLI</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7" name="TextBox 6"/>
          <p:cNvSpPr txBox="1"/>
          <p:nvPr/>
        </p:nvSpPr>
        <p:spPr>
          <a:xfrm>
            <a:off x="458788" y="6163356"/>
            <a:ext cx="4856201" cy="523220"/>
          </a:xfrm>
          <a:prstGeom prst="rect">
            <a:avLst/>
          </a:prstGeom>
          <a:noFill/>
        </p:spPr>
        <p:txBody>
          <a:bodyPr vert="horz" wrap="none" rtlCol="0">
            <a:spAutoFit/>
          </a:bodyPr>
          <a:lstStyle/>
          <a:p>
            <a:r>
              <a:rPr lang="en-US" sz="2800" dirty="0" smtClean="0">
                <a:latin typeface="Segoe UI" panose="020B0502040204020203" pitchFamily="34" charset="0"/>
              </a:rPr>
              <a:t>Estimated Time: 60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1295919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US" dirty="0"/>
              <a:t>In this lab, you learned how to format data and reduce the size of an Excel file for import into Power BI. You also learned how to import Excel files that contain data and a Power View report.</a:t>
            </a:r>
          </a:p>
          <a:p>
            <a:endParaRPr lang="en-US" dirty="0"/>
          </a:p>
        </p:txBody>
      </p:sp>
    </p:spTree>
    <p:extLst>
      <p:ext uri="{BB962C8B-B14F-4D97-AF65-F5344CB8AC3E}">
        <p14:creationId xmlns:p14="http://schemas.microsoft.com/office/powerpoint/2010/main" val="108118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23174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Files</a:t>
            </a:r>
            <a:endParaRPr lang="en-US" dirty="0"/>
          </a:p>
        </p:txBody>
      </p:sp>
      <p:sp>
        <p:nvSpPr>
          <p:cNvPr id="4" name="Content Placeholder 2"/>
          <p:cNvSpPr txBox="1">
            <a:spLocks/>
          </p:cNvSpPr>
          <p:nvPr/>
        </p:nvSpPr>
        <p:spPr>
          <a:xfrm>
            <a:off x="458787" y="876074"/>
            <a:ext cx="8351383"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Connect to files from Power BI desktop or service:</a:t>
            </a:r>
          </a:p>
          <a:p>
            <a:pPr lvl="1"/>
            <a:r>
              <a:rPr lang="en-US" sz="2000" b="0" kern="0" dirty="0">
                <a:solidFill>
                  <a:srgbClr val="000000"/>
                </a:solidFill>
              </a:rPr>
              <a:t>Compatible file types include Excel, CSV, XML, and JSON</a:t>
            </a:r>
          </a:p>
          <a:p>
            <a:pPr lvl="0"/>
            <a:r>
              <a:rPr lang="en-US" sz="2400" b="0" kern="0" dirty="0">
                <a:solidFill>
                  <a:srgbClr val="000000"/>
                </a:solidFill>
              </a:rPr>
              <a:t>From the Power BI service:</a:t>
            </a:r>
          </a:p>
          <a:p>
            <a:pPr lvl="1"/>
            <a:r>
              <a:rPr lang="en-US" sz="2000" b="0" kern="0" dirty="0">
                <a:solidFill>
                  <a:srgbClr val="000000"/>
                </a:solidFill>
              </a:rPr>
              <a:t>Connect to a local file, OneDrive Business or OneDrive Personal, or SharePoint – Team Sites</a:t>
            </a:r>
          </a:p>
          <a:p>
            <a:pPr lvl="1"/>
            <a:r>
              <a:rPr lang="en-US" sz="2000" b="0" kern="0" dirty="0">
                <a:solidFill>
                  <a:srgbClr val="000000"/>
                </a:solidFill>
              </a:rPr>
              <a:t>Maximum file size to upload to the Power BI service is 250 MB</a:t>
            </a:r>
          </a:p>
          <a:p>
            <a:pPr lvl="0"/>
            <a:r>
              <a:rPr lang="en-US" sz="2400" b="0" kern="0" dirty="0">
                <a:solidFill>
                  <a:srgbClr val="000000"/>
                </a:solidFill>
              </a:rPr>
              <a:t>From Power BI Desktop:</a:t>
            </a:r>
          </a:p>
          <a:p>
            <a:pPr lvl="1"/>
            <a:r>
              <a:rPr lang="en-US" sz="2000" b="0" kern="0" dirty="0">
                <a:solidFill>
                  <a:srgbClr val="000000"/>
                </a:solidFill>
              </a:rPr>
              <a:t>On the </a:t>
            </a:r>
            <a:r>
              <a:rPr lang="en-US" sz="2000" kern="0" dirty="0">
                <a:solidFill>
                  <a:srgbClr val="000000"/>
                </a:solidFill>
              </a:rPr>
              <a:t>External Data </a:t>
            </a:r>
            <a:r>
              <a:rPr lang="en-US" sz="2000" b="0" kern="0" dirty="0">
                <a:solidFill>
                  <a:srgbClr val="000000"/>
                </a:solidFill>
              </a:rPr>
              <a:t>menu, click </a:t>
            </a:r>
            <a:r>
              <a:rPr lang="en-US" sz="2000" kern="0" dirty="0">
                <a:solidFill>
                  <a:srgbClr val="000000"/>
                </a:solidFill>
              </a:rPr>
              <a:t>Get Data </a:t>
            </a:r>
            <a:r>
              <a:rPr lang="en-US" sz="2000" b="0" kern="0" dirty="0">
                <a:solidFill>
                  <a:srgbClr val="000000"/>
                </a:solidFill>
              </a:rPr>
              <a:t>from, and then choose file location from your local computer, or OneDrive</a:t>
            </a:r>
          </a:p>
          <a:p>
            <a:pPr lvl="1"/>
            <a:r>
              <a:rPr lang="en-US" sz="2000" b="0" kern="0" dirty="0">
                <a:solidFill>
                  <a:srgbClr val="000000"/>
                </a:solidFill>
              </a:rPr>
              <a:t>Connect to a folder to import multiple files</a:t>
            </a:r>
          </a:p>
          <a:p>
            <a:pPr lvl="0"/>
            <a:r>
              <a:rPr lang="en-US" sz="2400" b="0" kern="0" dirty="0">
                <a:solidFill>
                  <a:srgbClr val="000000"/>
                </a:solidFill>
              </a:rPr>
              <a:t>Folder locations can contain different file formats</a:t>
            </a:r>
          </a:p>
        </p:txBody>
      </p:sp>
    </p:spTree>
    <p:extLst>
      <p:ext uri="{BB962C8B-B14F-4D97-AF65-F5344CB8AC3E}">
        <p14:creationId xmlns:p14="http://schemas.microsoft.com/office/powerpoint/2010/main" val="191626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Excel Files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Two approaches to importing an Excel workbook:</a:t>
            </a:r>
          </a:p>
          <a:p>
            <a:pPr lvl="1"/>
            <a:r>
              <a:rPr lang="en-US" b="0" kern="0" dirty="0">
                <a:solidFill>
                  <a:srgbClr val="000000"/>
                </a:solidFill>
              </a:rPr>
              <a:t>Connect and use contents as datasets:</a:t>
            </a:r>
          </a:p>
          <a:p>
            <a:pPr lvl="2"/>
            <a:r>
              <a:rPr lang="en-US" b="0" kern="0" dirty="0">
                <a:solidFill>
                  <a:srgbClr val="000000"/>
                </a:solidFill>
              </a:rPr>
              <a:t>File size limitations</a:t>
            </a:r>
          </a:p>
          <a:p>
            <a:pPr lvl="2"/>
            <a:r>
              <a:rPr lang="en-US" b="0" kern="0" dirty="0">
                <a:solidFill>
                  <a:srgbClr val="000000"/>
                </a:solidFill>
              </a:rPr>
              <a:t>Data must be formatted as a table in Excel </a:t>
            </a:r>
          </a:p>
          <a:p>
            <a:pPr lvl="2"/>
            <a:r>
              <a:rPr lang="en-US" b="0" kern="0" dirty="0">
                <a:solidFill>
                  <a:srgbClr val="000000"/>
                </a:solidFill>
              </a:rPr>
              <a:t>Load the data and use Query Editor to apply transformations</a:t>
            </a:r>
          </a:p>
          <a:p>
            <a:pPr lvl="1"/>
            <a:r>
              <a:rPr lang="en-US" b="0" kern="0" dirty="0">
                <a:solidFill>
                  <a:srgbClr val="000000"/>
                </a:solidFill>
              </a:rPr>
              <a:t>Import an entire workbook, including Power Pivot and Power View, and explore as you would in Excel Online:</a:t>
            </a:r>
          </a:p>
          <a:p>
            <a:pPr lvl="2"/>
            <a:r>
              <a:rPr lang="en-US" b="0" kern="0" dirty="0">
                <a:solidFill>
                  <a:srgbClr val="000000"/>
                </a:solidFill>
              </a:rPr>
              <a:t>Import any .xlsx or .xlsm file to explore features</a:t>
            </a:r>
          </a:p>
          <a:p>
            <a:pPr lvl="2"/>
            <a:r>
              <a:rPr lang="en-US" b="0" kern="0" dirty="0">
                <a:solidFill>
                  <a:srgbClr val="000000"/>
                </a:solidFill>
              </a:rPr>
              <a:t>Power Pivot models are imported to created datasets</a:t>
            </a:r>
          </a:p>
          <a:p>
            <a:pPr lvl="2"/>
            <a:r>
              <a:rPr lang="en-US" b="0" kern="0" dirty="0">
                <a:solidFill>
                  <a:srgbClr val="000000"/>
                </a:solidFill>
              </a:rPr>
              <a:t>Power View content is imported as reports that can immediately be pinned to dashboards </a:t>
            </a:r>
          </a:p>
          <a:p>
            <a:pPr lvl="2"/>
            <a:r>
              <a:rPr lang="en-US" b="0" kern="0" dirty="0">
                <a:solidFill>
                  <a:srgbClr val="000000"/>
                </a:solidFill>
              </a:rPr>
              <a:t>Data source connections are imported for scheduled data refresh</a:t>
            </a:r>
          </a:p>
        </p:txBody>
      </p:sp>
    </p:spTree>
    <p:extLst>
      <p:ext uri="{BB962C8B-B14F-4D97-AF65-F5344CB8AC3E}">
        <p14:creationId xmlns:p14="http://schemas.microsoft.com/office/powerpoint/2010/main" val="148354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Publishing to Power BI from Excel</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Limitations</a:t>
            </a:r>
          </a:p>
          <a:p>
            <a:pPr lvl="0"/>
            <a:r>
              <a:rPr lang="en-US" b="0" kern="0" dirty="0">
                <a:solidFill>
                  <a:srgbClr val="000000"/>
                </a:solidFill>
              </a:rPr>
              <a:t>Two options for publishing a workbook:</a:t>
            </a:r>
          </a:p>
          <a:p>
            <a:pPr lvl="1"/>
            <a:r>
              <a:rPr lang="en-US" b="0" kern="0" dirty="0">
                <a:solidFill>
                  <a:srgbClr val="000000"/>
                </a:solidFill>
              </a:rPr>
              <a:t>Upload your workbook to Power BI:</a:t>
            </a:r>
          </a:p>
          <a:p>
            <a:pPr lvl="2"/>
            <a:r>
              <a:rPr lang="en-US" b="0" kern="0" dirty="0">
                <a:solidFill>
                  <a:srgbClr val="000000"/>
                </a:solidFill>
              </a:rPr>
              <a:t>The workbook is displayed as it is in Excel Online </a:t>
            </a:r>
          </a:p>
          <a:p>
            <a:pPr lvl="2"/>
            <a:r>
              <a:rPr lang="en-US" b="0" kern="0" dirty="0">
                <a:solidFill>
                  <a:srgbClr val="000000"/>
                </a:solidFill>
              </a:rPr>
              <a:t>It cannot be edited in Power BI, only in Excel</a:t>
            </a:r>
          </a:p>
          <a:p>
            <a:pPr lvl="2"/>
            <a:r>
              <a:rPr lang="en-US" b="0" kern="0" dirty="0">
                <a:solidFill>
                  <a:srgbClr val="000000"/>
                </a:solidFill>
              </a:rPr>
              <a:t>Use this option for workbooks containing data and no visuals</a:t>
            </a:r>
          </a:p>
          <a:p>
            <a:pPr lvl="1"/>
            <a:r>
              <a:rPr lang="en-US" b="0" kern="0" dirty="0">
                <a:solidFill>
                  <a:srgbClr val="000000"/>
                </a:solidFill>
              </a:rPr>
              <a:t>Export workbook data to Power BI:</a:t>
            </a:r>
          </a:p>
          <a:p>
            <a:pPr lvl="2"/>
            <a:r>
              <a:rPr lang="en-US" b="0" kern="0" dirty="0">
                <a:solidFill>
                  <a:srgbClr val="000000"/>
                </a:solidFill>
              </a:rPr>
              <a:t>Use this option for workbooks that use Power View, Get &amp; Transform, and Power Pivot</a:t>
            </a:r>
          </a:p>
          <a:p>
            <a:pPr lvl="2"/>
            <a:r>
              <a:rPr lang="en-US" b="0" kern="0" dirty="0">
                <a:solidFill>
                  <a:srgbClr val="000000"/>
                </a:solidFill>
              </a:rPr>
              <a:t>All tables, the data model, and visualizations are exported</a:t>
            </a:r>
          </a:p>
        </p:txBody>
      </p:sp>
    </p:spTree>
    <p:extLst>
      <p:ext uri="{BB962C8B-B14F-4D97-AF65-F5344CB8AC3E}">
        <p14:creationId xmlns:p14="http://schemas.microsoft.com/office/powerpoint/2010/main" val="332684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af96026-8c80-4d8e-b98f-90bed0146c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Files in Power BI</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Update local files that you have uploaded to Power BI to use in reports and dashboards:</a:t>
            </a:r>
          </a:p>
          <a:p>
            <a:pPr lvl="1"/>
            <a:r>
              <a:rPr lang="en-US" b="0" kern="0" dirty="0" smtClean="0"/>
              <a:t>Includes Excel, CSV, and Power BI Desktop files</a:t>
            </a:r>
          </a:p>
          <a:p>
            <a:pPr lvl="1"/>
            <a:r>
              <a:rPr lang="en-US" b="0" kern="0" dirty="0" smtClean="0"/>
              <a:t>The name of the file must be the same as the dataset</a:t>
            </a:r>
          </a:p>
          <a:p>
            <a:pPr lvl="1"/>
            <a:r>
              <a:rPr lang="en-US" b="0" kern="0" dirty="0" smtClean="0"/>
              <a:t>File type must be the same as the previous one </a:t>
            </a:r>
          </a:p>
          <a:p>
            <a:pPr lvl="1"/>
            <a:r>
              <a:rPr lang="en-US" b="0" kern="0" dirty="0" smtClean="0"/>
              <a:t>Keep the data structure the same</a:t>
            </a:r>
          </a:p>
          <a:p>
            <a:pPr lvl="1"/>
            <a:r>
              <a:rPr lang="en-US" b="0" kern="0" dirty="0" smtClean="0"/>
              <a:t>Power BI ignores format changes to columns</a:t>
            </a:r>
          </a:p>
          <a:p>
            <a:pPr lvl="1"/>
            <a:r>
              <a:rPr lang="en-US" b="0" kern="0" dirty="0" smtClean="0"/>
              <a:t>New columns are added to the dataset</a:t>
            </a:r>
          </a:p>
          <a:p>
            <a:pPr lvl="1"/>
            <a:r>
              <a:rPr lang="en-US" b="0" kern="0" dirty="0" smtClean="0"/>
              <a:t>Whole Excel files on OneDrive for Business or SharePoint – Team Sites are updated automatically</a:t>
            </a:r>
          </a:p>
          <a:p>
            <a:pPr lvl="1"/>
            <a:r>
              <a:rPr lang="en-US" b="0" kern="0" dirty="0" smtClean="0"/>
              <a:t>Only one dataset can exist with same name as the file</a:t>
            </a:r>
            <a:endParaRPr lang="en-US" b="0" kern="0" dirty="0"/>
          </a:p>
        </p:txBody>
      </p:sp>
    </p:spTree>
    <p:extLst>
      <p:ext uri="{BB962C8B-B14F-4D97-AF65-F5344CB8AC3E}">
        <p14:creationId xmlns:p14="http://schemas.microsoft.com/office/powerpoint/2010/main" val="207883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652e28f-6835-4e83-9b93-d4c65cda4f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Refresh</a:t>
            </a:r>
            <a:endParaRPr lang="en-US" dirty="0"/>
          </a:p>
        </p:txBody>
      </p:sp>
      <p:sp>
        <p:nvSpPr>
          <p:cNvPr id="4" name="Content Placeholder 2"/>
          <p:cNvSpPr txBox="1">
            <a:spLocks/>
          </p:cNvSpPr>
          <p:nvPr/>
        </p:nvSpPr>
        <p:spPr>
          <a:xfrm>
            <a:off x="458788" y="1021214"/>
            <a:ext cx="8119156" cy="5481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Data refresh options depend on Power BI account:</a:t>
            </a:r>
          </a:p>
          <a:p>
            <a:pPr lvl="1"/>
            <a:r>
              <a:rPr lang="en-US" sz="2000" b="0" kern="0" dirty="0">
                <a:solidFill>
                  <a:srgbClr val="000000"/>
                </a:solidFill>
              </a:rPr>
              <a:t>Power BI (free): datasets can be refreshed daily</a:t>
            </a:r>
          </a:p>
          <a:p>
            <a:pPr lvl="1"/>
            <a:r>
              <a:rPr lang="en-US" sz="2000" b="0" kern="0" dirty="0">
                <a:solidFill>
                  <a:srgbClr val="000000"/>
                </a:solidFill>
              </a:rPr>
              <a:t>Power BI Pro: schedule hourly refresh, up to eight times a day</a:t>
            </a:r>
          </a:p>
          <a:p>
            <a:pPr lvl="0"/>
            <a:r>
              <a:rPr lang="en-US" sz="2400" b="0" kern="0" dirty="0">
                <a:solidFill>
                  <a:srgbClr val="000000"/>
                </a:solidFill>
              </a:rPr>
              <a:t>Data source types have different refresh options:</a:t>
            </a:r>
          </a:p>
          <a:p>
            <a:pPr lvl="1"/>
            <a:r>
              <a:rPr lang="en-US" sz="2000" b="0" kern="0" dirty="0">
                <a:solidFill>
                  <a:srgbClr val="000000"/>
                </a:solidFill>
              </a:rPr>
              <a:t>Power BI to SaaS uses live connection</a:t>
            </a:r>
          </a:p>
          <a:p>
            <a:pPr lvl="1"/>
            <a:r>
              <a:rPr lang="en-US" sz="2000" b="0" kern="0" dirty="0">
                <a:solidFill>
                  <a:srgbClr val="000000"/>
                </a:solidFill>
              </a:rPr>
              <a:t>Datasets can consist of multiple data sources, such as Excel and SQL Server</a:t>
            </a:r>
          </a:p>
          <a:p>
            <a:pPr lvl="0"/>
            <a:r>
              <a:rPr lang="en-US" sz="2400" b="0" kern="0" dirty="0">
                <a:solidFill>
                  <a:srgbClr val="000000"/>
                </a:solidFill>
              </a:rPr>
              <a:t>Three data refresh options:</a:t>
            </a:r>
          </a:p>
          <a:p>
            <a:pPr lvl="1"/>
            <a:r>
              <a:rPr lang="en-US" sz="2000" b="0" kern="0" dirty="0">
                <a:solidFill>
                  <a:srgbClr val="000000"/>
                </a:solidFill>
              </a:rPr>
              <a:t>Automatic refresh</a:t>
            </a:r>
          </a:p>
          <a:p>
            <a:pPr lvl="1"/>
            <a:r>
              <a:rPr lang="en-US" sz="2000" b="0" kern="0" dirty="0">
                <a:solidFill>
                  <a:srgbClr val="000000"/>
                </a:solidFill>
              </a:rPr>
              <a:t>Refresh now and scheduled refresh</a:t>
            </a:r>
          </a:p>
          <a:p>
            <a:pPr lvl="1"/>
            <a:r>
              <a:rPr lang="en-US" sz="2000" b="0" kern="0" dirty="0">
                <a:solidFill>
                  <a:srgbClr val="000000"/>
                </a:solidFill>
              </a:rPr>
              <a:t>Live connection with DirectQuery</a:t>
            </a:r>
          </a:p>
        </p:txBody>
      </p:sp>
    </p:spTree>
    <p:extLst>
      <p:ext uri="{BB962C8B-B14F-4D97-AF65-F5344CB8AC3E}">
        <p14:creationId xmlns:p14="http://schemas.microsoft.com/office/powerpoint/2010/main" val="93260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95059f5-b4ad-4480-8c97-0c532c74852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15382" cy="740664"/>
          </a:xfrm>
        </p:spPr>
        <p:txBody>
          <a:bodyPr/>
          <a:lstStyle/>
          <a:p>
            <a:r>
              <a:rPr lang="en-GB" dirty="0" smtClean="0"/>
              <a:t>Demonstration: Importing Files from a Local Folder</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Import data from an Excel file</a:t>
            </a:r>
          </a:p>
          <a:p>
            <a:pPr lvl="0"/>
            <a:r>
              <a:rPr lang="en-US" b="0" kern="0" dirty="0">
                <a:solidFill>
                  <a:srgbClr val="000000"/>
                </a:solidFill>
              </a:rPr>
              <a:t>Import data from a CSV file</a:t>
            </a:r>
          </a:p>
        </p:txBody>
      </p:sp>
    </p:spTree>
    <p:extLst>
      <p:ext uri="{BB962C8B-B14F-4D97-AF65-F5344CB8AC3E}">
        <p14:creationId xmlns:p14="http://schemas.microsoft.com/office/powerpoint/2010/main" val="206824004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20</TotalTime>
  <Words>4671</Words>
  <Application>Microsoft Office PowerPoint</Application>
  <PresentationFormat>On-screen Show (4:3)</PresentationFormat>
  <Paragraphs>446</Paragraphs>
  <Slides>34</Slides>
  <Notes>34</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Wingdings</vt:lpstr>
      <vt:lpstr>Verdana</vt:lpstr>
      <vt:lpstr>Times New Roman</vt:lpstr>
      <vt:lpstr>Segoe UI</vt:lpstr>
      <vt:lpstr>Arial</vt:lpstr>
      <vt:lpstr>Calibri</vt:lpstr>
      <vt:lpstr>NG_MOC_Core_ModuleNew2</vt:lpstr>
      <vt:lpstr>Module 3</vt:lpstr>
      <vt:lpstr>Module Overview</vt:lpstr>
      <vt:lpstr>Lesson 1: Using Excel as a Data Source for Power BI</vt:lpstr>
      <vt:lpstr>Connecting to Files</vt:lpstr>
      <vt:lpstr>Importing Excel Files</vt:lpstr>
      <vt:lpstr>Publishing to Power BI from Excel</vt:lpstr>
      <vt:lpstr>Updating Files in Power BI</vt:lpstr>
      <vt:lpstr>Data Refresh</vt:lpstr>
      <vt:lpstr>Demonstration: Importing Files from a Local Folder</vt:lpstr>
      <vt:lpstr>PowerPoint Presentation</vt:lpstr>
      <vt:lpstr>PowerPoint Presentation</vt:lpstr>
      <vt:lpstr>Lesson 2: The Power BI Data Model</vt:lpstr>
      <vt:lpstr>What Is a Data Model?</vt:lpstr>
      <vt:lpstr>Managing Data Relationships</vt:lpstr>
      <vt:lpstr>Optimizing the Model for Reporting</vt:lpstr>
      <vt:lpstr>What are Hierarchies?</vt:lpstr>
      <vt:lpstr>Creating Hierarchies</vt:lpstr>
      <vt:lpstr>Demonstration: Creating a Hierarchy</vt:lpstr>
      <vt:lpstr>PowerPoint Presentation</vt:lpstr>
      <vt:lpstr>Lesson 3: Using Databases as a Data Source for Power BI</vt:lpstr>
      <vt:lpstr>SQL Server</vt:lpstr>
      <vt:lpstr>Other Data Sources</vt:lpstr>
      <vt:lpstr>R Script Data Connector</vt:lpstr>
      <vt:lpstr>Demonstration: Importing Data from SQL Server</vt:lpstr>
      <vt:lpstr>PowerPoint Presentation</vt:lpstr>
      <vt:lpstr>Lesson 4: The Power BI Service</vt:lpstr>
      <vt:lpstr>Configuring Your Data for Q&amp;A</vt:lpstr>
      <vt:lpstr>Creating Content Packs</vt:lpstr>
      <vt:lpstr>Creating a Group</vt:lpstr>
      <vt:lpstr>Demonstration: Querying Data by Using Q&amp;A</vt:lpstr>
      <vt:lpstr>PowerPoint Presentation</vt:lpstr>
      <vt:lpstr>Lab: Importing Data into Power BI</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Catherine Dunn</dc:creator>
  <cp:lastModifiedBy>Catherine Dunn</cp:lastModifiedBy>
  <cp:revision>5</cp:revision>
  <dcterms:created xsi:type="dcterms:W3CDTF">2017-11-06T16:50:58Z</dcterms:created>
  <dcterms:modified xsi:type="dcterms:W3CDTF">2017-11-06T17:11:52Z</dcterms:modified>
</cp:coreProperties>
</file>