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76" r:id="rId3"/>
    <p:sldId id="257" r:id="rId4"/>
    <p:sldId id="258" r:id="rId5"/>
    <p:sldId id="259" r:id="rId6"/>
    <p:sldId id="260" r:id="rId7"/>
    <p:sldId id="261" r:id="rId8"/>
    <p:sldId id="262" r:id="rId9"/>
    <p:sldId id="277" r:id="rId10"/>
    <p:sldId id="278" r:id="rId11"/>
    <p:sldId id="279" r:id="rId12"/>
    <p:sldId id="263" r:id="rId13"/>
    <p:sldId id="264" r:id="rId14"/>
    <p:sldId id="265" r:id="rId15"/>
    <p:sldId id="266" r:id="rId16"/>
    <p:sldId id="267" r:id="rId17"/>
    <p:sldId id="280" r:id="rId18"/>
    <p:sldId id="281" r:id="rId19"/>
    <p:sldId id="268" r:id="rId20"/>
    <p:sldId id="269" r:id="rId21"/>
    <p:sldId id="270" r:id="rId22"/>
    <p:sldId id="271" r:id="rId23"/>
    <p:sldId id="272" r:id="rId24"/>
    <p:sldId id="282" r:id="rId25"/>
    <p:sldId id="283" r:id="rId26"/>
    <p:sldId id="273" r:id="rId27"/>
    <p:sldId id="274" r:id="rId28"/>
    <p:sldId id="275" r:id="rId29"/>
  </p:sldIdLst>
  <p:sldSz cx="9144000" cy="6858000" type="screen4x3"/>
  <p:notesSz cx="6858000" cy="9144000"/>
  <p:embeddedFontLst>
    <p:embeddedFont>
      <p:font typeface="Segoe UI" panose="020B0502040204020203"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23" y="222"/>
      </p:cViewPr>
      <p:guideLst/>
    </p:cSldViewPr>
  </p:slideViewPr>
  <p:notesTextViewPr>
    <p:cViewPr>
      <p:scale>
        <a:sx n="1" d="1"/>
        <a:sy n="1" d="1"/>
      </p:scale>
      <p:origin x="0" y="0"/>
    </p:cViewPr>
  </p:notesTextViewPr>
  <p:notesViewPr>
    <p:cSldViewPr snapToGrid="0">
      <p:cViewPr varScale="1">
        <p:scale>
          <a:sx n="86" d="100"/>
          <a:sy n="86" d="100"/>
        </p:scale>
        <p:origin x="385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B78EE-43FD-4022-93DF-C96568C0F48A}" type="datetimeFigureOut">
              <a:rPr lang="en-US" smtClean="0"/>
              <a:t>11/7/2017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92C40-81AD-4C3B-B206-7DC97F106AA8}" type="slidenum">
              <a:rPr lang="en-US" smtClean="0"/>
              <a:t>‹#›</a:t>
            </a:fld>
            <a:endParaRPr lang="en-US" dirty="0"/>
          </a:p>
        </p:txBody>
      </p:sp>
    </p:spTree>
    <p:extLst>
      <p:ext uri="{BB962C8B-B14F-4D97-AF65-F5344CB8AC3E}">
        <p14:creationId xmlns:p14="http://schemas.microsoft.com/office/powerpoint/2010/main" val="351805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imdb.com/chart/to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the course starts, set up an AdventureWorksLT database in Microsoft® Azure® to be used with the demo. You will require your Azure Learning Pass credentials, and the range of public facing IP addresses used by your training center.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There are demonstrations and labs in this course that require access to Microsoft Azure. You must make enough time for the setup and configuration of a Microsoft Azure pass that will provide access for you and your students.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details of how to acquire Microsoft Azure passes for your class, see: http://go.microsoft.com/fwlink/?LinkId=512034.</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Sign in to the Azure Portal: https://portal.azure.com with your Azure pass credentials.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&gt;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 Storage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&gt;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Database (new database)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for the database name.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Resource group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click the down arrow icon, and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in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Resource Group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name, type 20778_04.</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&gt;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new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20778+YourInitials+TodaysDate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for the Server name. The server name must be unique; if the name is unique and valid, a green tick appears.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for the Server admin login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for the password.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asked to select a location for the server, select the nearest location.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create a server with the latest updates (currently V12).</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Leave the selection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Allow Azure services to access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continue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Source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&gt;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Sample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AdventureWorksLT [V12] appears as the sample database.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There is no need to change the remaining options:</a:t>
            </a: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Pricing tier</a:t>
            </a: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Subscription</a:t>
            </a: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Pin to dashboard</a:t>
            </a:r>
          </a:p>
          <a:p>
            <a:pPr marL="342900" marR="0" lvl="0" indent="-342900">
              <a:lnSpc>
                <a:spcPct val="115000"/>
              </a:lnSpc>
              <a:spcBef>
                <a:spcPts val="0"/>
              </a:spcBef>
              <a:spcAft>
                <a:spcPts val="995"/>
              </a:spcAft>
              <a:buFont typeface="+mj-lt"/>
              <a:buAutoNum type="arabicPeriod"/>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1784328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center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rowguid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with the Ctrl key held down,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ModifiedDate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either of the column headings,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Applied 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Removed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Removed rowguid and ModifiedDate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window opens to display the query code. Note that the transformations have been added, and they are in the same order as the list of Applied Steps.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Applied 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Removed rowguid and ModifiedDate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Move 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Applied 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Removed SalesOrderDetailID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Step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SalesOrderDetailID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reappears in the table.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Applied 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Navigation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Navigation window,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SalesLT.SalesOrderHeader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data preview has been updated with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SalesLT.SalesOrderHeader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 Also note the warning icon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Queries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Applied 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Removed rowguid and ModifiedDate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Step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Applied 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Renamed OrderQty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warning is no longer displayed.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window opens to display the query code. Note that the transformations have been removed, and the source table has been changed.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Ribbon,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&amp; Apply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return to Power BI Desktop.</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Power BI Desktop open for the next demonstration.</a:t>
            </a: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10</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5926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Which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 the following statements about Applied Steps is false?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Steps are added in sequential order.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You can rename the steps.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The Source step is always the first step.</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Navigation step only shows if you have selected tables or views from the data source, instead of using a query.</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You can move a step between the Source step, and the Navigation step.</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5: You can move a step between the Source step, and the Navigation step.</a:t>
            </a:r>
            <a:endParaRPr lang="en-US" dirty="0"/>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1963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85255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135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86200" y="8685213"/>
            <a:ext cx="2971800" cy="458787"/>
          </a:xfrm>
        </p:spPr>
        <p:txBody>
          <a:bodyPr/>
          <a:lstStyle/>
          <a:p>
            <a:fld id="{3C992C40-81AD-4C3B-B206-7DC97F106AA8}" type="slidenum">
              <a:rPr lang="en-US" sz="1000" b="0" smtClean="0"/>
              <a:t>14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1409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might want to mention that the transpose and unpivot functions will be used in the demonstration, because these are easier to understand when seen in action.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29856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demos in this module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endParaRPr lang="en-US"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Power BI Desktop is not already open,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Power BI Desktop</a:t>
            </a:r>
            <a:r>
              <a:rPr lang="en-US" sz="1000" dirty="0">
                <a:latin typeface="Arial" panose="020B0604020202020204" pitchFamily="34" charset="0"/>
                <a:ea typeface="Times New Roman" panose="02020603050405020304" pitchFamily="18" charset="0"/>
                <a:cs typeface="Times New Roman" panose="02020603050405020304" pitchFamily="18" charset="0"/>
              </a:rPr>
              <a:t> on the taskbar.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latin typeface="Arial" panose="020B0604020202020204" pitchFamily="34" charset="0"/>
                <a:ea typeface="Times New Roman" panose="02020603050405020304" pitchFamily="18" charset="0"/>
                <a:cs typeface="Times New Roman" panose="02020603050405020304" pitchFamily="18" charset="0"/>
              </a:rPr>
              <a:t> if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displays.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Power BI Desktop is already open,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Excel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a:t>
            </a:r>
            <a:r>
              <a:rPr lang="en-US" sz="1000" dirty="0">
                <a:latin typeface="Arial" panose="020B0604020202020204" pitchFamily="34" charset="0"/>
                <a:ea typeface="Times New Roman" panose="02020603050405020304" pitchFamily="18" charset="0"/>
                <a:cs typeface="Times New Roman" panose="02020603050405020304" pitchFamily="18" charset="0"/>
              </a:rPr>
              <a:t>dialog box, browse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D:\Demofiles\Mod04\Demo </a:t>
            </a:r>
            <a:r>
              <a:rPr lang="en-US" sz="1000" dirty="0">
                <a:latin typeface="Arial" panose="020B0604020202020204" pitchFamily="34" charset="0"/>
                <a:ea typeface="Times New Roman" panose="02020603050405020304" pitchFamily="18" charset="0"/>
                <a:cs typeface="Times New Roman" panose="02020603050405020304" pitchFamily="18" charset="0"/>
              </a:rPr>
              <a:t>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 Matrix.xlsx</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Navigator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Load</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data has finished loading, on the Ribbon,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from the drop-down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Queries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Untitled - Query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Transform </a:t>
            </a:r>
            <a:r>
              <a:rPr lang="en-US" sz="1000" dirty="0">
                <a:latin typeface="Arial" panose="020B0604020202020204" pitchFamily="34" charset="0"/>
                <a:ea typeface="Times New Roman" panose="02020603050405020304" pitchFamily="18" charset="0"/>
                <a:cs typeface="Times New Roman" panose="02020603050405020304" pitchFamily="18" charset="0"/>
              </a:rPr>
              <a:t>ribbon,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Transpose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Note that the columns are now rows.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a:t>
            </a:r>
            <a:r>
              <a:rPr lang="en-US" sz="1000" dirty="0">
                <a:latin typeface="Arial" panose="020B0604020202020204" pitchFamily="34" charset="0"/>
                <a:ea typeface="Times New Roman" panose="02020603050405020304" pitchFamily="18" charset="0"/>
                <a:cs typeface="Times New Roman" panose="02020603050405020304" pitchFamily="18" charset="0"/>
              </a:rPr>
              <a:t> icon in the top left-hand corner of the table,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Use First Row As Headers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Column1</a:t>
            </a:r>
            <a:r>
              <a:rPr lang="en-US" sz="1000" dirty="0">
                <a:latin typeface="Arial" panose="020B0604020202020204" pitchFamily="34" charset="0"/>
                <a:ea typeface="Times New Roman" panose="02020603050405020304" pitchFamily="18" charset="0"/>
                <a:cs typeface="Times New Roman" panose="02020603050405020304" pitchFamily="18" charset="0"/>
              </a:rPr>
              <a:t> column,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Rename</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Country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Column2</a:t>
            </a:r>
            <a:r>
              <a:rPr lang="en-US" sz="1000" dirty="0">
                <a:latin typeface="Arial" panose="020B0604020202020204" pitchFamily="34" charset="0"/>
                <a:ea typeface="Times New Roman" panose="02020603050405020304" pitchFamily="18" charset="0"/>
                <a:cs typeface="Times New Roman" panose="02020603050405020304" pitchFamily="18" charset="0"/>
              </a:rPr>
              <a:t> column,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Rename</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Category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Country</a:t>
            </a:r>
            <a:r>
              <a:rPr lang="en-US" sz="1000" dirty="0">
                <a:latin typeface="Arial" panose="020B0604020202020204" pitchFamily="34" charset="0"/>
                <a:ea typeface="Times New Roman" panose="02020603050405020304" pitchFamily="18" charset="0"/>
                <a:cs typeface="Times New Roman" panose="02020603050405020304" pitchFamily="18" charset="0"/>
              </a:rPr>
              <a:t> column, and on the 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Any Column</a:t>
            </a:r>
            <a:r>
              <a:rPr lang="en-US" sz="1000" dirty="0">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Down</a:t>
            </a:r>
            <a:r>
              <a:rPr lang="en-US" sz="1000" dirty="0">
                <a:latin typeface="Arial" panose="020B0604020202020204" pitchFamily="34" charset="0"/>
                <a:ea typeface="Times New Roman" panose="02020603050405020304" pitchFamily="18" charset="0"/>
                <a:cs typeface="Times New Roman" panose="02020603050405020304" pitchFamily="18" charset="0"/>
              </a:rPr>
              <a:t>. The null values are replaced.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2005</a:t>
            </a:r>
            <a:r>
              <a:rPr lang="en-US" sz="1000" dirty="0">
                <a:latin typeface="Arial" panose="020B0604020202020204" pitchFamily="34" charset="0"/>
                <a:ea typeface="Times New Roman" panose="02020603050405020304" pitchFamily="18" charset="0"/>
                <a:cs typeface="Times New Roman" panose="02020603050405020304" pitchFamily="18" charset="0"/>
              </a:rPr>
              <a:t> column, hold down the Ctrl key and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2006</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2007</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2008</a:t>
            </a:r>
            <a:r>
              <a:rPr lang="en-US" sz="1000" dirty="0">
                <a:latin typeface="Arial" panose="020B0604020202020204" pitchFamily="34" charset="0"/>
                <a:ea typeface="Times New Roman" panose="02020603050405020304" pitchFamily="18" charset="0"/>
                <a:cs typeface="Times New Roman" panose="02020603050405020304" pitchFamily="18" charset="0"/>
              </a:rPr>
              <a:t> columns.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any of the selected column headers, and then on the 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Any Column</a:t>
            </a:r>
            <a:r>
              <a:rPr lang="en-US" sz="1000" dirty="0">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Unpivot Columns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4131823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names of the columns are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attribute-value pairing.</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&amp; Apply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Country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select the field.</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ribbon,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Category: Uncategorized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Country/Region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note the map icon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Country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select the field.</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Formatting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Decimal Number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Fixed Decimal Number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type change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appears,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Format: 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English (United States)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note the sum symbol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Country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onto the report. Note that Power BI automatically chooses the map chart.</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onto the map, and note that the bubble sizes now represent the Sales figure.</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report canvas.</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Clustered column chart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Axis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Axis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Country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Legend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Grab the corner edge of the chart to expand the width and height. </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to turn on Drill Down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arrow icon in the top right-hand corner of the chart.</a:t>
            </a: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17</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27570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tallest column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This now breaks down the sales by year.</a:t>
            </a:r>
          </a:p>
          <a:p>
            <a:pPr marL="342900" lvl="0" indent="-342900">
              <a:lnSpc>
                <a:spcPct val="115000"/>
              </a:lnSpc>
              <a:spcAft>
                <a:spcPts val="995"/>
              </a:spcAft>
              <a:buFont typeface="+mj-lt"/>
              <a:buAutoNum type="arabicPeriod" startAt="3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the file report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 Sales.pbix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D:\Demofiles\Mod04\Demo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this will be used for the next demonstration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is not good advice for shaping your data?</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Remove all columns and rows that are not used in the reports.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Rename columns to provide names that represent the column data, and can be used by Power BI Q&amp;A.</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Let Power BI guess the data types of your columns because it will always be correct.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Create an index column if you want to guarantee the sort order in a visual, or if you are appending data.</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Use the Age function on a Date of Birth column to calculate the current age.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3: Let Power BI guess the data types of your columns because it will always be correct.</a:t>
            </a:r>
            <a:endParaRPr lang="en-US" dirty="0"/>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18</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88459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910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create the SQL Server® instance, including the AdventureWorksLT database. This will take a few minutes.</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configure the firewall,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name of the server you created in step 4. The SQL Server properties blade is displayed. </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Firewall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Client IP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before closing</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Azure SQL Database is now ready for demonstration later in the module</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In addition to typing the current IP address, enter the range of IP addresses that your organization uses. This will save having to add new IP addresses if the IP address changes. </a:t>
            </a:r>
            <a:endPar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In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unlikely event that you are using dynamic IP addresses, and the IP address is changing too frequently, widen the IP address range. This is insecure and would never be done in practice, but could be used if all else fails in the classroom environment.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labs in this module require the students to have a Power BI account. Instructions on how to set up an account are included within the lab instructions.</a:t>
            </a:r>
            <a:endParaRPr lang="en-US" dirty="0"/>
          </a:p>
        </p:txBody>
      </p:sp>
      <p:sp>
        <p:nvSpPr>
          <p:cNvPr id="4" name="Slide Number Placeholder 3"/>
          <p:cNvSpPr>
            <a:spLocks noGrp="1"/>
          </p:cNvSpPr>
          <p:nvPr>
            <p:ph type="sldNum" sz="quarter" idx="10"/>
          </p:nvPr>
        </p:nvSpPr>
        <p:spPr/>
        <p:txBody>
          <a:bodyPr/>
          <a:lstStyle/>
          <a:p>
            <a:fld id="{3C992C40-81AD-4C3B-B206-7DC97F106AA8}" type="slidenum">
              <a:rPr lang="en-US" sz="1000" b="0" smtClean="0"/>
              <a:t>2</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56017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20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77834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21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80446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22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87942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demo imports the top 250 movies from IMDB. Check the URL in advance of the demo to ensure the link is correct: </a:t>
            </a:r>
            <a:r>
              <a:rPr lang="en-GB" sz="1000" u="sng" dirty="0" smtClean="0">
                <a:effectLst/>
                <a:latin typeface="Arial" panose="020B0604020202020204" pitchFamily="34" charset="0"/>
                <a:ea typeface="Calibri" panose="020F0502020204030204" pitchFamily="34" charset="0"/>
                <a:cs typeface="Segoe UI" panose="020B0502040204020203" pitchFamily="34" charset="0"/>
                <a:hlinkClick r:id="rId3"/>
              </a:rPr>
              <a:t>http://www.imdb.com/chart/top</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Power BI Desktop is not already open,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Power BI Desktop</a:t>
            </a:r>
            <a:r>
              <a:rPr lang="en-US" sz="1000" dirty="0">
                <a:latin typeface="Arial" panose="020B0604020202020204" pitchFamily="34" charset="0"/>
                <a:ea typeface="Times New Roman" panose="02020603050405020304" pitchFamily="18" charset="0"/>
                <a:cs typeface="Times New Roman" panose="02020603050405020304" pitchFamily="18" charset="0"/>
              </a:rPr>
              <a:t> on the taskbar. If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displays,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latin typeface="Arial" panose="020B0604020202020204" pitchFamily="34" charset="0"/>
                <a:ea typeface="Times New Roman" panose="02020603050405020304" pitchFamily="18" charset="0"/>
                <a:cs typeface="Times New Roman" panose="02020603050405020304" pitchFamily="18" charset="0"/>
              </a:rPr>
              <a:t>. In the Navigator window,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Web</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Power BI Desktop is already open,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Home </a:t>
            </a:r>
            <a:r>
              <a:rPr lang="en-US" sz="1000" dirty="0">
                <a:latin typeface="Arial" panose="020B0604020202020204" pitchFamily="34" charset="0"/>
                <a:ea typeface="Times New Roman" panose="02020603050405020304" pitchFamily="18" charset="0"/>
                <a:cs typeface="Times New Roman" panose="02020603050405020304" pitchFamily="18" charset="0"/>
              </a:rPr>
              <a:t>tab,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Web</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From Web</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URL</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http://www.imdb.com/chart/top</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Navigator window,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 0</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Query Editor, right-click the left-most column,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Remove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the right-most column,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Remove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Your Rating </a:t>
            </a:r>
            <a:r>
              <a:rPr lang="en-US" sz="1000" dirty="0">
                <a:latin typeface="Arial" panose="020B0604020202020204" pitchFamily="34" charset="0"/>
                <a:ea typeface="Times New Roman" panose="02020603050405020304" pitchFamily="18" charset="0"/>
                <a:cs typeface="Times New Roman" panose="02020603050405020304" pitchFamily="18" charset="0"/>
              </a:rPr>
              <a:t>column,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Remove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Note that these steps have been grouped together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Applied Steps</a:t>
            </a:r>
            <a:r>
              <a:rPr lang="en-US" sz="1000" dirty="0">
                <a:latin typeface="Arial" panose="020B0604020202020204" pitchFamily="34" charset="0"/>
                <a:ea typeface="Times New Roman" panose="02020603050405020304" pitchFamily="18" charset="0"/>
                <a:cs typeface="Times New Roman" panose="02020603050405020304" pitchFamily="18" charset="0"/>
              </a:rPr>
              <a:t> list as </a:t>
            </a:r>
            <a:r>
              <a:rPr lang="en-US" sz="1000" b="1" dirty="0">
                <a:latin typeface="Arial" panose="020B0604020202020204" pitchFamily="34" charset="0"/>
                <a:ea typeface="Times New Roman" panose="02020603050405020304" pitchFamily="18" charset="0"/>
                <a:cs typeface="Times New Roman" panose="02020603050405020304" pitchFamily="18" charset="0"/>
              </a:rPr>
              <a:t>Removed Columns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Rank &amp; Title</a:t>
            </a:r>
            <a:r>
              <a:rPr lang="en-US" sz="1000" dirty="0">
                <a:latin typeface="Arial" panose="020B0604020202020204" pitchFamily="34" charset="0"/>
                <a:ea typeface="Times New Roman" panose="02020603050405020304" pitchFamily="18" charset="0"/>
                <a:cs typeface="Times New Roman" panose="02020603050405020304" pitchFamily="18" charset="0"/>
              </a:rPr>
              <a:t> column, and then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Home</a:t>
            </a:r>
            <a:r>
              <a:rPr lang="en-US" sz="1000" dirty="0">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Transform</a:t>
            </a:r>
            <a:r>
              <a:rPr lang="en-US" sz="1000" dirty="0">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Split Column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By Delimiter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or enter delimiter</a:t>
            </a:r>
            <a:r>
              <a:rPr lang="en-US" sz="1000" dirty="0">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a:t>
            </a:r>
            <a:r>
              <a:rPr lang="en-US" sz="1000" dirty="0">
                <a:latin typeface="Arial" panose="020B0604020202020204" pitchFamily="34" charset="0"/>
                <a:ea typeface="Times New Roman" panose="02020603050405020304" pitchFamily="18" charset="0"/>
                <a:cs typeface="Times New Roman" panose="02020603050405020304" pitchFamily="18" charset="0"/>
              </a:rPr>
              <a:t>, and type a period (</a:t>
            </a:r>
            <a:r>
              <a:rPr lang="en-US" sz="1000" b="1" dirty="0">
                <a:latin typeface="Arial" panose="020B0604020202020204" pitchFamily="34" charset="0"/>
                <a:ea typeface="Times New Roman" panose="02020603050405020304" pitchFamily="18" charset="0"/>
                <a:cs typeface="Times New Roman" panose="02020603050405020304" pitchFamily="18"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box.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Split at</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Left-most delimiter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Rank data now shows in its own column.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Rank &amp; Title.1</a:t>
            </a:r>
            <a:r>
              <a:rPr lang="en-US" sz="1000" dirty="0">
                <a:latin typeface="Arial" panose="020B0604020202020204" pitchFamily="34" charset="0"/>
                <a:ea typeface="Times New Roman" panose="02020603050405020304" pitchFamily="18" charset="0"/>
                <a:cs typeface="Times New Roman" panose="02020603050405020304" pitchFamily="18" charset="0"/>
              </a:rPr>
              <a:t> column,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Rename</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Rank</a:t>
            </a:r>
            <a:r>
              <a:rPr lang="en-US" sz="1000" dirty="0">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Rank &amp; Title.2</a:t>
            </a:r>
            <a:r>
              <a:rPr lang="en-US" sz="1000" dirty="0">
                <a:latin typeface="Arial" panose="020B0604020202020204" pitchFamily="34" charset="0"/>
                <a:ea typeface="Times New Roman" panose="02020603050405020304" pitchFamily="18" charset="0"/>
                <a:cs typeface="Times New Roman" panose="02020603050405020304" pitchFamily="18" charset="0"/>
              </a:rPr>
              <a:t> column, and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Transform</a:t>
            </a:r>
            <a:r>
              <a:rPr lang="en-US" sz="1000" dirty="0">
                <a:latin typeface="Arial" panose="020B0604020202020204" pitchFamily="34" charset="0"/>
                <a:ea typeface="Times New Roman" panose="02020603050405020304" pitchFamily="18" charset="0"/>
                <a:cs typeface="Times New Roman" panose="02020603050405020304" pitchFamily="18" charset="0"/>
              </a:rPr>
              <a:t> 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Any Column</a:t>
            </a:r>
            <a:r>
              <a:rPr lang="en-US" sz="1000" dirty="0">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Replace Values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Replace Values</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Value to Find</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23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867057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focus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Rank &amp; Title.2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Any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Values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Values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to Find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focus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Rank &amp; Title.2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By Number of Characters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Number of characters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Once, as far right as possible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Year data has been moved to a separate column. </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Rank &amp; Title.2.1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Title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press Enter.</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Format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white space around the titles is removed. </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Rank &amp; Title.2.2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press Enter.</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 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IMDB Top 250 Movies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&amp; Apply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Power BI Desktop,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If prompted to save your changes,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24</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3361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is not a true join type for merging columns?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Left Outer (all from first, matching from second).</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Right Outer (all from second, matching from first).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Full Outer (all rows from both).</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Inner (matching rows only).</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Random (let Power BI decide).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5: Random (let Power BI decide).</a:t>
            </a:r>
            <a:endParaRPr lang="en-US" dirty="0"/>
          </a:p>
        </p:txBody>
      </p:sp>
      <p:sp>
        <p:nvSpPr>
          <p:cNvPr id="4" name="Slide Number Placeholder 3"/>
          <p:cNvSpPr>
            <a:spLocks noGrp="1"/>
          </p:cNvSpPr>
          <p:nvPr>
            <p:ph type="sldNum" sz="quarter" idx="10"/>
          </p:nvPr>
        </p:nvSpPr>
        <p:spPr>
          <a:xfrm>
            <a:off x="3884613" y="8685213"/>
            <a:ext cx="2971800" cy="458787"/>
          </a:xfrm>
        </p:spPr>
        <p:txBody>
          <a:bodyPr/>
          <a:lstStyle/>
          <a:p>
            <a:fld id="{3C992C40-81AD-4C3B-B206-7DC97F106AA8}" type="slidenum">
              <a:rPr lang="en-US" sz="1000" b="0" smtClean="0"/>
              <a:t>25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02025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Students must have an account to sign in to the Microsoft Power BI portal, to publish a report and create a dashboard. The Power BI Desktop application should be preinstalled on the virtual machine.</a:t>
            </a: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26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38983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types of different data in your organization that could be combined using the Query Editor. Do you have data stored across locations that could be appended, or lookup data that could be merged into other tables to make it more useful for reporting</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a:t>
            </a:r>
            <a:r>
              <a:rPr lang="en-US" sz="1000" dirty="0" smtClean="0">
                <a:latin typeface="Arial" panose="020B0604020202020204" pitchFamily="34" charset="0"/>
                <a:cs typeface="Arial" panose="020B0604020202020204" pitchFamily="34" charset="0"/>
              </a:rPr>
              <a:t>experience.</a:t>
            </a:r>
            <a:endParaRPr lang="en-US" sz="1000" dirty="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a:t>27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26864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benefits of using Power BI, rather than Excel, to shape and transform your data. Are there any disadvantages? What can Power BI do that Excel cannot, and vice versa? Which tool do you think is most straightforward to use?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r>
              <a:rPr lang="en-US" dirty="0"/>
              <a:t> </a:t>
            </a:r>
            <a:endParaRPr lang="en-US" dirty="0" smtClean="0"/>
          </a:p>
          <a:p>
            <a:pPr>
              <a:lnSpc>
                <a:spcPct val="107000"/>
              </a:lnSpc>
              <a:spcAft>
                <a:spcPts val="800"/>
              </a:spcAft>
            </a:pPr>
            <a:r>
              <a:rPr lang="en-US" sz="1000" dirty="0" smtClean="0">
                <a:latin typeface="Arial" panose="020B0604020202020204" pitchFamily="34" charset="0"/>
                <a:cs typeface="Arial" panose="020B0604020202020204" pitchFamily="34" charset="0"/>
              </a:rPr>
              <a:t>Answers </a:t>
            </a:r>
            <a:r>
              <a:rPr lang="en-US" sz="1000" dirty="0">
                <a:latin typeface="Arial" panose="020B0604020202020204" pitchFamily="34" charset="0"/>
                <a:cs typeface="Arial" panose="020B0604020202020204" pitchFamily="34" charset="0"/>
              </a:rPr>
              <a:t>will vary, depending on the students’ experience and </a:t>
            </a:r>
            <a:r>
              <a:rPr lang="en-US" sz="1000" dirty="0" smtClean="0">
                <a:latin typeface="Arial" panose="020B0604020202020204" pitchFamily="34" charset="0"/>
                <a:cs typeface="Arial" panose="020B0604020202020204" pitchFamily="34" charset="0"/>
              </a:rPr>
              <a:t>opinions.</a:t>
            </a:r>
            <a:endParaRPr lang="en-US" sz="700" dirty="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28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0762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8939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that, in Power BI Desktop designer and the Query Editor, tables are interchangeably referred to as queries, but that this is the same thing. This module uses the term table and query.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6135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86929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32081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682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demonstration requires the Power BI Desktop application to be installed on the MIA-SQL virtual machine and a connection to the Azure SQL Database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called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AdventureWorksLT.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Install Power BI Desktop</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20778B-MIA-DC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virtual machines, and then log on to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Microsoft Internet Explorer®,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https://www.microsoft.com/en-us/download/details.aspx?id=45331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Download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Choose the download you want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PBIDesktop_x64.msi</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Power BI Desktop (x64) Setup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Welcome to the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Power BI Desktop (x64) Setup Wizard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Software License Terms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 accept the terms in the License Agreement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Destination Folder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Ready to install Microsoft Power BI Desktop (x64)</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Completed the Microsoft Power BI Desktop (x64) Setup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clear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Launch Microsoft Power BI Desktop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desktop,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Power BI Desktop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shortcut,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Taskbar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Create a Power BI Account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Open Internet Explorer,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powerbi.microsoft.com/en-us/documentation/powerbi-</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admin-signing-up-for-power-bi-with-a-new-office-365-trial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follow the steps to create an 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1155653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it is not already running, start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20778B-MIA-DC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machines, log on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 BI Desktop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Power BI Desktop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SQL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SQL Server Database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the URL of the Azure server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 (where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is the name of the server you created),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(optional)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appears,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Navigator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SalesLT.SalesOrderDetail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window opens to display the query code. Note that no transformations have been applied yet.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SalesOrderDetailID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Applied 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Removed SalesOrderDetailID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center pane,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OrderQty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OrderQuantity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Applied 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Renamed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Renamed OrderQty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9</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456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5749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89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5243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838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052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407921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393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690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920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4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40825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109024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5541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smtClean="0"/>
              <a:t>Module 4</a:t>
            </a:r>
            <a:endParaRPr lang="en-US" dirty="0"/>
          </a:p>
        </p:txBody>
      </p:sp>
      <p:sp>
        <p:nvSpPr>
          <p:cNvPr id="3" name="Subtitle 2"/>
          <p:cNvSpPr>
            <a:spLocks noGrp="1"/>
          </p:cNvSpPr>
          <p:nvPr>
            <p:ph type="subTitle" sz="quarter" idx="1"/>
          </p:nvPr>
        </p:nvSpPr>
        <p:spPr/>
        <p:txBody>
          <a:bodyPr/>
          <a:lstStyle/>
          <a:p>
            <a:r>
              <a:rPr lang="en-US" dirty="0" smtClean="0"/>
              <a:t>Shaping and Combining Data
</a:t>
            </a:r>
            <a:endParaRPr lang="en-US" dirty="0"/>
          </a:p>
        </p:txBody>
      </p:sp>
    </p:spTree>
    <p:extLst>
      <p:ext uri="{BB962C8B-B14F-4D97-AF65-F5344CB8AC3E}">
        <p14:creationId xmlns:p14="http://schemas.microsoft.com/office/powerpoint/2010/main" val="335231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470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41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Shaping Data</a:t>
            </a:r>
            <a:endParaRPr lang="en-US" dirty="0"/>
          </a:p>
        </p:txBody>
      </p:sp>
      <p:sp>
        <p:nvSpPr>
          <p:cNvPr id="3" name="Text Placeholder 2"/>
          <p:cNvSpPr>
            <a:spLocks noGrp="1"/>
          </p:cNvSpPr>
          <p:nvPr>
            <p:ph type="body" idx="1"/>
          </p:nvPr>
        </p:nvSpPr>
        <p:spPr/>
        <p:txBody>
          <a:bodyPr/>
          <a:lstStyle/>
          <a:p>
            <a:r>
              <a:rPr lang="en-GB" dirty="0" smtClean="0"/>
              <a:t>What Is Shaping Data?
Formatting Data
Transforming Data
Demonstration: Transforming Data with the Query Editor</a:t>
            </a:r>
            <a:endParaRPr lang="en-US" dirty="0"/>
          </a:p>
        </p:txBody>
      </p:sp>
    </p:spTree>
    <p:extLst>
      <p:ext uri="{BB962C8B-B14F-4D97-AF65-F5344CB8AC3E}">
        <p14:creationId xmlns:p14="http://schemas.microsoft.com/office/powerpoint/2010/main" val="109620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Shaping Data?</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Shaping data is the process of transforming and formatting data for best presentation in reports:</a:t>
            </a:r>
          </a:p>
          <a:p>
            <a:pPr lvl="1"/>
            <a:r>
              <a:rPr lang="en-US" b="0" kern="0" dirty="0">
                <a:solidFill>
                  <a:srgbClr val="000000"/>
                </a:solidFill>
              </a:rPr>
              <a:t>The original data in the source remains unchanged</a:t>
            </a:r>
          </a:p>
          <a:p>
            <a:pPr lvl="1"/>
            <a:r>
              <a:rPr lang="en-US" b="0" kern="0" dirty="0">
                <a:solidFill>
                  <a:srgbClr val="000000"/>
                </a:solidFill>
              </a:rPr>
              <a:t>Each shaping step is recorded in the Applied Steps</a:t>
            </a:r>
          </a:p>
          <a:p>
            <a:pPr lvl="0"/>
            <a:r>
              <a:rPr lang="en-US" b="0" kern="0" dirty="0">
                <a:solidFill>
                  <a:srgbClr val="000000"/>
                </a:solidFill>
              </a:rPr>
              <a:t>When shaping data:</a:t>
            </a:r>
          </a:p>
          <a:p>
            <a:pPr lvl="1"/>
            <a:r>
              <a:rPr lang="en-US" b="0" kern="0" dirty="0">
                <a:solidFill>
                  <a:srgbClr val="000000"/>
                </a:solidFill>
              </a:rPr>
              <a:t>Remove columns and rows that are not needed</a:t>
            </a:r>
          </a:p>
          <a:p>
            <a:pPr lvl="1"/>
            <a:r>
              <a:rPr lang="en-US" b="0" kern="0" dirty="0">
                <a:solidFill>
                  <a:srgbClr val="000000"/>
                </a:solidFill>
              </a:rPr>
              <a:t>Rename columns using an obvious naming convention</a:t>
            </a:r>
          </a:p>
          <a:p>
            <a:pPr lvl="1"/>
            <a:r>
              <a:rPr lang="en-US" b="0" kern="0" dirty="0">
                <a:solidFill>
                  <a:srgbClr val="000000"/>
                </a:solidFill>
              </a:rPr>
              <a:t>Ensure columns have the correct data types</a:t>
            </a:r>
          </a:p>
          <a:p>
            <a:pPr lvl="1"/>
            <a:r>
              <a:rPr lang="en-US" b="0" kern="0" dirty="0">
                <a:solidFill>
                  <a:srgbClr val="000000"/>
                </a:solidFill>
              </a:rPr>
              <a:t>Use date and time functions to create new columns</a:t>
            </a:r>
          </a:p>
          <a:p>
            <a:pPr lvl="1"/>
            <a:r>
              <a:rPr lang="en-US" b="0" kern="0" dirty="0">
                <a:solidFill>
                  <a:srgbClr val="000000"/>
                </a:solidFill>
              </a:rPr>
              <a:t>Add columns, and indexes useful for appending data</a:t>
            </a:r>
          </a:p>
          <a:p>
            <a:pPr lvl="1"/>
            <a:r>
              <a:rPr lang="en-US" b="0" kern="0" dirty="0">
                <a:solidFill>
                  <a:srgbClr val="000000"/>
                </a:solidFill>
              </a:rPr>
              <a:t>Apply a sort order, or use an index to guarantee order</a:t>
            </a:r>
          </a:p>
        </p:txBody>
      </p:sp>
    </p:spTree>
    <p:extLst>
      <p:ext uri="{BB962C8B-B14F-4D97-AF65-F5344CB8AC3E}">
        <p14:creationId xmlns:p14="http://schemas.microsoft.com/office/powerpoint/2010/main" val="406574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Data</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Query Editor provides many options for creating columns, formatting text, and numbers:</a:t>
            </a:r>
          </a:p>
          <a:p>
            <a:pPr lvl="1"/>
            <a:r>
              <a:rPr lang="en-US" b="0" kern="0" dirty="0">
                <a:solidFill>
                  <a:srgbClr val="000000"/>
                </a:solidFill>
              </a:rPr>
              <a:t>General Group:</a:t>
            </a:r>
          </a:p>
          <a:p>
            <a:pPr lvl="2"/>
            <a:r>
              <a:rPr lang="en-US" b="0" kern="0" dirty="0">
                <a:solidFill>
                  <a:srgbClr val="000000"/>
                </a:solidFill>
              </a:rPr>
              <a:t>Add custom columns using formulas or duplicate columns</a:t>
            </a:r>
          </a:p>
          <a:p>
            <a:pPr lvl="2"/>
            <a:r>
              <a:rPr lang="en-US" b="0" kern="0" dirty="0">
                <a:solidFill>
                  <a:srgbClr val="000000"/>
                </a:solidFill>
              </a:rPr>
              <a:t>Add an index column and move to the front of the table</a:t>
            </a:r>
          </a:p>
          <a:p>
            <a:pPr lvl="1"/>
            <a:r>
              <a:rPr lang="en-US" b="0" kern="0" dirty="0">
                <a:solidFill>
                  <a:srgbClr val="000000"/>
                </a:solidFill>
              </a:rPr>
              <a:t>From Text</a:t>
            </a:r>
          </a:p>
          <a:p>
            <a:pPr lvl="2"/>
            <a:r>
              <a:rPr lang="en-US" b="0" kern="0" dirty="0">
                <a:solidFill>
                  <a:srgbClr val="000000"/>
                </a:solidFill>
              </a:rPr>
              <a:t>String functions include lowercase, UPPERCASE, Capitalize Each Word, Trim, Clean, Add Prefix, and Add Suffix</a:t>
            </a:r>
          </a:p>
          <a:p>
            <a:pPr lvl="2"/>
            <a:r>
              <a:rPr lang="en-US" b="0" kern="0" dirty="0">
                <a:solidFill>
                  <a:srgbClr val="000000"/>
                </a:solidFill>
              </a:rPr>
              <a:t>Merge columns using optional character or space separator</a:t>
            </a:r>
          </a:p>
          <a:p>
            <a:pPr lvl="1"/>
            <a:r>
              <a:rPr lang="en-US" b="0" kern="0" dirty="0">
                <a:solidFill>
                  <a:srgbClr val="000000"/>
                </a:solidFill>
              </a:rPr>
              <a:t>From Numbers</a:t>
            </a:r>
          </a:p>
          <a:p>
            <a:pPr lvl="2"/>
            <a:r>
              <a:rPr lang="en-US" b="0" kern="0" dirty="0">
                <a:solidFill>
                  <a:srgbClr val="000000"/>
                </a:solidFill>
              </a:rPr>
              <a:t>Add, Multiply, Subtract, Divide columns, or calculate by value</a:t>
            </a:r>
          </a:p>
          <a:p>
            <a:pPr lvl="0"/>
            <a:r>
              <a:rPr lang="en-US" sz="2400" b="0" kern="0" dirty="0">
                <a:solidFill>
                  <a:srgbClr val="000000"/>
                </a:solidFill>
              </a:rPr>
              <a:t>All formatting uses a query that you can view in the Formula Bar or in Advanced Editor</a:t>
            </a:r>
          </a:p>
        </p:txBody>
      </p:sp>
    </p:spTree>
    <p:extLst>
      <p:ext uri="{BB962C8B-B14F-4D97-AF65-F5344CB8AC3E}">
        <p14:creationId xmlns:p14="http://schemas.microsoft.com/office/powerpoint/2010/main" val="427900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Data</a:t>
            </a:r>
            <a:endParaRPr lang="en-US" dirty="0"/>
          </a:p>
        </p:txBody>
      </p:sp>
      <p:sp>
        <p:nvSpPr>
          <p:cNvPr id="4" name="Content Placeholder 2"/>
          <p:cNvSpPr txBox="1">
            <a:spLocks/>
          </p:cNvSpPr>
          <p:nvPr/>
        </p:nvSpPr>
        <p:spPr>
          <a:xfrm>
            <a:off x="458788" y="1021215"/>
            <a:ext cx="8119156" cy="539344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lvl="1" indent="-174625">
              <a:buSzPct val="90000"/>
            </a:pPr>
            <a:r>
              <a:rPr lang="en-US" sz="2800" b="0" kern="0" dirty="0">
                <a:solidFill>
                  <a:srgbClr val="000000"/>
                </a:solidFill>
              </a:rPr>
              <a:t>Table group:</a:t>
            </a:r>
          </a:p>
          <a:p>
            <a:pPr lvl="1"/>
            <a:r>
              <a:rPr lang="en-US" sz="2000" b="0" kern="0" dirty="0">
                <a:solidFill>
                  <a:srgbClr val="000000"/>
                </a:solidFill>
              </a:rPr>
              <a:t>Use Group By to apply aggregations on your table</a:t>
            </a:r>
          </a:p>
          <a:p>
            <a:pPr lvl="1"/>
            <a:r>
              <a:rPr lang="en-US" sz="2000" b="0" kern="0" dirty="0">
                <a:solidFill>
                  <a:srgbClr val="000000"/>
                </a:solidFill>
              </a:rPr>
              <a:t>Use First Rows As Headers and use Headers As First Row</a:t>
            </a:r>
          </a:p>
          <a:p>
            <a:pPr lvl="1"/>
            <a:r>
              <a:rPr lang="en-US" sz="2000" b="0" kern="0" dirty="0">
                <a:solidFill>
                  <a:srgbClr val="000000"/>
                </a:solidFill>
              </a:rPr>
              <a:t>Transpose to treat columns as rows, and rows as columns</a:t>
            </a:r>
          </a:p>
          <a:p>
            <a:pPr lvl="1"/>
            <a:r>
              <a:rPr lang="en-US" sz="2000" b="0" kern="0" dirty="0">
                <a:solidFill>
                  <a:srgbClr val="000000"/>
                </a:solidFill>
              </a:rPr>
              <a:t>Reverse Rows to reverse the order of the data</a:t>
            </a:r>
          </a:p>
          <a:p>
            <a:pPr marL="174625" lvl="1" indent="-174625">
              <a:buSzPct val="90000"/>
            </a:pPr>
            <a:r>
              <a:rPr lang="en-US" sz="2800" b="0" kern="0" dirty="0">
                <a:solidFill>
                  <a:srgbClr val="000000"/>
                </a:solidFill>
              </a:rPr>
              <a:t>Any Column group:</a:t>
            </a:r>
          </a:p>
          <a:p>
            <a:pPr lvl="1"/>
            <a:r>
              <a:rPr lang="en-US" sz="2000" b="0" kern="0" dirty="0">
                <a:solidFill>
                  <a:srgbClr val="000000"/>
                </a:solidFill>
              </a:rPr>
              <a:t>Change or detect data types</a:t>
            </a:r>
          </a:p>
          <a:p>
            <a:pPr lvl="1"/>
            <a:r>
              <a:rPr lang="en-US" sz="2000" b="0" kern="0" dirty="0">
                <a:solidFill>
                  <a:srgbClr val="000000"/>
                </a:solidFill>
              </a:rPr>
              <a:t>Replace Values and Replace Errors</a:t>
            </a:r>
          </a:p>
          <a:p>
            <a:pPr lvl="1"/>
            <a:r>
              <a:rPr lang="en-US" sz="2000" b="0" kern="0" dirty="0">
                <a:solidFill>
                  <a:srgbClr val="000000"/>
                </a:solidFill>
              </a:rPr>
              <a:t>Fill null values in a column</a:t>
            </a:r>
          </a:p>
          <a:p>
            <a:pPr lvl="1"/>
            <a:r>
              <a:rPr lang="en-US" sz="2000" b="0" kern="0" dirty="0">
                <a:solidFill>
                  <a:srgbClr val="000000"/>
                </a:solidFill>
              </a:rPr>
              <a:t>Pivot Column and Unpivot Columns</a:t>
            </a:r>
          </a:p>
          <a:p>
            <a:pPr lvl="1"/>
            <a:r>
              <a:rPr lang="en-US" sz="2000" b="0" kern="0" dirty="0">
                <a:solidFill>
                  <a:srgbClr val="000000"/>
                </a:solidFill>
              </a:rPr>
              <a:t>Move columns</a:t>
            </a:r>
          </a:p>
          <a:p>
            <a:pPr marL="174625" lvl="1" indent="-174625">
              <a:buSzPct val="90000"/>
            </a:pPr>
            <a:r>
              <a:rPr lang="en-US" sz="2800" b="0" kern="0" dirty="0">
                <a:solidFill>
                  <a:srgbClr val="000000"/>
                </a:solidFill>
              </a:rPr>
              <a:t>Text Column group:</a:t>
            </a:r>
          </a:p>
          <a:p>
            <a:pPr lvl="1"/>
            <a:r>
              <a:rPr lang="en-US" sz="2000" b="0" kern="0" dirty="0">
                <a:solidFill>
                  <a:srgbClr val="000000"/>
                </a:solidFill>
              </a:rPr>
              <a:t>Split single column in multiple columns</a:t>
            </a:r>
          </a:p>
        </p:txBody>
      </p:sp>
    </p:spTree>
    <p:extLst>
      <p:ext uri="{BB962C8B-B14F-4D97-AF65-F5344CB8AC3E}">
        <p14:creationId xmlns:p14="http://schemas.microsoft.com/office/powerpoint/2010/main" val="419956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42ec8dd-f85f-4d8c-96fc-0844a58e0abf">
    <p:spTree>
      <p:nvGrpSpPr>
        <p:cNvPr id="1" name=""/>
        <p:cNvGrpSpPr/>
        <p:nvPr/>
      </p:nvGrpSpPr>
      <p:grpSpPr>
        <a:xfrm>
          <a:off x="0" y="0"/>
          <a:ext cx="0" cy="0"/>
          <a:chOff x="0" y="0"/>
          <a:chExt cx="0" cy="0"/>
        </a:xfrm>
      </p:grpSpPr>
      <p:sp>
        <p:nvSpPr>
          <p:cNvPr id="2" name="Title 1"/>
          <p:cNvSpPr>
            <a:spLocks noGrp="1"/>
          </p:cNvSpPr>
          <p:nvPr>
            <p:ph type="title"/>
          </p:nvPr>
        </p:nvSpPr>
        <p:spPr>
          <a:xfrm>
            <a:off x="119270" y="-2"/>
            <a:ext cx="8989391" cy="740664"/>
          </a:xfrm>
        </p:spPr>
        <p:txBody>
          <a:bodyPr/>
          <a:lstStyle/>
          <a:p>
            <a:r>
              <a:rPr lang="en-GB" dirty="0" smtClean="0"/>
              <a:t>Demonstration: Transforming Data with the Query Editor</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Import data from Excel</a:t>
            </a:r>
          </a:p>
          <a:p>
            <a:pPr lvl="0"/>
            <a:r>
              <a:rPr lang="en-US" b="0" kern="0" dirty="0">
                <a:solidFill>
                  <a:srgbClr val="000000"/>
                </a:solidFill>
              </a:rPr>
              <a:t>Apply transformations to the table</a:t>
            </a:r>
          </a:p>
        </p:txBody>
      </p:sp>
    </p:spTree>
    <p:extLst>
      <p:ext uri="{BB962C8B-B14F-4D97-AF65-F5344CB8AC3E}">
        <p14:creationId xmlns:p14="http://schemas.microsoft.com/office/powerpoint/2010/main" val="166256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7112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6967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Combining Data</a:t>
            </a:r>
            <a:endParaRPr lang="en-US" dirty="0"/>
          </a:p>
        </p:txBody>
      </p:sp>
      <p:sp>
        <p:nvSpPr>
          <p:cNvPr id="3" name="Text Placeholder 2"/>
          <p:cNvSpPr>
            <a:spLocks noGrp="1"/>
          </p:cNvSpPr>
          <p:nvPr>
            <p:ph type="body" idx="1"/>
          </p:nvPr>
        </p:nvSpPr>
        <p:spPr/>
        <p:txBody>
          <a:bodyPr/>
          <a:lstStyle/>
          <a:p>
            <a:r>
              <a:rPr lang="en-GB" dirty="0" smtClean="0"/>
              <a:t>Adding Data from the Internet
Shaping the New Data
Merging Data
Demonstration: Adding and Shaping Data from the Internet</a:t>
            </a:r>
            <a:endParaRPr lang="en-US" dirty="0"/>
          </a:p>
        </p:txBody>
      </p:sp>
    </p:spTree>
    <p:extLst>
      <p:ext uri="{BB962C8B-B14F-4D97-AF65-F5344CB8AC3E}">
        <p14:creationId xmlns:p14="http://schemas.microsoft.com/office/powerpoint/2010/main" val="36764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5208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Data from the Internet</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Import data from a website that provides data in a tabular structure:</a:t>
            </a:r>
          </a:p>
          <a:p>
            <a:pPr lvl="1"/>
            <a:r>
              <a:rPr lang="en-US" sz="2000" b="0" kern="0" dirty="0" smtClean="0"/>
              <a:t>Use publicly available datasets, and combine this with your existing data for reporting insights</a:t>
            </a:r>
          </a:p>
          <a:p>
            <a:pPr lvl="1"/>
            <a:r>
              <a:rPr lang="en-US" sz="2000" b="0" kern="0" dirty="0" smtClean="0"/>
              <a:t>Import using </a:t>
            </a:r>
            <a:r>
              <a:rPr lang="en-US" sz="2000" b="1" kern="0" dirty="0" smtClean="0"/>
              <a:t>Get Data</a:t>
            </a:r>
            <a:r>
              <a:rPr lang="en-US" sz="2000" b="0" kern="0" dirty="0" smtClean="0"/>
              <a:t>, </a:t>
            </a:r>
            <a:r>
              <a:rPr lang="en-US" sz="2000" b="1" kern="0" dirty="0" smtClean="0"/>
              <a:t>Web</a:t>
            </a:r>
            <a:r>
              <a:rPr lang="en-US" sz="2000" b="0" kern="0" dirty="0" smtClean="0"/>
              <a:t>, and enter the URL</a:t>
            </a:r>
          </a:p>
          <a:p>
            <a:pPr lvl="1"/>
            <a:r>
              <a:rPr lang="en-US" sz="2000" b="0" kern="0" dirty="0" smtClean="0"/>
              <a:t>Power BI establishes a connection, and imports the data</a:t>
            </a:r>
          </a:p>
          <a:p>
            <a:pPr lvl="1"/>
            <a:r>
              <a:rPr lang="en-US" sz="2000" b="0" kern="0" dirty="0" smtClean="0"/>
              <a:t>Use the data just as you would from any other source</a:t>
            </a:r>
          </a:p>
          <a:p>
            <a:pPr lvl="1"/>
            <a:r>
              <a:rPr lang="en-US" sz="2000" b="0" kern="0" dirty="0" smtClean="0"/>
              <a:t>Preview the table structures that Power BI has detected</a:t>
            </a:r>
          </a:p>
          <a:p>
            <a:pPr lvl="1"/>
            <a:r>
              <a:rPr lang="en-US" sz="2000" b="0" kern="0" dirty="0" smtClean="0"/>
              <a:t>Load data, or edit in Query Editor; data can be refreshed</a:t>
            </a:r>
          </a:p>
          <a:p>
            <a:pPr lvl="1"/>
            <a:r>
              <a:rPr lang="en-US" sz="2000" b="0" kern="0" dirty="0" smtClean="0"/>
              <a:t>Shape and transform the data as required</a:t>
            </a:r>
          </a:p>
          <a:p>
            <a:r>
              <a:rPr lang="en-US" sz="2400" b="0" kern="0" dirty="0" smtClean="0"/>
              <a:t>Be aware that the source data could be removed</a:t>
            </a:r>
            <a:endParaRPr lang="en-US" sz="2400" b="0" kern="0" dirty="0"/>
          </a:p>
        </p:txBody>
      </p:sp>
    </p:spTree>
    <p:extLst>
      <p:ext uri="{BB962C8B-B14F-4D97-AF65-F5344CB8AC3E}">
        <p14:creationId xmlns:p14="http://schemas.microsoft.com/office/powerpoint/2010/main" val="289043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Shaping the New Data</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After importing data from the Internet, use shaping and transforming to format and correct</a:t>
            </a:r>
          </a:p>
          <a:p>
            <a:pPr lvl="1"/>
            <a:r>
              <a:rPr lang="en-US" b="0" kern="0" dirty="0">
                <a:solidFill>
                  <a:srgbClr val="000000"/>
                </a:solidFill>
              </a:rPr>
              <a:t>All shaping is stored as Applied Steps, so will be reapplied each time the query is run, and data can be refreshed</a:t>
            </a:r>
          </a:p>
          <a:p>
            <a:pPr lvl="1"/>
            <a:r>
              <a:rPr lang="en-US" b="0" kern="0" dirty="0">
                <a:solidFill>
                  <a:srgbClr val="000000"/>
                </a:solidFill>
              </a:rPr>
              <a:t>Use the data as you would from any other data source</a:t>
            </a:r>
          </a:p>
          <a:p>
            <a:pPr lvl="1"/>
            <a:r>
              <a:rPr lang="en-US" b="0" kern="0" dirty="0">
                <a:solidFill>
                  <a:srgbClr val="000000"/>
                </a:solidFill>
              </a:rPr>
              <a:t>Remove columns that you won’t use in reporting</a:t>
            </a:r>
          </a:p>
          <a:p>
            <a:pPr lvl="1"/>
            <a:r>
              <a:rPr lang="en-US" b="0" kern="0" dirty="0">
                <a:solidFill>
                  <a:srgbClr val="000000"/>
                </a:solidFill>
              </a:rPr>
              <a:t>Ensure the query and columns have names that reflect the content, and are obvious to users and Q&amp;A</a:t>
            </a:r>
          </a:p>
          <a:p>
            <a:pPr lvl="1"/>
            <a:r>
              <a:rPr lang="en-US" b="0" kern="0" dirty="0">
                <a:solidFill>
                  <a:srgbClr val="000000"/>
                </a:solidFill>
              </a:rPr>
              <a:t>Make sure columns have the correct data type</a:t>
            </a:r>
          </a:p>
          <a:p>
            <a:pPr lvl="1"/>
            <a:r>
              <a:rPr lang="en-US" b="0" kern="0" dirty="0">
                <a:solidFill>
                  <a:srgbClr val="000000"/>
                </a:solidFill>
              </a:rPr>
              <a:t>Apply a sort order if required</a:t>
            </a:r>
          </a:p>
        </p:txBody>
      </p:sp>
    </p:spTree>
    <p:extLst>
      <p:ext uri="{BB962C8B-B14F-4D97-AF65-F5344CB8AC3E}">
        <p14:creationId xmlns:p14="http://schemas.microsoft.com/office/powerpoint/2010/main" val="854097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Data</a:t>
            </a:r>
            <a:endParaRPr lang="en-US" dirty="0"/>
          </a:p>
        </p:txBody>
      </p:sp>
      <p:sp>
        <p:nvSpPr>
          <p:cNvPr id="4" name="Content Placeholder 2"/>
          <p:cNvSpPr txBox="1">
            <a:spLocks/>
          </p:cNvSpPr>
          <p:nvPr/>
        </p:nvSpPr>
        <p:spPr>
          <a:xfrm>
            <a:off x="458788" y="1021214"/>
            <a:ext cx="8119156" cy="54602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Merge columns:</a:t>
            </a:r>
          </a:p>
          <a:p>
            <a:pPr lvl="1"/>
            <a:r>
              <a:rPr lang="en-US" b="0" kern="0" dirty="0">
                <a:solidFill>
                  <a:srgbClr val="000000"/>
                </a:solidFill>
              </a:rPr>
              <a:t>Merge one table into another table, using a joining column</a:t>
            </a:r>
          </a:p>
          <a:p>
            <a:pPr lvl="1"/>
            <a:r>
              <a:rPr lang="en-US" b="0" kern="0" dirty="0">
                <a:solidFill>
                  <a:srgbClr val="000000"/>
                </a:solidFill>
              </a:rPr>
              <a:t>Choose from join types</a:t>
            </a:r>
          </a:p>
          <a:p>
            <a:pPr lvl="1"/>
            <a:r>
              <a:rPr lang="en-US" b="0" kern="0" dirty="0">
                <a:solidFill>
                  <a:srgbClr val="000000"/>
                </a:solidFill>
              </a:rPr>
              <a:t>All columns are initially merged, but use the selector to choose which columns you want to keep</a:t>
            </a:r>
          </a:p>
          <a:p>
            <a:pPr lvl="1"/>
            <a:r>
              <a:rPr lang="en-US" b="0" kern="0" dirty="0">
                <a:solidFill>
                  <a:srgbClr val="000000"/>
                </a:solidFill>
              </a:rPr>
              <a:t>Can retain original column names</a:t>
            </a:r>
          </a:p>
          <a:p>
            <a:pPr marL="174625" lvl="1" indent="-174625">
              <a:buSzPct val="90000"/>
            </a:pPr>
            <a:r>
              <a:rPr lang="en-US" sz="2800" b="0" kern="0" dirty="0">
                <a:solidFill>
                  <a:srgbClr val="000000"/>
                </a:solidFill>
              </a:rPr>
              <a:t>Append rows:</a:t>
            </a:r>
          </a:p>
          <a:p>
            <a:pPr lvl="1"/>
            <a:r>
              <a:rPr lang="en-US" b="0" kern="0" dirty="0">
                <a:solidFill>
                  <a:srgbClr val="000000"/>
                </a:solidFill>
              </a:rPr>
              <a:t>Adds rows from one or more tables to another table</a:t>
            </a:r>
          </a:p>
          <a:p>
            <a:pPr lvl="1"/>
            <a:r>
              <a:rPr lang="en-US" b="0" kern="0" dirty="0">
                <a:solidFill>
                  <a:srgbClr val="000000"/>
                </a:solidFill>
              </a:rPr>
              <a:t>Column data does not have to match</a:t>
            </a:r>
          </a:p>
          <a:p>
            <a:pPr lvl="1"/>
            <a:r>
              <a:rPr lang="en-US" b="0" kern="0" dirty="0">
                <a:solidFill>
                  <a:srgbClr val="000000"/>
                </a:solidFill>
              </a:rPr>
              <a:t>Mismatching can result in unclean data and/or nulls</a:t>
            </a:r>
          </a:p>
          <a:p>
            <a:pPr lvl="1"/>
            <a:r>
              <a:rPr lang="en-US" b="0" kern="0" dirty="0">
                <a:solidFill>
                  <a:srgbClr val="000000"/>
                </a:solidFill>
              </a:rPr>
              <a:t>Add index to combined table</a:t>
            </a:r>
          </a:p>
        </p:txBody>
      </p:sp>
    </p:spTree>
    <p:extLst>
      <p:ext uri="{BB962C8B-B14F-4D97-AF65-F5344CB8AC3E}">
        <p14:creationId xmlns:p14="http://schemas.microsoft.com/office/powerpoint/2010/main" val="1585256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b7af58c-68d5-4f32-99a0-1991bf328335">
    <p:spTree>
      <p:nvGrpSpPr>
        <p:cNvPr id="1" name=""/>
        <p:cNvGrpSpPr/>
        <p:nvPr/>
      </p:nvGrpSpPr>
      <p:grpSpPr>
        <a:xfrm>
          <a:off x="0" y="0"/>
          <a:ext cx="0" cy="0"/>
          <a:chOff x="0" y="0"/>
          <a:chExt cx="0" cy="0"/>
        </a:xfrm>
      </p:grpSpPr>
      <p:sp>
        <p:nvSpPr>
          <p:cNvPr id="2" name="Title 1"/>
          <p:cNvSpPr>
            <a:spLocks noGrp="1"/>
          </p:cNvSpPr>
          <p:nvPr>
            <p:ph type="title"/>
          </p:nvPr>
        </p:nvSpPr>
        <p:spPr>
          <a:xfrm>
            <a:off x="53008" y="-2"/>
            <a:ext cx="9090991" cy="740664"/>
          </a:xfrm>
        </p:spPr>
        <p:txBody>
          <a:bodyPr/>
          <a:lstStyle/>
          <a:p>
            <a:r>
              <a:rPr lang="en-GB" sz="2700" dirty="0" smtClean="0"/>
              <a:t>Demonstration: Adding and Shaping Data from the Internet</a:t>
            </a:r>
            <a:endParaRPr lang="en-US" sz="27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Import data from the Internet</a:t>
            </a:r>
          </a:p>
          <a:p>
            <a:pPr lvl="0"/>
            <a:r>
              <a:rPr lang="en-US" b="0" kern="0" dirty="0">
                <a:solidFill>
                  <a:srgbClr val="000000"/>
                </a:solidFill>
              </a:rPr>
              <a:t>Shape the data that is imported</a:t>
            </a:r>
          </a:p>
        </p:txBody>
      </p:sp>
    </p:spTree>
    <p:extLst>
      <p:ext uri="{BB962C8B-B14F-4D97-AF65-F5344CB8AC3E}">
        <p14:creationId xmlns:p14="http://schemas.microsoft.com/office/powerpoint/2010/main" val="1329314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0401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0078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Shaping and Combining Data</a:t>
            </a:r>
            <a:endParaRPr lang="en-US" dirty="0"/>
          </a:p>
        </p:txBody>
      </p:sp>
      <p:sp>
        <p:nvSpPr>
          <p:cNvPr id="3" name="Text Placeholder 2"/>
          <p:cNvSpPr>
            <a:spLocks noGrp="1"/>
          </p:cNvSpPr>
          <p:nvPr>
            <p:ph type="body" idx="1"/>
          </p:nvPr>
        </p:nvSpPr>
        <p:spPr/>
        <p:txBody>
          <a:bodyPr/>
          <a:lstStyle/>
          <a:p>
            <a:r>
              <a:rPr lang="en-GB" dirty="0" smtClean="0"/>
              <a:t>Exercise 1: Shape Power BI Data
Exercise 2: Combine Power BI Data</a:t>
            </a:r>
            <a:endParaRPr lang="en-US"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126141"/>
            <a:ext cx="8119156" cy="254000"/>
          </a:xfrm>
          <a:prstGeom prst="rect">
            <a:avLst/>
          </a:prstGeom>
          <a:noFill/>
        </p:spPr>
        <p:txBody>
          <a:bodyPr vert="horz" wrap="none" rtlCol="0">
            <a:spAutoFit/>
          </a:bodyPr>
          <a:lstStyle/>
          <a:p>
            <a:endParaRPr lang="en-US" dirty="0"/>
          </a:p>
        </p:txBody>
      </p:sp>
      <p:sp>
        <p:nvSpPr>
          <p:cNvPr id="6" name="TextBox 5"/>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smtClean="0">
                <a:latin typeface="Segoe UI" panose="020B0502040204020203" pitchFamily="34" charset="0"/>
              </a:rPr>
              <a:t>20778B-MIA-SQL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7" name="TextBox 6"/>
          <p:cNvSpPr txBox="1"/>
          <p:nvPr/>
        </p:nvSpPr>
        <p:spPr>
          <a:xfrm>
            <a:off x="458788" y="6163356"/>
            <a:ext cx="4856201" cy="523220"/>
          </a:xfrm>
          <a:prstGeom prst="rect">
            <a:avLst/>
          </a:prstGeom>
          <a:noFill/>
        </p:spPr>
        <p:txBody>
          <a:bodyPr vert="horz" wrap="none" rtlCol="0">
            <a:spAutoFit/>
          </a:bodyPr>
          <a:lstStyle/>
          <a:p>
            <a:r>
              <a:rPr lang="en-US" sz="2800" dirty="0" smtClean="0">
                <a:latin typeface="Segoe UI" panose="020B0502040204020203" pitchFamily="34" charset="0"/>
              </a:rPr>
              <a:t>Estimated Time: 60 minutes</a:t>
            </a:r>
            <a:endParaRPr lang="en-US" sz="2800" dirty="0">
              <a:latin typeface="Segoe UI" panose="020B0502040204020203" pitchFamily="34" charset="0"/>
            </a:endParaRPr>
          </a:p>
        </p:txBody>
      </p:sp>
    </p:spTree>
    <p:extLst>
      <p:ext uri="{BB962C8B-B14F-4D97-AF65-F5344CB8AC3E}">
        <p14:creationId xmlns:p14="http://schemas.microsoft.com/office/powerpoint/2010/main" val="2912912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pPr marL="0" indent="0">
              <a:buNone/>
            </a:pPr>
            <a:r>
              <a:rPr lang="en-US" dirty="0"/>
              <a:t>In this lab, you learned how to import data from Excel, shape and transform the data, and then combine data by merging columns, and appending rows</a:t>
            </a:r>
            <a:endParaRPr lang="en-US" dirty="0"/>
          </a:p>
        </p:txBody>
      </p:sp>
    </p:spTree>
    <p:extLst>
      <p:ext uri="{BB962C8B-B14F-4D97-AF65-F5344CB8AC3E}">
        <p14:creationId xmlns:p14="http://schemas.microsoft.com/office/powerpoint/2010/main" val="2055425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64419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Power BI Desktop Queries
Shaping Data
Combining Data</a:t>
            </a:r>
            <a:endParaRPr lang="en-US" dirty="0"/>
          </a:p>
        </p:txBody>
      </p:sp>
    </p:spTree>
    <p:extLst>
      <p:ext uri="{BB962C8B-B14F-4D97-AF65-F5344CB8AC3E}">
        <p14:creationId xmlns:p14="http://schemas.microsoft.com/office/powerpoint/2010/main" val="175147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Power BI Desktop Queries</a:t>
            </a:r>
            <a:endParaRPr lang="en-US" dirty="0"/>
          </a:p>
        </p:txBody>
      </p:sp>
      <p:sp>
        <p:nvSpPr>
          <p:cNvPr id="3" name="Text Placeholder 2"/>
          <p:cNvSpPr>
            <a:spLocks noGrp="1"/>
          </p:cNvSpPr>
          <p:nvPr>
            <p:ph type="body" idx="1"/>
          </p:nvPr>
        </p:nvSpPr>
        <p:spPr/>
        <p:txBody>
          <a:bodyPr/>
          <a:lstStyle/>
          <a:p>
            <a:r>
              <a:rPr lang="en-GB" dirty="0" smtClean="0"/>
              <a:t>The Query Editor
Applied Steps
The Advanced Editor
Demonstration: Using Applied Steps</a:t>
            </a:r>
            <a:endParaRPr lang="en-US" dirty="0"/>
          </a:p>
        </p:txBody>
      </p:sp>
    </p:spTree>
    <p:extLst>
      <p:ext uri="{BB962C8B-B14F-4D97-AF65-F5344CB8AC3E}">
        <p14:creationId xmlns:p14="http://schemas.microsoft.com/office/powerpoint/2010/main" val="365585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Query Editor</a:t>
            </a:r>
            <a:endParaRPr lang="en-US" dirty="0"/>
          </a:p>
        </p:txBody>
      </p:sp>
      <p:sp>
        <p:nvSpPr>
          <p:cNvPr id="4" name="Content Placeholder 2"/>
          <p:cNvSpPr txBox="1">
            <a:spLocks/>
          </p:cNvSpPr>
          <p:nvPr/>
        </p:nvSpPr>
        <p:spPr>
          <a:xfrm>
            <a:off x="458788" y="831273"/>
            <a:ext cx="8119156" cy="533729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Enables you to load data and apply transformations</a:t>
            </a:r>
          </a:p>
          <a:p>
            <a:pPr lvl="0"/>
            <a:r>
              <a:rPr lang="en-US" b="0" kern="0" dirty="0">
                <a:solidFill>
                  <a:srgbClr val="000000"/>
                </a:solidFill>
              </a:rPr>
              <a:t>Comprises of four tabs:</a:t>
            </a:r>
          </a:p>
          <a:p>
            <a:pPr lvl="1"/>
            <a:r>
              <a:rPr lang="en-US" kern="0" dirty="0">
                <a:solidFill>
                  <a:srgbClr val="000000"/>
                </a:solidFill>
              </a:rPr>
              <a:t>Home</a:t>
            </a:r>
            <a:r>
              <a:rPr lang="en-US" b="0" kern="0" dirty="0">
                <a:solidFill>
                  <a:srgbClr val="000000"/>
                </a:solidFill>
              </a:rPr>
              <a:t>: import data, hide or delete columns, reduce rows, merge and append queries</a:t>
            </a:r>
          </a:p>
          <a:p>
            <a:pPr lvl="1"/>
            <a:r>
              <a:rPr lang="en-US" kern="0" dirty="0">
                <a:solidFill>
                  <a:srgbClr val="000000"/>
                </a:solidFill>
              </a:rPr>
              <a:t>Transform</a:t>
            </a:r>
            <a:r>
              <a:rPr lang="en-US" b="0" kern="0" dirty="0">
                <a:solidFill>
                  <a:srgbClr val="000000"/>
                </a:solidFill>
              </a:rPr>
              <a:t>: create aggregated columns, transpose, pivot, unpivot, split values</a:t>
            </a:r>
          </a:p>
          <a:p>
            <a:pPr lvl="1"/>
            <a:r>
              <a:rPr lang="en-US" kern="0" dirty="0">
                <a:solidFill>
                  <a:srgbClr val="000000"/>
                </a:solidFill>
              </a:rPr>
              <a:t>Add Column</a:t>
            </a:r>
            <a:r>
              <a:rPr lang="en-US" b="0" kern="0" dirty="0">
                <a:solidFill>
                  <a:srgbClr val="000000"/>
                </a:solidFill>
              </a:rPr>
              <a:t>: add columns, add indexes, apply functions</a:t>
            </a:r>
          </a:p>
          <a:p>
            <a:pPr lvl="1"/>
            <a:r>
              <a:rPr lang="en-US" kern="0" dirty="0">
                <a:solidFill>
                  <a:srgbClr val="000000"/>
                </a:solidFill>
              </a:rPr>
              <a:t>View</a:t>
            </a:r>
            <a:r>
              <a:rPr lang="en-US" b="0" kern="0" dirty="0">
                <a:solidFill>
                  <a:srgbClr val="000000"/>
                </a:solidFill>
              </a:rPr>
              <a:t>: show or hide the Query Settings</a:t>
            </a:r>
          </a:p>
        </p:txBody>
      </p:sp>
    </p:spTree>
    <p:extLst>
      <p:ext uri="{BB962C8B-B14F-4D97-AF65-F5344CB8AC3E}">
        <p14:creationId xmlns:p14="http://schemas.microsoft.com/office/powerpoint/2010/main" val="144690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Steps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Query Editor records all transformations to a query in the Applied Steps setting:</a:t>
            </a:r>
          </a:p>
          <a:p>
            <a:pPr lvl="1"/>
            <a:r>
              <a:rPr lang="en-US" b="0" kern="0" dirty="0">
                <a:solidFill>
                  <a:srgbClr val="000000"/>
                </a:solidFill>
              </a:rPr>
              <a:t>All transformation steps are listed in order of creation; Source is first, followed by Navigation if applicable</a:t>
            </a:r>
          </a:p>
          <a:p>
            <a:pPr lvl="1"/>
            <a:r>
              <a:rPr lang="en-US" b="0" kern="0" dirty="0">
                <a:solidFill>
                  <a:srgbClr val="000000"/>
                </a:solidFill>
              </a:rPr>
              <a:t>Source contains data source connection information, and Navigation includes select tables and views</a:t>
            </a:r>
          </a:p>
          <a:p>
            <a:pPr lvl="1"/>
            <a:r>
              <a:rPr lang="en-US" b="0" kern="0" dirty="0">
                <a:solidFill>
                  <a:srgbClr val="000000"/>
                </a:solidFill>
              </a:rPr>
              <a:t>Can reorder steps if no dependencies exist</a:t>
            </a:r>
            <a:endParaRPr lang="en-US" kern="0" dirty="0">
              <a:solidFill>
                <a:srgbClr val="000000"/>
              </a:solidFill>
            </a:endParaRPr>
          </a:p>
          <a:p>
            <a:pPr lvl="1"/>
            <a:r>
              <a:rPr lang="en-US" b="0" kern="0" dirty="0">
                <a:solidFill>
                  <a:srgbClr val="000000"/>
                </a:solidFill>
              </a:rPr>
              <a:t>Can delete steps, but be aware of dependencies</a:t>
            </a:r>
          </a:p>
          <a:p>
            <a:pPr lvl="1"/>
            <a:r>
              <a:rPr lang="en-US" b="0" kern="0" dirty="0">
                <a:solidFill>
                  <a:srgbClr val="000000"/>
                </a:solidFill>
              </a:rPr>
              <a:t>Can undo steps, rolling back a previous step</a:t>
            </a:r>
          </a:p>
          <a:p>
            <a:pPr lvl="1"/>
            <a:r>
              <a:rPr lang="en-US" b="0" kern="0" dirty="0">
                <a:solidFill>
                  <a:srgbClr val="000000"/>
                </a:solidFill>
              </a:rPr>
              <a:t>Can rename steps</a:t>
            </a:r>
          </a:p>
        </p:txBody>
      </p:sp>
    </p:spTree>
    <p:extLst>
      <p:ext uri="{BB962C8B-B14F-4D97-AF65-F5344CB8AC3E}">
        <p14:creationId xmlns:p14="http://schemas.microsoft.com/office/powerpoint/2010/main" val="170642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Advanced Editor</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With the Advanced Editor, you can see the query that Power BI runs against the data source to import the data:</a:t>
            </a:r>
          </a:p>
          <a:p>
            <a:pPr lvl="1"/>
            <a:r>
              <a:rPr lang="en-US" b="0" kern="0" dirty="0">
                <a:solidFill>
                  <a:srgbClr val="000000"/>
                </a:solidFill>
              </a:rPr>
              <a:t>Query is written in M Power Query Formula Language</a:t>
            </a:r>
          </a:p>
          <a:p>
            <a:pPr lvl="1"/>
            <a:r>
              <a:rPr lang="en-US" b="0" kern="0" dirty="0">
                <a:solidFill>
                  <a:srgbClr val="000000"/>
                </a:solidFill>
              </a:rPr>
              <a:t>To view, click Edit Queries to open Query Editor, then click Advanced Editor from Home, or View tab</a:t>
            </a:r>
          </a:p>
          <a:p>
            <a:pPr lvl="1"/>
            <a:r>
              <a:rPr lang="en-US" b="0" kern="0" dirty="0">
                <a:solidFill>
                  <a:srgbClr val="000000"/>
                </a:solidFill>
              </a:rPr>
              <a:t>The query includes the connection, and connection type; for example, Excel or SQL Database</a:t>
            </a:r>
          </a:p>
          <a:p>
            <a:pPr lvl="1"/>
            <a:r>
              <a:rPr lang="en-US" b="0" kern="0" dirty="0">
                <a:solidFill>
                  <a:srgbClr val="000000"/>
                </a:solidFill>
              </a:rPr>
              <a:t>All transformations you apply to your data using Query Editor are added to the query code</a:t>
            </a:r>
          </a:p>
          <a:p>
            <a:pPr lvl="1"/>
            <a:r>
              <a:rPr lang="en-US" b="0" kern="0" dirty="0">
                <a:solidFill>
                  <a:srgbClr val="000000"/>
                </a:solidFill>
              </a:rPr>
              <a:t>The list of Applied Steps are reflected in the query, and in the same order</a:t>
            </a:r>
          </a:p>
          <a:p>
            <a:pPr lvl="1"/>
            <a:r>
              <a:rPr lang="en-US" b="0" kern="0" dirty="0">
                <a:solidFill>
                  <a:srgbClr val="000000"/>
                </a:solidFill>
              </a:rPr>
              <a:t>You can edit the query, but use syntax </a:t>
            </a:r>
            <a:r>
              <a:rPr lang="en-US" b="0" kern="0" dirty="0" smtClean="0">
                <a:solidFill>
                  <a:srgbClr val="000000"/>
                </a:solidFill>
              </a:rPr>
              <a:t>checker</a:t>
            </a:r>
            <a:endParaRPr lang="en-US" b="0" kern="0" dirty="0">
              <a:solidFill>
                <a:srgbClr val="000000"/>
              </a:solidFill>
            </a:endParaRPr>
          </a:p>
        </p:txBody>
      </p:sp>
    </p:spTree>
    <p:extLst>
      <p:ext uri="{BB962C8B-B14F-4D97-AF65-F5344CB8AC3E}">
        <p14:creationId xmlns:p14="http://schemas.microsoft.com/office/powerpoint/2010/main" val="181918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c33b7ca-2f3f-4847-9932-ad79ce935d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Using Applied Steps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Add transformations to a query, and see the steps in Applied Steps</a:t>
            </a:r>
          </a:p>
          <a:p>
            <a:pPr lvl="0"/>
            <a:r>
              <a:rPr lang="en-US" b="0" kern="0" dirty="0">
                <a:solidFill>
                  <a:srgbClr val="000000"/>
                </a:solidFill>
              </a:rPr>
              <a:t>Rename steps in the Applied Steps list</a:t>
            </a:r>
          </a:p>
          <a:p>
            <a:pPr lvl="0"/>
            <a:r>
              <a:rPr lang="en-US" b="0" kern="0" dirty="0">
                <a:solidFill>
                  <a:srgbClr val="000000"/>
                </a:solidFill>
              </a:rPr>
              <a:t>See the steps reflected in Advanced Editor</a:t>
            </a:r>
          </a:p>
          <a:p>
            <a:pPr lvl="0"/>
            <a:r>
              <a:rPr lang="en-US" b="0" kern="0" dirty="0">
                <a:solidFill>
                  <a:srgbClr val="000000"/>
                </a:solidFill>
              </a:rPr>
              <a:t>Delete steps, and change the source table in the Navigation step</a:t>
            </a:r>
          </a:p>
        </p:txBody>
      </p:sp>
    </p:spTree>
    <p:extLst>
      <p:ext uri="{BB962C8B-B14F-4D97-AF65-F5344CB8AC3E}">
        <p14:creationId xmlns:p14="http://schemas.microsoft.com/office/powerpoint/2010/main" val="325350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3121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15</TotalTime>
  <Words>4460</Words>
  <Application>Microsoft Office PowerPoint</Application>
  <PresentationFormat>On-screen Show (4:3)</PresentationFormat>
  <Paragraphs>408</Paragraphs>
  <Slides>28</Slides>
  <Notes>28</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Times New Roman</vt:lpstr>
      <vt:lpstr>Segoe UI</vt:lpstr>
      <vt:lpstr>Symbol</vt:lpstr>
      <vt:lpstr>Arial</vt:lpstr>
      <vt:lpstr>Calibri</vt:lpstr>
      <vt:lpstr>Wingdings</vt:lpstr>
      <vt:lpstr>Verdana</vt:lpstr>
      <vt:lpstr>NG_MOC_Core_ModuleNew2</vt:lpstr>
      <vt:lpstr>Module 4</vt:lpstr>
      <vt:lpstr>PowerPoint Presentation</vt:lpstr>
      <vt:lpstr>Module Overview</vt:lpstr>
      <vt:lpstr>Lesson 1: Power BI Desktop Queries</vt:lpstr>
      <vt:lpstr>The Query Editor</vt:lpstr>
      <vt:lpstr>Applied Steps</vt:lpstr>
      <vt:lpstr>The Advanced Editor</vt:lpstr>
      <vt:lpstr>Demonstration: Using Applied Steps</vt:lpstr>
      <vt:lpstr>PowerPoint Presentation</vt:lpstr>
      <vt:lpstr>PowerPoint Presentation</vt:lpstr>
      <vt:lpstr>PowerPoint Presentation</vt:lpstr>
      <vt:lpstr>Lesson 2: Shaping Data</vt:lpstr>
      <vt:lpstr>What Is Shaping Data?</vt:lpstr>
      <vt:lpstr>Formatting Data</vt:lpstr>
      <vt:lpstr>Transforming Data</vt:lpstr>
      <vt:lpstr>Demonstration: Transforming Data with the Query Editor</vt:lpstr>
      <vt:lpstr>PowerPoint Presentation</vt:lpstr>
      <vt:lpstr>PowerPoint Presentation</vt:lpstr>
      <vt:lpstr>Lesson 3: Combining Data</vt:lpstr>
      <vt:lpstr>Adding Data from the Internet</vt:lpstr>
      <vt:lpstr>Shaping the New Data</vt:lpstr>
      <vt:lpstr>Merging Data</vt:lpstr>
      <vt:lpstr>Demonstration: Adding and Shaping Data from the Internet</vt:lpstr>
      <vt:lpstr>PowerPoint Presentation</vt:lpstr>
      <vt:lpstr>PowerPoint Presentation</vt:lpstr>
      <vt:lpstr>Lab: Shaping and Combining Data</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Catherine Dunn</dc:creator>
  <cp:lastModifiedBy>Catherine Dunn</cp:lastModifiedBy>
  <cp:revision>3</cp:revision>
  <dcterms:created xsi:type="dcterms:W3CDTF">2017-11-07T10:29:34Z</dcterms:created>
  <dcterms:modified xsi:type="dcterms:W3CDTF">2017-11-07T10:45:42Z</dcterms:modified>
</cp:coreProperties>
</file>