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81" r:id="rId11"/>
    <p:sldId id="282" r:id="rId12"/>
    <p:sldId id="283" r:id="rId13"/>
    <p:sldId id="284" r:id="rId14"/>
    <p:sldId id="265" r:id="rId15"/>
    <p:sldId id="266" r:id="rId16"/>
    <p:sldId id="267" r:id="rId17"/>
    <p:sldId id="268" r:id="rId18"/>
    <p:sldId id="269" r:id="rId19"/>
    <p:sldId id="270" r:id="rId20"/>
    <p:sldId id="285" r:id="rId21"/>
    <p:sldId id="271" r:id="rId22"/>
    <p:sldId id="272" r:id="rId23"/>
    <p:sldId id="273" r:id="rId24"/>
    <p:sldId id="274" r:id="rId25"/>
    <p:sldId id="275" r:id="rId26"/>
    <p:sldId id="286" r:id="rId27"/>
    <p:sldId id="287" r:id="rId28"/>
    <p:sldId id="276" r:id="rId29"/>
    <p:sldId id="277" r:id="rId30"/>
    <p:sldId id="278" r:id="rId31"/>
    <p:sldId id="279" r:id="rId32"/>
    <p:sldId id="280" r:id="rId33"/>
  </p:sldIdLst>
  <p:sldSz cx="9144000" cy="6858000" type="screen4x3"/>
  <p:notesSz cx="6858000" cy="9144000"/>
  <p:embeddedFontLst>
    <p:embeddedFont>
      <p:font typeface="Segoe UI" panose="020B05020402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23" y="222"/>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49465-59FA-432C-BD3B-BE6870552761}" type="datetimeFigureOut">
              <a:rPr lang="en-US" smtClean="0"/>
              <a:t>11/7/2017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7E694-61F3-45E3-9E2C-9506162878F8}" type="slidenum">
              <a:rPr lang="en-US" smtClean="0"/>
              <a:t>‹#›</a:t>
            </a:fld>
            <a:endParaRPr lang="en-US" dirty="0"/>
          </a:p>
        </p:txBody>
      </p:sp>
    </p:spTree>
    <p:extLst>
      <p:ext uri="{BB962C8B-B14F-4D97-AF65-F5344CB8AC3E}">
        <p14:creationId xmlns:p14="http://schemas.microsoft.com/office/powerpoint/2010/main" val="110994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labs in this module require the students to have a Power BI account. Details on how to set up an account are included within the lab instructions.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30847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D:\Demofiles\Mod05\Setup.cmd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an Administrator,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press Enter, and when the script completes, press any key to close the window.</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Works Sales Data.xlsx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DimCurrency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DimPromotion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DimSalesTerritory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views pane on the left-hand side,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Power BI has created the relationships automatically. The layout represents a star schema.</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Maximize the tables in the relationship diagram to display all columns.</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Power BI has not created a relationship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top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table preview appears below,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OrderDateKey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t>
            </a: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10</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54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bottom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table preview appears below,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Cardinality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Many to One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Make this relationship active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DueDateKey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DueDateKey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Point out the dotted line to show that the relationship is inactive. This is because there is more than one related column in the two tables.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DimDate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Point out the dotted line to show that the relationship is inactive.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relationships from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DimCurrency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DimProduct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DimPromotion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DimSalesTerritory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have a cross filter direction of Both, indicated by the double arrow icon. These are lookup tables, so should be Single.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(CurrencyKey)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(ProductKey)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11</a:t>
            </a:fld>
            <a:endParaRPr lang="en-US" sz="1000" b="0" dirty="0"/>
          </a:p>
        </p:txBody>
      </p:sp>
      <p:sp>
        <p:nvSpPr>
          <p:cNvPr id="5" name="TextBox 4"/>
          <p:cNvSpPr txBox="1"/>
          <p:nvPr/>
        </p:nvSpPr>
        <p:spPr>
          <a:xfrm>
            <a:off x="22168" y="8875611"/>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650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(PromotionKey)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 (SalesTerritoryKey)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relationship.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Cross filter direction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relationship line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out that this is a One to One relationship because the FactInternetSales table only contains an extract. Normally this would be Many to One. This must be changed so it is ready for the remainder of the data to be loaded later.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relationship line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Relationship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Relationships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top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data preview,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bottom table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data preview,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CustomerKey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Cardinality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Many to One (*:1)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Relationships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diagram, point out that the 1 icon next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now a star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icon.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00"/>
              </a:spcAft>
              <a:buFont typeface="+mj-lt"/>
              <a:buAutoNum type="arabicPeriod" startAt="26"/>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save the file to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D:\Demofiles\Mod05\Demo</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as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Work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Sales.pbix</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00"/>
              </a:spcAft>
              <a:buFont typeface="+mj-lt"/>
              <a:buAutoNum type="arabicPeriod" startAt="26"/>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Power BI Desktop open for the next demonstration.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12</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213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statements is false?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The Power BI Autodetect feature works out the cardinality of the relationship between two tables.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When querying the data source, Power BI automatically determines the relationships, and creates them.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Sales table is related to the Customer table using the CustomerID column. There are many orders in the Sales table for each customer, and one row in the Customers table for each customer. This is a Many to One relationship.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Employees table has one row for each employee, and is related to the EmployeeAdditionalDetails table using the EmployeeID column. There is one instance of each employee in the EmployeeAdditionalDetails table. This is a One to One relationship.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After Power BI automatically creates a relationship, you cannot change the cardinality or cross filter direction options.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5: After Power BI automatically creates a relationship, you cannot change the cardinality or cross filter direction options.</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13</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995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84613" y="8679671"/>
            <a:ext cx="2971800" cy="458787"/>
          </a:xfrm>
        </p:spPr>
        <p:txBody>
          <a:bodyPr/>
          <a:lstStyle/>
          <a:p>
            <a:fld id="{EBC7E694-61F3-45E3-9E2C-9506162878F8}" type="slidenum">
              <a:rPr lang="en-US" sz="1000" b="0" smtClean="0"/>
              <a:t>14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095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174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7177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216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8921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demos in this module.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in the Views list on the left side of the window,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Report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Modeling </a:t>
            </a:r>
            <a:r>
              <a:rPr lang="en-US" sz="1000" dirty="0">
                <a:latin typeface="Arial" panose="020B0604020202020204" pitchFamily="34" charset="0"/>
                <a:ea typeface="Times New Roman" panose="02020603050405020304" pitchFamily="18" charset="0"/>
                <a:cs typeface="Times New Roman" panose="02020603050405020304" pitchFamily="18" charset="0"/>
              </a:rPr>
              <a:t>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Measure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Measure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the following script, and then press Enter: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TotalSales = SUM(FactInternetSales[SalesAmount])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type: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European Sales = CALCULATE(FactInternetSales[TotalSales], DimSalesTerritory[SalesTerritoryGroup] = "Europe")</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Point out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TotalSales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measure has been used in the formula, and then press Enter.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European Sales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check box to add it to the report.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Gauge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Format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Gauge axis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1000000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Target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1000000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Power BI open for the next demonstration.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78041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9728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concatenate and manipulate columns containing string data. Which of the following functions will not be compatible for working with text?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CONCATENATE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a:t>
            </a:r>
            <a:r>
              <a:rPr lang="en-GB" sz="1000" dirty="0" smtClean="0">
                <a:latin typeface="Arial" panose="020B0604020202020204" pitchFamily="34" charset="0"/>
                <a:ea typeface="Calibri" panose="020F0502020204030204" pitchFamily="34" charset="0"/>
                <a:cs typeface="Times New Roman" panose="02020603050405020304" pitchFamily="18" charset="0"/>
              </a:rPr>
              <a:t>MEDIAN</a:t>
            </a:r>
            <a:endPar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3: REPLACE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TRIM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UPPER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2: MEDIAN</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69552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6223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3975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4857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185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demos in this module.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in the view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a:t>
            </a:r>
            <a:r>
              <a:rPr lang="en-US" sz="1000" dirty="0">
                <a:latin typeface="Arial" panose="020B0604020202020204" pitchFamily="34" charset="0"/>
                <a:ea typeface="Times New Roman" panose="02020603050405020304" pitchFamily="18" charset="0"/>
                <a:cs typeface="Times New Roman" panose="02020603050405020304" pitchFamily="18" charset="0"/>
              </a:rPr>
              <a:t> to open the data view.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to select the table, and preview the data.</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 </a:t>
            </a:r>
          </a:p>
          <a:p>
            <a:pPr lvl="1">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FullName = [FirstName] &amp; " " &amp; [LastName]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Press Enter.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new column is not visible, scroll to the right of the table. Note the new </a:t>
            </a:r>
            <a:r>
              <a:rPr lang="en-US" sz="1000" b="1" dirty="0">
                <a:latin typeface="Arial" panose="020B0604020202020204" pitchFamily="34" charset="0"/>
                <a:ea typeface="Times New Roman" panose="02020603050405020304" pitchFamily="18" charset="0"/>
                <a:cs typeface="Times New Roman" panose="02020603050405020304" pitchFamily="18" charset="0"/>
              </a:rPr>
              <a:t>FullName</a:t>
            </a:r>
            <a:r>
              <a:rPr lang="en-US" sz="1000" dirty="0">
                <a:latin typeface="Arial" panose="020B0604020202020204" pitchFamily="34" charset="0"/>
                <a:ea typeface="Times New Roman" panose="02020603050405020304" pitchFamily="18" charset="0"/>
                <a:cs typeface="Times New Roman" panose="02020603050405020304" pitchFamily="18" charset="0"/>
              </a:rPr>
              <a:t> column in the table.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point out the icon next to the new column, which indicates that this has been created using a DAX formula.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Fields</a:t>
            </a:r>
            <a:r>
              <a:rPr lang="en-US" sz="1000" dirty="0">
                <a:latin typeface="Arial" panose="020B0604020202020204" pitchFamily="34" charset="0"/>
                <a:ea typeface="Times New Roman" panose="02020603050405020304" pitchFamily="18" charset="0"/>
                <a:cs typeface="Times New Roman" panose="02020603050405020304" pitchFamily="18" charset="0"/>
              </a:rPr>
              <a:t> pane,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MaleFemale = IF([Gender] = "M", "Male", "Female")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Press Enter.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the new column at the end of the table.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 =</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Relationship = IF([MaritalStatus] = "M", "Married", "Single")</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731231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the new column at the end of the table.</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DimCountry = DATATABLE (</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"Country", STRING, "Code", STRING,</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{"United States", "US"},</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{"United Kingdom", "UK"},</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{"France", "FR"},</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{"Germany", "DE"},</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{"Spain", "ES"}</a:t>
            </a:r>
          </a:p>
          <a:p>
            <a:pPr lvl="1">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Enter.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new table.</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Calculations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Measure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formula bar, highlight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Measure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type: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 = MAX(FactInternetSales[OrderDateKey]) </a:t>
            </a:r>
          </a:p>
          <a:p>
            <a:pPr marL="342900" lvl="0" indent="-342900">
              <a:lnSpc>
                <a:spcPct val="115000"/>
              </a:lnSpc>
              <a:spcAft>
                <a:spcPts val="995"/>
              </a:spcAft>
              <a:buFont typeface="+mj-lt"/>
              <a:buAutoNum type="arabicPeriod" startAt="2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Enter.</a:t>
            </a: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26</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3923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icon next to the measure, to indicate that this is a calculated field.</a:t>
            </a: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field.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Home Table: DimCountry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moves the measure so that it resides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table.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pane,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MostRecentOrder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measure now appears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Power BI Desktop, saving any changes</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DAX functions is not suitable for creating a calculated table?</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UNION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SUM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CROSSJOIN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NATURALINNERJOIN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NATURALLEFTOUTERJOIN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2: SUM</a:t>
            </a:r>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27</a:t>
            </a:fld>
            <a:endParaRPr lang="en-US" sz="1000" b="0" dirty="0"/>
          </a:p>
        </p:txBody>
      </p:sp>
      <p:sp>
        <p:nvSpPr>
          <p:cNvPr id="5" name="TextBox 4"/>
          <p:cNvSpPr txBox="1"/>
          <p:nvPr/>
        </p:nvSpPr>
        <p:spPr>
          <a:xfrm>
            <a:off x="27710"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3945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must have an account to sign in to the Microsoft Power BI portal to publish a report and create a dashboard. The Power BI Desktop application should be preinstalled on the virtual machine.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Create Relationships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data in your organization is spread across a number of sources. To begin with, you will import data extracts from Excel worksheets. The data should be related, so you will examine the relationships that Power BI detects automatically. Because the sales data is an extract, Power BI might not detect all of the relationships, or create them correctly, so you will have to configure them. </a:t>
            </a: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Calculations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created the required relationships in your dataset, but feel that you could benefit from some additional data that doesn’t currently exist. You will add calculated columns to the tables in your dataset, to fill in the gaps.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6850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29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812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8747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52569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functions covered in this topic, or use the link provided in the functions lesson of the Dax Queries topic to look online at the DAX Function Reference. How many of these have you already used? Have you used the equivalent functions in Excel? Which functions can you use for creating columns and measures in your organizational datasets?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Look at the dataset you used in the labs. How else can you use DAX formulas to add additional columns or </a:t>
            </a:r>
            <a:r>
              <a:rPr lang="en-GB" sz="1000" dirty="0" smtClean="0">
                <a:latin typeface="Arial" panose="020B0604020202020204" pitchFamily="34" charset="0"/>
                <a:ea typeface="Calibri" panose="020F0502020204030204" pitchFamily="34" charset="0"/>
                <a:cs typeface="Times New Roman" panose="02020603050405020304" pitchFamily="18" charset="0"/>
              </a:rPr>
              <a:t>create </a:t>
            </a:r>
            <a:r>
              <a:rPr lang="en-GB" sz="1000" dirty="0">
                <a:latin typeface="Arial" panose="020B0604020202020204" pitchFamily="34" charset="0"/>
                <a:ea typeface="Calibri" panose="020F0502020204030204" pitchFamily="34" charset="0"/>
                <a:cs typeface="Times New Roman" panose="02020603050405020304" pitchFamily="18" charset="0"/>
              </a:rPr>
              <a:t>new measures? Do you think there are any gaps in the data that you could fill using DAX</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opinions of the students.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624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32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Cardinality and cross filter direction are covered in later lessons.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123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56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333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0127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84420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demonstration requires the Power BI Desktop application to be installed on the MIA-SQL virtual machine.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Install Power BI Desktop</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and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Internet Explorer®, go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 once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 Microsoft Power BI Desktop (x64) Setup Wizard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00"/>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Desktop,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Power BI Desktop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shortcut,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Taskbar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Create a Power BI </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Account</a:t>
            </a:r>
          </a:p>
          <a:p>
            <a:pPr marL="347472" indent="-347472">
              <a:lnSpc>
                <a:spcPct val="107000"/>
              </a:lnSpc>
              <a:spcAft>
                <a:spcPts val="900"/>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Internet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go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https://powerbi.microsoft.com/en-us/documentation/powerbi-admin-signing-up-for-power-bi-with-a-new-office-365-trial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follow the steps to create an account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C7E694-61F3-45E3-9E2C-9506162878F8}"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Arial" panose="020B0604020202020204" pitchFamily="34" charset="0"/>
              </a:rPr>
              <a:t>20778B</a:t>
            </a:r>
            <a:endParaRPr lang="en-US"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336699"/>
                </a:solidFill>
                <a:latin typeface="Arial" panose="020B0604020202020204" pitchFamily="34" charset="0"/>
              </a:rPr>
              <a:t>5: Modeling Data</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smtClean="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254779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97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42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936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41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99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49542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770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98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194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19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5740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36900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5579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smtClean="0"/>
              <a:t>Module 5</a:t>
            </a:r>
            <a:endParaRPr lang="en-US" dirty="0"/>
          </a:p>
        </p:txBody>
      </p:sp>
      <p:sp>
        <p:nvSpPr>
          <p:cNvPr id="3" name="Subtitle 2"/>
          <p:cNvSpPr>
            <a:spLocks noGrp="1"/>
          </p:cNvSpPr>
          <p:nvPr>
            <p:ph type="subTitle" sz="quarter" idx="1"/>
          </p:nvPr>
        </p:nvSpPr>
        <p:spPr/>
        <p:txBody>
          <a:bodyPr/>
          <a:lstStyle/>
          <a:p>
            <a:r>
              <a:rPr lang="en-US" dirty="0" smtClean="0"/>
              <a:t>Modeling Data
</a:t>
            </a:r>
            <a:endParaRPr lang="en-US" dirty="0"/>
          </a:p>
        </p:txBody>
      </p:sp>
    </p:spTree>
    <p:extLst>
      <p:ext uri="{BB962C8B-B14F-4D97-AF65-F5344CB8AC3E}">
        <p14:creationId xmlns:p14="http://schemas.microsoft.com/office/powerpoint/2010/main" val="232341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51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34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634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12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DAX Queries</a:t>
            </a:r>
            <a:endParaRPr lang="en-US" dirty="0"/>
          </a:p>
        </p:txBody>
      </p:sp>
      <p:sp>
        <p:nvSpPr>
          <p:cNvPr id="3" name="Text Placeholder 2"/>
          <p:cNvSpPr>
            <a:spLocks noGrp="1"/>
          </p:cNvSpPr>
          <p:nvPr>
            <p:ph type="body" idx="1"/>
          </p:nvPr>
        </p:nvSpPr>
        <p:spPr/>
        <p:txBody>
          <a:bodyPr/>
          <a:lstStyle/>
          <a:p>
            <a:r>
              <a:rPr lang="en-GB" dirty="0" smtClean="0"/>
              <a:t>What Is DAX?
Syntax
Functions
Context
Demonstration: Row and Filter Context in DAX Formulas</a:t>
            </a:r>
            <a:endParaRPr lang="en-US" dirty="0"/>
          </a:p>
        </p:txBody>
      </p:sp>
    </p:spTree>
    <p:extLst>
      <p:ext uri="{BB962C8B-B14F-4D97-AF65-F5344CB8AC3E}">
        <p14:creationId xmlns:p14="http://schemas.microsoft.com/office/powerpoint/2010/main" val="427331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DAX?</a:t>
            </a:r>
            <a:endParaRPr lang="en-US" dirty="0"/>
          </a:p>
        </p:txBody>
      </p:sp>
      <p:sp>
        <p:nvSpPr>
          <p:cNvPr id="5" name="Text Placeholder 4"/>
          <p:cNvSpPr>
            <a:spLocks noGrp="1"/>
          </p:cNvSpPr>
          <p:nvPr>
            <p:ph type="body" idx="1"/>
          </p:nvPr>
        </p:nvSpPr>
        <p:spPr/>
        <p:txBody>
          <a:bodyPr/>
          <a:lstStyle/>
          <a:p>
            <a:r>
              <a:rPr lang="en-US" sz="2400" dirty="0"/>
              <a:t>Data Analysis Expressions (DAX) is a formula language:</a:t>
            </a:r>
          </a:p>
          <a:p>
            <a:pPr lvl="1"/>
            <a:r>
              <a:rPr lang="en-US" sz="2000" dirty="0"/>
              <a:t>Comprises a library of more than 200 functions, constants, and operators</a:t>
            </a:r>
          </a:p>
          <a:p>
            <a:pPr lvl="1"/>
            <a:r>
              <a:rPr lang="en-US" sz="2000" dirty="0"/>
              <a:t>Use DAX in formula or expression to calculate and return single value, or multiple values</a:t>
            </a:r>
          </a:p>
          <a:p>
            <a:pPr lvl="1"/>
            <a:r>
              <a:rPr lang="en-US" sz="2000" dirty="0"/>
              <a:t>Not a new feature—it already exists for Power Pivot for Excel, and SQL Server Analysis Services (SSAS); in Power BI, it is designed to work with relational data</a:t>
            </a:r>
          </a:p>
          <a:p>
            <a:pPr lvl="1"/>
            <a:r>
              <a:rPr lang="en-US" sz="2000" dirty="0"/>
              <a:t>With DAX, you can perform calculations such as year-on-year sales, running totals, like-for-like sales, and predict profit </a:t>
            </a:r>
          </a:p>
          <a:p>
            <a:pPr lvl="1"/>
            <a:r>
              <a:rPr lang="en-US" sz="2000" dirty="0"/>
              <a:t>Helps you gain insights into your data that you would not necessarily see just from importing </a:t>
            </a:r>
            <a:r>
              <a:rPr lang="en-US" sz="2000" dirty="0" smtClean="0"/>
              <a:t>it</a:t>
            </a:r>
            <a:endParaRPr lang="en-US" sz="2000" dirty="0"/>
          </a:p>
        </p:txBody>
      </p:sp>
    </p:spTree>
    <p:extLst>
      <p:ext uri="{BB962C8B-B14F-4D97-AF65-F5344CB8AC3E}">
        <p14:creationId xmlns:p14="http://schemas.microsoft.com/office/powerpoint/2010/main" val="179261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Your DAX formulas must be syntactically correct before you can save them to the model:</a:t>
            </a:r>
          </a:p>
          <a:p>
            <a:pPr lvl="1"/>
            <a:r>
              <a:rPr lang="en-US" sz="2000" b="0" kern="0" dirty="0">
                <a:solidFill>
                  <a:srgbClr val="000000"/>
                </a:solidFill>
              </a:rPr>
              <a:t>Use DAX formulas to create measures, and calculated columns</a:t>
            </a:r>
          </a:p>
          <a:p>
            <a:pPr lvl="1"/>
            <a:r>
              <a:rPr lang="en-US" sz="2000" b="0" kern="0" dirty="0">
                <a:solidFill>
                  <a:srgbClr val="000000"/>
                </a:solidFill>
              </a:rPr>
              <a:t>The first part of the formula is the name of the measure, or calculated column</a:t>
            </a:r>
          </a:p>
          <a:p>
            <a:pPr lvl="1"/>
            <a:r>
              <a:rPr lang="en-US" sz="2000" b="0" kern="0" dirty="0">
                <a:solidFill>
                  <a:srgbClr val="000000"/>
                </a:solidFill>
              </a:rPr>
              <a:t>This is followed by the equal operator (=)</a:t>
            </a:r>
          </a:p>
          <a:p>
            <a:pPr lvl="1"/>
            <a:r>
              <a:rPr lang="en-US" sz="2000" b="0" kern="0" dirty="0">
                <a:solidFill>
                  <a:srgbClr val="000000"/>
                </a:solidFill>
              </a:rPr>
              <a:t>The equal operator returns the result of the calculation to its right, back to the measure (much like a variable)</a:t>
            </a:r>
          </a:p>
          <a:p>
            <a:pPr lvl="1"/>
            <a:r>
              <a:rPr lang="en-US" sz="2000" b="0" kern="0" dirty="0">
                <a:solidFill>
                  <a:srgbClr val="000000"/>
                </a:solidFill>
              </a:rPr>
              <a:t>Functions must have at least one argument passed to it in parentheses (). Arguments pass a value to the function</a:t>
            </a:r>
          </a:p>
          <a:p>
            <a:pPr lvl="1"/>
            <a:r>
              <a:rPr lang="en-US" sz="2000" b="0" kern="0" dirty="0">
                <a:solidFill>
                  <a:srgbClr val="000000"/>
                </a:solidFill>
              </a:rPr>
              <a:t>Measures created in context of current table—can move</a:t>
            </a:r>
          </a:p>
          <a:p>
            <a:pPr lvl="1"/>
            <a:r>
              <a:rPr lang="en-US" sz="2000" b="0" kern="0" dirty="0">
                <a:solidFill>
                  <a:srgbClr val="000000"/>
                </a:solidFill>
              </a:rPr>
              <a:t>Include table and column name. Column name must be enclosed in square brackets []. Table names with spaces, or reserved words must be enclosed with single quotation marks (‘)</a:t>
            </a:r>
          </a:p>
        </p:txBody>
      </p:sp>
    </p:spTree>
    <p:extLst>
      <p:ext uri="{BB962C8B-B14F-4D97-AF65-F5344CB8AC3E}">
        <p14:creationId xmlns:p14="http://schemas.microsoft.com/office/powerpoint/2010/main" val="333584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DAX functions are predefined formulas that perform calculations on one or more arguments:</a:t>
            </a:r>
          </a:p>
          <a:p>
            <a:pPr lvl="1"/>
            <a:r>
              <a:rPr lang="en-US" sz="2000" b="0" kern="0" dirty="0">
                <a:solidFill>
                  <a:srgbClr val="000000"/>
                </a:solidFill>
              </a:rPr>
              <a:t>You can pass a column, function, expression, formula, constant, number, text, TRUE or FALSE as arguments</a:t>
            </a:r>
          </a:p>
          <a:p>
            <a:pPr lvl="1"/>
            <a:r>
              <a:rPr lang="en-US" sz="2000" b="0" kern="0" dirty="0">
                <a:solidFill>
                  <a:srgbClr val="000000"/>
                </a:solidFill>
              </a:rPr>
              <a:t>DAX library of 200-plus functions, operators, and constructs, in the following categories: date and time, time intelligence, filter, information, logical, math and trig, other, parent and child, statistical, and text</a:t>
            </a:r>
          </a:p>
          <a:p>
            <a:pPr lvl="1"/>
            <a:r>
              <a:rPr lang="en-US" sz="2000" b="0" kern="0" dirty="0">
                <a:solidFill>
                  <a:srgbClr val="000000"/>
                </a:solidFill>
              </a:rPr>
              <a:t>DAX functions similar to Excel, but reference an entire column or table; use filters to reference selected values</a:t>
            </a:r>
          </a:p>
          <a:p>
            <a:pPr lvl="1"/>
            <a:r>
              <a:rPr lang="en-US" sz="2000" b="0" kern="0" dirty="0">
                <a:solidFill>
                  <a:srgbClr val="000000"/>
                </a:solidFill>
              </a:rPr>
              <a:t>Functions that return a table do not display results</a:t>
            </a:r>
          </a:p>
          <a:p>
            <a:pPr lvl="1"/>
            <a:r>
              <a:rPr lang="en-US" sz="2000" b="0" kern="0" dirty="0">
                <a:solidFill>
                  <a:srgbClr val="000000"/>
                </a:solidFill>
              </a:rPr>
              <a:t>VLOOKUP effectively replaced with relational data model</a:t>
            </a:r>
          </a:p>
        </p:txBody>
      </p:sp>
    </p:spTree>
    <p:extLst>
      <p:ext uri="{BB962C8B-B14F-4D97-AF65-F5344CB8AC3E}">
        <p14:creationId xmlns:p14="http://schemas.microsoft.com/office/powerpoint/2010/main" val="111383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8639a98-e1a1-4d3d-91a9-8e4bf0c868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DAX expressions use two types of context:</a:t>
            </a:r>
          </a:p>
          <a:p>
            <a:pPr lvl="1"/>
            <a:r>
              <a:rPr lang="en-US" b="0" kern="0" dirty="0">
                <a:solidFill>
                  <a:srgbClr val="000000"/>
                </a:solidFill>
              </a:rPr>
              <a:t>Row Context: </a:t>
            </a:r>
          </a:p>
          <a:p>
            <a:pPr lvl="2"/>
            <a:r>
              <a:rPr lang="en-US" b="0" kern="0" dirty="0">
                <a:solidFill>
                  <a:srgbClr val="000000"/>
                </a:solidFill>
              </a:rPr>
              <a:t>Row context is the current row</a:t>
            </a:r>
          </a:p>
          <a:p>
            <a:pPr lvl="2"/>
            <a:r>
              <a:rPr lang="en-US" b="0" kern="0" dirty="0">
                <a:solidFill>
                  <a:srgbClr val="000000"/>
                </a:solidFill>
              </a:rPr>
              <a:t>Often applied to measures to identify a single row</a:t>
            </a:r>
          </a:p>
          <a:p>
            <a:pPr lvl="1"/>
            <a:r>
              <a:rPr lang="en-US" b="0" kern="0" dirty="0">
                <a:solidFill>
                  <a:srgbClr val="000000"/>
                </a:solidFill>
              </a:rPr>
              <a:t>Filter Context: </a:t>
            </a:r>
          </a:p>
          <a:p>
            <a:pPr lvl="2"/>
            <a:r>
              <a:rPr lang="en-US" b="0" kern="0" dirty="0">
                <a:solidFill>
                  <a:srgbClr val="000000"/>
                </a:solidFill>
              </a:rPr>
              <a:t>Exists in addition to row context </a:t>
            </a:r>
          </a:p>
          <a:p>
            <a:pPr lvl="2"/>
            <a:r>
              <a:rPr lang="en-US" b="0" kern="0" dirty="0">
                <a:solidFill>
                  <a:srgbClr val="000000"/>
                </a:solidFill>
              </a:rPr>
              <a:t>A filter context is one or more filters applied in a calculation to determine the single value or result</a:t>
            </a:r>
          </a:p>
          <a:p>
            <a:pPr lvl="2"/>
            <a:r>
              <a:rPr lang="en-US" b="0" kern="0" dirty="0">
                <a:solidFill>
                  <a:srgbClr val="000000"/>
                </a:solidFill>
              </a:rPr>
              <a:t>Filter contexts are used in visualizations; for example, a chart with Sales, Sales Person, and Month. The chart returns subsets of data based on a specific Sales Person, and Month</a:t>
            </a:r>
          </a:p>
          <a:p>
            <a:pPr lvl="2"/>
            <a:r>
              <a:rPr lang="en-US" b="0" kern="0" dirty="0">
                <a:solidFill>
                  <a:srgbClr val="000000"/>
                </a:solidFill>
              </a:rPr>
              <a:t>You can apply filter contexts using visualizations, and </a:t>
            </a:r>
            <a:r>
              <a:rPr lang="en-US" b="0" kern="0" dirty="0" smtClean="0">
                <a:solidFill>
                  <a:srgbClr val="000000"/>
                </a:solidFill>
              </a:rPr>
              <a:t>DAX</a:t>
            </a:r>
            <a:endParaRPr lang="en-US" b="0" kern="0" dirty="0">
              <a:solidFill>
                <a:srgbClr val="000000"/>
              </a:solidFill>
            </a:endParaRPr>
          </a:p>
        </p:txBody>
      </p:sp>
    </p:spTree>
    <p:extLst>
      <p:ext uri="{BB962C8B-B14F-4D97-AF65-F5344CB8AC3E}">
        <p14:creationId xmlns:p14="http://schemas.microsoft.com/office/powerpoint/2010/main" val="81252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ba12868-cca3-4d49-ac1c-dbc805562058">
    <p:spTree>
      <p:nvGrpSpPr>
        <p:cNvPr id="1" name=""/>
        <p:cNvGrpSpPr/>
        <p:nvPr/>
      </p:nvGrpSpPr>
      <p:grpSpPr>
        <a:xfrm>
          <a:off x="0" y="0"/>
          <a:ext cx="0" cy="0"/>
          <a:chOff x="0" y="0"/>
          <a:chExt cx="0" cy="0"/>
        </a:xfrm>
      </p:grpSpPr>
      <p:sp>
        <p:nvSpPr>
          <p:cNvPr id="2" name="Title 1"/>
          <p:cNvSpPr>
            <a:spLocks noGrp="1"/>
          </p:cNvSpPr>
          <p:nvPr>
            <p:ph type="title"/>
          </p:nvPr>
        </p:nvSpPr>
        <p:spPr>
          <a:xfrm>
            <a:off x="185530" y="-2"/>
            <a:ext cx="8896627" cy="740664"/>
          </a:xfrm>
        </p:spPr>
        <p:txBody>
          <a:bodyPr/>
          <a:lstStyle/>
          <a:p>
            <a:r>
              <a:rPr lang="en-GB" dirty="0" smtClean="0"/>
              <a:t>Demonstration: Row and Filter Context in DAX Formulas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this demonstration, you will see how row and filter context works with measures</a:t>
            </a:r>
          </a:p>
        </p:txBody>
      </p:sp>
    </p:spTree>
    <p:extLst>
      <p:ext uri="{BB962C8B-B14F-4D97-AF65-F5344CB8AC3E}">
        <p14:creationId xmlns:p14="http://schemas.microsoft.com/office/powerpoint/2010/main" val="108618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Relationships
DAX Queries
Calculations and Measures</a:t>
            </a:r>
            <a:endParaRPr lang="en-US" dirty="0"/>
          </a:p>
        </p:txBody>
      </p:sp>
    </p:spTree>
    <p:extLst>
      <p:ext uri="{BB962C8B-B14F-4D97-AF65-F5344CB8AC3E}">
        <p14:creationId xmlns:p14="http://schemas.microsoft.com/office/powerpoint/2010/main" val="329859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22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Calculations and Measures</a:t>
            </a:r>
            <a:endParaRPr lang="en-US" dirty="0"/>
          </a:p>
        </p:txBody>
      </p:sp>
      <p:sp>
        <p:nvSpPr>
          <p:cNvPr id="3" name="Text Placeholder 2"/>
          <p:cNvSpPr>
            <a:spLocks noGrp="1"/>
          </p:cNvSpPr>
          <p:nvPr>
            <p:ph type="body" idx="1"/>
          </p:nvPr>
        </p:nvSpPr>
        <p:spPr/>
        <p:txBody>
          <a:bodyPr/>
          <a:lstStyle/>
          <a:p>
            <a:r>
              <a:rPr lang="en-GB" dirty="0" smtClean="0"/>
              <a:t>Calculated Columns
Calculated Tables
Measures
Demonstration: Creating Calculated Columns and Measures with DAX</a:t>
            </a:r>
            <a:endParaRPr lang="en-US" dirty="0"/>
          </a:p>
        </p:txBody>
      </p:sp>
    </p:spTree>
    <p:extLst>
      <p:ext uri="{BB962C8B-B14F-4D97-AF65-F5344CB8AC3E}">
        <p14:creationId xmlns:p14="http://schemas.microsoft.com/office/powerpoint/2010/main" val="261754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Calculated columns are added to tables using DAX formulas to perform operations on existing data:</a:t>
            </a:r>
          </a:p>
          <a:p>
            <a:pPr lvl="1"/>
            <a:r>
              <a:rPr lang="en-US" sz="2000" b="0" kern="0" dirty="0">
                <a:solidFill>
                  <a:srgbClr val="000000"/>
                </a:solidFill>
              </a:rPr>
              <a:t>DAX formula defines the new column using data in the model, rather than querying the data source</a:t>
            </a:r>
          </a:p>
          <a:p>
            <a:pPr lvl="1"/>
            <a:r>
              <a:rPr lang="en-US" sz="2000" b="0" kern="0" dirty="0">
                <a:solidFill>
                  <a:srgbClr val="000000"/>
                </a:solidFill>
              </a:rPr>
              <a:t>Useful when the model does not have the data presented in a format you need</a:t>
            </a:r>
          </a:p>
          <a:p>
            <a:pPr lvl="1"/>
            <a:r>
              <a:rPr lang="en-US" sz="2000" b="0" kern="0" dirty="0">
                <a:solidFill>
                  <a:srgbClr val="000000"/>
                </a:solidFill>
              </a:rPr>
              <a:t>Concatenate strings, calculate numbers, or combine data from elsewhere in the model</a:t>
            </a:r>
          </a:p>
          <a:p>
            <a:pPr lvl="1"/>
            <a:r>
              <a:rPr lang="en-US" sz="2000" b="0" kern="0" dirty="0">
                <a:solidFill>
                  <a:srgbClr val="000000"/>
                </a:solidFill>
              </a:rPr>
              <a:t>Different from custom columns that query the data source</a:t>
            </a:r>
          </a:p>
          <a:p>
            <a:pPr lvl="1"/>
            <a:r>
              <a:rPr lang="en-US" sz="2000" b="0" kern="0" dirty="0">
                <a:solidFill>
                  <a:srgbClr val="000000"/>
                </a:solidFill>
              </a:rPr>
              <a:t>Similar to measures, as both use DAX formulas, but measures used in Values area of a visualization, calculated columns used in Axis, Legend, or Group</a:t>
            </a:r>
          </a:p>
          <a:p>
            <a:pPr lvl="1"/>
            <a:r>
              <a:rPr lang="en-US" sz="2000" b="0" kern="0" dirty="0">
                <a:solidFill>
                  <a:srgbClr val="000000"/>
                </a:solidFill>
              </a:rPr>
              <a:t>Use New Column on Modeling tab to create column</a:t>
            </a:r>
          </a:p>
          <a:p>
            <a:pPr lvl="1"/>
            <a:r>
              <a:rPr lang="en-US" sz="2000" b="0" kern="0" dirty="0">
                <a:solidFill>
                  <a:srgbClr val="000000"/>
                </a:solidFill>
              </a:rPr>
              <a:t>After creating, use in visualizations as you would any other </a:t>
            </a:r>
            <a:r>
              <a:rPr lang="en-US" sz="2000" b="0" kern="0" dirty="0" smtClean="0">
                <a:solidFill>
                  <a:srgbClr val="000000"/>
                </a:solidFill>
              </a:rPr>
              <a:t>column</a:t>
            </a:r>
            <a:endParaRPr lang="en-US" sz="2000" b="0" kern="0" dirty="0">
              <a:solidFill>
                <a:srgbClr val="000000"/>
              </a:solidFill>
            </a:endParaRPr>
          </a:p>
        </p:txBody>
      </p:sp>
    </p:spTree>
    <p:extLst>
      <p:ext uri="{BB962C8B-B14F-4D97-AF65-F5344CB8AC3E}">
        <p14:creationId xmlns:p14="http://schemas.microsoft.com/office/powerpoint/2010/main" val="359179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Tables</a:t>
            </a:r>
            <a:endParaRPr lang="en-US" dirty="0"/>
          </a:p>
        </p:txBody>
      </p:sp>
      <p:sp>
        <p:nvSpPr>
          <p:cNvPr id="4" name="Content Placeholder 2"/>
          <p:cNvSpPr txBox="1">
            <a:spLocks/>
          </p:cNvSpPr>
          <p:nvPr/>
        </p:nvSpPr>
        <p:spPr>
          <a:xfrm>
            <a:off x="458788" y="1021214"/>
            <a:ext cx="8119156" cy="54765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calculated tables using data that exists in the model:</a:t>
            </a:r>
          </a:p>
          <a:p>
            <a:pPr lvl="1"/>
            <a:r>
              <a:rPr lang="en-US" b="0" kern="0" dirty="0">
                <a:solidFill>
                  <a:srgbClr val="000000"/>
                </a:solidFill>
              </a:rPr>
              <a:t>Create table in Report view, or Data view</a:t>
            </a:r>
          </a:p>
          <a:p>
            <a:pPr lvl="1"/>
            <a:r>
              <a:rPr lang="en-US" b="0" kern="0" dirty="0">
                <a:solidFill>
                  <a:srgbClr val="000000"/>
                </a:solidFill>
              </a:rPr>
              <a:t>Use data from the model to create the new table, rather than querying the data source</a:t>
            </a:r>
          </a:p>
          <a:p>
            <a:pPr lvl="1"/>
            <a:r>
              <a:rPr lang="en-US" b="0" kern="0" dirty="0">
                <a:solidFill>
                  <a:srgbClr val="000000"/>
                </a:solidFill>
              </a:rPr>
              <a:t>From the </a:t>
            </a:r>
            <a:r>
              <a:rPr lang="en-US" kern="0" dirty="0">
                <a:solidFill>
                  <a:srgbClr val="000000"/>
                </a:solidFill>
              </a:rPr>
              <a:t>Modeling</a:t>
            </a:r>
            <a:r>
              <a:rPr lang="en-US" b="0" kern="0" dirty="0">
                <a:solidFill>
                  <a:srgbClr val="000000"/>
                </a:solidFill>
              </a:rPr>
              <a:t> tab, click </a:t>
            </a:r>
            <a:r>
              <a:rPr lang="en-US" kern="0" dirty="0">
                <a:solidFill>
                  <a:srgbClr val="000000"/>
                </a:solidFill>
              </a:rPr>
              <a:t>New Table </a:t>
            </a:r>
            <a:r>
              <a:rPr lang="en-US" b="0" kern="0" dirty="0">
                <a:solidFill>
                  <a:srgbClr val="000000"/>
                </a:solidFill>
              </a:rPr>
              <a:t>in the Calculations group, and then add DAX formula</a:t>
            </a:r>
          </a:p>
          <a:p>
            <a:pPr lvl="1"/>
            <a:r>
              <a:rPr lang="en-US" b="0" kern="0" dirty="0">
                <a:solidFill>
                  <a:srgbClr val="000000"/>
                </a:solidFill>
              </a:rPr>
              <a:t>Use functions such as UNION, NATURALINNERJOIN, NATURALLEFTOUTERJOIN, or DATATABLE</a:t>
            </a:r>
          </a:p>
          <a:p>
            <a:pPr lvl="1"/>
            <a:r>
              <a:rPr lang="en-US" b="0" kern="0" dirty="0">
                <a:solidFill>
                  <a:srgbClr val="000000"/>
                </a:solidFill>
              </a:rPr>
              <a:t>Calculated table and columns can be used in the same way as other tables. Rename table and columns, use in relationships with other tables, change data types, add columns, measures, and use in visualizations</a:t>
            </a:r>
          </a:p>
        </p:txBody>
      </p:sp>
    </p:spTree>
    <p:extLst>
      <p:ext uri="{BB962C8B-B14F-4D97-AF65-F5344CB8AC3E}">
        <p14:creationId xmlns:p14="http://schemas.microsoft.com/office/powerpoint/2010/main" val="60081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Measures help you discover insights into your data that might otherwise be hidden:</a:t>
            </a:r>
          </a:p>
          <a:p>
            <a:pPr lvl="1"/>
            <a:r>
              <a:rPr lang="en-US" sz="2000" b="0" kern="0" dirty="0">
                <a:solidFill>
                  <a:srgbClr val="000000"/>
                </a:solidFill>
              </a:rPr>
              <a:t>Include aggregations in your measures, such as average, minimum, maximum, count distinct DAX functions</a:t>
            </a:r>
          </a:p>
          <a:p>
            <a:pPr lvl="1"/>
            <a:r>
              <a:rPr lang="en-US" sz="2000" b="0" kern="0" dirty="0">
                <a:solidFill>
                  <a:srgbClr val="000000"/>
                </a:solidFill>
              </a:rPr>
              <a:t>Use other DAX functions to create complex calculations</a:t>
            </a:r>
          </a:p>
          <a:p>
            <a:pPr lvl="1"/>
            <a:r>
              <a:rPr lang="en-US" sz="2000" b="0" kern="0" dirty="0">
                <a:solidFill>
                  <a:srgbClr val="000000"/>
                </a:solidFill>
              </a:rPr>
              <a:t>Useful for highlighting running totals, comparing sales this year to date with sales for the same period last year, and sales forecasting</a:t>
            </a:r>
          </a:p>
          <a:p>
            <a:pPr lvl="1"/>
            <a:r>
              <a:rPr lang="en-US" sz="2000" b="0" kern="0" dirty="0">
                <a:solidFill>
                  <a:srgbClr val="000000"/>
                </a:solidFill>
              </a:rPr>
              <a:t>Create measure in Report view or Data view</a:t>
            </a:r>
          </a:p>
          <a:p>
            <a:pPr lvl="1"/>
            <a:r>
              <a:rPr lang="en-US" sz="2000" b="0" kern="0" dirty="0">
                <a:solidFill>
                  <a:srgbClr val="000000"/>
                </a:solidFill>
              </a:rPr>
              <a:t>Measures can be used in visualizations as you would any other column</a:t>
            </a:r>
          </a:p>
          <a:p>
            <a:pPr lvl="1"/>
            <a:r>
              <a:rPr lang="en-US" sz="2000" b="0" kern="0" dirty="0">
                <a:solidFill>
                  <a:srgbClr val="000000"/>
                </a:solidFill>
              </a:rPr>
              <a:t>Change the Home table where the measure resides</a:t>
            </a:r>
          </a:p>
        </p:txBody>
      </p:sp>
    </p:spTree>
    <p:extLst>
      <p:ext uri="{BB962C8B-B14F-4D97-AF65-F5344CB8AC3E}">
        <p14:creationId xmlns:p14="http://schemas.microsoft.com/office/powerpoint/2010/main" val="412680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df2c25a9-aa7a-4de8-ad9a-285939dc59bb">
    <p:spTree>
      <p:nvGrpSpPr>
        <p:cNvPr id="1" name=""/>
        <p:cNvGrpSpPr/>
        <p:nvPr/>
      </p:nvGrpSpPr>
      <p:grpSpPr>
        <a:xfrm>
          <a:off x="0" y="0"/>
          <a:ext cx="0" cy="0"/>
          <a:chOff x="0" y="0"/>
          <a:chExt cx="0" cy="0"/>
        </a:xfrm>
      </p:grpSpPr>
      <p:sp>
        <p:nvSpPr>
          <p:cNvPr id="2" name="Title 1"/>
          <p:cNvSpPr>
            <a:spLocks noGrp="1"/>
          </p:cNvSpPr>
          <p:nvPr>
            <p:ph type="title"/>
          </p:nvPr>
        </p:nvSpPr>
        <p:spPr>
          <a:xfrm>
            <a:off x="70678" y="-2"/>
            <a:ext cx="9073322" cy="740664"/>
          </a:xfrm>
        </p:spPr>
        <p:txBody>
          <a:bodyPr/>
          <a:lstStyle/>
          <a:p>
            <a:r>
              <a:rPr lang="en-GB" sz="2300" dirty="0" smtClean="0"/>
              <a:t>Demonstration: Creating Calculated Columns and Measures with DAX</a:t>
            </a:r>
            <a:endParaRPr lang="en-US" sz="23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calculated columns</a:t>
            </a:r>
          </a:p>
          <a:p>
            <a:pPr lvl="0"/>
            <a:r>
              <a:rPr lang="en-US" b="0" kern="0" dirty="0">
                <a:solidFill>
                  <a:srgbClr val="000000"/>
                </a:solidFill>
              </a:rPr>
              <a:t>Add a new table</a:t>
            </a:r>
          </a:p>
          <a:p>
            <a:pPr lvl="0"/>
            <a:r>
              <a:rPr lang="en-US" b="0" kern="0" dirty="0">
                <a:solidFill>
                  <a:srgbClr val="000000"/>
                </a:solidFill>
              </a:rPr>
              <a:t>Create a new measure</a:t>
            </a:r>
          </a:p>
        </p:txBody>
      </p:sp>
    </p:spTree>
    <p:extLst>
      <p:ext uri="{BB962C8B-B14F-4D97-AF65-F5344CB8AC3E}">
        <p14:creationId xmlns:p14="http://schemas.microsoft.com/office/powerpoint/2010/main" val="335130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078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076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Modeling Data</a:t>
            </a:r>
            <a:endParaRPr lang="en-US" dirty="0"/>
          </a:p>
        </p:txBody>
      </p:sp>
      <p:sp>
        <p:nvSpPr>
          <p:cNvPr id="3" name="Text Placeholder 2"/>
          <p:cNvSpPr>
            <a:spLocks noGrp="1"/>
          </p:cNvSpPr>
          <p:nvPr>
            <p:ph type="body" idx="1"/>
          </p:nvPr>
        </p:nvSpPr>
        <p:spPr/>
        <p:txBody>
          <a:bodyPr/>
          <a:lstStyle/>
          <a:p>
            <a:r>
              <a:rPr lang="en-US" dirty="0" smtClean="0"/>
              <a:t>Exercise 1: Create Relationships
Exercise 2: Calculations</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US" sz="2800" dirty="0" smtClean="0">
                <a:latin typeface="Segoe UI" panose="020B0502040204020203" pitchFamily="34" charset="0"/>
              </a:rPr>
              <a:t>Estimated Time: 60 minutes</a:t>
            </a:r>
            <a:endParaRPr lang="en-US" sz="2800" dirty="0">
              <a:latin typeface="Segoe UI" panose="020B0502040204020203" pitchFamily="34" charset="0"/>
            </a:endParaRPr>
          </a:p>
        </p:txBody>
      </p:sp>
    </p:spTree>
    <p:extLst>
      <p:ext uri="{BB962C8B-B14F-4D97-AF65-F5344CB8AC3E}">
        <p14:creationId xmlns:p14="http://schemas.microsoft.com/office/powerpoint/2010/main" val="215612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832092"/>
          </a:xfrm>
          <a:prstGeom prst="rect">
            <a:avLst/>
          </a:prstGeom>
          <a:noFill/>
        </p:spPr>
        <p:txBody>
          <a:bodyPr vert="horz" wrap="square" rtlCol="0">
            <a:spAutoFit/>
          </a:bodyPr>
          <a:lstStyle/>
          <a:p>
            <a:pPr marL="0" marR="0">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Adventure Works employees are increasingly frustrated by the time it takes to implement managed BI services. The existing managed BI infrastructure, including a data warehouse, enterprise data models, and reports and dashboards, are valued sources of decision-making information. However, users increasingly want to explore relationships with other, currently unmanaged data. It takes too long for the IT department to incorporate these requirements into the corporate BI solution</a:t>
            </a:r>
            <a:r>
              <a:rPr lang="en-GB" sz="2800" b="0" dirty="0" smtClean="0">
                <a:latin typeface="Segoe UI" panose="020B0502040204020203" pitchFamily="34" charset="0"/>
                <a:ea typeface="Calibri" panose="020F0502020204030204" pitchFamily="34" charset="0"/>
                <a:cs typeface="Times New Roman" panose="02020603050405020304" pitchFamily="18" charset="0"/>
              </a:rPr>
              <a:t>.</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04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Relationships</a:t>
            </a:r>
            <a:endParaRPr lang="en-US" dirty="0"/>
          </a:p>
        </p:txBody>
      </p:sp>
      <p:sp>
        <p:nvSpPr>
          <p:cNvPr id="3" name="Text Placeholder 2"/>
          <p:cNvSpPr>
            <a:spLocks noGrp="1"/>
          </p:cNvSpPr>
          <p:nvPr>
            <p:ph type="body" idx="1"/>
          </p:nvPr>
        </p:nvSpPr>
        <p:spPr/>
        <p:txBody>
          <a:bodyPr/>
          <a:lstStyle/>
          <a:p>
            <a:r>
              <a:rPr lang="en-GB" dirty="0" smtClean="0"/>
              <a:t>What Are Relationships?
Viewing Relationships
Creating Relationships
Cardinality
Cross Filter Direction
Demonstration: Viewing Relationships in Power BI</a:t>
            </a:r>
            <a:endParaRPr lang="en-US" dirty="0"/>
          </a:p>
        </p:txBody>
      </p:sp>
    </p:spTree>
    <p:extLst>
      <p:ext uri="{BB962C8B-B14F-4D97-AF65-F5344CB8AC3E}">
        <p14:creationId xmlns:p14="http://schemas.microsoft.com/office/powerpoint/2010/main" val="295424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smtClean="0"/>
              <a:t>Scenario (continued)</a:t>
            </a:r>
            <a:endParaRPr lang="en-US" dirty="0"/>
          </a:p>
        </p:txBody>
      </p:sp>
      <p:sp>
        <p:nvSpPr>
          <p:cNvPr id="3" name="Text Placeholder 2"/>
          <p:cNvSpPr>
            <a:spLocks noGrp="1"/>
          </p:cNvSpPr>
          <p:nvPr>
            <p:ph type="body" idx="1"/>
          </p:nvPr>
        </p:nvSpPr>
        <p:spPr/>
        <p:txBody>
          <a:bodyPr/>
          <a:lstStyle/>
          <a:p>
            <a:pPr marL="0" indent="0">
              <a:buNone/>
            </a:pPr>
            <a:r>
              <a:rPr lang="en-GB" kern="1200" dirty="0">
                <a:solidFill>
                  <a:srgbClr val="000000"/>
                </a:solidFill>
                <a:ea typeface="Calibri" panose="020F0502020204030204" pitchFamily="34" charset="0"/>
                <a:cs typeface="Times New Roman" panose="02020603050405020304" pitchFamily="18" charset="0"/>
              </a:rPr>
              <a:t>As a BI professional, you have been asked to explore ways in which Adventure Works can empower business users to augment their managed enterprise BI solution with self-service BI.</a:t>
            </a:r>
            <a:endParaRPr lang="en-US" dirty="0"/>
          </a:p>
        </p:txBody>
      </p:sp>
    </p:spTree>
    <p:extLst>
      <p:ext uri="{BB962C8B-B14F-4D97-AF65-F5344CB8AC3E}">
        <p14:creationId xmlns:p14="http://schemas.microsoft.com/office/powerpoint/2010/main" val="1778192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pPr marL="0" indent="0">
              <a:buNone/>
            </a:pPr>
            <a:r>
              <a:rPr lang="en-US" dirty="0"/>
              <a:t>In this lab, you learned how to view and create relationships between the tables in your dataset, and how to add calculated columns to tables.</a:t>
            </a:r>
          </a:p>
          <a:p>
            <a:pPr marL="0" indent="0">
              <a:buNone/>
            </a:pPr>
            <a:endParaRPr lang="en-US" dirty="0"/>
          </a:p>
        </p:txBody>
      </p:sp>
    </p:spTree>
    <p:extLst>
      <p:ext uri="{BB962C8B-B14F-4D97-AF65-F5344CB8AC3E}">
        <p14:creationId xmlns:p14="http://schemas.microsoft.com/office/powerpoint/2010/main" val="952650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pPr marL="0" indent="0">
              <a:buNone/>
            </a:pPr>
            <a:r>
              <a:rPr lang="en-US" sz="2400" dirty="0"/>
              <a:t>Microsoft Power BI is making its mark in the self-service BI world—because it can quickly create visually stunning, interactive reports and dashboards. Power BI provides a straightforward way to combine data from a wide range of sources into a single dataset, and then work with that data to create cohesive reports. This module went behind the scenes of the visualizations, and explored the techniques and features on offer to shape and enhance your data. With automatic relationship creation, a vast library of DAX functions, and the ability to add calculated columns, tables, and measures quickly, you have seen how Power BI creates attractive reports, while helping you find hidden insights into your data. </a:t>
            </a:r>
          </a:p>
        </p:txBody>
      </p:sp>
    </p:spTree>
    <p:extLst>
      <p:ext uri="{BB962C8B-B14F-4D97-AF65-F5344CB8AC3E}">
        <p14:creationId xmlns:p14="http://schemas.microsoft.com/office/powerpoint/2010/main" val="150586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Relationships?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Relationships join tables together so you can work with multiple tables as if they were one:</a:t>
            </a:r>
          </a:p>
          <a:p>
            <a:pPr lvl="1"/>
            <a:r>
              <a:rPr lang="en-US" b="0" kern="0" dirty="0">
                <a:solidFill>
                  <a:srgbClr val="000000"/>
                </a:solidFill>
              </a:rPr>
              <a:t>Usually created in an OLTP system as part of the normalization process, by adding keys to tables</a:t>
            </a:r>
          </a:p>
          <a:p>
            <a:pPr lvl="1"/>
            <a:r>
              <a:rPr lang="en-US" b="0" kern="0" dirty="0">
                <a:solidFill>
                  <a:srgbClr val="000000"/>
                </a:solidFill>
              </a:rPr>
              <a:t>Prevents repeated values, and each entity has only those attributes that belong to it</a:t>
            </a:r>
          </a:p>
          <a:p>
            <a:pPr lvl="1"/>
            <a:r>
              <a:rPr lang="en-US" b="0" kern="0" dirty="0">
                <a:solidFill>
                  <a:srgbClr val="000000"/>
                </a:solidFill>
              </a:rPr>
              <a:t>Data warehouse uses fact tables, with keys that join to dimension tables</a:t>
            </a:r>
          </a:p>
          <a:p>
            <a:pPr lvl="1"/>
            <a:r>
              <a:rPr lang="en-US" b="0" kern="0" dirty="0">
                <a:solidFill>
                  <a:srgbClr val="000000"/>
                </a:solidFill>
              </a:rPr>
              <a:t>Power BI Autodetect feature can recognize relationships, and creates them automatically</a:t>
            </a:r>
          </a:p>
        </p:txBody>
      </p:sp>
    </p:spTree>
    <p:extLst>
      <p:ext uri="{BB962C8B-B14F-4D97-AF65-F5344CB8AC3E}">
        <p14:creationId xmlns:p14="http://schemas.microsoft.com/office/powerpoint/2010/main" val="205920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Relationships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 BI Autodetect feature works out relationships in queries run against data source:</a:t>
            </a:r>
          </a:p>
          <a:p>
            <a:pPr lvl="1"/>
            <a:r>
              <a:rPr lang="en-US" b="0" kern="0" dirty="0">
                <a:solidFill>
                  <a:srgbClr val="000000"/>
                </a:solidFill>
              </a:rPr>
              <a:t>Relationships are created automatically after data load</a:t>
            </a:r>
          </a:p>
          <a:p>
            <a:pPr lvl="1"/>
            <a:r>
              <a:rPr lang="en-US" b="0" kern="0" dirty="0">
                <a:solidFill>
                  <a:srgbClr val="000000"/>
                </a:solidFill>
              </a:rPr>
              <a:t>Autodetect determines cardinality and cross filter direction in the relationship</a:t>
            </a:r>
          </a:p>
          <a:p>
            <a:pPr lvl="1"/>
            <a:r>
              <a:rPr lang="en-US" b="0" kern="0" dirty="0">
                <a:solidFill>
                  <a:srgbClr val="000000"/>
                </a:solidFill>
              </a:rPr>
              <a:t>View and edit relationships created by Power BI in the Relationships view, using a relationship diagram</a:t>
            </a:r>
          </a:p>
          <a:p>
            <a:pPr lvl="1"/>
            <a:r>
              <a:rPr lang="en-US" b="0" kern="0" dirty="0">
                <a:solidFill>
                  <a:srgbClr val="000000"/>
                </a:solidFill>
              </a:rPr>
              <a:t>When Power BI detects more than one relationship between two tables, only one can be active, and is set as the default; turn off incorrect active relationship</a:t>
            </a:r>
          </a:p>
          <a:p>
            <a:pPr lvl="1"/>
            <a:r>
              <a:rPr lang="en-US" b="0" kern="0" dirty="0">
                <a:solidFill>
                  <a:srgbClr val="000000"/>
                </a:solidFill>
              </a:rPr>
              <a:t>Delete relationships in the Relationships view</a:t>
            </a:r>
          </a:p>
        </p:txBody>
      </p:sp>
    </p:spTree>
    <p:extLst>
      <p:ext uri="{BB962C8B-B14F-4D97-AF65-F5344CB8AC3E}">
        <p14:creationId xmlns:p14="http://schemas.microsoft.com/office/powerpoint/2010/main" val="8036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026e101-78f2-4619-b212-b7c7f787b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Relationships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ways to create relationships in Power BI:</a:t>
            </a:r>
          </a:p>
          <a:p>
            <a:pPr lvl="1"/>
            <a:r>
              <a:rPr lang="en-US" b="0" kern="0" dirty="0">
                <a:solidFill>
                  <a:srgbClr val="000000"/>
                </a:solidFill>
              </a:rPr>
              <a:t>Using Power BI Autodetect feature</a:t>
            </a:r>
          </a:p>
          <a:p>
            <a:pPr lvl="2"/>
            <a:r>
              <a:rPr lang="en-US" b="0" kern="0" dirty="0">
                <a:solidFill>
                  <a:srgbClr val="000000"/>
                </a:solidFill>
              </a:rPr>
              <a:t>Runs in the background when you import data into the model</a:t>
            </a:r>
          </a:p>
          <a:p>
            <a:pPr lvl="2"/>
            <a:r>
              <a:rPr lang="en-US" b="0" kern="0" dirty="0">
                <a:solidFill>
                  <a:srgbClr val="000000"/>
                </a:solidFill>
              </a:rPr>
              <a:t>Automatically works out relationships between tables</a:t>
            </a:r>
          </a:p>
          <a:p>
            <a:pPr lvl="2"/>
            <a:r>
              <a:rPr lang="en-US" b="0" kern="0" dirty="0">
                <a:solidFill>
                  <a:srgbClr val="000000"/>
                </a:solidFill>
              </a:rPr>
              <a:t>Makes a best guess at cardinality, and cross filter direction </a:t>
            </a:r>
          </a:p>
          <a:p>
            <a:pPr lvl="1"/>
            <a:r>
              <a:rPr lang="en-US" b="0" kern="0" dirty="0">
                <a:solidFill>
                  <a:srgbClr val="000000"/>
                </a:solidFill>
              </a:rPr>
              <a:t>Create relationship manually</a:t>
            </a:r>
          </a:p>
          <a:p>
            <a:pPr lvl="2"/>
            <a:r>
              <a:rPr lang="en-US" b="0" kern="0" dirty="0">
                <a:solidFill>
                  <a:srgbClr val="000000"/>
                </a:solidFill>
              </a:rPr>
              <a:t>In Relationships view, drag first column in relationship onto the related column in the second table. Cardinality and cross filter direction are automatically set</a:t>
            </a:r>
          </a:p>
          <a:p>
            <a:pPr lvl="2"/>
            <a:r>
              <a:rPr lang="en-US" b="0" kern="0" dirty="0">
                <a:solidFill>
                  <a:srgbClr val="000000"/>
                </a:solidFill>
              </a:rPr>
              <a:t>Click Manage Relationships to open Create Relationship dialog</a:t>
            </a:r>
          </a:p>
          <a:p>
            <a:pPr lvl="1"/>
            <a:r>
              <a:rPr lang="en-US" b="0" kern="0" dirty="0">
                <a:solidFill>
                  <a:srgbClr val="000000"/>
                </a:solidFill>
              </a:rPr>
              <a:t>If you can’t create a relationship, it’s likely to be because of null, or empty values, or duplicate rows</a:t>
            </a:r>
          </a:p>
        </p:txBody>
      </p:sp>
    </p:spTree>
    <p:extLst>
      <p:ext uri="{BB962C8B-B14F-4D97-AF65-F5344CB8AC3E}">
        <p14:creationId xmlns:p14="http://schemas.microsoft.com/office/powerpoint/2010/main" val="343018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29712ff-00f9-48d1-9a68-b0ddeb146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4" name="Content Placeholder 2"/>
          <p:cNvSpPr txBox="1">
            <a:spLocks/>
          </p:cNvSpPr>
          <p:nvPr/>
        </p:nvSpPr>
        <p:spPr>
          <a:xfrm>
            <a:off x="458788" y="1021214"/>
            <a:ext cx="8119156" cy="535228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 data modeling, cardinality refers to the relationship between two tables. Three types:</a:t>
            </a:r>
          </a:p>
          <a:p>
            <a:pPr lvl="1"/>
            <a:r>
              <a:rPr lang="en-US" sz="2000" kern="0" dirty="0">
                <a:solidFill>
                  <a:srgbClr val="000000"/>
                </a:solidFill>
              </a:rPr>
              <a:t>Many to One (*:1)</a:t>
            </a:r>
            <a:r>
              <a:rPr lang="en-US" sz="2000" b="0" kern="0" dirty="0">
                <a:solidFill>
                  <a:srgbClr val="000000"/>
                </a:solidFill>
              </a:rPr>
              <a:t>: This is the default type, and most common. The first table has multiple instances of the join value. The second table has one instance of the value; for example, Sales to Customers. Frequently used with lookup tables, such as Countries, or States</a:t>
            </a:r>
          </a:p>
          <a:p>
            <a:pPr lvl="1"/>
            <a:r>
              <a:rPr lang="en-US" sz="2000" kern="0" dirty="0">
                <a:solidFill>
                  <a:srgbClr val="000000"/>
                </a:solidFill>
              </a:rPr>
              <a:t>One to One (1:1)</a:t>
            </a:r>
            <a:r>
              <a:rPr lang="en-US" sz="2000" b="0" kern="0" dirty="0">
                <a:solidFill>
                  <a:srgbClr val="000000"/>
                </a:solidFill>
              </a:rPr>
              <a:t>: Less common than Many to One, as only one instance of the value exists in the two related tables. Employees related to EmployeeAdditionalDetails</a:t>
            </a:r>
          </a:p>
          <a:p>
            <a:pPr lvl="1"/>
            <a:r>
              <a:rPr lang="en-US" sz="2000" kern="0" dirty="0">
                <a:solidFill>
                  <a:srgbClr val="000000"/>
                </a:solidFill>
              </a:rPr>
              <a:t>One to Many (1:*)</a:t>
            </a:r>
            <a:r>
              <a:rPr lang="en-US" sz="2000" b="0" kern="0" dirty="0">
                <a:solidFill>
                  <a:srgbClr val="000000"/>
                </a:solidFill>
              </a:rPr>
              <a:t>: This is the reverse relationship of the Many to One type. In this case, Customers to Sales, with one customer having multiple orders in the Sales </a:t>
            </a:r>
            <a:r>
              <a:rPr lang="en-US" sz="2000" b="0" kern="0" dirty="0" smtClean="0">
                <a:solidFill>
                  <a:srgbClr val="000000"/>
                </a:solidFill>
              </a:rPr>
              <a:t>table</a:t>
            </a:r>
            <a:endParaRPr lang="en-US" sz="2000" kern="0" dirty="0">
              <a:solidFill>
                <a:srgbClr val="000000"/>
              </a:solidFill>
            </a:endParaRPr>
          </a:p>
        </p:txBody>
      </p:sp>
    </p:spTree>
    <p:extLst>
      <p:ext uri="{BB962C8B-B14F-4D97-AF65-F5344CB8AC3E}">
        <p14:creationId xmlns:p14="http://schemas.microsoft.com/office/powerpoint/2010/main" val="174978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b61040e-5720-4911-bb5e-adf8b3289e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Filter Direction</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The cross filter direction of relationships affects how Power BI treats the tables in visualizations:</a:t>
            </a:r>
          </a:p>
          <a:p>
            <a:pPr lvl="1"/>
            <a:r>
              <a:rPr lang="en-US" sz="2000" b="0" kern="0" dirty="0">
                <a:solidFill>
                  <a:srgbClr val="000000"/>
                </a:solidFill>
              </a:rPr>
              <a:t>The Cross filter direction is automatically set when relationships are created manually or using Autodetect</a:t>
            </a:r>
          </a:p>
          <a:p>
            <a:pPr lvl="1"/>
            <a:r>
              <a:rPr lang="en-US" sz="2000" b="0" kern="0" dirty="0">
                <a:solidFill>
                  <a:srgbClr val="000000"/>
                </a:solidFill>
              </a:rPr>
              <a:t>Power BI makes best guess at the direction</a:t>
            </a:r>
          </a:p>
          <a:p>
            <a:pPr lvl="0"/>
            <a:r>
              <a:rPr lang="en-US" sz="2400" b="0" kern="0" dirty="0">
                <a:solidFill>
                  <a:srgbClr val="000000"/>
                </a:solidFill>
              </a:rPr>
              <a:t>Two types of Cross filter direction:</a:t>
            </a:r>
          </a:p>
          <a:p>
            <a:pPr lvl="1"/>
            <a:r>
              <a:rPr lang="en-US" sz="2000" kern="0" dirty="0">
                <a:solidFill>
                  <a:srgbClr val="000000"/>
                </a:solidFill>
              </a:rPr>
              <a:t>Both</a:t>
            </a:r>
            <a:r>
              <a:rPr lang="en-US" sz="2000" b="0" kern="0" dirty="0">
                <a:solidFill>
                  <a:srgbClr val="000000"/>
                </a:solidFill>
              </a:rPr>
              <a:t>: The default, and most common type. Enables two tables to be treated as one. Used in star schema relationships; for example, FactInternetSales to Customers. Aggregate by sales and customers</a:t>
            </a:r>
          </a:p>
          <a:p>
            <a:pPr lvl="1"/>
            <a:r>
              <a:rPr lang="en-US" sz="2000" kern="0" dirty="0">
                <a:solidFill>
                  <a:srgbClr val="000000"/>
                </a:solidFill>
              </a:rPr>
              <a:t>Single</a:t>
            </a:r>
            <a:r>
              <a:rPr lang="en-US" sz="2000" b="0" kern="0" dirty="0">
                <a:solidFill>
                  <a:srgbClr val="000000"/>
                </a:solidFill>
              </a:rPr>
              <a:t>: The filters in related tables operate on the table where the values are aggregated. Used in star schema Many to One relationships where lookup table is included; for example, FactInternetSales to DimCurrency, or DimSalesTerritory</a:t>
            </a:r>
          </a:p>
        </p:txBody>
      </p:sp>
    </p:spTree>
    <p:extLst>
      <p:ext uri="{BB962C8B-B14F-4D97-AF65-F5344CB8AC3E}">
        <p14:creationId xmlns:p14="http://schemas.microsoft.com/office/powerpoint/2010/main" val="74241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4ea9603-055e-4c2a-8205-a0f3ec721e5b">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994512" cy="740664"/>
          </a:xfrm>
        </p:spPr>
        <p:txBody>
          <a:bodyPr/>
          <a:lstStyle/>
          <a:p>
            <a:r>
              <a:rPr lang="en-GB" dirty="0" smtClean="0"/>
              <a:t>Demonstration: Viewing Relationships in Power BI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Import a data extract into Power BI</a:t>
            </a:r>
          </a:p>
          <a:p>
            <a:pPr lvl="0"/>
            <a:r>
              <a:rPr lang="en-US" b="0" kern="0" dirty="0">
                <a:solidFill>
                  <a:srgbClr val="000000"/>
                </a:solidFill>
              </a:rPr>
              <a:t>View and edit the relationships created automatically</a:t>
            </a:r>
          </a:p>
          <a:p>
            <a:pPr lvl="0"/>
            <a:r>
              <a:rPr lang="en-US" b="0" kern="0" dirty="0">
                <a:solidFill>
                  <a:srgbClr val="000000"/>
                </a:solidFill>
              </a:rPr>
              <a:t>Add new relationships</a:t>
            </a:r>
          </a:p>
        </p:txBody>
      </p:sp>
    </p:spTree>
    <p:extLst>
      <p:ext uri="{BB962C8B-B14F-4D97-AF65-F5344CB8AC3E}">
        <p14:creationId xmlns:p14="http://schemas.microsoft.com/office/powerpoint/2010/main" val="27983819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104</TotalTime>
  <Words>4390</Words>
  <Application>Microsoft Office PowerPoint</Application>
  <PresentationFormat>On-screen Show (4:3)</PresentationFormat>
  <Paragraphs>410</Paragraphs>
  <Slides>32</Slides>
  <Notes>32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Segoe UI</vt:lpstr>
      <vt:lpstr>Symbol</vt:lpstr>
      <vt:lpstr>Arial</vt:lpstr>
      <vt:lpstr>Calibri</vt:lpstr>
      <vt:lpstr>Wingdings</vt:lpstr>
      <vt:lpstr>Verdana</vt:lpstr>
      <vt:lpstr>Times New Roman</vt:lpstr>
      <vt:lpstr>NG_MOC_Core_ModuleNew2</vt:lpstr>
      <vt:lpstr>Module 5</vt:lpstr>
      <vt:lpstr>Module Overview</vt:lpstr>
      <vt:lpstr>Lesson 1: Relationships</vt:lpstr>
      <vt:lpstr>What Are Relationships?</vt:lpstr>
      <vt:lpstr>Viewing Relationships</vt:lpstr>
      <vt:lpstr>Creating Relationships</vt:lpstr>
      <vt:lpstr>Cardinality</vt:lpstr>
      <vt:lpstr>Cross Filter Direction</vt:lpstr>
      <vt:lpstr>Demonstration: Viewing Relationships in Power BI</vt:lpstr>
      <vt:lpstr>PowerPoint Presentation</vt:lpstr>
      <vt:lpstr>PowerPoint Presentation</vt:lpstr>
      <vt:lpstr>PowerPoint Presentation</vt:lpstr>
      <vt:lpstr>PowerPoint Presentation</vt:lpstr>
      <vt:lpstr>Lesson 2: DAX Queries</vt:lpstr>
      <vt:lpstr>What Is DAX?</vt:lpstr>
      <vt:lpstr>Syntax</vt:lpstr>
      <vt:lpstr>Functions</vt:lpstr>
      <vt:lpstr>Context</vt:lpstr>
      <vt:lpstr>Demonstration: Row and Filter Context in DAX Formulas</vt:lpstr>
      <vt:lpstr>PowerPoint Presentation</vt:lpstr>
      <vt:lpstr>Lesson 3: Calculations and Measures</vt:lpstr>
      <vt:lpstr>Calculated Columns</vt:lpstr>
      <vt:lpstr>Calculated Tables</vt:lpstr>
      <vt:lpstr>Measures</vt:lpstr>
      <vt:lpstr>Demonstration: Creating Calculated Columns and Measures with DAX</vt:lpstr>
      <vt:lpstr>PowerPoint Presentation</vt:lpstr>
      <vt:lpstr>PowerPoint Presentation</vt:lpstr>
      <vt:lpstr>Lab: Modeling Data</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Catherine Dunn</dc:creator>
  <cp:lastModifiedBy>Catherine Dunn</cp:lastModifiedBy>
  <cp:revision>4</cp:revision>
  <dcterms:created xsi:type="dcterms:W3CDTF">2017-11-07T13:04:02Z</dcterms:created>
  <dcterms:modified xsi:type="dcterms:W3CDTF">2017-11-07T14:48:37Z</dcterms:modified>
</cp:coreProperties>
</file>