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4" r:id="rId11"/>
    <p:sldId id="275" r:id="rId12"/>
    <p:sldId id="276" r:id="rId13"/>
    <p:sldId id="277" r:id="rId14"/>
    <p:sldId id="265" r:id="rId15"/>
    <p:sldId id="266" r:id="rId16"/>
    <p:sldId id="267" r:id="rId17"/>
    <p:sldId id="268" r:id="rId18"/>
    <p:sldId id="269" r:id="rId19"/>
    <p:sldId id="270" r:id="rId20"/>
    <p:sldId id="278" r:id="rId21"/>
    <p:sldId id="271" r:id="rId22"/>
    <p:sldId id="272" r:id="rId23"/>
    <p:sldId id="273" r:id="rId24"/>
  </p:sldIdLst>
  <p:sldSz cx="9144000" cy="6858000" type="screen4x3"/>
  <p:notesSz cx="6858000" cy="9144000"/>
  <p:embeddedFontLst>
    <p:embeddedFont>
      <p:font typeface="Verdana" panose="020B060403050404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90" autoAdjust="0"/>
  </p:normalViewPr>
  <p:slideViewPr>
    <p:cSldViewPr snapToGrid="0">
      <p:cViewPr>
        <p:scale>
          <a:sx n="100" d="100"/>
          <a:sy n="100" d="100"/>
        </p:scale>
        <p:origin x="1923" y="222"/>
      </p:cViewPr>
      <p:guideLst/>
    </p:cSldViewPr>
  </p:slideViewPr>
  <p:outlineViewPr>
    <p:cViewPr>
      <p:scale>
        <a:sx n="33" d="100"/>
        <a:sy n="33" d="100"/>
      </p:scale>
      <p:origin x="0" y="-1221"/>
    </p:cViewPr>
  </p:outlin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3B2AF-A2B2-4570-9633-07C70215EF15}" type="datetimeFigureOut">
              <a:rPr lang="en-US" smtClean="0"/>
              <a:t>11/7/2017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D55F6-2ECC-45A2-980F-DA688B00636D}" type="slidenum">
              <a:rPr lang="en-US" smtClean="0"/>
              <a:t>‹#›</a:t>
            </a:fld>
            <a:endParaRPr lang="en-US" dirty="0"/>
          </a:p>
        </p:txBody>
      </p:sp>
    </p:spTree>
    <p:extLst>
      <p:ext uri="{BB962C8B-B14F-4D97-AF65-F5344CB8AC3E}">
        <p14:creationId xmlns:p14="http://schemas.microsoft.com/office/powerpoint/2010/main" val="53357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microsoft.com/fwlink/?LinkId=512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the course starts, set up an AdventureWorksLT database in Microsoft® Azure® for use with the demonstration in Lesson 1. You will need your Microsoft Learning Azure pass credentials, and the range of public-facing IP addresses that your training center uses.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and labs in this course that require access to Microsoft Azure. You need to allow sufficient time for the setup and configuration of a Microsoft Azure pass that will enable you and your students to access Microsoft Azure.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for your class are available at </a:t>
            </a:r>
            <a:r>
              <a:rPr lang="en-GB" sz="10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rPr>
              <a:t>http://go.microsoft.com/fwlink/?LinkId=512034</a:t>
            </a:r>
            <a:r>
              <a:rPr lang="en-GB" sz="1000" dirty="0">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Some demonstrations in this module uses a Microsoft Azure™ SQL Database running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database. Before attempting to run the demonstration, ensure you have a copy of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running on an Azure instance. For detailed steps on creating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database in Azure, see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10987C-MIA-SQL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virtual machine.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addition to entering the current IP address, enter the range of IP addresses that your organization uses. This will save having to add new IP addresses if the IP address changes.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unlikely event that you are using dynamic IP addresses, and the IP address is changing too frequently, widen the IP address range. This is insecure and would never be done in practice, but could be used if all else fails.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labs in this module require the students to have a Power BI account. Details for how to set up an account are included within the lab instructions.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4371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spcAft>
                <a:spcPts val="995"/>
              </a:spcAft>
            </a:pPr>
            <a:r>
              <a:rPr lang="en-US" sz="1000" dirty="0">
                <a:latin typeface="Arial" panose="020B0604020202020204" pitchFamily="34" charset="0"/>
                <a:cs typeface="Arial" panose="020B0604020202020204" pitchFamily="34" charset="0"/>
              </a:rPr>
              <a:t>Connect to a Database in Azure SQL Database and Import Data</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Ensure </a:t>
            </a:r>
            <a:r>
              <a:rPr lang="en-US" sz="1000" b="1" dirty="0">
                <a:latin typeface="Arial" panose="020B0604020202020204" pitchFamily="34" charset="0"/>
                <a:cs typeface="Arial" panose="020B0604020202020204" pitchFamily="34" charset="0"/>
              </a:rPr>
              <a:t>that the MT17B-WS2016-NAT, 20778B-MIA-DC, and 20778B-MIA-SQL virtual machines are running, and then log on to 20778B-MIA-SQL as</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D:\Demofiles\Mod06</a:t>
            </a:r>
            <a:r>
              <a:rPr lang="en-US" sz="1000" dirty="0">
                <a:latin typeface="Arial" panose="020B0604020202020204" pitchFamily="34" charset="0"/>
                <a:cs typeface="Arial" panose="020B0604020202020204" pitchFamily="34" charset="0"/>
              </a:rPr>
              <a:t> folder, run </a:t>
            </a:r>
            <a:r>
              <a:rPr lang="en-US" sz="1000" b="1" dirty="0">
                <a:latin typeface="Arial" panose="020B0604020202020204" pitchFamily="34" charset="0"/>
                <a:cs typeface="Arial" panose="020B0604020202020204" pitchFamily="34" charset="0"/>
              </a:rPr>
              <a:t>Setup.cmd</a:t>
            </a:r>
            <a:r>
              <a:rPr lang="en-US" sz="1000" dirty="0">
                <a:latin typeface="Arial" panose="020B0604020202020204" pitchFamily="34" charset="0"/>
                <a:cs typeface="Arial" panose="020B0604020202020204" pitchFamily="34" charset="0"/>
              </a:rPr>
              <a:t> as Administrator, and then click </a:t>
            </a:r>
            <a:r>
              <a:rPr lang="en-US" sz="1000" b="1" dirty="0">
                <a:latin typeface="Arial" panose="020B0604020202020204" pitchFamily="34" charset="0"/>
                <a:cs typeface="Arial" panose="020B0604020202020204" pitchFamily="34" charset="0"/>
              </a:rPr>
              <a:t>Yes</a:t>
            </a:r>
            <a:r>
              <a:rPr lang="en-US" sz="1000" dirty="0">
                <a:latin typeface="Arial" panose="020B0604020202020204" pitchFamily="34" charset="0"/>
                <a:cs typeface="Arial" panose="020B0604020202020204" pitchFamily="34" charset="0"/>
              </a:rPr>
              <a:t> when prompted. If asked </a:t>
            </a:r>
            <a:r>
              <a:rPr lang="en-US" sz="1000" b="1" dirty="0">
                <a:latin typeface="Arial" panose="020B0604020202020204" pitchFamily="34" charset="0"/>
                <a:cs typeface="Arial" panose="020B0604020202020204" pitchFamily="34" charset="0"/>
              </a:rPr>
              <a:t>Do you want to continue with this operation?</a:t>
            </a:r>
            <a:r>
              <a:rPr lang="en-US" sz="1000" dirty="0">
                <a:latin typeface="Arial" panose="020B0604020202020204" pitchFamily="34" charset="0"/>
                <a:cs typeface="Arial" panose="020B0604020202020204" pitchFamily="34" charset="0"/>
              </a:rPr>
              <a:t>, type </a:t>
            </a:r>
            <a:r>
              <a:rPr lang="en-US" sz="1000" b="1" dirty="0">
                <a:latin typeface="Arial" panose="020B0604020202020204" pitchFamily="34" charset="0"/>
                <a:cs typeface="Arial" panose="020B0604020202020204" pitchFamily="34" charset="0"/>
              </a:rPr>
              <a:t>Y </a:t>
            </a:r>
            <a:r>
              <a:rPr lang="en-US" sz="1000" dirty="0">
                <a:latin typeface="Arial" panose="020B0604020202020204" pitchFamily="34" charset="0"/>
                <a:cs typeface="Arial" panose="020B0604020202020204" pitchFamily="34" charset="0"/>
              </a:rPr>
              <a:t>and press Enter.</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When the script completes, press any key to close the window.</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Start Microsoft SQL Server Management Studio from the taskbar, and then connect to the </a:t>
            </a:r>
            <a:r>
              <a:rPr lang="en-US" sz="1000" b="1" dirty="0">
                <a:latin typeface="Arial" panose="020B0604020202020204" pitchFamily="34" charset="0"/>
                <a:cs typeface="Arial" panose="020B0604020202020204" pitchFamily="34" charset="0"/>
              </a:rPr>
              <a:t>MIA-SQL</a:t>
            </a:r>
            <a:r>
              <a:rPr lang="en-US" sz="1000" dirty="0">
                <a:latin typeface="Arial" panose="020B0604020202020204" pitchFamily="34" charset="0"/>
                <a:cs typeface="Arial" panose="020B0604020202020204" pitchFamily="34" charset="0"/>
              </a:rPr>
              <a:t> database engine instance by using Windows® authentication.</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D:\Demofiles\Mod06\Demo</a:t>
            </a:r>
            <a:r>
              <a:rPr lang="en-US" sz="1000" dirty="0">
                <a:latin typeface="Arial" panose="020B0604020202020204" pitchFamily="34" charset="0"/>
                <a:cs typeface="Arial" panose="020B0604020202020204" pitchFamily="34" charset="0"/>
              </a:rPr>
              <a:t> folder, open the </a:t>
            </a:r>
            <a:r>
              <a:rPr lang="en-US" sz="1000" b="1" dirty="0">
                <a:latin typeface="Arial" panose="020B0604020202020204" pitchFamily="34" charset="0"/>
                <a:cs typeface="Arial" panose="020B0604020202020204" pitchFamily="34" charset="0"/>
              </a:rPr>
              <a:t>Demo.ssmssln</a:t>
            </a:r>
            <a:r>
              <a:rPr lang="en-US" sz="1000" dirty="0">
                <a:latin typeface="Arial" panose="020B0604020202020204" pitchFamily="34" charset="0"/>
                <a:cs typeface="Arial" panose="020B0604020202020204" pitchFamily="34" charset="0"/>
              </a:rPr>
              <a:t> solution.</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Solution Explorer, expand </a:t>
            </a:r>
            <a:r>
              <a:rPr lang="en-US" sz="1000" b="1" dirty="0">
                <a:latin typeface="Arial" panose="020B0604020202020204" pitchFamily="34" charset="0"/>
                <a:cs typeface="Arial" panose="020B0604020202020204" pitchFamily="34" charset="0"/>
              </a:rPr>
              <a:t>Queries,</a:t>
            </a:r>
            <a:r>
              <a:rPr lang="en-US" sz="1000" dirty="0">
                <a:latin typeface="Arial" panose="020B0604020202020204" pitchFamily="34" charset="0"/>
                <a:cs typeface="Arial" panose="020B0604020202020204" pitchFamily="34" charset="0"/>
              </a:rPr>
              <a:t> then open the </a:t>
            </a:r>
            <a:r>
              <a:rPr lang="en-US" sz="1000" b="1" dirty="0">
                <a:latin typeface="Arial" panose="020B0604020202020204" pitchFamily="34" charset="0"/>
                <a:cs typeface="Arial" panose="020B0604020202020204" pitchFamily="34" charset="0"/>
              </a:rPr>
              <a:t>1 - Charts.sql</a:t>
            </a:r>
            <a:r>
              <a:rPr lang="en-US" sz="1000" dirty="0">
                <a:latin typeface="Arial" panose="020B0604020202020204" pitchFamily="34" charset="0"/>
                <a:cs typeface="Arial" panose="020B0604020202020204" pitchFamily="34" charset="0"/>
              </a:rPr>
              <a:t> script file.</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On the desktop, double-click the </a:t>
            </a:r>
            <a:r>
              <a:rPr lang="en-US" sz="1000" b="1" dirty="0">
                <a:latin typeface="Arial" panose="020B0604020202020204" pitchFamily="34" charset="0"/>
                <a:cs typeface="Arial" panose="020B0604020202020204" pitchFamily="34" charset="0"/>
              </a:rPr>
              <a:t>Power BI Desktop</a:t>
            </a:r>
            <a:r>
              <a:rPr lang="en-US" sz="1000" dirty="0">
                <a:latin typeface="Arial" panose="020B0604020202020204" pitchFamily="34" charset="0"/>
                <a:cs typeface="Arial" panose="020B0604020202020204" pitchFamily="34" charset="0"/>
              </a:rPr>
              <a:t> icon.</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Power BI Desktop window, click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Azure SQL Database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SQL Server database window, in the </a:t>
            </a:r>
            <a:r>
              <a:rPr lang="en-US" sz="1000" b="1" dirty="0">
                <a:latin typeface="Arial" panose="020B0604020202020204" pitchFamily="34" charset="0"/>
                <a:cs typeface="Arial" panose="020B0604020202020204" pitchFamily="34" charset="0"/>
              </a:rPr>
              <a:t>Server</a:t>
            </a:r>
            <a:r>
              <a:rPr lang="en-US" sz="1000" dirty="0">
                <a:latin typeface="Arial" panose="020B0604020202020204" pitchFamily="34" charset="0"/>
                <a:cs typeface="Arial" panose="020B0604020202020204" pitchFamily="34" charset="0"/>
              </a:rPr>
              <a:t> box, type the URL of the Azure server </a:t>
            </a:r>
            <a:r>
              <a:rPr lang="en-US" sz="1000" b="1" dirty="0">
                <a:latin typeface="Arial" panose="020B0604020202020204" pitchFamily="34" charset="0"/>
                <a:cs typeface="Arial" panose="020B0604020202020204" pitchFamily="34" charset="0"/>
              </a:rPr>
              <a:t>&lt;</a:t>
            </a:r>
            <a:r>
              <a:rPr lang="en-US" sz="1000" b="1" i="1" dirty="0">
                <a:latin typeface="Arial" panose="020B0604020202020204" pitchFamily="34" charset="0"/>
                <a:cs typeface="Arial" panose="020B0604020202020204" pitchFamily="34" charset="0"/>
              </a:rPr>
              <a:t>Server Name</a:t>
            </a:r>
            <a:r>
              <a:rPr lang="en-US" sz="1000" b="1" dirty="0">
                <a:latin typeface="Arial" panose="020B0604020202020204" pitchFamily="34" charset="0"/>
                <a:cs typeface="Arial" panose="020B0604020202020204" pitchFamily="34" charset="0"/>
              </a:rPr>
              <a:t>&gt;.database.windows.net</a:t>
            </a:r>
            <a:r>
              <a:rPr lang="en-US" sz="1000" dirty="0">
                <a:latin typeface="Arial" panose="020B0604020202020204" pitchFamily="34" charset="0"/>
                <a:cs typeface="Arial" panose="020B0604020202020204" pitchFamily="34" charset="0"/>
              </a:rPr>
              <a:t> (where &lt;</a:t>
            </a:r>
            <a:r>
              <a:rPr lang="en-US" sz="1000" i="1" dirty="0">
                <a:latin typeface="Arial" panose="020B0604020202020204" pitchFamily="34" charset="0"/>
                <a:cs typeface="Arial" panose="020B0604020202020204" pitchFamily="34" charset="0"/>
              </a:rPr>
              <a:t>Server Name</a:t>
            </a:r>
            <a:r>
              <a:rPr lang="en-US" sz="1000" dirty="0">
                <a:latin typeface="Arial" panose="020B0604020202020204" pitchFamily="34" charset="0"/>
                <a:cs typeface="Arial" panose="020B0604020202020204" pitchFamily="34" charset="0"/>
              </a:rPr>
              <a:t>&gt; is the name of the server that you created).</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Database</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(optional)</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AdventureWorksLT</a:t>
            </a:r>
            <a:r>
              <a:rPr lang="en-US" sz="1000" dirty="0">
                <a:latin typeface="Arial" panose="020B0604020202020204" pitchFamily="34" charset="0"/>
                <a:cs typeface="Arial" panose="020B0604020202020204" pitchFamily="34" charset="0"/>
              </a:rPr>
              <a:t>. </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Expand the </a:t>
            </a:r>
            <a:r>
              <a:rPr lang="en-US" sz="1000" b="1" dirty="0">
                <a:latin typeface="Arial" panose="020B0604020202020204" pitchFamily="34" charset="0"/>
                <a:cs typeface="Arial" panose="020B0604020202020204" pitchFamily="34" charset="0"/>
              </a:rPr>
              <a:t>Advanced options</a:t>
            </a:r>
            <a:r>
              <a:rPr lang="en-US" sz="1000" dirty="0">
                <a:latin typeface="Arial" panose="020B0604020202020204" pitchFamily="34" charset="0"/>
                <a:cs typeface="Arial" panose="020B0604020202020204" pitchFamily="34" charset="0"/>
              </a:rPr>
              <a:t> box.</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SQL Server Management Studio, copy the query under </a:t>
            </a:r>
            <a:r>
              <a:rPr lang="en-US" sz="1000" b="1" dirty="0">
                <a:latin typeface="Arial" panose="020B0604020202020204" pitchFamily="34" charset="0"/>
                <a:cs typeface="Arial" panose="020B0604020202020204" pitchFamily="34" charset="0"/>
              </a:rPr>
              <a:t>Customer Address</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1 - Charts.sql</a:t>
            </a:r>
            <a:r>
              <a:rPr lang="en-US" sz="1000" dirty="0">
                <a:latin typeface="Arial" panose="020B0604020202020204" pitchFamily="34" charset="0"/>
                <a:cs typeface="Arial" panose="020B0604020202020204" pitchFamily="34" charset="0"/>
              </a:rPr>
              <a:t> query.</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Power BI Desktop, paste the query into the </a:t>
            </a:r>
            <a:r>
              <a:rPr lang="en-US" sz="1000" b="1" dirty="0">
                <a:latin typeface="Arial" panose="020B0604020202020204" pitchFamily="34" charset="0"/>
                <a:cs typeface="Arial" panose="020B0604020202020204" pitchFamily="34" charset="0"/>
              </a:rPr>
              <a:t>SQL Statement (optional, requires database)</a:t>
            </a:r>
            <a:r>
              <a:rPr lang="en-US" sz="1000" dirty="0">
                <a:latin typeface="Arial" panose="020B0604020202020204" pitchFamily="34" charset="0"/>
                <a:cs typeface="Arial" panose="020B0604020202020204" pitchFamily="34" charset="0"/>
              </a:rPr>
              <a:t> box, and then click </a:t>
            </a:r>
            <a:r>
              <a:rPr lang="en-US" sz="1000" b="1" dirty="0">
                <a:latin typeface="Arial" panose="020B0604020202020204" pitchFamily="34" charset="0"/>
                <a:cs typeface="Arial" panose="020B0604020202020204" pitchFamily="34" charset="0"/>
              </a:rPr>
              <a:t>OK</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The data preview window will appear. Click </a:t>
            </a:r>
            <a:r>
              <a:rPr lang="en-US" sz="1000" b="1" dirty="0">
                <a:latin typeface="Arial" panose="020B0604020202020204" pitchFamily="34" charset="0"/>
                <a:cs typeface="Arial" panose="020B0604020202020204" pitchFamily="34" charset="0"/>
              </a:rPr>
              <a:t>Load</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The window will close and a blank report canvas will open.</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Power BI Desktop window, click </a:t>
            </a:r>
            <a:r>
              <a:rPr lang="en-US" sz="1000" b="1" dirty="0">
                <a:latin typeface="Arial" panose="020B0604020202020204" pitchFamily="34" charset="0"/>
                <a:cs typeface="Arial" panose="020B0604020202020204" pitchFamily="34" charset="0"/>
              </a:rPr>
              <a:t>Get Data</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10</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5383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Azure SQL Database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In the SQL Server database window, in the </a:t>
            </a:r>
            <a:r>
              <a:rPr lang="en-US" sz="1000" b="1" dirty="0">
                <a:latin typeface="Arial" panose="020B0604020202020204" pitchFamily="34" charset="0"/>
                <a:cs typeface="Arial" panose="020B0604020202020204" pitchFamily="34" charset="0"/>
              </a:rPr>
              <a:t>Server</a:t>
            </a:r>
            <a:r>
              <a:rPr lang="en-US" sz="1000" dirty="0">
                <a:latin typeface="Arial" panose="020B0604020202020204" pitchFamily="34" charset="0"/>
                <a:cs typeface="Arial" panose="020B0604020202020204" pitchFamily="34" charset="0"/>
              </a:rPr>
              <a:t> box, type the URL of the Azure server </a:t>
            </a:r>
            <a:r>
              <a:rPr lang="en-US" sz="1000" b="1" dirty="0">
                <a:latin typeface="Arial" panose="020B0604020202020204" pitchFamily="34" charset="0"/>
                <a:cs typeface="Arial" panose="020B0604020202020204" pitchFamily="34" charset="0"/>
              </a:rPr>
              <a:t>&lt;</a:t>
            </a:r>
            <a:r>
              <a:rPr lang="en-US" sz="1000" b="1" i="1" dirty="0">
                <a:latin typeface="Arial" panose="020B0604020202020204" pitchFamily="34" charset="0"/>
                <a:cs typeface="Arial" panose="020B0604020202020204" pitchFamily="34" charset="0"/>
              </a:rPr>
              <a:t>Server Name</a:t>
            </a:r>
            <a:r>
              <a:rPr lang="en-US" sz="1000" b="1" dirty="0">
                <a:latin typeface="Arial" panose="020B0604020202020204" pitchFamily="34" charset="0"/>
                <a:cs typeface="Arial" panose="020B0604020202020204" pitchFamily="34" charset="0"/>
              </a:rPr>
              <a:t>&gt;.database.windows.net</a:t>
            </a:r>
            <a:r>
              <a:rPr lang="en-US" sz="1000" dirty="0">
                <a:latin typeface="Arial" panose="020B0604020202020204" pitchFamily="34" charset="0"/>
                <a:cs typeface="Arial" panose="020B0604020202020204" pitchFamily="34" charset="0"/>
              </a:rPr>
              <a:t> (where &lt;</a:t>
            </a:r>
            <a:r>
              <a:rPr lang="en-US" sz="1000" i="1" dirty="0">
                <a:latin typeface="Arial" panose="020B0604020202020204" pitchFamily="34" charset="0"/>
                <a:cs typeface="Arial" panose="020B0604020202020204" pitchFamily="34" charset="0"/>
              </a:rPr>
              <a:t>Server Name</a:t>
            </a:r>
            <a:r>
              <a:rPr lang="en-US" sz="1000" dirty="0">
                <a:latin typeface="Arial" panose="020B0604020202020204" pitchFamily="34" charset="0"/>
                <a:cs typeface="Arial" panose="020B0604020202020204" pitchFamily="34" charset="0"/>
              </a:rPr>
              <a:t>&gt; is the name of the server that you created).</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Database (optional)</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AdventureWorksLT</a:t>
            </a:r>
            <a:r>
              <a:rPr lang="en-US" sz="1000" dirty="0">
                <a:latin typeface="Arial" panose="020B0604020202020204" pitchFamily="34" charset="0"/>
                <a:cs typeface="Arial" panose="020B0604020202020204" pitchFamily="34" charset="0"/>
              </a:rPr>
              <a:t>. </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Expand the </a:t>
            </a:r>
            <a:r>
              <a:rPr lang="en-US" sz="1000" b="1" dirty="0">
                <a:latin typeface="Arial" panose="020B0604020202020204" pitchFamily="34" charset="0"/>
                <a:cs typeface="Arial" panose="020B0604020202020204" pitchFamily="34" charset="0"/>
              </a:rPr>
              <a:t>Advanced options </a:t>
            </a:r>
            <a:r>
              <a:rPr lang="en-US" sz="1000" dirty="0">
                <a:latin typeface="Arial" panose="020B0604020202020204" pitchFamily="34" charset="0"/>
                <a:cs typeface="Arial" panose="020B0604020202020204" pitchFamily="34" charset="0"/>
              </a:rPr>
              <a:t>box.</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In SQL Server Management Studio, copy the query under </a:t>
            </a:r>
            <a:r>
              <a:rPr lang="en-US" sz="1000" b="1" dirty="0">
                <a:latin typeface="Arial" panose="020B0604020202020204" pitchFamily="34" charset="0"/>
                <a:cs typeface="Arial" panose="020B0604020202020204" pitchFamily="34" charset="0"/>
              </a:rPr>
              <a:t>Sales</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1 - Charts.sql</a:t>
            </a:r>
            <a:r>
              <a:rPr lang="en-US" sz="1000" dirty="0">
                <a:latin typeface="Arial" panose="020B0604020202020204" pitchFamily="34" charset="0"/>
                <a:cs typeface="Arial" panose="020B0604020202020204" pitchFamily="34" charset="0"/>
              </a:rPr>
              <a:t> query.</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In Power BI Desktop, paste the query into the </a:t>
            </a:r>
            <a:r>
              <a:rPr lang="en-US" sz="1000" b="1" dirty="0">
                <a:latin typeface="Arial" panose="020B0604020202020204" pitchFamily="34" charset="0"/>
                <a:cs typeface="Arial" panose="020B0604020202020204" pitchFamily="34" charset="0"/>
              </a:rPr>
              <a:t>SQL Statement (optional, requires database)</a:t>
            </a:r>
            <a:r>
              <a:rPr lang="en-US" sz="1000" dirty="0">
                <a:latin typeface="Arial" panose="020B0604020202020204" pitchFamily="34" charset="0"/>
                <a:cs typeface="Arial" panose="020B0604020202020204" pitchFamily="34" charset="0"/>
              </a:rPr>
              <a:t> box, and then click </a:t>
            </a:r>
            <a:r>
              <a:rPr lang="en-US" sz="1000" b="1" dirty="0">
                <a:latin typeface="Arial" panose="020B0604020202020204" pitchFamily="34" charset="0"/>
                <a:cs typeface="Arial" panose="020B0604020202020204" pitchFamily="34" charset="0"/>
              </a:rPr>
              <a:t>OK</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The data preview window will appear. Click </a:t>
            </a:r>
            <a:r>
              <a:rPr lang="en-US" sz="1000" b="1" dirty="0">
                <a:latin typeface="Arial" panose="020B0604020202020204" pitchFamily="34" charset="0"/>
                <a:cs typeface="Arial" panose="020B0604020202020204" pitchFamily="34" charset="0"/>
              </a:rPr>
              <a:t>Load</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8"/>
            </a:pPr>
            <a:r>
              <a:rPr lang="en-US" sz="1000" dirty="0">
                <a:latin typeface="Arial" panose="020B0604020202020204" pitchFamily="34" charset="0"/>
                <a:cs typeface="Arial" panose="020B0604020202020204" pitchFamily="34" charset="0"/>
              </a:rPr>
              <a:t>The window will close and return to the report</a:t>
            </a:r>
            <a:r>
              <a:rPr lang="en-US" sz="1000" dirty="0" smtClean="0">
                <a:latin typeface="Arial" panose="020B0604020202020204" pitchFamily="34" charset="0"/>
                <a:cs typeface="Arial" panose="020B0604020202020204" pitchFamily="34" charset="0"/>
              </a:rPr>
              <a:t>.</a:t>
            </a:r>
          </a:p>
          <a:p>
            <a:pPr>
              <a:spcAft>
                <a:spcPts val="995"/>
              </a:spcAft>
            </a:pPr>
            <a:r>
              <a:rPr lang="en-US" sz="1000" dirty="0">
                <a:latin typeface="Arial" panose="020B0604020202020204" pitchFamily="34" charset="0"/>
                <a:cs typeface="Arial" panose="020B0604020202020204" pitchFamily="34" charset="0"/>
              </a:rPr>
              <a:t>Add Visualizations to a Report in Power BI Desktop</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Fields</a:t>
            </a:r>
            <a:r>
              <a:rPr lang="en-US" sz="1000" dirty="0" smtClean="0">
                <a:latin typeface="Arial" panose="020B0604020202020204" pitchFamily="34" charset="0"/>
                <a:cs typeface="Arial" panose="020B0604020202020204" pitchFamily="34" charset="0"/>
              </a:rPr>
              <a:t> pane, right-click </a:t>
            </a:r>
            <a:r>
              <a:rPr lang="en-US" sz="1000" b="1" dirty="0" smtClean="0">
                <a:latin typeface="Arial" panose="020B0604020202020204" pitchFamily="34" charset="0"/>
                <a:cs typeface="Arial" panose="020B0604020202020204" pitchFamily="34" charset="0"/>
              </a:rPr>
              <a:t>Query1</a:t>
            </a:r>
            <a:r>
              <a:rPr lang="en-US" sz="1000" dirty="0" smtClean="0">
                <a:latin typeface="Arial" panose="020B0604020202020204" pitchFamily="34" charset="0"/>
                <a:cs typeface="Arial" panose="020B0604020202020204" pitchFamily="34" charset="0"/>
              </a:rPr>
              <a:t>, click </a:t>
            </a:r>
            <a:r>
              <a:rPr lang="en-US" sz="1000" b="1" dirty="0" smtClean="0">
                <a:latin typeface="Arial" panose="020B0604020202020204" pitchFamily="34" charset="0"/>
                <a:cs typeface="Arial" panose="020B0604020202020204" pitchFamily="34" charset="0"/>
              </a:rPr>
              <a:t>Rename</a:t>
            </a:r>
            <a:r>
              <a:rPr lang="en-US" sz="1000" dirty="0" smtClean="0">
                <a:latin typeface="Arial" panose="020B0604020202020204" pitchFamily="34" charset="0"/>
                <a:cs typeface="Arial" panose="020B0604020202020204" pitchFamily="34" charset="0"/>
              </a:rPr>
              <a:t>, type </a:t>
            </a:r>
            <a:r>
              <a:rPr lang="en-US" sz="1000" b="1" dirty="0" smtClean="0">
                <a:latin typeface="Arial" panose="020B0604020202020204" pitchFamily="34" charset="0"/>
                <a:cs typeface="Arial" panose="020B0604020202020204" pitchFamily="34" charset="0"/>
              </a:rPr>
              <a:t>Customers</a:t>
            </a:r>
            <a:r>
              <a:rPr lang="en-US" sz="1000" dirty="0" smtClean="0">
                <a:latin typeface="Arial" panose="020B0604020202020204" pitchFamily="34" charset="0"/>
                <a:cs typeface="Arial" panose="020B0604020202020204" pitchFamily="34" charset="0"/>
              </a:rPr>
              <a:t>, and then press Enter.</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Right-click </a:t>
            </a:r>
            <a:r>
              <a:rPr lang="en-US" sz="1000" b="1" dirty="0" smtClean="0">
                <a:latin typeface="Arial" panose="020B0604020202020204" pitchFamily="34" charset="0"/>
                <a:cs typeface="Arial" panose="020B0604020202020204" pitchFamily="34" charset="0"/>
              </a:rPr>
              <a:t>Query2</a:t>
            </a:r>
            <a:r>
              <a:rPr lang="en-US" sz="1000" dirty="0" smtClean="0">
                <a:latin typeface="Arial" panose="020B0604020202020204" pitchFamily="34" charset="0"/>
                <a:cs typeface="Arial" panose="020B0604020202020204" pitchFamily="34" charset="0"/>
              </a:rPr>
              <a:t>, click </a:t>
            </a:r>
            <a:r>
              <a:rPr lang="en-US" sz="1000" b="1" dirty="0" smtClean="0">
                <a:latin typeface="Arial" panose="020B0604020202020204" pitchFamily="34" charset="0"/>
                <a:cs typeface="Arial" panose="020B0604020202020204" pitchFamily="34" charset="0"/>
              </a:rPr>
              <a:t>Rename</a:t>
            </a:r>
            <a:r>
              <a:rPr lang="en-US" sz="1000" dirty="0" smtClean="0">
                <a:latin typeface="Arial" panose="020B0604020202020204" pitchFamily="34" charset="0"/>
                <a:cs typeface="Arial" panose="020B0604020202020204" pitchFamily="34" charset="0"/>
              </a:rPr>
              <a:t>, type </a:t>
            </a:r>
            <a:r>
              <a:rPr lang="en-US" sz="1000" b="1" dirty="0" smtClean="0">
                <a:latin typeface="Arial" panose="020B0604020202020204" pitchFamily="34" charset="0"/>
                <a:cs typeface="Arial" panose="020B0604020202020204" pitchFamily="34" charset="0"/>
              </a:rPr>
              <a:t>Sales</a:t>
            </a:r>
            <a:r>
              <a:rPr lang="en-US" sz="1000" dirty="0" smtClean="0">
                <a:latin typeface="Arial" panose="020B0604020202020204" pitchFamily="34" charset="0"/>
                <a:cs typeface="Arial" panose="020B0604020202020204" pitchFamily="34" charset="0"/>
              </a:rPr>
              <a:t>, and then press Enter. Expand the two tables to display all the fields.</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Fields</a:t>
            </a:r>
            <a:r>
              <a:rPr lang="en-US" sz="1000" dirty="0" smtClean="0">
                <a:latin typeface="Arial" panose="020B0604020202020204" pitchFamily="34" charset="0"/>
                <a:cs typeface="Arial" panose="020B0604020202020204" pitchFamily="34" charset="0"/>
              </a:rPr>
              <a:t> pane, under </a:t>
            </a:r>
            <a:r>
              <a:rPr lang="en-US" sz="1000" b="1" dirty="0" smtClean="0">
                <a:latin typeface="Arial" panose="020B0604020202020204" pitchFamily="34" charset="0"/>
                <a:cs typeface="Arial" panose="020B0604020202020204" pitchFamily="34" charset="0"/>
              </a:rPr>
              <a:t>Sales</a:t>
            </a:r>
            <a:r>
              <a:rPr lang="en-US" sz="1000" dirty="0" smtClean="0">
                <a:latin typeface="Arial" panose="020B0604020202020204" pitchFamily="34" charset="0"/>
                <a:cs typeface="Arial" panose="020B0604020202020204" pitchFamily="34" charset="0"/>
              </a:rPr>
              <a:t>, select the </a:t>
            </a:r>
            <a:r>
              <a:rPr lang="en-US" sz="1000" b="1" dirty="0" smtClean="0">
                <a:latin typeface="Arial" panose="020B0604020202020204" pitchFamily="34" charset="0"/>
                <a:cs typeface="Arial" panose="020B0604020202020204" pitchFamily="34" charset="0"/>
              </a:rPr>
              <a:t>SubCategory</a:t>
            </a:r>
            <a:r>
              <a:rPr lang="en-US" sz="1000" dirty="0" smtClean="0">
                <a:latin typeface="Arial" panose="020B0604020202020204" pitchFamily="34" charset="0"/>
                <a:cs typeface="Arial" panose="020B0604020202020204" pitchFamily="34" charset="0"/>
              </a:rPr>
              <a:t>, and </a:t>
            </a:r>
            <a:r>
              <a:rPr lang="en-US" sz="1000" b="1" dirty="0" smtClean="0">
                <a:latin typeface="Arial" panose="020B0604020202020204" pitchFamily="34" charset="0"/>
                <a:cs typeface="Arial" panose="020B0604020202020204" pitchFamily="34" charset="0"/>
              </a:rPr>
              <a:t>OrderQty</a:t>
            </a:r>
            <a:r>
              <a:rPr lang="en-US" sz="1000" dirty="0" smtClean="0">
                <a:latin typeface="Arial" panose="020B0604020202020204" pitchFamily="34" charset="0"/>
                <a:cs typeface="Arial" panose="020B0604020202020204" pitchFamily="34" charset="0"/>
              </a:rPr>
              <a:t> check boxes. Power BI creates a table.</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Visualizations </a:t>
            </a:r>
            <a:r>
              <a:rPr lang="en-US" sz="1000" dirty="0" smtClean="0">
                <a:latin typeface="Arial" panose="020B0604020202020204" pitchFamily="34" charset="0"/>
                <a:cs typeface="Arial" panose="020B0604020202020204" pitchFamily="34" charset="0"/>
              </a:rPr>
              <a:t>pane, click </a:t>
            </a:r>
            <a:r>
              <a:rPr lang="en-US" sz="1000" b="1" dirty="0" smtClean="0">
                <a:latin typeface="Arial" panose="020B0604020202020204" pitchFamily="34" charset="0"/>
                <a:cs typeface="Arial" panose="020B0604020202020204" pitchFamily="34" charset="0"/>
              </a:rPr>
              <a:t>Stacked column chart</a:t>
            </a:r>
            <a:r>
              <a:rPr lang="en-US" sz="1000" dirty="0" smtClean="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Grab the expander on the right edge of the chart, and then widen the chart so that all category labels are visible. </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Ensure that the chart is still selected, and then in the </a:t>
            </a:r>
            <a:r>
              <a:rPr lang="en-US" sz="1000" b="1" dirty="0" smtClean="0">
                <a:latin typeface="Arial" panose="020B0604020202020204" pitchFamily="34" charset="0"/>
                <a:cs typeface="Arial" panose="020B0604020202020204" pitchFamily="34" charset="0"/>
              </a:rPr>
              <a:t>Visualizations </a:t>
            </a:r>
            <a:r>
              <a:rPr lang="en-US" sz="1000" dirty="0" smtClean="0">
                <a:latin typeface="Arial" panose="020B0604020202020204" pitchFamily="34" charset="0"/>
                <a:cs typeface="Arial" panose="020B0604020202020204" pitchFamily="34" charset="0"/>
              </a:rPr>
              <a:t>pane, click </a:t>
            </a:r>
            <a:r>
              <a:rPr lang="en-US" sz="1000" b="1" dirty="0" smtClean="0">
                <a:latin typeface="Arial" panose="020B0604020202020204" pitchFamily="34" charset="0"/>
                <a:cs typeface="Arial" panose="020B0604020202020204" pitchFamily="34" charset="0"/>
              </a:rPr>
              <a:t>Analytics</a:t>
            </a:r>
            <a:r>
              <a:rPr lang="en-US" sz="1000" dirty="0" smtClean="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Expand </a:t>
            </a:r>
            <a:r>
              <a:rPr lang="en-US" sz="1000" b="1" dirty="0" smtClean="0">
                <a:latin typeface="Arial" panose="020B0604020202020204" pitchFamily="34" charset="0"/>
                <a:cs typeface="Arial" panose="020B0604020202020204" pitchFamily="34" charset="0"/>
              </a:rPr>
              <a:t>Constant Line</a:t>
            </a:r>
            <a:r>
              <a:rPr lang="en-US" sz="1000" dirty="0" smtClean="0">
                <a:latin typeface="Arial" panose="020B0604020202020204" pitchFamily="34" charset="0"/>
                <a:cs typeface="Arial" panose="020B0604020202020204" pitchFamily="34" charset="0"/>
              </a:rPr>
              <a:t>, and click</a:t>
            </a:r>
            <a:r>
              <a:rPr lang="en-US" sz="1000" b="1" dirty="0" smtClean="0">
                <a:latin typeface="Arial" panose="020B0604020202020204" pitchFamily="34" charset="0"/>
                <a:cs typeface="Arial" panose="020B0604020202020204" pitchFamily="34" charset="0"/>
              </a:rPr>
              <a:t> Add</a:t>
            </a:r>
            <a:r>
              <a:rPr lang="en-US" sz="1000" dirty="0" smtClean="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Value</a:t>
            </a:r>
            <a:r>
              <a:rPr lang="en-US" sz="1000" dirty="0" smtClean="0">
                <a:latin typeface="Arial" panose="020B0604020202020204" pitchFamily="34" charset="0"/>
                <a:cs typeface="Arial" panose="020B0604020202020204" pitchFamily="34" charset="0"/>
              </a:rPr>
              <a:t> box, type </a:t>
            </a:r>
            <a:r>
              <a:rPr lang="en-US" sz="1000" b="1" dirty="0" smtClean="0">
                <a:latin typeface="Arial" panose="020B0604020202020204" pitchFamily="34" charset="0"/>
                <a:cs typeface="Arial" panose="020B0604020202020204" pitchFamily="34" charset="0"/>
              </a:rPr>
              <a:t>100</a:t>
            </a:r>
            <a:r>
              <a:rPr lang="en-US" sz="1000" dirty="0" smtClean="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Change the color to </a:t>
            </a:r>
            <a:r>
              <a:rPr lang="en-US" sz="1000" b="1" dirty="0" smtClean="0">
                <a:latin typeface="Arial" panose="020B0604020202020204" pitchFamily="34" charset="0"/>
                <a:cs typeface="Arial" panose="020B0604020202020204" pitchFamily="34" charset="0"/>
              </a:rPr>
              <a:t>red</a:t>
            </a:r>
            <a:r>
              <a:rPr lang="en-US" sz="1000" dirty="0" smtClean="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Toggle </a:t>
            </a:r>
            <a:r>
              <a:rPr lang="en-US" sz="1000" b="1" dirty="0" smtClean="0">
                <a:latin typeface="Arial" panose="020B0604020202020204" pitchFamily="34" charset="0"/>
                <a:cs typeface="Arial" panose="020B0604020202020204" pitchFamily="34" charset="0"/>
              </a:rPr>
              <a:t>Data label</a:t>
            </a:r>
            <a:r>
              <a:rPr lang="en-US" sz="1000" dirty="0" smtClean="0">
                <a:latin typeface="Arial" panose="020B0604020202020204" pitchFamily="34" charset="0"/>
                <a:cs typeface="Arial" panose="020B0604020202020204" pitchFamily="34" charset="0"/>
              </a:rPr>
              <a:t> to </a:t>
            </a:r>
            <a:r>
              <a:rPr lang="en-US" sz="1000" b="1" dirty="0" smtClean="0">
                <a:latin typeface="Arial" panose="020B0604020202020204" pitchFamily="34" charset="0"/>
                <a:cs typeface="Arial" panose="020B0604020202020204" pitchFamily="34" charset="0"/>
              </a:rPr>
              <a:t>On</a:t>
            </a:r>
            <a:r>
              <a:rPr lang="en-US" sz="1000" dirty="0" smtClean="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smtClean="0">
                <a:latin typeface="Arial" panose="020B0604020202020204" pitchFamily="34" charset="0"/>
                <a:cs typeface="Arial" panose="020B0604020202020204" pitchFamily="34" charset="0"/>
              </a:rPr>
              <a:t>Change the color to </a:t>
            </a:r>
            <a:r>
              <a:rPr lang="en-US" sz="1000" b="1" dirty="0" smtClean="0">
                <a:latin typeface="Arial" panose="020B0604020202020204" pitchFamily="34" charset="0"/>
                <a:cs typeface="Arial" panose="020B0604020202020204" pitchFamily="34" charset="0"/>
              </a:rPr>
              <a:t>red</a:t>
            </a:r>
            <a:r>
              <a:rPr lang="en-US" sz="1000" dirty="0" smtClean="0">
                <a:latin typeface="Arial" panose="020B0604020202020204" pitchFamily="34" charset="0"/>
                <a:cs typeface="Arial" panose="020B0604020202020204" pitchFamily="34" charset="0"/>
              </a:rPr>
              <a:t> to match the reference line.</a:t>
            </a: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11</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3961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 and expand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Title Text</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Orders by Sub Category</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Center</a:t>
            </a:r>
            <a:r>
              <a:rPr lang="en-US" sz="1000" dirty="0">
                <a:latin typeface="Arial" panose="020B0604020202020204" pitchFamily="34" charset="0"/>
                <a:cs typeface="Arial" panose="020B0604020202020204" pitchFamily="34" charset="0"/>
              </a:rPr>
              <a:t> to align to the center.</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Sales</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Modeling</a:t>
            </a:r>
            <a:r>
              <a:rPr lang="en-US" sz="1000" dirty="0">
                <a:latin typeface="Arial" panose="020B0604020202020204" pitchFamily="34" charset="0"/>
                <a:cs typeface="Arial" panose="020B0604020202020204" pitchFamily="34" charset="0"/>
              </a:rPr>
              <a:t> ribbon, click </a:t>
            </a:r>
            <a:r>
              <a:rPr lang="en-US" sz="1000" b="1" dirty="0">
                <a:latin typeface="Arial" panose="020B0604020202020204" pitchFamily="34" charset="0"/>
                <a:cs typeface="Arial" panose="020B0604020202020204" pitchFamily="34" charset="0"/>
              </a:rPr>
              <a:t>New Column</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formula bar, type the following code:</a:t>
            </a:r>
          </a:p>
          <a:p>
            <a:pPr lvl="1">
              <a:spcAft>
                <a:spcPts val="995"/>
              </a:spcAft>
            </a:pPr>
            <a:r>
              <a:rPr lang="en-US" sz="1000" dirty="0">
                <a:latin typeface="Arial" panose="020B0604020202020204" pitchFamily="34" charset="0"/>
                <a:cs typeface="Arial" panose="020B0604020202020204" pitchFamily="34" charset="0"/>
              </a:rPr>
              <a:t>LineTotal = Sales[OrderQty] * Sales[ListPrice]</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Modeling</a:t>
            </a:r>
            <a:r>
              <a:rPr lang="en-US" sz="1000" dirty="0">
                <a:latin typeface="Arial" panose="020B0604020202020204" pitchFamily="34" charset="0"/>
                <a:cs typeface="Arial" panose="020B0604020202020204" pitchFamily="34" charset="0"/>
              </a:rPr>
              <a:t> ribbon, 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 point to </a:t>
            </a:r>
            <a:r>
              <a:rPr lang="en-US" sz="1000" b="1" dirty="0">
                <a:latin typeface="Arial" panose="020B0604020202020204" pitchFamily="34" charset="0"/>
                <a:cs typeface="Arial" panose="020B0604020202020204" pitchFamily="34" charset="0"/>
              </a:rPr>
              <a:t>Currency</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 English (United States)</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Click a blank area of the page.</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under </a:t>
            </a:r>
            <a:r>
              <a:rPr lang="en-US" sz="1000" b="1" dirty="0">
                <a:latin typeface="Arial" panose="020B0604020202020204" pitchFamily="34" charset="0"/>
                <a:cs typeface="Arial" panose="020B0604020202020204" pitchFamily="34" charset="0"/>
              </a:rPr>
              <a:t>Sales</a:t>
            </a:r>
            <a:r>
              <a:rPr lang="en-US" sz="1000" dirty="0">
                <a:latin typeface="Arial" panose="020B0604020202020204" pitchFamily="34" charset="0"/>
                <a:cs typeface="Arial" panose="020B0604020202020204" pitchFamily="34" charset="0"/>
              </a:rPr>
              <a:t>, select the </a:t>
            </a:r>
            <a:r>
              <a:rPr lang="en-US" sz="1000" b="1" dirty="0">
                <a:latin typeface="Arial" panose="020B0604020202020204" pitchFamily="34" charset="0"/>
                <a:cs typeface="Arial" panose="020B0604020202020204" pitchFamily="34" charset="0"/>
              </a:rPr>
              <a:t>Product</a:t>
            </a:r>
            <a:r>
              <a:rPr lang="en-US" sz="1000" dirty="0">
                <a:latin typeface="Arial" panose="020B0604020202020204" pitchFamily="34" charset="0"/>
                <a:cs typeface="Arial" panose="020B0604020202020204" pitchFamily="34" charset="0"/>
              </a:rPr>
              <a:t> check box, which adds a table, and then select the </a:t>
            </a:r>
            <a:r>
              <a:rPr lang="en-US" sz="1000" b="1" dirty="0">
                <a:latin typeface="Arial" panose="020B0604020202020204" pitchFamily="34" charset="0"/>
                <a:cs typeface="Arial" panose="020B0604020202020204" pitchFamily="34" charset="0"/>
              </a:rPr>
              <a:t>LineTotal </a:t>
            </a:r>
            <a:r>
              <a:rPr lang="en-US" sz="1000" dirty="0">
                <a:latin typeface="Arial" panose="020B0604020202020204" pitchFamily="34" charset="0"/>
                <a:cs typeface="Arial" panose="020B0604020202020204" pitchFamily="34" charset="0"/>
              </a:rPr>
              <a:t>check box.</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 </a:t>
            </a:r>
            <a:r>
              <a:rPr lang="en-US" sz="1000" dirty="0">
                <a:latin typeface="Arial" panose="020B0604020202020204" pitchFamily="34" charset="0"/>
                <a:cs typeface="Arial" panose="020B0604020202020204" pitchFamily="34" charset="0"/>
              </a:rPr>
              <a:t>pane, click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under </a:t>
            </a:r>
            <a:r>
              <a:rPr lang="en-US" sz="1000" b="1" dirty="0">
                <a:latin typeface="Arial" panose="020B0604020202020204" pitchFamily="34" charset="0"/>
                <a:cs typeface="Arial" panose="020B0604020202020204" pitchFamily="34" charset="0"/>
              </a:rPr>
              <a:t>Filters</a:t>
            </a:r>
            <a:r>
              <a:rPr lang="en-US" sz="1000" dirty="0">
                <a:latin typeface="Arial" panose="020B0604020202020204" pitchFamily="34" charset="0"/>
                <a:cs typeface="Arial" panose="020B0604020202020204" pitchFamily="34" charset="0"/>
              </a:rPr>
              <a:t>, expand </a:t>
            </a:r>
            <a:r>
              <a:rPr lang="en-US" sz="1000" b="1" dirty="0">
                <a:latin typeface="Arial" panose="020B0604020202020204" pitchFamily="34" charset="0"/>
                <a:cs typeface="Arial" panose="020B0604020202020204" pitchFamily="34" charset="0"/>
              </a:rPr>
              <a:t>LineTotal(All)</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list, click </a:t>
            </a:r>
            <a:r>
              <a:rPr lang="en-US" sz="1000" b="1" dirty="0">
                <a:latin typeface="Arial" panose="020B0604020202020204" pitchFamily="34" charset="0"/>
                <a:cs typeface="Arial" panose="020B0604020202020204" pitchFamily="34" charset="0"/>
              </a:rPr>
              <a:t>is greater than</a:t>
            </a:r>
            <a:r>
              <a:rPr lang="en-US" sz="1000" dirty="0">
                <a:latin typeface="Arial" panose="020B0604020202020204" pitchFamily="34" charset="0"/>
                <a:cs typeface="Arial" panose="020B0604020202020204" pitchFamily="34" charset="0"/>
              </a:rPr>
              <a:t>, and in the box, type </a:t>
            </a:r>
            <a:r>
              <a:rPr lang="en-US" sz="1000" b="1" dirty="0">
                <a:latin typeface="Arial" panose="020B0604020202020204" pitchFamily="34" charset="0"/>
                <a:cs typeface="Arial" panose="020B0604020202020204" pitchFamily="34" charset="0"/>
              </a:rPr>
              <a:t>25000</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Apply filter</a:t>
            </a:r>
            <a:r>
              <a:rPr lang="en-US" sz="1000" dirty="0">
                <a:latin typeface="Arial" panose="020B0604020202020204" pitchFamily="34" charset="0"/>
                <a:cs typeface="Arial" panose="020B0604020202020204" pitchFamily="34" charset="0"/>
              </a:rPr>
              <a:t>, and then note that the number of products in the table is reduced. </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 </a:t>
            </a:r>
            <a:r>
              <a:rPr lang="en-US" sz="1000" dirty="0">
                <a:latin typeface="Arial" panose="020B0604020202020204" pitchFamily="34" charset="0"/>
                <a:cs typeface="Arial" panose="020B0604020202020204" pitchFamily="34" charset="0"/>
              </a:rPr>
              <a:t>pane, 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 click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and change the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slider to </a:t>
            </a:r>
            <a:r>
              <a:rPr lang="en-US" sz="1000" b="1" dirty="0">
                <a:latin typeface="Arial" panose="020B0604020202020204" pitchFamily="34" charset="0"/>
                <a:cs typeface="Arial" panose="020B0604020202020204" pitchFamily="34" charset="0"/>
              </a:rPr>
              <a:t>On</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Under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Text</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Product Sales Over $25k</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Center</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Select the table, and then click </a:t>
            </a:r>
            <a:r>
              <a:rPr lang="en-US" sz="1000" b="1" dirty="0">
                <a:latin typeface="Arial" panose="020B0604020202020204" pitchFamily="34" charset="0"/>
                <a:cs typeface="Arial" panose="020B0604020202020204" pitchFamily="34" charset="0"/>
              </a:rPr>
              <a:t>Stacked bar chart</a:t>
            </a:r>
            <a:r>
              <a:rPr lang="en-US" sz="1000" dirty="0">
                <a:latin typeface="Arial" panose="020B0604020202020204" pitchFamily="34" charset="0"/>
                <a:cs typeface="Arial" panose="020B0604020202020204" pitchFamily="34" charset="0"/>
              </a:rPr>
              <a:t>. </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Use the expander to widen the chart to the same width as the column chart.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On the chart, click </a:t>
            </a:r>
            <a:r>
              <a:rPr lang="en-US" sz="1000" b="1" dirty="0">
                <a:latin typeface="Arial" panose="020B0604020202020204" pitchFamily="34" charset="0"/>
                <a:cs typeface="Arial" panose="020B0604020202020204" pitchFamily="34" charset="0"/>
              </a:rPr>
              <a:t>More Options</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Sort By LineTotal</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At the bottom of the window, click the </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icon to add a new report. </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Home</a:t>
            </a:r>
            <a:r>
              <a:rPr lang="en-US" sz="1000" dirty="0">
                <a:latin typeface="Arial" panose="020B0604020202020204" pitchFamily="34" charset="0"/>
                <a:cs typeface="Arial" panose="020B0604020202020204" pitchFamily="34" charset="0"/>
              </a:rPr>
              <a:t> ribbon, click </a:t>
            </a:r>
            <a:r>
              <a:rPr lang="en-US" sz="1000" b="1" dirty="0">
                <a:latin typeface="Arial" panose="020B0604020202020204" pitchFamily="34" charset="0"/>
                <a:cs typeface="Arial" panose="020B0604020202020204" pitchFamily="34" charset="0"/>
              </a:rPr>
              <a:t>Manage Relationships</a:t>
            </a:r>
            <a:r>
              <a:rPr lang="en-US" sz="1000" dirty="0">
                <a:latin typeface="Arial" panose="020B0604020202020204" pitchFamily="34" charset="0"/>
                <a:cs typeface="Arial" panose="020B0604020202020204" pitchFamily="34" charset="0"/>
              </a:rPr>
              <a:t>, and then point out that Power BI has auto-detected the relationship on the </a:t>
            </a:r>
            <a:r>
              <a:rPr lang="en-US" sz="1000" b="1" dirty="0">
                <a:latin typeface="Arial" panose="020B0604020202020204" pitchFamily="34" charset="0"/>
                <a:cs typeface="Arial" panose="020B0604020202020204" pitchFamily="34" charset="0"/>
              </a:rPr>
              <a:t>CustomerID</a:t>
            </a:r>
            <a:r>
              <a:rPr lang="en-US" sz="1000" dirty="0">
                <a:latin typeface="Arial" panose="020B0604020202020204" pitchFamily="34" charset="0"/>
                <a:cs typeface="Arial" panose="020B0604020202020204" pitchFamily="34" charset="0"/>
              </a:rPr>
              <a:t> columns, then click </a:t>
            </a:r>
            <a:r>
              <a:rPr lang="en-US" sz="1000" b="1" dirty="0">
                <a:latin typeface="Arial" panose="020B0604020202020204" pitchFamily="34" charset="0"/>
                <a:cs typeface="Arial" panose="020B0604020202020204" pitchFamily="34" charset="0"/>
              </a:rPr>
              <a:t>Close</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expand </a:t>
            </a:r>
            <a:r>
              <a:rPr lang="en-US" sz="1000" b="1" dirty="0">
                <a:latin typeface="Arial" panose="020B0604020202020204" pitchFamily="34" charset="0"/>
                <a:cs typeface="Arial" panose="020B0604020202020204" pitchFamily="34" charset="0"/>
              </a:rPr>
              <a:t>Customers</a:t>
            </a:r>
            <a:r>
              <a:rPr lang="en-US" sz="1000" dirty="0">
                <a:latin typeface="Arial" panose="020B0604020202020204" pitchFamily="34" charset="0"/>
                <a:cs typeface="Arial" panose="020B0604020202020204" pitchFamily="34" charset="0"/>
              </a:rPr>
              <a:t>, and then select the </a:t>
            </a:r>
            <a:r>
              <a:rPr lang="en-US" sz="1000" b="1" dirty="0">
                <a:latin typeface="Arial" panose="020B0604020202020204" pitchFamily="34" charset="0"/>
                <a:cs typeface="Arial" panose="020B0604020202020204" pitchFamily="34" charset="0"/>
              </a:rPr>
              <a:t>City</a:t>
            </a:r>
            <a:r>
              <a:rPr lang="en-US" sz="1000" dirty="0">
                <a:latin typeface="Arial" panose="020B0604020202020204" pitchFamily="34" charset="0"/>
                <a:cs typeface="Arial" panose="020B0604020202020204" pitchFamily="34" charset="0"/>
              </a:rPr>
              <a:t> check box. Power BI automatically adds a map chart. Expand the map to show all countries. </a:t>
            </a:r>
          </a:p>
          <a:p>
            <a:pPr marL="228600" lvl="0" indent="-228600">
              <a:spcAft>
                <a:spcPts val="995"/>
              </a:spcAft>
              <a:buFont typeface="+mj-lt"/>
              <a:buAutoNum type="arabicPeriod" startAt="12"/>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under </a:t>
            </a:r>
            <a:r>
              <a:rPr lang="en-US" sz="1000" b="1" dirty="0">
                <a:latin typeface="Arial" panose="020B0604020202020204" pitchFamily="34" charset="0"/>
                <a:cs typeface="Arial" panose="020B0604020202020204" pitchFamily="34" charset="0"/>
              </a:rPr>
              <a:t>Sales</a:t>
            </a:r>
            <a:r>
              <a:rPr lang="en-US" sz="1000" dirty="0">
                <a:latin typeface="Arial" panose="020B0604020202020204" pitchFamily="34" charset="0"/>
                <a:cs typeface="Arial" panose="020B0604020202020204" pitchFamily="34" charset="0"/>
              </a:rPr>
              <a:t>, select the </a:t>
            </a:r>
            <a:r>
              <a:rPr lang="en-US" sz="1000" b="1" dirty="0">
                <a:latin typeface="Arial" panose="020B0604020202020204" pitchFamily="34" charset="0"/>
                <a:cs typeface="Arial" panose="020B0604020202020204" pitchFamily="34" charset="0"/>
              </a:rPr>
              <a:t>LineTotal</a:t>
            </a:r>
            <a:r>
              <a:rPr lang="en-US" sz="1000" dirty="0">
                <a:latin typeface="Arial" panose="020B0604020202020204" pitchFamily="34" charset="0"/>
                <a:cs typeface="Arial" panose="020B0604020202020204" pitchFamily="34" charset="0"/>
              </a:rPr>
              <a:t> check box to add it to the map. Grab the right corner of the map, and then drag it to fill the whole of the report page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12</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79274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spcAft>
                <a:spcPts val="995"/>
              </a:spcAft>
              <a:buFont typeface="+mj-lt"/>
              <a:buAutoNum type="arabicPeriod" startAt="31"/>
            </a:pPr>
            <a:r>
              <a:rPr lang="en-US" sz="1000" dirty="0">
                <a:latin typeface="Arial" panose="020B0604020202020204" pitchFamily="34" charset="0"/>
                <a:cs typeface="Arial" panose="020B0604020202020204" pitchFamily="34" charset="0"/>
              </a:rPr>
              <a:t>Zoom in on the map to focus on the </a:t>
            </a:r>
            <a:r>
              <a:rPr lang="en-US" sz="1000" b="1" dirty="0">
                <a:latin typeface="Arial" panose="020B0604020202020204" pitchFamily="34" charset="0"/>
                <a:cs typeface="Arial" panose="020B0604020202020204" pitchFamily="34" charset="0"/>
              </a:rPr>
              <a:t>UK</a:t>
            </a:r>
            <a:r>
              <a:rPr lang="en-US" sz="1000" dirty="0">
                <a:latin typeface="Arial" panose="020B0604020202020204" pitchFamily="34" charset="0"/>
                <a:cs typeface="Arial" panose="020B0604020202020204" pitchFamily="34" charset="0"/>
              </a:rPr>
              <a:t>. Point out that the bubbles now represent the sales for each customer, and are proportionately sized. Position the cursor over some of the bubbles to display the data labels.</a:t>
            </a:r>
          </a:p>
          <a:p>
            <a:pPr marL="228600" lvl="0" indent="-228600">
              <a:spcAft>
                <a:spcPts val="995"/>
              </a:spcAft>
              <a:buFont typeface="+mj-lt"/>
              <a:buAutoNum type="arabicPeriod" startAt="31"/>
            </a:pPr>
            <a:r>
              <a:rPr lang="en-US" sz="1000" dirty="0">
                <a:latin typeface="Arial" panose="020B0604020202020204" pitchFamily="34" charset="0"/>
                <a:cs typeface="Arial" panose="020B0604020202020204" pitchFamily="34" charset="0"/>
              </a:rPr>
              <a:t>Save the file as </a:t>
            </a:r>
            <a:r>
              <a:rPr lang="en-US" sz="1000" b="1" dirty="0">
                <a:latin typeface="Arial" panose="020B0604020202020204" pitchFamily="34" charset="0"/>
                <a:cs typeface="Arial" panose="020B0604020202020204" pitchFamily="34" charset="0"/>
              </a:rPr>
              <a:t>Customer Sales</a:t>
            </a:r>
            <a:r>
              <a:rPr lang="en-US" sz="1000" dirty="0">
                <a:latin typeface="Arial" panose="020B0604020202020204" pitchFamily="34" charset="0"/>
                <a:cs typeface="Arial" panose="020B0604020202020204" pitchFamily="34" charset="0"/>
              </a:rPr>
              <a:t>, in the </a:t>
            </a:r>
            <a:r>
              <a:rPr lang="en-US" sz="1000" b="1" dirty="0">
                <a:latin typeface="Arial" panose="020B0604020202020204" pitchFamily="34" charset="0"/>
                <a:cs typeface="Arial" panose="020B0604020202020204" pitchFamily="34" charset="0"/>
              </a:rPr>
              <a:t>D:\Demofiles\Mod06\Demo</a:t>
            </a:r>
            <a:r>
              <a:rPr lang="en-US" sz="1000" dirty="0">
                <a:latin typeface="Arial" panose="020B0604020202020204" pitchFamily="34" charset="0"/>
                <a:cs typeface="Arial" panose="020B0604020202020204" pitchFamily="34" charset="0"/>
              </a:rPr>
              <a:t> folder. </a:t>
            </a:r>
          </a:p>
          <a:p>
            <a:pPr marL="228600" indent="-228600">
              <a:spcAft>
                <a:spcPts val="995"/>
              </a:spcAft>
              <a:buFont typeface="+mj-lt"/>
              <a:buAutoNum type="arabicPeriod" startAt="31"/>
            </a:pPr>
            <a:r>
              <a:rPr lang="en-US" sz="1000" dirty="0">
                <a:latin typeface="Arial" panose="020B0604020202020204" pitchFamily="34" charset="0"/>
                <a:cs typeface="Arial" panose="020B0604020202020204" pitchFamily="34" charset="0"/>
              </a:rPr>
              <a:t>Leave Power BI open for the next demonstration</a:t>
            </a:r>
            <a:r>
              <a:rPr lang="en-US" sz="1000" dirty="0" smtClean="0">
                <a:latin typeface="Arial" panose="020B0604020202020204" pitchFamily="34" charset="0"/>
                <a:cs typeface="Arial" panose="020B0604020202020204" pitchFamily="34" charset="0"/>
              </a:rPr>
              <a:t>.</a:t>
            </a:r>
          </a:p>
          <a:p>
            <a:pPr marL="228600" indent="-228600">
              <a:spcAft>
                <a:spcPts val="995"/>
              </a:spcAft>
              <a:buFont typeface="+mj-lt"/>
              <a:buAutoNum type="arabicPeriod" startAt="31"/>
            </a:pPr>
            <a:endParaRPr lang="en-US" sz="1000" dirty="0">
              <a:latin typeface="Arial" panose="020B0604020202020204" pitchFamily="34" charset="0"/>
              <a:cs typeface="Arial" panose="020B0604020202020204" pitchFamily="34" charset="0"/>
            </a:endParaRPr>
          </a:p>
          <a:p>
            <a:pPr>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Question</a:t>
            </a:r>
          </a:p>
          <a:p>
            <a:pPr>
              <a:spcAft>
                <a:spcPts val="995"/>
              </a:spcAft>
            </a:pPr>
            <a:r>
              <a:rPr lang="en-US" sz="1000" dirty="0">
                <a:latin typeface="Arial" panose="020B0604020202020204" pitchFamily="34" charset="0"/>
                <a:cs typeface="Arial" panose="020B0604020202020204" pitchFamily="34" charset="0"/>
              </a:rPr>
              <a:t>Discuss some of the charts that you could use to represent your organizational data. What types of chart would you use? Would different charts represent the data in different ways? Do you have data that would benefit from using a scatter chart, so that you can identify clusters, or outliers? Are there any missing chart types in Power BI that you might be able to download from the community gallery to fulfill your requirements</a:t>
            </a:r>
            <a:r>
              <a:rPr lang="en-US" sz="1000" dirty="0" smtClean="0">
                <a:latin typeface="Arial" panose="020B0604020202020204" pitchFamily="34" charset="0"/>
                <a:cs typeface="Arial" panose="020B0604020202020204" pitchFamily="34" charset="0"/>
              </a:rPr>
              <a:t>?</a:t>
            </a:r>
            <a:endParaRPr lang="en-GB" sz="1000" b="1" dirty="0">
              <a:solidFill>
                <a:prstClr val="black"/>
              </a:solidFill>
              <a:latin typeface="Arial" panose="020B0604020202020204" pitchFamily="34" charset="0"/>
              <a:cs typeface="Arial" panose="020B0604020202020204" pitchFamily="34" charset="0"/>
            </a:endParaRPr>
          </a:p>
          <a:p>
            <a:pPr>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Answer</a:t>
            </a:r>
          </a:p>
          <a:p>
            <a:pPr>
              <a:spcAft>
                <a:spcPts val="995"/>
              </a:spcAft>
            </a:pPr>
            <a:r>
              <a:rPr lang="en-US" sz="1000" dirty="0">
                <a:latin typeface="Arial" panose="020B0604020202020204" pitchFamily="34" charset="0"/>
                <a:cs typeface="Arial" panose="020B0604020202020204" pitchFamily="34" charset="0"/>
              </a:rPr>
              <a:t>Answers will depend on the students’ experience.</a:t>
            </a:r>
          </a:p>
          <a:p>
            <a:pPr>
              <a:spcAft>
                <a:spcPts val="995"/>
              </a:spcAft>
            </a:pPr>
            <a:endParaRPr lang="en-US" sz="1000" dirty="0">
              <a:latin typeface="Arial" panose="020B0604020202020204" pitchFamily="34" charset="0"/>
              <a:cs typeface="Arial" panose="020B0604020202020204" pitchFamily="34" charset="0"/>
            </a:endParaRPr>
          </a:p>
          <a:p>
            <a:pPr marL="228600" lvl="0" indent="-228600">
              <a:lnSpc>
                <a:spcPct val="107000"/>
              </a:lnSpc>
              <a:spcAft>
                <a:spcPts val="800"/>
              </a:spcAft>
              <a:buFont typeface="+mj-lt"/>
              <a:buAutoNum type="arabicPeriod" startAt="31"/>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31"/>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13</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27231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71790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111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3822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0531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0439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spcAft>
                <a:spcPts val="995"/>
              </a:spcAft>
            </a:pPr>
            <a:r>
              <a:rPr lang="en-GB" sz="1000" b="1" dirty="0">
                <a:latin typeface="Arial" panose="020B0604020202020204" pitchFamily="34" charset="0"/>
                <a:ea typeface="Calibri" panose="020F0502020204030204" pitchFamily="34" charset="0"/>
                <a:cs typeface="Arial" panose="020B0604020202020204" pitchFamily="34" charset="0"/>
              </a:rPr>
              <a:t>Preparation Steps</a:t>
            </a:r>
            <a:endParaRPr lang="en-US" sz="1000" dirty="0">
              <a:latin typeface="Arial" panose="020B0604020202020204" pitchFamily="34" charset="0"/>
              <a:ea typeface="Calibri" panose="020F0502020204030204" pitchFamily="34" charset="0"/>
              <a:cs typeface="Arial" panose="020B0604020202020204" pitchFamily="34" charset="0"/>
            </a:endParaRPr>
          </a:p>
          <a:p>
            <a:pPr>
              <a:spcAft>
                <a:spcPts val="995"/>
              </a:spcAft>
            </a:pPr>
            <a:r>
              <a:rPr lang="en-US" sz="1000" dirty="0">
                <a:latin typeface="Arial" panose="020B0604020202020204" pitchFamily="34" charset="0"/>
                <a:cs typeface="Arial" panose="020B0604020202020204" pitchFamily="34" charset="0"/>
              </a:rPr>
              <a:t>Complete the previous demonstration.</a:t>
            </a:r>
          </a:p>
          <a:p>
            <a:pPr>
              <a:spcAft>
                <a:spcPts val="995"/>
              </a:spcAft>
            </a:pPr>
            <a:r>
              <a:rPr lang="en-GB" sz="1000" b="1" dirty="0" smtClean="0">
                <a:latin typeface="Arial" panose="020B0604020202020204" pitchFamily="34" charset="0"/>
                <a:ea typeface="Calibri" panose="020F0502020204030204" pitchFamily="34" charset="0"/>
                <a:cs typeface="Arial" panose="020B0604020202020204" pitchFamily="34" charset="0"/>
              </a:rPr>
              <a:t>Demonstration Steps</a:t>
            </a:r>
          </a:p>
          <a:p>
            <a:pPr>
              <a:spcAft>
                <a:spcPts val="995"/>
              </a:spcAft>
            </a:pPr>
            <a:r>
              <a:rPr lang="en-US" sz="1000" dirty="0">
                <a:latin typeface="Arial" panose="020B0604020202020204" pitchFamily="34" charset="0"/>
                <a:cs typeface="Arial" panose="020B0604020202020204" pitchFamily="34" charset="0"/>
              </a:rPr>
              <a:t>Add Featured Questions to a Dashboard</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Ensure that the </a:t>
            </a:r>
            <a:r>
              <a:rPr lang="en-US" sz="1000" b="1" dirty="0">
                <a:latin typeface="Arial" panose="020B0604020202020204" pitchFamily="34" charset="0"/>
                <a:cs typeface="Arial" panose="020B0604020202020204" pitchFamily="34" charset="0"/>
              </a:rPr>
              <a:t>MT17B-WS2016-NAT</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20778B-MIA-DC</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virtual machines are running, and then log on to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Power BI Desktop, click </a:t>
            </a:r>
            <a:r>
              <a:rPr lang="en-US" sz="1000" b="1" dirty="0">
                <a:latin typeface="Arial" panose="020B0604020202020204" pitchFamily="34" charset="0"/>
                <a:cs typeface="Arial" panose="020B0604020202020204" pitchFamily="34" charset="0"/>
              </a:rPr>
              <a:t>Publish</a:t>
            </a:r>
            <a:r>
              <a:rPr lang="en-US" sz="1000" dirty="0">
                <a:latin typeface="Arial" panose="020B0604020202020204" pitchFamily="34" charset="0"/>
                <a:cs typeface="Arial" panose="020B0604020202020204" pitchFamily="34" charset="0"/>
              </a:rPr>
              <a:t> to publish the report you created in the previous demo.</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Internet Explorer, go to </a:t>
            </a:r>
            <a:r>
              <a:rPr lang="en-US" sz="1000" b="1" dirty="0">
                <a:latin typeface="Arial" panose="020B0604020202020204" pitchFamily="34" charset="0"/>
                <a:cs typeface="Arial" panose="020B0604020202020204" pitchFamily="34" charset="0"/>
              </a:rPr>
              <a:t>http://www.powerbi.com</a:t>
            </a:r>
            <a:r>
              <a:rPr lang="en-US" sz="1000" dirty="0">
                <a:latin typeface="Arial" panose="020B0604020202020204" pitchFamily="34" charset="0"/>
                <a:cs typeface="Arial" panose="020B0604020202020204" pitchFamily="34" charset="0"/>
              </a:rPr>
              <a:t> and click </a:t>
            </a:r>
            <a:r>
              <a:rPr lang="en-US" sz="1000" b="1" dirty="0">
                <a:latin typeface="Arial" panose="020B0604020202020204" pitchFamily="34" charset="0"/>
                <a:cs typeface="Arial" panose="020B0604020202020204" pitchFamily="34" charset="0"/>
              </a:rPr>
              <a:t>Sign in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Sign in using the credentials you used to sign up for Power BI service.</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Power BI, expand </a:t>
            </a:r>
            <a:r>
              <a:rPr lang="en-US" sz="1000" b="1" dirty="0">
                <a:latin typeface="Arial" panose="020B0604020202020204" pitchFamily="34" charset="0"/>
                <a:cs typeface="Arial" panose="020B0604020202020204" pitchFamily="34" charset="0"/>
              </a:rPr>
              <a:t>My Workspace</a:t>
            </a:r>
            <a:r>
              <a:rPr lang="en-US" sz="1000" dirty="0">
                <a:latin typeface="Arial" panose="020B0604020202020204" pitchFamily="34" charset="0"/>
                <a:cs typeface="Arial" panose="020B0604020202020204" pitchFamily="34" charset="0"/>
              </a:rPr>
              <a:t>, under </a:t>
            </a:r>
            <a:r>
              <a:rPr lang="en-US" sz="1000" b="1" dirty="0">
                <a:latin typeface="Arial" panose="020B0604020202020204" pitchFamily="34" charset="0"/>
                <a:cs typeface="Arial" panose="020B0604020202020204" pitchFamily="34" charset="0"/>
              </a:rPr>
              <a:t>Report</a:t>
            </a:r>
            <a:r>
              <a:rPr lang="en-US" sz="1000" dirty="0">
                <a:latin typeface="Arial" panose="020B0604020202020204" pitchFamily="34" charset="0"/>
                <a:cs typeface="Arial" panose="020B0604020202020204" pitchFamily="34" charset="0"/>
              </a:rPr>
              <a:t>, click </a:t>
            </a:r>
            <a:r>
              <a:rPr lang="en-US" sz="1000" b="1" dirty="0">
                <a:latin typeface="Arial" panose="020B0604020202020204" pitchFamily="34" charset="0"/>
                <a:cs typeface="Arial" panose="020B0604020202020204" pitchFamily="34" charset="0"/>
              </a:rPr>
              <a:t>Customer Sales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At the bottom of the page, click </a:t>
            </a:r>
            <a:r>
              <a:rPr lang="en-US" sz="1000" b="1" dirty="0">
                <a:latin typeface="Arial" panose="020B0604020202020204" pitchFamily="34" charset="0"/>
                <a:cs typeface="Arial" panose="020B0604020202020204" pitchFamily="34" charset="0"/>
              </a:rPr>
              <a:t>Page 1</a:t>
            </a:r>
            <a:r>
              <a:rPr lang="en-US" sz="1000" dirty="0">
                <a:latin typeface="Arial" panose="020B0604020202020204" pitchFamily="34" charset="0"/>
                <a:cs typeface="Arial" panose="020B0604020202020204" pitchFamily="34" charset="0"/>
              </a:rPr>
              <a:t>, click the </a:t>
            </a:r>
            <a:r>
              <a:rPr lang="en-US" sz="1000" b="1" dirty="0">
                <a:latin typeface="Arial" panose="020B0604020202020204" pitchFamily="34" charset="0"/>
                <a:cs typeface="Arial" panose="020B0604020202020204" pitchFamily="34" charset="0"/>
              </a:rPr>
              <a:t>Orders by Sub Category</a:t>
            </a:r>
            <a:r>
              <a:rPr lang="en-US" sz="1000" dirty="0">
                <a:latin typeface="Arial" panose="020B0604020202020204" pitchFamily="34" charset="0"/>
                <a:cs typeface="Arial" panose="020B0604020202020204" pitchFamily="34" charset="0"/>
              </a:rPr>
              <a:t> visual, and then click </a:t>
            </a:r>
            <a:r>
              <a:rPr lang="en-US" sz="1000" b="1" dirty="0">
                <a:latin typeface="Arial" panose="020B0604020202020204" pitchFamily="34" charset="0"/>
                <a:cs typeface="Arial" panose="020B0604020202020204" pitchFamily="34" charset="0"/>
              </a:rPr>
              <a:t>Pin visual</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Pin to dashboard</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New dashboard</a:t>
            </a:r>
            <a:r>
              <a:rPr lang="en-US" sz="1000" dirty="0">
                <a:latin typeface="Arial" panose="020B0604020202020204" pitchFamily="34" charset="0"/>
                <a:cs typeface="Arial" panose="020B0604020202020204" pitchFamily="34" charset="0"/>
              </a:rPr>
              <a:t>, type </a:t>
            </a:r>
            <a:r>
              <a:rPr lang="en-US" sz="1000" b="1" dirty="0">
                <a:latin typeface="Arial" panose="020B0604020202020204" pitchFamily="34" charset="0"/>
                <a:cs typeface="Arial" panose="020B0604020202020204" pitchFamily="34" charset="0"/>
              </a:rPr>
              <a:t>Customer Sales</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Pin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Under </a:t>
            </a:r>
            <a:r>
              <a:rPr lang="en-US" sz="1000" b="1" dirty="0">
                <a:latin typeface="Arial" panose="020B0604020202020204" pitchFamily="34" charset="0"/>
                <a:cs typeface="Arial" panose="020B0604020202020204" pitchFamily="34" charset="0"/>
              </a:rPr>
              <a:t>My Workspace</a:t>
            </a:r>
            <a:r>
              <a:rPr lang="en-US" sz="1000" dirty="0">
                <a:latin typeface="Arial" panose="020B0604020202020204" pitchFamily="34" charset="0"/>
                <a:cs typeface="Arial" panose="020B0604020202020204" pitchFamily="34" charset="0"/>
              </a:rPr>
              <a:t>, under </a:t>
            </a:r>
            <a:r>
              <a:rPr lang="en-US" sz="1000" b="1" dirty="0">
                <a:latin typeface="Arial" panose="020B0604020202020204" pitchFamily="34" charset="0"/>
                <a:cs typeface="Arial" panose="020B0604020202020204" pitchFamily="34" charset="0"/>
              </a:rPr>
              <a:t>Dashboards</a:t>
            </a:r>
            <a:r>
              <a:rPr lang="en-US" sz="1000" dirty="0">
                <a:latin typeface="Arial" panose="020B0604020202020204" pitchFamily="34" charset="0"/>
                <a:cs typeface="Arial" panose="020B0604020202020204" pitchFamily="34" charset="0"/>
              </a:rPr>
              <a:t>, click the ellipses (</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next to </a:t>
            </a:r>
            <a:r>
              <a:rPr lang="en-US" sz="1000" b="1" dirty="0">
                <a:latin typeface="Arial" panose="020B0604020202020204" pitchFamily="34" charset="0"/>
                <a:cs typeface="Arial" panose="020B0604020202020204" pitchFamily="34" charset="0"/>
              </a:rPr>
              <a:t>Customer Sales</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Settings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Dashboards</a:t>
            </a:r>
            <a:r>
              <a:rPr lang="en-US" sz="1000" dirty="0">
                <a:latin typeface="Arial" panose="020B0604020202020204" pitchFamily="34" charset="0"/>
                <a:cs typeface="Arial" panose="020B0604020202020204" pitchFamily="34" charset="0"/>
              </a:rPr>
              <a:t> tab, under </a:t>
            </a:r>
            <a:r>
              <a:rPr lang="en-US" sz="1000" b="1" dirty="0">
                <a:latin typeface="Arial" panose="020B0604020202020204" pitchFamily="34" charset="0"/>
                <a:cs typeface="Arial" panose="020B0604020202020204" pitchFamily="34" charset="0"/>
              </a:rPr>
              <a:t>Settings for Customer Sales</a:t>
            </a:r>
            <a:r>
              <a:rPr lang="en-US" sz="1000" dirty="0">
                <a:latin typeface="Arial" panose="020B0604020202020204" pitchFamily="34" charset="0"/>
                <a:cs typeface="Arial" panose="020B0604020202020204" pitchFamily="34" charset="0"/>
              </a:rPr>
              <a:t>, under</a:t>
            </a:r>
            <a:r>
              <a:rPr lang="en-US" sz="1000" b="1" dirty="0">
                <a:latin typeface="Arial" panose="020B0604020202020204" pitchFamily="34" charset="0"/>
                <a:cs typeface="Arial" panose="020B0604020202020204" pitchFamily="34" charset="0"/>
              </a:rPr>
              <a:t> Q&amp;A</a:t>
            </a:r>
            <a:r>
              <a:rPr lang="en-US" sz="1000" dirty="0">
                <a:latin typeface="Arial" panose="020B0604020202020204" pitchFamily="34" charset="0"/>
                <a:cs typeface="Arial" panose="020B0604020202020204" pitchFamily="34" charset="0"/>
              </a:rPr>
              <a:t>, ensure the </a:t>
            </a:r>
            <a:r>
              <a:rPr lang="en-US" sz="1000" b="1" dirty="0">
                <a:latin typeface="Arial" panose="020B0604020202020204" pitchFamily="34" charset="0"/>
                <a:cs typeface="Arial" panose="020B0604020202020204" pitchFamily="34" charset="0"/>
              </a:rPr>
              <a:t>Show the Q&amp;A search box on this dashboard</a:t>
            </a:r>
            <a:r>
              <a:rPr lang="en-US" sz="1000" dirty="0">
                <a:latin typeface="Arial" panose="020B0604020202020204" pitchFamily="34" charset="0"/>
                <a:cs typeface="Arial" panose="020B0604020202020204" pitchFamily="34" charset="0"/>
              </a:rPr>
              <a:t> check box is selected.</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Datasets</a:t>
            </a:r>
            <a:r>
              <a:rPr lang="en-US" sz="1000" dirty="0">
                <a:latin typeface="Arial" panose="020B0604020202020204" pitchFamily="34" charset="0"/>
                <a:cs typeface="Arial" panose="020B0604020202020204" pitchFamily="34" charset="0"/>
              </a:rPr>
              <a:t> tab, under </a:t>
            </a:r>
            <a:r>
              <a:rPr lang="en-US" sz="1000" b="1" dirty="0">
                <a:latin typeface="Arial" panose="020B0604020202020204" pitchFamily="34" charset="0"/>
                <a:cs typeface="Arial" panose="020B0604020202020204" pitchFamily="34" charset="0"/>
              </a:rPr>
              <a:t>Settings for Customer Sales</a:t>
            </a:r>
            <a:r>
              <a:rPr lang="en-US" sz="1000" dirty="0">
                <a:latin typeface="Arial" panose="020B0604020202020204" pitchFamily="34" charset="0"/>
                <a:cs typeface="Arial" panose="020B0604020202020204" pitchFamily="34" charset="0"/>
              </a:rPr>
              <a:t>, click </a:t>
            </a:r>
            <a:r>
              <a:rPr lang="en-US" sz="1000" b="1" dirty="0">
                <a:latin typeface="Arial" panose="020B0604020202020204" pitchFamily="34" charset="0"/>
                <a:cs typeface="Arial" panose="020B0604020202020204" pitchFamily="34" charset="0"/>
              </a:rPr>
              <a:t>Featured Q&amp;A questions</a:t>
            </a:r>
            <a:r>
              <a:rPr lang="en-US" sz="1000" dirty="0">
                <a:latin typeface="Arial" panose="020B0604020202020204" pitchFamily="34" charset="0"/>
                <a:cs typeface="Arial" panose="020B0604020202020204" pitchFamily="34" charset="0"/>
              </a:rPr>
              <a:t> to expand the list.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Add a question</a:t>
            </a:r>
            <a:r>
              <a:rPr lang="en-US" sz="1000" dirty="0">
                <a:latin typeface="Arial" panose="020B0604020202020204" pitchFamily="34" charset="0"/>
                <a:cs typeface="Arial" panose="020B0604020202020204" pitchFamily="34" charset="0"/>
              </a:rPr>
              <a:t> and in the text box, type </a:t>
            </a:r>
            <a:r>
              <a:rPr lang="en-US" sz="1000" b="1" dirty="0">
                <a:latin typeface="Arial" panose="020B0604020202020204" pitchFamily="34" charset="0"/>
                <a:cs typeface="Arial" panose="020B0604020202020204" pitchFamily="34" charset="0"/>
              </a:rPr>
              <a:t>Show sales by customer</a:t>
            </a:r>
            <a:r>
              <a:rPr lang="en-US" sz="1000" dirty="0">
                <a:latin typeface="Arial" panose="020B0604020202020204" pitchFamily="34" charset="0"/>
                <a:cs typeface="Arial" panose="020B0604020202020204" pitchFamily="34" charset="0"/>
              </a:rPr>
              <a:t>. </a:t>
            </a:r>
          </a:p>
          <a:p>
            <a:pPr marL="347472" indent="-347472">
              <a:spcAft>
                <a:spcPts val="995"/>
              </a:spcAft>
              <a:buFont typeface="+mj-lt"/>
              <a:buAutoNum type="arabicPeriod"/>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Add a question</a:t>
            </a:r>
            <a:r>
              <a:rPr lang="en-US" sz="1000" dirty="0">
                <a:latin typeface="Arial" panose="020B0604020202020204" pitchFamily="34" charset="0"/>
                <a:cs typeface="Arial" panose="020B0604020202020204" pitchFamily="34" charset="0"/>
              </a:rPr>
              <a:t>, and in the text box, type </a:t>
            </a:r>
            <a:r>
              <a:rPr lang="en-US" sz="1000" b="1" dirty="0">
                <a:latin typeface="Arial" panose="020B0604020202020204" pitchFamily="34" charset="0"/>
                <a:cs typeface="Arial" panose="020B0604020202020204" pitchFamily="34" charset="0"/>
              </a:rPr>
              <a:t>Show all products with unit price greater than $250</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Apply</a:t>
            </a:r>
            <a:r>
              <a:rPr lang="en-US" sz="1000" dirty="0">
                <a:latin typeface="Arial" panose="020B0604020202020204" pitchFamily="34" charset="0"/>
                <a:cs typeface="Arial" panose="020B0604020202020204" pitchFamily="34" charset="0"/>
              </a:rPr>
              <a:t>.</a:t>
            </a:r>
            <a:endParaRPr lang="en-US" sz="1000" dirty="0">
              <a:latin typeface="Arial" panose="020B0604020202020204" pitchFamily="34" charset="0"/>
              <a:ea typeface="Calibri" panose="020F0502020204030204" pitchFamily="34" charset="0"/>
              <a:cs typeface="Arial" panose="020B0604020202020204" pitchFamily="34" charset="0"/>
            </a:endParaRP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19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9756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205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spcAft>
                <a:spcPts val="995"/>
              </a:spcAft>
            </a:pPr>
            <a:r>
              <a:rPr lang="en-US" sz="1000" dirty="0">
                <a:latin typeface="Arial" panose="020B0604020202020204" pitchFamily="34" charset="0"/>
                <a:cs typeface="Arial" panose="020B0604020202020204" pitchFamily="34" charset="0"/>
              </a:rPr>
              <a:t>Use Featured Questions</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Under </a:t>
            </a:r>
            <a:r>
              <a:rPr lang="en-US" sz="1000" b="1" dirty="0">
                <a:latin typeface="Arial" panose="020B0604020202020204" pitchFamily="34" charset="0"/>
                <a:cs typeface="Arial" panose="020B0604020202020204" pitchFamily="34" charset="0"/>
              </a:rPr>
              <a:t>My Workspace</a:t>
            </a:r>
            <a:r>
              <a:rPr lang="en-US" sz="1000" dirty="0">
                <a:latin typeface="Arial" panose="020B0604020202020204" pitchFamily="34" charset="0"/>
                <a:cs typeface="Arial" panose="020B0604020202020204" pitchFamily="34" charset="0"/>
              </a:rPr>
              <a:t>, under </a:t>
            </a:r>
            <a:r>
              <a:rPr lang="en-US" sz="1000" b="1" dirty="0">
                <a:latin typeface="Arial" panose="020B0604020202020204" pitchFamily="34" charset="0"/>
                <a:cs typeface="Arial" panose="020B0604020202020204" pitchFamily="34" charset="0"/>
              </a:rPr>
              <a:t>Dashboards</a:t>
            </a:r>
            <a:r>
              <a:rPr lang="en-US" sz="1000" dirty="0">
                <a:latin typeface="Arial" panose="020B0604020202020204" pitchFamily="34" charset="0"/>
                <a:cs typeface="Arial" panose="020B0604020202020204" pitchFamily="34" charset="0"/>
              </a:rPr>
              <a:t>, click </a:t>
            </a:r>
            <a:r>
              <a:rPr lang="en-US" sz="1000" b="1" dirty="0">
                <a:latin typeface="Arial" panose="020B0604020202020204" pitchFamily="34" charset="0"/>
                <a:cs typeface="Arial" panose="020B0604020202020204" pitchFamily="34" charset="0"/>
              </a:rPr>
              <a:t>Customer Sales</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Ask a question about your data</a:t>
            </a:r>
            <a:r>
              <a:rPr lang="en-US" sz="1000" dirty="0">
                <a:latin typeface="Arial" panose="020B0604020202020204" pitchFamily="34" charset="0"/>
                <a:cs typeface="Arial" panose="020B0604020202020204" pitchFamily="34" charset="0"/>
              </a:rPr>
              <a:t>, and the Featured Questions you have just added now appear at the top of the list of suggestions.</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question box, type </a:t>
            </a:r>
            <a:r>
              <a:rPr lang="en-US" sz="1000" b="1" dirty="0">
                <a:latin typeface="Arial" panose="020B0604020202020204" pitchFamily="34" charset="0"/>
                <a:cs typeface="Arial" panose="020B0604020202020204" pitchFamily="34" charset="0"/>
              </a:rPr>
              <a:t>Show sales by customer</a:t>
            </a:r>
            <a:r>
              <a:rPr lang="en-US" sz="1000" dirty="0">
                <a:latin typeface="Arial" panose="020B0604020202020204" pitchFamily="34" charset="0"/>
                <a:cs typeface="Arial" panose="020B0604020202020204" pitchFamily="34" charset="0"/>
              </a:rPr>
              <a:t> to see the results.</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Remove the question text, and then click the </a:t>
            </a:r>
            <a:r>
              <a:rPr lang="en-US" sz="1000" b="1" dirty="0">
                <a:latin typeface="Arial" panose="020B0604020202020204" pitchFamily="34" charset="0"/>
                <a:cs typeface="Arial" panose="020B0604020202020204" pitchFamily="34" charset="0"/>
              </a:rPr>
              <a:t>Show all products with unit price greater than $250 </a:t>
            </a:r>
            <a:r>
              <a:rPr lang="en-US" sz="1000" dirty="0">
                <a:latin typeface="Arial" panose="020B0604020202020204" pitchFamily="34" charset="0"/>
                <a:cs typeface="Arial" panose="020B0604020202020204" pitchFamily="34" charset="0"/>
              </a:rPr>
              <a:t>question to see the results.</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Close Internet Explorer.</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Publishing to Power BI</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Got it</a:t>
            </a:r>
            <a:r>
              <a:rPr lang="en-US" sz="1000" dirty="0">
                <a:latin typeface="Arial" panose="020B0604020202020204" pitchFamily="34" charset="0"/>
                <a:cs typeface="Arial" panose="020B0604020202020204" pitchFamily="34" charset="0"/>
              </a:rPr>
              <a:t>.</a:t>
            </a:r>
          </a:p>
          <a:p>
            <a:pPr marL="228600" lvl="0" indent="-228600">
              <a:spcAft>
                <a:spcPts val="995"/>
              </a:spcAft>
              <a:buFont typeface="+mj-lt"/>
              <a:buAutoNum type="arabicPeriod"/>
            </a:pPr>
            <a:r>
              <a:rPr lang="en-US" sz="1000" dirty="0">
                <a:latin typeface="Arial" panose="020B0604020202020204" pitchFamily="34" charset="0"/>
                <a:cs typeface="Arial" panose="020B0604020202020204" pitchFamily="34" charset="0"/>
              </a:rPr>
              <a:t>Close Power BI Desktop, and then close SSMS without saving any changes.</a:t>
            </a:r>
          </a:p>
          <a:p>
            <a:pPr>
              <a:spcAft>
                <a:spcPts val="995"/>
              </a:spcAft>
            </a:pPr>
            <a:endParaRPr lang="en-US" sz="1000" dirty="0" smtClean="0">
              <a:latin typeface="Arial" panose="020B0604020202020204" pitchFamily="34" charset="0"/>
              <a:cs typeface="Arial" panose="020B0604020202020204" pitchFamily="34" charset="0"/>
            </a:endParaRPr>
          </a:p>
          <a:p>
            <a:pPr lvl="0">
              <a:lnSpc>
                <a:spcPct val="107000"/>
              </a:lnSpc>
              <a:spcAft>
                <a:spcPts val="995"/>
              </a:spcAft>
            </a:pPr>
            <a:r>
              <a:rPr lang="en-GB" sz="1000" b="1" dirty="0">
                <a:solidFill>
                  <a:prstClr val="black"/>
                </a:solidFill>
                <a:latin typeface="Arial" panose="020B0604020202020204" pitchFamily="34" charset="0"/>
                <a:ea typeface="Calibri" panose="020F0502020204030204" pitchFamily="34" charset="0"/>
                <a:cs typeface="Arial" panose="020B0604020202020204" pitchFamily="34" charset="0"/>
              </a:rPr>
              <a:t>Question</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a:spcAft>
                <a:spcPts val="995"/>
              </a:spcAft>
            </a:pPr>
            <a:r>
              <a:rPr lang="en-US" sz="1000" dirty="0">
                <a:latin typeface="Arial" panose="020B0604020202020204" pitchFamily="34" charset="0"/>
                <a:cs typeface="Arial" panose="020B0604020202020204" pitchFamily="34" charset="0"/>
              </a:rPr>
              <a:t>Which of the following statements about the Manage Data portal is false?</a:t>
            </a: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1: </a:t>
            </a:r>
            <a:r>
              <a:rPr lang="en-US" sz="1000" dirty="0">
                <a:latin typeface="Arial" panose="020B0604020202020204" pitchFamily="34" charset="0"/>
                <a:cs typeface="Arial" panose="020B0604020202020204" pitchFamily="34" charset="0"/>
              </a:rPr>
              <a:t>The portal enables you to manage your shared queries. </a:t>
            </a:r>
            <a:endParaRPr lang="en-US" sz="1000" dirty="0" smtClean="0">
              <a:latin typeface="Arial" panose="020B0604020202020204" pitchFamily="34" charset="0"/>
              <a:cs typeface="Arial" panose="020B0604020202020204" pitchFamily="34" charset="0"/>
            </a:endParaRP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a:t>
            </a: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2:</a:t>
            </a:r>
            <a:r>
              <a:rPr lang="en-US" sz="1000" dirty="0">
                <a:latin typeface="Arial" panose="020B0604020202020204" pitchFamily="34" charset="0"/>
                <a:cs typeface="Arial" panose="020B0604020202020204" pitchFamily="34" charset="0"/>
              </a:rPr>
              <a:t>You can edit and control access to your data sources in the portal. </a:t>
            </a:r>
            <a:endParaRPr lang="en-US" sz="1000" dirty="0" smtClean="0">
              <a:latin typeface="Arial" panose="020B0604020202020204" pitchFamily="34" charset="0"/>
              <a:cs typeface="Arial" panose="020B0604020202020204" pitchFamily="34" charset="0"/>
            </a:endParaRP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3: </a:t>
            </a:r>
            <a:r>
              <a:rPr lang="en-US" sz="1000" dirty="0">
                <a:latin typeface="Arial" panose="020B0604020202020204" pitchFamily="34" charset="0"/>
                <a:cs typeface="Arial" panose="020B0604020202020204" pitchFamily="34" charset="0"/>
              </a:rPr>
              <a:t>Using the portal enables you to delete data sources that you no longer need. </a:t>
            </a:r>
            <a:endParaRPr lang="en-US" sz="1000" dirty="0" smtClean="0">
              <a:latin typeface="Arial" panose="020B0604020202020204" pitchFamily="34" charset="0"/>
              <a:cs typeface="Arial" panose="020B0604020202020204" pitchFamily="34" charset="0"/>
            </a:endParaRP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4: </a:t>
            </a:r>
            <a:r>
              <a:rPr lang="en-US" sz="1000" dirty="0">
                <a:latin typeface="Arial" panose="020B0604020202020204" pitchFamily="34" charset="0"/>
                <a:cs typeface="Arial" panose="020B0604020202020204" pitchFamily="34" charset="0"/>
              </a:rPr>
              <a:t>The Usage Report shows how many times a dashboard was consumed in Power BI </a:t>
            </a:r>
            <a:r>
              <a:rPr lang="en-US" sz="1000" dirty="0" smtClean="0">
                <a:latin typeface="Arial" panose="020B0604020202020204" pitchFamily="34" charset="0"/>
                <a:cs typeface="Arial" panose="020B0604020202020204" pitchFamily="34" charset="0"/>
              </a:rPr>
              <a:t>.</a:t>
            </a: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5: </a:t>
            </a:r>
            <a:r>
              <a:rPr lang="en-US" sz="1000" dirty="0">
                <a:latin typeface="Arial" panose="020B0604020202020204" pitchFamily="34" charset="0"/>
                <a:cs typeface="Arial" panose="020B0604020202020204" pitchFamily="34" charset="0"/>
              </a:rPr>
              <a:t>The Usage Report displays the most active groups in Power BI</a:t>
            </a:r>
            <a:r>
              <a:rPr lang="en-US" sz="1000" dirty="0" smtClean="0">
                <a:latin typeface="Arial" panose="020B0604020202020204" pitchFamily="34" charset="0"/>
                <a:cs typeface="Arial" panose="020B0604020202020204" pitchFamily="34" charset="0"/>
              </a:rPr>
              <a:t>.</a:t>
            </a:r>
          </a:p>
          <a:p>
            <a:pPr lvl="0">
              <a:lnSpc>
                <a:spcPct val="107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Answer</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 Option 3: </a:t>
            </a:r>
            <a:r>
              <a:rPr lang="en-US" sz="1000" dirty="0">
                <a:latin typeface="Arial" panose="020B0604020202020204" pitchFamily="34" charset="0"/>
                <a:cs typeface="Arial" panose="020B0604020202020204" pitchFamily="34" charset="0"/>
              </a:rPr>
              <a:t>Using the portal enables you to delete data sources that you no longer need. </a:t>
            </a:r>
          </a:p>
          <a:p>
            <a:pPr>
              <a:spcAft>
                <a:spcPts val="995"/>
              </a:spcAft>
            </a:pP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C992C40-81AD-4C3B-B206-7DC97F106AA8}" type="slidenum">
              <a:rPr lang="en-US" sz="1000" b="0" smtClean="0"/>
              <a:t>20</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Shaping and Combining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2692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spcAft>
                <a:spcPts val="995"/>
              </a:spcAft>
            </a:pPr>
            <a:r>
              <a:rPr lang="en-US" sz="1000" dirty="0">
                <a:latin typeface="Arial" panose="020B0604020202020204" pitchFamily="34" charset="0"/>
                <a:cs typeface="Arial" panose="020B0604020202020204" pitchFamily="34" charset="0"/>
              </a:rPr>
              <a:t>Students need an account to sign in to the Power BI portal to publish a report and create a dashboard. The Power BI Desktop application should be preinstalled on the virtual machine.</a:t>
            </a:r>
            <a:endParaRPr lang="en-US" sz="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21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5960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tools that you used to shape and combine data in the labs. How did this compare to using Excel, or coding Transact-SQL to deliver the same results? Do you think it is quicker to use Power BI rather than the applications that you currently use</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depend on the opinions of the students</a:t>
            </a:r>
            <a:r>
              <a:rPr lang="en-US" sz="1000" dirty="0" smtClean="0">
                <a:latin typeface="Arial" panose="020B0604020202020204" pitchFamily="34" charset="0"/>
                <a:cs typeface="Arial" panose="020B0604020202020204" pitchFamily="34" charset="0"/>
              </a:rPr>
              <a:t>.</a:t>
            </a:r>
            <a:endParaRPr lang="en-GB"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some of the visualizations that you used in the optional exercise to create a report that was relevant for your organization. If you did not have time to do the optional exercise, which of the charts that you used in the lab will you reuse to create reports for your organization? Can you think of data that you </a:t>
            </a:r>
            <a:r>
              <a:rPr lang="en-GB" sz="1000" dirty="0" smtClean="0">
                <a:latin typeface="Arial" panose="020B0604020202020204" pitchFamily="34" charset="0"/>
                <a:ea typeface="Calibri" panose="020F0502020204030204" pitchFamily="34" charset="0"/>
                <a:cs typeface="Times New Roman" panose="02020603050405020304" pitchFamily="18" charset="0"/>
              </a:rPr>
              <a:t>can </a:t>
            </a:r>
            <a:r>
              <a:rPr lang="en-GB" sz="1000" dirty="0">
                <a:latin typeface="Arial" panose="020B0604020202020204" pitchFamily="34" charset="0"/>
                <a:ea typeface="Calibri" panose="020F0502020204030204" pitchFamily="34" charset="0"/>
                <a:cs typeface="Times New Roman" panose="02020603050405020304" pitchFamily="18" charset="0"/>
              </a:rPr>
              <a:t>present by using the map charts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depend on the opinions of the students.</a:t>
            </a:r>
            <a:endParaRPr lang="en-GB"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51044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do you think the Manage Data portal prevents you from deleting data sources? Do you agree with this, or should you be able to delete the data sources for the queries that you have shared?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995"/>
              </a:spcAft>
            </a:pPr>
            <a:r>
              <a:rPr lang="en-US" sz="1000" dirty="0" smtClean="0">
                <a:latin typeface="Arial" panose="020B0604020202020204" pitchFamily="34" charset="0"/>
                <a:cs typeface="Arial" panose="020B0604020202020204" pitchFamily="34" charset="0"/>
              </a:rPr>
              <a:t>Deleting </a:t>
            </a:r>
            <a:r>
              <a:rPr lang="en-US" sz="1000" dirty="0">
                <a:latin typeface="Arial" panose="020B0604020202020204" pitchFamily="34" charset="0"/>
                <a:cs typeface="Arial" panose="020B0604020202020204" pitchFamily="34" charset="0"/>
              </a:rPr>
              <a:t>a data source creates problems because queries depend on data sources. In particular, if you were to delete a shared query and data source that colleagues are currently using, you would have the potential to break their reports. It could be professionally damaging if a data source was removed that a user depended on for a report that the business urgently required—and the user could not deliver the data in the expected timeframe. The Usage Report shows you which users are sharing your data sources and queries, so dependent users can be informed if the data source is to be removed by using Excel. The Manage Data portal is connected to the Lync system, so you can easily contact those users who are sharing your data sources and queries, if you want to use another method to delete them.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193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3755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22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1923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367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3429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5759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spcAft>
                <a:spcPts val="995"/>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Preparation Steps</a:t>
            </a:r>
          </a:p>
          <a:p>
            <a:pPr>
              <a:spcAft>
                <a:spcPts val="995"/>
              </a:spcAft>
            </a:pPr>
            <a:r>
              <a:rPr lang="en-US" sz="1000" dirty="0">
                <a:latin typeface="Arial" panose="020B0604020202020204" pitchFamily="34" charset="0"/>
                <a:cs typeface="Arial" panose="020B0604020202020204" pitchFamily="34" charset="0"/>
              </a:rPr>
              <a:t>This demonstration requires the Power BI Desktop application to be installed on the MIA-SQL virtual machine and a connection to the Azure SQL Database </a:t>
            </a:r>
            <a:r>
              <a:rPr lang="en-US" sz="1000" dirty="0" smtClean="0">
                <a:latin typeface="Arial" panose="020B0604020202020204" pitchFamily="34" charset="0"/>
                <a:cs typeface="Arial" panose="020B0604020202020204" pitchFamily="34" charset="0"/>
              </a:rPr>
              <a:t>called </a:t>
            </a:r>
            <a:r>
              <a:rPr lang="en-US" sz="1000" dirty="0">
                <a:latin typeface="Arial" panose="020B0604020202020204" pitchFamily="34" charset="0"/>
                <a:cs typeface="Arial" panose="020B0604020202020204" pitchFamily="34" charset="0"/>
              </a:rPr>
              <a:t>AdventureWorksLT</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a:spcAft>
                <a:spcPts val="995"/>
              </a:spcAft>
            </a:pPr>
            <a:r>
              <a:rPr lang="en-US" sz="1000" dirty="0">
                <a:latin typeface="Arial" panose="020B0604020202020204" pitchFamily="34" charset="0"/>
                <a:cs typeface="Arial" panose="020B0604020202020204" pitchFamily="34" charset="0"/>
              </a:rPr>
              <a:t>Start the </a:t>
            </a:r>
            <a:r>
              <a:rPr lang="en-US" sz="1000" b="1" dirty="0">
                <a:latin typeface="Arial" panose="020B0604020202020204" pitchFamily="34" charset="0"/>
                <a:cs typeface="Arial" panose="020B0604020202020204" pitchFamily="34" charset="0"/>
              </a:rPr>
              <a:t>MT17B-WS2016-NAT</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20778B-MIA-DC</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virtual machines, and then log on to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smtClean="0">
                <a:latin typeface="Arial" panose="020B0604020202020204" pitchFamily="34" charset="0"/>
                <a:cs typeface="Arial" panose="020B0604020202020204" pitchFamily="34" charset="0"/>
              </a:rPr>
              <a:t>Pa55w.rd.</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If you do not have a Power BI login, open </a:t>
            </a:r>
            <a:r>
              <a:rPr lang="en-US" sz="1000" b="1" dirty="0">
                <a:latin typeface="Arial" panose="020B0604020202020204" pitchFamily="34" charset="0"/>
                <a:cs typeface="Arial" panose="020B0604020202020204" pitchFamily="34" charset="0"/>
              </a:rPr>
              <a:t>Internet Explorer</a:t>
            </a:r>
            <a:r>
              <a:rPr lang="en-US" sz="1000" dirty="0">
                <a:latin typeface="Arial" panose="020B0604020202020204" pitchFamily="34" charset="0"/>
                <a:cs typeface="Arial" panose="020B0604020202020204" pitchFamily="34" charset="0"/>
              </a:rPr>
              <a:t>, go to </a:t>
            </a:r>
            <a:r>
              <a:rPr lang="en-US" sz="1000" b="1" dirty="0">
                <a:latin typeface="Arial" panose="020B0604020202020204" pitchFamily="34" charset="0"/>
                <a:cs typeface="Arial" panose="020B0604020202020204" pitchFamily="34" charset="0"/>
              </a:rPr>
              <a:t>https://powerbi.microsoft.com/en-us/documentation/powerbi-admin-signing-up-for-power-bi-with-a-new-office-365-trial</a:t>
            </a:r>
            <a:r>
              <a:rPr lang="en-US" sz="1000" dirty="0">
                <a:latin typeface="Arial" panose="020B0604020202020204" pitchFamily="34" charset="0"/>
                <a:cs typeface="Arial" panose="020B0604020202020204" pitchFamily="34" charset="0"/>
              </a:rPr>
              <a:t>, and follow the steps to create an account.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Internet Explorer®, go to </a:t>
            </a:r>
            <a:r>
              <a:rPr lang="en-US" sz="1000" b="1" dirty="0">
                <a:latin typeface="Arial" panose="020B0604020202020204" pitchFamily="34" charset="0"/>
                <a:cs typeface="Arial" panose="020B0604020202020204" pitchFamily="34" charset="0"/>
              </a:rPr>
              <a:t>https://www.microsoft.com/en-us/download/details.aspx?id=45331</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Download</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Choose the download you want</a:t>
            </a:r>
            <a:r>
              <a:rPr lang="en-US" sz="1000" dirty="0">
                <a:latin typeface="Arial" panose="020B0604020202020204" pitchFamily="34" charset="0"/>
                <a:cs typeface="Arial" panose="020B0604020202020204" pitchFamily="34" charset="0"/>
              </a:rPr>
              <a:t> page, select the </a:t>
            </a:r>
            <a:r>
              <a:rPr lang="en-US" sz="1000" b="1" dirty="0">
                <a:latin typeface="Arial" panose="020B0604020202020204" pitchFamily="34" charset="0"/>
                <a:cs typeface="Arial" panose="020B0604020202020204" pitchFamily="34" charset="0"/>
              </a:rPr>
              <a:t>PBIDesktop_x64.msi</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message box, click </a:t>
            </a:r>
            <a:r>
              <a:rPr lang="en-US" sz="1000" b="1" dirty="0">
                <a:latin typeface="Arial" panose="020B0604020202020204" pitchFamily="34" charset="0"/>
                <a:cs typeface="Arial" panose="020B0604020202020204" pitchFamily="34" charset="0"/>
              </a:rPr>
              <a:t>Allow once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message box, click </a:t>
            </a:r>
            <a:r>
              <a:rPr lang="en-US" sz="1000" b="1" dirty="0">
                <a:latin typeface="Arial" panose="020B0604020202020204" pitchFamily="34" charset="0"/>
                <a:cs typeface="Arial" panose="020B0604020202020204" pitchFamily="34" charset="0"/>
              </a:rPr>
              <a:t>Run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a:t>
            </a:r>
            <a:r>
              <a:rPr lang="en-US" sz="1000" b="1" dirty="0">
                <a:latin typeface="Arial" panose="020B0604020202020204" pitchFamily="34" charset="0"/>
                <a:cs typeface="Arial" panose="020B0604020202020204" pitchFamily="34" charset="0"/>
              </a:rPr>
              <a:t>the Microsoft Power BI Desktop (x64) Setup </a:t>
            </a:r>
            <a:r>
              <a:rPr lang="en-US" sz="1000" dirty="0">
                <a:latin typeface="Arial" panose="020B0604020202020204" pitchFamily="34" charset="0"/>
                <a:cs typeface="Arial" panose="020B0604020202020204" pitchFamily="34" charset="0"/>
              </a:rPr>
              <a:t>dialog box, on the </a:t>
            </a:r>
            <a:r>
              <a:rPr lang="en-US" sz="1000" b="1" dirty="0">
                <a:latin typeface="Arial" panose="020B0604020202020204" pitchFamily="34" charset="0"/>
                <a:cs typeface="Arial" panose="020B0604020202020204" pitchFamily="34" charset="0"/>
              </a:rPr>
              <a:t>Welcome to the Microsoft Power BI Desktop (x64) Setup Wizard</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Microsoft Software License Terms </a:t>
            </a:r>
            <a:r>
              <a:rPr lang="en-US" sz="1000" dirty="0">
                <a:latin typeface="Arial" panose="020B0604020202020204" pitchFamily="34" charset="0"/>
                <a:cs typeface="Arial" panose="020B0604020202020204" pitchFamily="34" charset="0"/>
              </a:rPr>
              <a:t>page, select the </a:t>
            </a:r>
            <a:r>
              <a:rPr lang="en-US" sz="1000" b="1" dirty="0">
                <a:latin typeface="Arial" panose="020B0604020202020204" pitchFamily="34" charset="0"/>
                <a:cs typeface="Arial" panose="020B0604020202020204" pitchFamily="34" charset="0"/>
              </a:rPr>
              <a:t>I accept the terms in the License Agreement</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Destination Folder</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Ready to install Microsoft Power BI Desktop (x64)</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Install</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User Account Control</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Yes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Completed the Microsoft Power BI Desktop (x64) Setup Wizard</a:t>
            </a:r>
            <a:r>
              <a:rPr lang="en-US" sz="1000" dirty="0">
                <a:latin typeface="Arial" panose="020B0604020202020204" pitchFamily="34" charset="0"/>
                <a:cs typeface="Arial" panose="020B0604020202020204" pitchFamily="34" charset="0"/>
              </a:rPr>
              <a:t> page, clear the </a:t>
            </a:r>
            <a:r>
              <a:rPr lang="en-US" sz="1000" b="1" dirty="0">
                <a:latin typeface="Arial" panose="020B0604020202020204" pitchFamily="34" charset="0"/>
                <a:cs typeface="Arial" panose="020B0604020202020204" pitchFamily="34" charset="0"/>
              </a:rPr>
              <a:t>Launch Microsoft Power BI Desktop</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Finish</a:t>
            </a:r>
            <a:r>
              <a:rPr lang="en-US" sz="1000" dirty="0">
                <a:latin typeface="Arial" panose="020B0604020202020204" pitchFamily="34" charset="0"/>
                <a:cs typeface="Arial" panose="020B0604020202020204" pitchFamily="34" charset="0"/>
              </a:rPr>
              <a:t>.</a:t>
            </a:r>
          </a:p>
          <a:p>
            <a:pPr marL="347472" indent="-347472">
              <a:spcAft>
                <a:spcPts val="995"/>
              </a:spcAft>
              <a:buFont typeface="+mj-lt"/>
              <a:buAutoNum type="arabicPeriod"/>
            </a:pPr>
            <a:r>
              <a:rPr lang="en-US" sz="1000" dirty="0">
                <a:latin typeface="Arial" panose="020B0604020202020204" pitchFamily="34" charset="0"/>
                <a:cs typeface="Arial" panose="020B0604020202020204" pitchFamily="34" charset="0"/>
              </a:rPr>
              <a:t>Close Internet </a:t>
            </a:r>
            <a:r>
              <a:rPr lang="en-US" sz="1000" dirty="0" smtClean="0">
                <a:latin typeface="Arial" panose="020B0604020202020204" pitchFamily="34" charset="0"/>
                <a:cs typeface="Arial" panose="020B0604020202020204" pitchFamily="34" charset="0"/>
              </a:rPr>
              <a:t>Explorer.</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34D55F6-2ECC-45A2-980F-DA688B00636D}"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6: Interactive Data Visualizations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112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7824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630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1904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141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18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1045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85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728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02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22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44915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3137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77207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6</a:t>
            </a:r>
            <a:endParaRPr lang="en-US" dirty="0"/>
          </a:p>
        </p:txBody>
      </p:sp>
      <p:sp>
        <p:nvSpPr>
          <p:cNvPr id="3" name="Subtitle 2"/>
          <p:cNvSpPr>
            <a:spLocks noGrp="1"/>
          </p:cNvSpPr>
          <p:nvPr>
            <p:ph type="subTitle" sz="quarter" idx="1"/>
          </p:nvPr>
        </p:nvSpPr>
        <p:spPr/>
        <p:txBody>
          <a:bodyPr/>
          <a:lstStyle/>
          <a:p>
            <a:r>
              <a:rPr lang="en-US" dirty="0" smtClean="0"/>
              <a:t>Interactive Data Visualizations
</a:t>
            </a:r>
            <a:endParaRPr lang="en-US" dirty="0"/>
          </a:p>
        </p:txBody>
      </p:sp>
    </p:spTree>
    <p:extLst>
      <p:ext uri="{BB962C8B-B14F-4D97-AF65-F5344CB8AC3E}">
        <p14:creationId xmlns:p14="http://schemas.microsoft.com/office/powerpoint/2010/main" val="3644379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4467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144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67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602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Managing a Power BI Solution</a:t>
            </a:r>
            <a:endParaRPr lang="en-US" dirty="0"/>
          </a:p>
        </p:txBody>
      </p:sp>
      <p:sp>
        <p:nvSpPr>
          <p:cNvPr id="3" name="Text Placeholder 2"/>
          <p:cNvSpPr>
            <a:spLocks noGrp="1"/>
          </p:cNvSpPr>
          <p:nvPr>
            <p:ph type="body" idx="1"/>
          </p:nvPr>
        </p:nvSpPr>
        <p:spPr/>
        <p:txBody>
          <a:bodyPr/>
          <a:lstStyle/>
          <a:p>
            <a:r>
              <a:rPr lang="en-GB" dirty="0" smtClean="0"/>
              <a:t>Power BI Admin Portal
Power BI Service Settings
Power BI Desktop Settings
Dashboard and Report Settings
Demonstration: Creating Featured Questions</a:t>
            </a:r>
            <a:endParaRPr lang="en-US" dirty="0"/>
          </a:p>
        </p:txBody>
      </p:sp>
    </p:spTree>
    <p:extLst>
      <p:ext uri="{BB962C8B-B14F-4D97-AF65-F5344CB8AC3E}">
        <p14:creationId xmlns:p14="http://schemas.microsoft.com/office/powerpoint/2010/main" val="2478777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4b25eff-c4eb-4cce-8af0-a2bacb6327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Admin Portal</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View and manage administrative settings</a:t>
            </a:r>
          </a:p>
          <a:p>
            <a:pPr lvl="0"/>
            <a:r>
              <a:rPr lang="en-US" b="0" kern="0" dirty="0">
                <a:solidFill>
                  <a:srgbClr val="000000"/>
                </a:solidFill>
              </a:rPr>
              <a:t>Only available to:</a:t>
            </a:r>
          </a:p>
          <a:p>
            <a:pPr lvl="1"/>
            <a:r>
              <a:rPr lang="en-US" b="0" kern="0" dirty="0">
                <a:solidFill>
                  <a:srgbClr val="000000"/>
                </a:solidFill>
              </a:rPr>
              <a:t>Power BI service administrators</a:t>
            </a:r>
          </a:p>
          <a:p>
            <a:pPr lvl="1"/>
            <a:r>
              <a:rPr lang="en-US" b="0" kern="0" dirty="0">
                <a:solidFill>
                  <a:srgbClr val="000000"/>
                </a:solidFill>
              </a:rPr>
              <a:t>Office 365 Global Admins</a:t>
            </a:r>
          </a:p>
          <a:p>
            <a:pPr lvl="0"/>
            <a:r>
              <a:rPr lang="en-US" b="0" kern="0" dirty="0">
                <a:solidFill>
                  <a:srgbClr val="000000"/>
                </a:solidFill>
              </a:rPr>
              <a:t>Usage Metrics: most used reports and dashboards</a:t>
            </a:r>
          </a:p>
          <a:p>
            <a:pPr lvl="0"/>
            <a:r>
              <a:rPr lang="en-US" b="0" kern="0" dirty="0">
                <a:solidFill>
                  <a:srgbClr val="000000"/>
                </a:solidFill>
              </a:rPr>
              <a:t>Manage Users: link to Office 365</a:t>
            </a:r>
          </a:p>
          <a:p>
            <a:pPr lvl="0"/>
            <a:r>
              <a:rPr lang="en-US" b="0" kern="0" dirty="0">
                <a:solidFill>
                  <a:srgbClr val="000000"/>
                </a:solidFill>
              </a:rPr>
              <a:t>Audit Logs: link to Office 365</a:t>
            </a:r>
          </a:p>
          <a:p>
            <a:pPr lvl="0"/>
            <a:r>
              <a:rPr lang="en-US" b="0" kern="0" dirty="0">
                <a:solidFill>
                  <a:srgbClr val="000000"/>
                </a:solidFill>
              </a:rPr>
              <a:t>Tenant Settings: configure functionality for the tenant</a:t>
            </a:r>
          </a:p>
          <a:p>
            <a:pPr lvl="1"/>
            <a:r>
              <a:rPr lang="en-US" b="0" kern="0" dirty="0">
                <a:solidFill>
                  <a:srgbClr val="000000"/>
                </a:solidFill>
              </a:rPr>
              <a:t>Sharing, publishing, exporting, </a:t>
            </a:r>
            <a:r>
              <a:rPr lang="en-US" b="0" kern="0" dirty="0" smtClean="0">
                <a:solidFill>
                  <a:srgbClr val="000000"/>
                </a:solidFill>
              </a:rPr>
              <a:t>printing</a:t>
            </a:r>
            <a:endParaRPr lang="en-US" b="0" kern="0" dirty="0">
              <a:solidFill>
                <a:srgbClr val="000000"/>
              </a:solidFill>
            </a:endParaRPr>
          </a:p>
        </p:txBody>
      </p:sp>
    </p:spTree>
    <p:extLst>
      <p:ext uri="{BB962C8B-B14F-4D97-AF65-F5344CB8AC3E}">
        <p14:creationId xmlns:p14="http://schemas.microsoft.com/office/powerpoint/2010/main" val="52791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4a78983-d176-4758-8795-01d803cd11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Service Settings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General</a:t>
            </a:r>
          </a:p>
          <a:p>
            <a:pPr lvl="1"/>
            <a:r>
              <a:rPr lang="en-US" sz="2000" b="0" kern="0" dirty="0">
                <a:solidFill>
                  <a:srgbClr val="000000"/>
                </a:solidFill>
              </a:rPr>
              <a:t>Manage privacy, language, close account, enable custom visuals, and ArcGIS maps</a:t>
            </a:r>
          </a:p>
          <a:p>
            <a:pPr lvl="0"/>
            <a:r>
              <a:rPr lang="en-US" sz="2400" b="0" kern="0" dirty="0">
                <a:solidFill>
                  <a:srgbClr val="000000"/>
                </a:solidFill>
              </a:rPr>
              <a:t>Dashboards</a:t>
            </a:r>
          </a:p>
          <a:p>
            <a:pPr lvl="1"/>
            <a:r>
              <a:rPr lang="en-US" sz="2000" b="0" kern="0" dirty="0">
                <a:solidFill>
                  <a:srgbClr val="000000"/>
                </a:solidFill>
              </a:rPr>
              <a:t>Show or hide the Q&amp;A search box, and enable tile flow</a:t>
            </a:r>
          </a:p>
          <a:p>
            <a:pPr lvl="0"/>
            <a:r>
              <a:rPr lang="en-US" sz="2400" b="0" kern="0" dirty="0">
                <a:solidFill>
                  <a:srgbClr val="000000"/>
                </a:solidFill>
              </a:rPr>
              <a:t>Datasets</a:t>
            </a:r>
          </a:p>
          <a:p>
            <a:pPr lvl="1"/>
            <a:r>
              <a:rPr lang="en-US" sz="2000" b="0" kern="0" dirty="0">
                <a:solidFill>
                  <a:srgbClr val="000000"/>
                </a:solidFill>
              </a:rPr>
              <a:t>View refresh history, manage connections, manage credentials, schedule refreshes, and configure Q&amp;A</a:t>
            </a:r>
          </a:p>
          <a:p>
            <a:pPr lvl="0"/>
            <a:r>
              <a:rPr lang="en-US" sz="2400" b="0" kern="0" dirty="0">
                <a:solidFill>
                  <a:srgbClr val="000000"/>
                </a:solidFill>
              </a:rPr>
              <a:t>Workbooks</a:t>
            </a:r>
          </a:p>
          <a:p>
            <a:pPr lvl="1"/>
            <a:r>
              <a:rPr lang="en-US" sz="2000" b="0" kern="0" dirty="0">
                <a:solidFill>
                  <a:srgbClr val="000000"/>
                </a:solidFill>
              </a:rPr>
              <a:t>Rename and delete workbooks</a:t>
            </a:r>
          </a:p>
          <a:p>
            <a:pPr lvl="0"/>
            <a:r>
              <a:rPr lang="en-US" sz="2400" b="0" kern="0" dirty="0">
                <a:solidFill>
                  <a:srgbClr val="000000"/>
                </a:solidFill>
              </a:rPr>
              <a:t>Alerts</a:t>
            </a:r>
          </a:p>
          <a:p>
            <a:pPr lvl="1"/>
            <a:r>
              <a:rPr lang="en-US" sz="2000" b="0" kern="0" dirty="0">
                <a:solidFill>
                  <a:srgbClr val="000000"/>
                </a:solidFill>
              </a:rPr>
              <a:t>Turn off, rename, delete, and configure alerts</a:t>
            </a:r>
          </a:p>
        </p:txBody>
      </p:sp>
    </p:spTree>
    <p:extLst>
      <p:ext uri="{BB962C8B-B14F-4D97-AF65-F5344CB8AC3E}">
        <p14:creationId xmlns:p14="http://schemas.microsoft.com/office/powerpoint/2010/main" val="245955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a2cacf1-2703-4e12-aa11-d3860fc391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Desktop Settings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Global</a:t>
            </a:r>
            <a:r>
              <a:rPr lang="en-US" sz="2400" b="0" kern="0" dirty="0">
                <a:solidFill>
                  <a:srgbClr val="000000"/>
                </a:solidFill>
              </a:rPr>
              <a:t>: set the data load cache, Query Editor options, and unrestricted measures on DAX queries; configure R home directories and IDE; set global privacy; enable sending of usage data to Microsoft; turn on diagnostic tracing, and manage auto recovery options to prevent accidental loss of work</a:t>
            </a:r>
          </a:p>
          <a:p>
            <a:pPr lvl="0"/>
            <a:r>
              <a:rPr lang="en-US" sz="2400" kern="0" dirty="0">
                <a:solidFill>
                  <a:srgbClr val="000000"/>
                </a:solidFill>
              </a:rPr>
              <a:t>Current File</a:t>
            </a:r>
            <a:r>
              <a:rPr lang="en-US" sz="2400" b="0" kern="0" dirty="0">
                <a:solidFill>
                  <a:srgbClr val="000000"/>
                </a:solidFill>
              </a:rPr>
              <a:t>: manage data load options, change regional settings (locale), set privacy, and auto recovery</a:t>
            </a:r>
          </a:p>
          <a:p>
            <a:pPr lvl="0"/>
            <a:r>
              <a:rPr lang="en-US" sz="2400" kern="0" dirty="0">
                <a:solidFill>
                  <a:srgbClr val="000000"/>
                </a:solidFill>
              </a:rPr>
              <a:t>Data Source</a:t>
            </a:r>
            <a:r>
              <a:rPr lang="en-US" sz="2400" b="0" kern="0" dirty="0">
                <a:solidFill>
                  <a:srgbClr val="000000"/>
                </a:solidFill>
              </a:rPr>
              <a:t>: change location of file sources, manage credentials and privacy levels: None, Private, Organizational, or Public</a:t>
            </a:r>
          </a:p>
        </p:txBody>
      </p:sp>
    </p:spTree>
    <p:extLst>
      <p:ext uri="{BB962C8B-B14F-4D97-AF65-F5344CB8AC3E}">
        <p14:creationId xmlns:p14="http://schemas.microsoft.com/office/powerpoint/2010/main" val="140953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5794afa-5406-49b6-9112-4eea5525ee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and Report Settings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Customize reports and dashboards using settings:</a:t>
            </a:r>
          </a:p>
          <a:p>
            <a:pPr lvl="1"/>
            <a:r>
              <a:rPr lang="en-US" sz="2000" kern="0" dirty="0">
                <a:solidFill>
                  <a:srgbClr val="000000"/>
                </a:solidFill>
              </a:rPr>
              <a:t>Filter dashboard</a:t>
            </a:r>
            <a:r>
              <a:rPr lang="en-US" sz="2000" b="0" kern="0" dirty="0">
                <a:solidFill>
                  <a:srgbClr val="000000"/>
                </a:solidFill>
              </a:rPr>
              <a:t>: use Focus mode to open a tile, then apply filters to categories and values</a:t>
            </a:r>
          </a:p>
          <a:p>
            <a:pPr lvl="1"/>
            <a:r>
              <a:rPr lang="en-US" sz="2000" kern="0" dirty="0">
                <a:solidFill>
                  <a:srgbClr val="000000"/>
                </a:solidFill>
              </a:rPr>
              <a:t>Featured questions</a:t>
            </a:r>
            <a:r>
              <a:rPr lang="en-US" sz="2000" b="0" kern="0" dirty="0">
                <a:solidFill>
                  <a:srgbClr val="000000"/>
                </a:solidFill>
              </a:rPr>
              <a:t>: add custom featured questions, and enable results in Cortana and Q&amp;A</a:t>
            </a:r>
          </a:p>
          <a:p>
            <a:pPr lvl="1"/>
            <a:r>
              <a:rPr lang="en-US" sz="2000" kern="0" dirty="0">
                <a:solidFill>
                  <a:srgbClr val="000000"/>
                </a:solidFill>
              </a:rPr>
              <a:t>Print dashboard and export questions</a:t>
            </a:r>
            <a:r>
              <a:rPr lang="en-US" sz="2000" b="0" kern="0" dirty="0">
                <a:solidFill>
                  <a:srgbClr val="000000"/>
                </a:solidFill>
              </a:rPr>
              <a:t>: print a hard copy of a report or dashboard; export dashboard data to CSV, or report data to XLSX or CSV </a:t>
            </a:r>
          </a:p>
          <a:p>
            <a:pPr lvl="1"/>
            <a:r>
              <a:rPr lang="en-US" sz="2000" kern="0" dirty="0">
                <a:solidFill>
                  <a:srgbClr val="000000"/>
                </a:solidFill>
              </a:rPr>
              <a:t>Publish to web</a:t>
            </a:r>
            <a:r>
              <a:rPr lang="en-US" sz="2000" b="0" kern="0" dirty="0">
                <a:solidFill>
                  <a:srgbClr val="000000"/>
                </a:solidFill>
              </a:rPr>
              <a:t>: create URL to send in email or social media; use embed code in webpage or blog post</a:t>
            </a:r>
          </a:p>
          <a:p>
            <a:pPr lvl="1"/>
            <a:r>
              <a:rPr lang="en-US" sz="2000" kern="0" dirty="0">
                <a:solidFill>
                  <a:srgbClr val="000000"/>
                </a:solidFill>
              </a:rPr>
              <a:t>Custom URL and title</a:t>
            </a:r>
            <a:r>
              <a:rPr lang="en-US" sz="2000" b="0" kern="0" dirty="0">
                <a:solidFill>
                  <a:srgbClr val="000000"/>
                </a:solidFill>
              </a:rPr>
              <a:t>: change the default destination when clicking on a tile to a URL; alter title and subtitle</a:t>
            </a:r>
          </a:p>
        </p:txBody>
      </p:sp>
    </p:spTree>
    <p:extLst>
      <p:ext uri="{BB962C8B-B14F-4D97-AF65-F5344CB8AC3E}">
        <p14:creationId xmlns:p14="http://schemas.microsoft.com/office/powerpoint/2010/main" val="40038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4cdf131-a7a5-44b7-995c-286b160aab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Creating Featured Questions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Add Featured Questions to a Power BI Dashboard</a:t>
            </a:r>
          </a:p>
          <a:p>
            <a:pPr lvl="0"/>
            <a:r>
              <a:rPr lang="en-US" b="0" kern="0" dirty="0">
                <a:solidFill>
                  <a:srgbClr val="000000"/>
                </a:solidFill>
              </a:rPr>
              <a:t>Use Featured Questions to enhance the user’s experience when using dashboards</a:t>
            </a:r>
          </a:p>
          <a:p>
            <a:pPr lvl="0"/>
            <a:endParaRPr lang="en-US" b="0" kern="0" dirty="0">
              <a:solidFill>
                <a:srgbClr val="000000"/>
              </a:solidFill>
            </a:endParaRPr>
          </a:p>
        </p:txBody>
      </p:sp>
    </p:spTree>
    <p:extLst>
      <p:ext uri="{BB962C8B-B14F-4D97-AF65-F5344CB8AC3E}">
        <p14:creationId xmlns:p14="http://schemas.microsoft.com/office/powerpoint/2010/main" val="360236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Power BI Reports
Managing a Power BI Solution</a:t>
            </a:r>
            <a:endParaRPr lang="en-US" dirty="0"/>
          </a:p>
        </p:txBody>
      </p:sp>
    </p:spTree>
    <p:extLst>
      <p:ext uri="{BB962C8B-B14F-4D97-AF65-F5344CB8AC3E}">
        <p14:creationId xmlns:p14="http://schemas.microsoft.com/office/powerpoint/2010/main" val="41282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3480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Power BI Report</a:t>
            </a:r>
            <a:endParaRPr lang="en-US" dirty="0"/>
          </a:p>
        </p:txBody>
      </p:sp>
      <p:sp>
        <p:nvSpPr>
          <p:cNvPr id="3" name="Text Placeholder 2"/>
          <p:cNvSpPr>
            <a:spLocks noGrp="1"/>
          </p:cNvSpPr>
          <p:nvPr>
            <p:ph type="body" idx="1"/>
          </p:nvPr>
        </p:nvSpPr>
        <p:spPr/>
        <p:txBody>
          <a:bodyPr/>
          <a:lstStyle/>
          <a:p>
            <a:r>
              <a:rPr lang="en-GB" dirty="0" smtClean="0"/>
              <a:t>Exercise 1: Connecting to Power BI Data
Exercise 2: Building Power BI Reports
Exercise 3: Creating a Power BI Dashboard</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8119156" cy="254000"/>
          </a:xfrm>
          <a:prstGeom prst="rect">
            <a:avLst/>
          </a:prstGeom>
          <a:noFill/>
        </p:spPr>
        <p:txBody>
          <a:bodyPr vert="horz" wrap="none" rtlCol="0">
            <a:spAutoFit/>
          </a:bodyPr>
          <a:lstStyle/>
          <a:p>
            <a:endParaRPr lang="en-US" dirty="0"/>
          </a:p>
        </p:txBody>
      </p:sp>
      <p:sp>
        <p:nvSpPr>
          <p:cNvPr id="6" name="TextBox 5"/>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7" name="TextBox 6"/>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327432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learned how to import data from Azure, shape and combine data, add visualizations to a report, and publish the report to the Power BI service. You also learned how to create a dashboard.</a:t>
            </a:r>
          </a:p>
          <a:p>
            <a:endParaRPr lang="en-US" dirty="0"/>
          </a:p>
        </p:txBody>
      </p:sp>
    </p:spTree>
    <p:extLst>
      <p:ext uri="{BB962C8B-B14F-4D97-AF65-F5344CB8AC3E}">
        <p14:creationId xmlns:p14="http://schemas.microsoft.com/office/powerpoint/2010/main" val="307797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6525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Power BI Reports</a:t>
            </a:r>
            <a:endParaRPr lang="en-US" dirty="0"/>
          </a:p>
        </p:txBody>
      </p:sp>
      <p:sp>
        <p:nvSpPr>
          <p:cNvPr id="3" name="Text Placeholder 2"/>
          <p:cNvSpPr>
            <a:spLocks noGrp="1"/>
          </p:cNvSpPr>
          <p:nvPr>
            <p:ph type="body" idx="1"/>
          </p:nvPr>
        </p:nvSpPr>
        <p:spPr/>
        <p:txBody>
          <a:bodyPr/>
          <a:lstStyle/>
          <a:p>
            <a:r>
              <a:rPr lang="en-GB" dirty="0" smtClean="0"/>
              <a:t>Page Layout and Formatting
Working with Multiple Visualizations
Creating Charts
Using Geographic Data
Histograms
Demonstration: Adding Visualizations to a Report</a:t>
            </a:r>
            <a:endParaRPr lang="en-US" dirty="0"/>
          </a:p>
        </p:txBody>
      </p:sp>
    </p:spTree>
    <p:extLst>
      <p:ext uri="{BB962C8B-B14F-4D97-AF65-F5344CB8AC3E}">
        <p14:creationId xmlns:p14="http://schemas.microsoft.com/office/powerpoint/2010/main" val="349583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0e57b5e4-5413-41e0-a69a-a383219873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and Formatting</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Customize each report using formatting options:</a:t>
            </a:r>
          </a:p>
          <a:p>
            <a:pPr lvl="1"/>
            <a:r>
              <a:rPr lang="en-US" kern="0" dirty="0">
                <a:solidFill>
                  <a:srgbClr val="000000"/>
                </a:solidFill>
              </a:rPr>
              <a:t>Page Name</a:t>
            </a:r>
            <a:r>
              <a:rPr lang="en-US" b="0" kern="0" dirty="0">
                <a:solidFill>
                  <a:srgbClr val="000000"/>
                </a:solidFill>
              </a:rPr>
              <a:t>: give each report a name to describe the content, rather than Power BI default of </a:t>
            </a:r>
            <a:r>
              <a:rPr lang="en-US" b="0" i="1" kern="0" dirty="0">
                <a:solidFill>
                  <a:srgbClr val="000000"/>
                </a:solidFill>
              </a:rPr>
              <a:t>Page 1</a:t>
            </a:r>
            <a:r>
              <a:rPr lang="en-US" b="0" kern="0" dirty="0">
                <a:solidFill>
                  <a:srgbClr val="000000"/>
                </a:solidFill>
              </a:rPr>
              <a:t>, </a:t>
            </a:r>
            <a:r>
              <a:rPr lang="en-US" b="0" i="1" kern="0" dirty="0">
                <a:solidFill>
                  <a:srgbClr val="000000"/>
                </a:solidFill>
              </a:rPr>
              <a:t>Page 2</a:t>
            </a:r>
            <a:endParaRPr lang="en-US" b="0" kern="0" dirty="0">
              <a:solidFill>
                <a:srgbClr val="000000"/>
              </a:solidFill>
            </a:endParaRPr>
          </a:p>
          <a:p>
            <a:pPr lvl="1"/>
            <a:r>
              <a:rPr lang="en-US" kern="0" dirty="0">
                <a:solidFill>
                  <a:srgbClr val="000000"/>
                </a:solidFill>
              </a:rPr>
              <a:t>Page Size</a:t>
            </a:r>
            <a:r>
              <a:rPr lang="en-US" b="0" kern="0" dirty="0">
                <a:solidFill>
                  <a:srgbClr val="000000"/>
                </a:solidFill>
              </a:rPr>
              <a:t>: default aspect ratio is 16:9. Change to 4:3, Cortana, Letter, or set width and height in pixels using the Custom option</a:t>
            </a:r>
          </a:p>
          <a:p>
            <a:pPr lvl="1"/>
            <a:r>
              <a:rPr lang="en-US" kern="0" dirty="0">
                <a:solidFill>
                  <a:srgbClr val="000000"/>
                </a:solidFill>
              </a:rPr>
              <a:t>Page Background</a:t>
            </a:r>
            <a:r>
              <a:rPr lang="en-US" b="0" kern="0" dirty="0">
                <a:solidFill>
                  <a:srgbClr val="000000"/>
                </a:solidFill>
              </a:rPr>
              <a:t>: change the background color and transparency. Use theme color, or own color. Use image to create highly customized reports</a:t>
            </a:r>
          </a:p>
          <a:p>
            <a:pPr lvl="1"/>
            <a:r>
              <a:rPr lang="en-US" kern="0" dirty="0">
                <a:solidFill>
                  <a:srgbClr val="000000"/>
                </a:solidFill>
              </a:rPr>
              <a:t>Page View</a:t>
            </a:r>
            <a:r>
              <a:rPr lang="en-US" b="0" kern="0" dirty="0">
                <a:solidFill>
                  <a:srgbClr val="000000"/>
                </a:solidFill>
              </a:rPr>
              <a:t>: alter the zoom on the page. Default is Page view—fits all visuals onto screen. Choose Actual Size for one-to-one pixel mapping</a:t>
            </a:r>
          </a:p>
        </p:txBody>
      </p:sp>
    </p:spTree>
    <p:extLst>
      <p:ext uri="{BB962C8B-B14F-4D97-AF65-F5344CB8AC3E}">
        <p14:creationId xmlns:p14="http://schemas.microsoft.com/office/powerpoint/2010/main" val="320867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94ea7ca-0840-4efb-be23-a409b6ed0f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Multiple Visualizations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Use settings and formatting to ensure multiple visuals interact correctly on a report:</a:t>
            </a:r>
          </a:p>
          <a:p>
            <a:pPr lvl="1"/>
            <a:r>
              <a:rPr lang="en-US" sz="2000" kern="0" dirty="0">
                <a:solidFill>
                  <a:srgbClr val="000000"/>
                </a:solidFill>
              </a:rPr>
              <a:t>Edit interactions</a:t>
            </a:r>
            <a:r>
              <a:rPr lang="en-US" sz="2000" b="0" kern="0" dirty="0">
                <a:solidFill>
                  <a:srgbClr val="000000"/>
                </a:solidFill>
              </a:rPr>
              <a:t>: </a:t>
            </a:r>
          </a:p>
          <a:p>
            <a:pPr lvl="2"/>
            <a:r>
              <a:rPr lang="en-US" sz="1800" kern="0" dirty="0">
                <a:solidFill>
                  <a:srgbClr val="000000"/>
                </a:solidFill>
              </a:rPr>
              <a:t>Filter</a:t>
            </a:r>
            <a:r>
              <a:rPr lang="en-US" sz="1800" b="0" kern="0" dirty="0">
                <a:solidFill>
                  <a:srgbClr val="000000"/>
                </a:solidFill>
              </a:rPr>
              <a:t>: only show corresponding data </a:t>
            </a:r>
          </a:p>
          <a:p>
            <a:pPr lvl="2"/>
            <a:r>
              <a:rPr lang="en-US" sz="1800" kern="0" dirty="0">
                <a:solidFill>
                  <a:srgbClr val="000000"/>
                </a:solidFill>
              </a:rPr>
              <a:t>None</a:t>
            </a:r>
            <a:r>
              <a:rPr lang="en-US" sz="1800" b="0" kern="0" dirty="0">
                <a:solidFill>
                  <a:srgbClr val="000000"/>
                </a:solidFill>
              </a:rPr>
              <a:t>: show all data, do not interact</a:t>
            </a:r>
          </a:p>
          <a:p>
            <a:pPr lvl="2"/>
            <a:r>
              <a:rPr lang="en-US" sz="1800" kern="0" dirty="0">
                <a:solidFill>
                  <a:srgbClr val="000000"/>
                </a:solidFill>
              </a:rPr>
              <a:t>Highlight</a:t>
            </a:r>
            <a:r>
              <a:rPr lang="en-US" sz="1800" b="0" kern="0" dirty="0">
                <a:solidFill>
                  <a:srgbClr val="000000"/>
                </a:solidFill>
              </a:rPr>
              <a:t>: shows all data, corresponding values highlighted</a:t>
            </a:r>
          </a:p>
          <a:p>
            <a:pPr lvl="1"/>
            <a:r>
              <a:rPr lang="en-US" sz="2000" kern="0" dirty="0">
                <a:solidFill>
                  <a:srgbClr val="000000"/>
                </a:solidFill>
              </a:rPr>
              <a:t>Show categories with no data</a:t>
            </a:r>
            <a:r>
              <a:rPr lang="en-US" sz="2000" b="0" kern="0" dirty="0">
                <a:solidFill>
                  <a:srgbClr val="000000"/>
                </a:solidFill>
              </a:rPr>
              <a:t>: displays categories with empty values, value of 0 included by default</a:t>
            </a:r>
          </a:p>
          <a:p>
            <a:pPr lvl="1"/>
            <a:r>
              <a:rPr lang="en-US" sz="2000" kern="0" dirty="0">
                <a:solidFill>
                  <a:srgbClr val="000000"/>
                </a:solidFill>
              </a:rPr>
              <a:t>Default summarization</a:t>
            </a:r>
            <a:r>
              <a:rPr lang="en-US" sz="2000" b="0" kern="0" dirty="0">
                <a:solidFill>
                  <a:srgbClr val="000000"/>
                </a:solidFill>
              </a:rPr>
              <a:t>: change from the default sum to average, minimum, maximum, count, count distinct</a:t>
            </a:r>
          </a:p>
          <a:p>
            <a:pPr lvl="1"/>
            <a:r>
              <a:rPr lang="en-US" sz="2000" kern="0" dirty="0">
                <a:solidFill>
                  <a:srgbClr val="000000"/>
                </a:solidFill>
              </a:rPr>
              <a:t>Default Categorization</a:t>
            </a:r>
            <a:r>
              <a:rPr lang="en-US" sz="2000" b="0" kern="0" dirty="0">
                <a:solidFill>
                  <a:srgbClr val="000000"/>
                </a:solidFill>
              </a:rPr>
              <a:t>: for example, ensure address fields categorized as City rather than Country, or State</a:t>
            </a:r>
          </a:p>
          <a:p>
            <a:pPr lvl="1"/>
            <a:r>
              <a:rPr lang="en-US" sz="2000" kern="0" dirty="0">
                <a:solidFill>
                  <a:srgbClr val="000000"/>
                </a:solidFill>
              </a:rPr>
              <a:t>Arrange report elements</a:t>
            </a:r>
            <a:r>
              <a:rPr lang="en-US" sz="2000" b="0" kern="0" dirty="0">
                <a:solidFill>
                  <a:srgbClr val="000000"/>
                </a:solidFill>
              </a:rPr>
              <a:t>: sending visuals forwards or backwards to create layers—known as z-order</a:t>
            </a:r>
          </a:p>
        </p:txBody>
      </p:sp>
    </p:spTree>
    <p:extLst>
      <p:ext uri="{BB962C8B-B14F-4D97-AF65-F5344CB8AC3E}">
        <p14:creationId xmlns:p14="http://schemas.microsoft.com/office/powerpoint/2010/main" val="34227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Charts</a:t>
            </a:r>
            <a:endParaRPr lang="en-US" dirty="0"/>
          </a:p>
        </p:txBody>
      </p:sp>
      <p:sp>
        <p:nvSpPr>
          <p:cNvPr id="4" name="Content Placeholder 2"/>
          <p:cNvSpPr txBox="1">
            <a:spLocks/>
          </p:cNvSpPr>
          <p:nvPr/>
        </p:nvSpPr>
        <p:spPr>
          <a:xfrm>
            <a:off x="458788" y="1021214"/>
            <a:ext cx="8119156" cy="556511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Power BI includes a wide range of chart types:</a:t>
            </a:r>
          </a:p>
          <a:p>
            <a:pPr lvl="1"/>
            <a:r>
              <a:rPr lang="en-US" sz="2000" b="0" kern="0" dirty="0">
                <a:solidFill>
                  <a:srgbClr val="000000"/>
                </a:solidFill>
              </a:rPr>
              <a:t>Bar and column—stacked, clustered, 100 percent stacked</a:t>
            </a:r>
          </a:p>
          <a:p>
            <a:pPr lvl="1"/>
            <a:r>
              <a:rPr lang="en-US" sz="2000" b="0" kern="0" dirty="0">
                <a:solidFill>
                  <a:srgbClr val="000000"/>
                </a:solidFill>
              </a:rPr>
              <a:t>Line and area—area chart fills data area</a:t>
            </a:r>
          </a:p>
          <a:p>
            <a:pPr lvl="1"/>
            <a:r>
              <a:rPr lang="en-US" sz="2000" b="0" kern="0" dirty="0">
                <a:solidFill>
                  <a:srgbClr val="000000"/>
                </a:solidFill>
              </a:rPr>
              <a:t>Line and column—combines columns and lines</a:t>
            </a:r>
          </a:p>
          <a:p>
            <a:pPr lvl="1"/>
            <a:r>
              <a:rPr lang="en-US" sz="2000" b="0" kern="0" dirty="0">
                <a:solidFill>
                  <a:srgbClr val="000000"/>
                </a:solidFill>
              </a:rPr>
              <a:t>Funnel – symmetrical bar chart</a:t>
            </a:r>
          </a:p>
          <a:p>
            <a:pPr lvl="1"/>
            <a:r>
              <a:rPr lang="en-US" sz="2000" b="0" kern="0" dirty="0">
                <a:solidFill>
                  <a:srgbClr val="000000"/>
                </a:solidFill>
              </a:rPr>
              <a:t>Scatter and bubble—use scatter for two values, bubble for three values</a:t>
            </a:r>
          </a:p>
          <a:p>
            <a:pPr lvl="1"/>
            <a:r>
              <a:rPr lang="en-US" sz="2000" b="0" kern="0" dirty="0">
                <a:solidFill>
                  <a:srgbClr val="000000"/>
                </a:solidFill>
              </a:rPr>
              <a:t>Pie and donut—pie is solid, donut has hollow center </a:t>
            </a:r>
          </a:p>
          <a:p>
            <a:pPr lvl="1"/>
            <a:r>
              <a:rPr lang="en-US" sz="2000" b="0" kern="0" dirty="0">
                <a:solidFill>
                  <a:srgbClr val="000000"/>
                </a:solidFill>
              </a:rPr>
              <a:t>Table and matrix—add data fields to create columns</a:t>
            </a:r>
          </a:p>
          <a:p>
            <a:pPr lvl="1"/>
            <a:r>
              <a:rPr lang="en-US" sz="2000" b="0" kern="0" dirty="0">
                <a:solidFill>
                  <a:srgbClr val="000000"/>
                </a:solidFill>
              </a:rPr>
              <a:t>Tree map—proportional rectangles, large to small</a:t>
            </a:r>
          </a:p>
          <a:p>
            <a:pPr lvl="1"/>
            <a:r>
              <a:rPr lang="en-US" sz="2000" b="0" kern="0" dirty="0">
                <a:solidFill>
                  <a:srgbClr val="000000"/>
                </a:solidFill>
              </a:rPr>
              <a:t>R visual—analyze statistical data using R installation</a:t>
            </a:r>
            <a:r>
              <a:rPr lang="en-US" sz="2000" kern="0" dirty="0">
                <a:solidFill>
                  <a:srgbClr val="000000"/>
                </a:solidFill>
              </a:rPr>
              <a:t> </a:t>
            </a:r>
          </a:p>
          <a:p>
            <a:pPr lvl="1"/>
            <a:r>
              <a:rPr lang="en-US" sz="2000" b="0" kern="0" dirty="0">
                <a:solidFill>
                  <a:srgbClr val="000000"/>
                </a:solidFill>
              </a:rPr>
              <a:t>Others include waterfall, gauge, card, multi-row card, KPI, and slicer</a:t>
            </a:r>
            <a:endParaRPr lang="en-US" b="0" kern="0" dirty="0">
              <a:solidFill>
                <a:srgbClr val="000000"/>
              </a:solidFill>
            </a:endParaRPr>
          </a:p>
          <a:p>
            <a:pPr lvl="0"/>
            <a:r>
              <a:rPr lang="en-US" sz="2400" b="0" kern="0" dirty="0">
                <a:solidFill>
                  <a:srgbClr val="000000"/>
                </a:solidFill>
              </a:rPr>
              <a:t>Charts can be formatted</a:t>
            </a:r>
          </a:p>
        </p:txBody>
      </p:sp>
    </p:spTree>
    <p:extLst>
      <p:ext uri="{BB962C8B-B14F-4D97-AF65-F5344CB8AC3E}">
        <p14:creationId xmlns:p14="http://schemas.microsoft.com/office/powerpoint/2010/main" val="256588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Geographic Data</a:t>
            </a:r>
            <a:endParaRPr lang="en-US" dirty="0"/>
          </a:p>
        </p:txBody>
      </p:sp>
      <p:sp>
        <p:nvSpPr>
          <p:cNvPr id="4" name="Content Placeholder 2"/>
          <p:cNvSpPr txBox="1">
            <a:spLocks/>
          </p:cNvSpPr>
          <p:nvPr/>
        </p:nvSpPr>
        <p:spPr>
          <a:xfrm>
            <a:off x="458788" y="1021214"/>
            <a:ext cx="8119156" cy="55543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Map and filled map charts:</a:t>
            </a:r>
          </a:p>
          <a:p>
            <a:pPr lvl="1"/>
            <a:r>
              <a:rPr lang="en-US" b="0" kern="0" dirty="0" smtClean="0"/>
              <a:t>Power BI integrates with Bing to determine location </a:t>
            </a:r>
          </a:p>
          <a:p>
            <a:pPr lvl="1"/>
            <a:r>
              <a:rPr lang="en-US" b="0" kern="0" dirty="0" smtClean="0"/>
              <a:t>Bing makes a best guess—known as geocoding</a:t>
            </a:r>
          </a:p>
          <a:p>
            <a:pPr lvl="1"/>
            <a:r>
              <a:rPr lang="en-US" b="0" kern="0" dirty="0" smtClean="0"/>
              <a:t>Always include location—longitude and latitude are aggregated</a:t>
            </a:r>
          </a:p>
          <a:p>
            <a:pPr lvl="1"/>
            <a:r>
              <a:rPr lang="en-US" b="0" kern="0" dirty="0" smtClean="0"/>
              <a:t>Include additional data for better accuracy</a:t>
            </a:r>
          </a:p>
          <a:p>
            <a:pPr lvl="1"/>
            <a:r>
              <a:rPr lang="en-US" b="0" kern="0" dirty="0" smtClean="0"/>
              <a:t>Add data categories to columns for better accuracy</a:t>
            </a:r>
          </a:p>
          <a:p>
            <a:pPr lvl="1"/>
            <a:r>
              <a:rPr lang="en-US" b="0" kern="0" dirty="0" smtClean="0"/>
              <a:t>Concatenate string address fields into one column</a:t>
            </a:r>
          </a:p>
          <a:p>
            <a:r>
              <a:rPr lang="en-US" b="0" kern="0" dirty="0" smtClean="0"/>
              <a:t>Map chart represents data as proportionally sized, color-coded bubbles</a:t>
            </a:r>
          </a:p>
          <a:p>
            <a:r>
              <a:rPr lang="en-US" b="0" kern="0" dirty="0" smtClean="0"/>
              <a:t>Filled map chart uses shading across a region—darker shades for higher </a:t>
            </a:r>
            <a:r>
              <a:rPr lang="en-US" b="0" kern="0" dirty="0" smtClean="0"/>
              <a:t>values</a:t>
            </a:r>
            <a:endParaRPr lang="en-US" b="0" kern="0" dirty="0" smtClean="0"/>
          </a:p>
        </p:txBody>
      </p:sp>
    </p:spTree>
    <p:extLst>
      <p:ext uri="{BB962C8B-B14F-4D97-AF65-F5344CB8AC3E}">
        <p14:creationId xmlns:p14="http://schemas.microsoft.com/office/powerpoint/2010/main" val="22592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Histograms differ from bar charts:</a:t>
            </a:r>
          </a:p>
          <a:p>
            <a:pPr lvl="1"/>
            <a:r>
              <a:rPr lang="en-US" b="0" kern="0" dirty="0">
                <a:solidFill>
                  <a:srgbClr val="000000"/>
                </a:solidFill>
              </a:rPr>
              <a:t>No spaces between the bars</a:t>
            </a:r>
          </a:p>
          <a:p>
            <a:pPr lvl="1"/>
            <a:r>
              <a:rPr lang="en-US" b="0" kern="0" dirty="0">
                <a:solidFill>
                  <a:srgbClr val="000000"/>
                </a:solidFill>
              </a:rPr>
              <a:t>Bars (or bins or buckets) represent a range of values</a:t>
            </a:r>
          </a:p>
          <a:p>
            <a:pPr lvl="1"/>
            <a:r>
              <a:rPr lang="en-US" b="0" kern="0" dirty="0">
                <a:solidFill>
                  <a:srgbClr val="000000"/>
                </a:solidFill>
              </a:rPr>
              <a:t>Ranges must be contiguous</a:t>
            </a:r>
          </a:p>
          <a:p>
            <a:pPr lvl="1"/>
            <a:r>
              <a:rPr lang="en-US" b="0" kern="0" dirty="0">
                <a:solidFill>
                  <a:srgbClr val="000000"/>
                </a:solidFill>
              </a:rPr>
              <a:t>Width of the bars represent a proportion of the total bin limit</a:t>
            </a:r>
          </a:p>
          <a:p>
            <a:pPr lvl="0"/>
            <a:r>
              <a:rPr lang="en-US" b="0" kern="0" dirty="0">
                <a:solidFill>
                  <a:srgbClr val="000000"/>
                </a:solidFill>
              </a:rPr>
              <a:t>Download Histogram visual from the Power BI community gallery</a:t>
            </a:r>
          </a:p>
          <a:p>
            <a:pPr lvl="0"/>
            <a:r>
              <a:rPr lang="en-US" b="0" kern="0" dirty="0">
                <a:solidFill>
                  <a:srgbClr val="000000"/>
                </a:solidFill>
              </a:rPr>
              <a:t>Specify a data field for the </a:t>
            </a:r>
            <a:r>
              <a:rPr lang="en-US" kern="0" dirty="0">
                <a:solidFill>
                  <a:srgbClr val="000000"/>
                </a:solidFill>
              </a:rPr>
              <a:t>Values</a:t>
            </a:r>
            <a:r>
              <a:rPr lang="en-US" b="0" kern="0" dirty="0">
                <a:solidFill>
                  <a:srgbClr val="000000"/>
                </a:solidFill>
              </a:rPr>
              <a:t> (bin) and a field for the </a:t>
            </a:r>
            <a:r>
              <a:rPr lang="en-US" kern="0" dirty="0">
                <a:solidFill>
                  <a:srgbClr val="000000"/>
                </a:solidFill>
              </a:rPr>
              <a:t>Frequency</a:t>
            </a:r>
          </a:p>
        </p:txBody>
      </p:sp>
    </p:spTree>
    <p:extLst>
      <p:ext uri="{BB962C8B-B14F-4D97-AF65-F5344CB8AC3E}">
        <p14:creationId xmlns:p14="http://schemas.microsoft.com/office/powerpoint/2010/main" val="44100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d0b71d0-0739-4ed9-9295-8e495f93802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GB" dirty="0" smtClean="0"/>
              <a:t>Demonstration: Adding Visualizations to a Report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Connect to an Azure SQL Database and import data</a:t>
            </a:r>
          </a:p>
          <a:p>
            <a:pPr lvl="0"/>
            <a:r>
              <a:rPr lang="en-US" b="0" kern="0" dirty="0">
                <a:solidFill>
                  <a:srgbClr val="000000"/>
                </a:solidFill>
              </a:rPr>
              <a:t>Add visualizations to a report in Power BI Desktop</a:t>
            </a:r>
          </a:p>
        </p:txBody>
      </p:sp>
    </p:spTree>
    <p:extLst>
      <p:ext uri="{BB962C8B-B14F-4D97-AF65-F5344CB8AC3E}">
        <p14:creationId xmlns:p14="http://schemas.microsoft.com/office/powerpoint/2010/main" val="50680464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23</TotalTime>
  <Words>3780</Words>
  <Application>Microsoft Office PowerPoint</Application>
  <PresentationFormat>On-screen Show (4:3)</PresentationFormat>
  <Paragraphs>327</Paragraphs>
  <Slides>23</Slides>
  <Notes>23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Verdana</vt:lpstr>
      <vt:lpstr>Times New Roman</vt:lpstr>
      <vt:lpstr>Segoe UI</vt:lpstr>
      <vt:lpstr>Arial</vt:lpstr>
      <vt:lpstr>Calibri</vt:lpstr>
      <vt:lpstr>Wingdings</vt:lpstr>
      <vt:lpstr>NG_MOC_Core_ModuleNew2</vt:lpstr>
      <vt:lpstr>Module 6</vt:lpstr>
      <vt:lpstr>Module Overview</vt:lpstr>
      <vt:lpstr>Lesson 1: Creating Power BI Reports</vt:lpstr>
      <vt:lpstr>Page Layout and Formatting</vt:lpstr>
      <vt:lpstr>Working with Multiple Visualizations</vt:lpstr>
      <vt:lpstr>Creating Charts</vt:lpstr>
      <vt:lpstr>Using Geographic Data</vt:lpstr>
      <vt:lpstr>Histograms</vt:lpstr>
      <vt:lpstr>Demonstration: Adding Visualizations to a Report</vt:lpstr>
      <vt:lpstr>PowerPoint Presentation</vt:lpstr>
      <vt:lpstr>PowerPoint Presentation</vt:lpstr>
      <vt:lpstr>PowerPoint Presentation</vt:lpstr>
      <vt:lpstr>PowerPoint Presentation</vt:lpstr>
      <vt:lpstr>Lesson 2: Managing a Power BI Solution</vt:lpstr>
      <vt:lpstr>Power BI Admin Portal</vt:lpstr>
      <vt:lpstr>Power BI Service Settings</vt:lpstr>
      <vt:lpstr>Power BI Desktop Settings</vt:lpstr>
      <vt:lpstr>Dashboard and Report Settings</vt:lpstr>
      <vt:lpstr>Demonstration: Creating Featured Questions</vt:lpstr>
      <vt:lpstr>PowerPoint Presentation</vt:lpstr>
      <vt:lpstr>Lab: Creating a Power BI Report</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Catherine Dunn</dc:creator>
  <cp:lastModifiedBy>Catherine Dunn</cp:lastModifiedBy>
  <cp:revision>6</cp:revision>
  <dcterms:created xsi:type="dcterms:W3CDTF">2017-11-07T15:10:41Z</dcterms:created>
  <dcterms:modified xsi:type="dcterms:W3CDTF">2017-11-07T15:34:06Z</dcterms:modified>
</cp:coreProperties>
</file>