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71" r:id="rId8"/>
    <p:sldId id="272" r:id="rId9"/>
    <p:sldId id="273" r:id="rId10"/>
    <p:sldId id="262" r:id="rId11"/>
    <p:sldId id="263" r:id="rId12"/>
    <p:sldId id="264" r:id="rId13"/>
    <p:sldId id="265" r:id="rId14"/>
    <p:sldId id="266" r:id="rId15"/>
    <p:sldId id="267" r:id="rId16"/>
    <p:sldId id="268" r:id="rId17"/>
    <p:sldId id="269" r:id="rId18"/>
    <p:sldId id="270" r:id="rId19"/>
  </p:sldIdLst>
  <p:sldSz cx="9144000" cy="6858000" type="screen4x3"/>
  <p:notesSz cx="6858000" cy="9144000"/>
  <p:embeddedFontLst>
    <p:embeddedFont>
      <p:font typeface="Segoe UI" panose="020B0502040204020203"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23" y="222"/>
      </p:cViewPr>
      <p:guideLst/>
    </p:cSldViewPr>
  </p:slideViewPr>
  <p:notesTextViewPr>
    <p:cViewPr>
      <p:scale>
        <a:sx n="1" d="1"/>
        <a:sy n="1" d="1"/>
      </p:scale>
      <p:origin x="0" y="0"/>
    </p:cViewPr>
  </p:notesTextViewPr>
  <p:notesViewPr>
    <p:cSldViewPr snapToGrid="0">
      <p:cViewPr varScale="1">
        <p:scale>
          <a:sx n="86" d="100"/>
          <a:sy n="86" d="100"/>
        </p:scale>
        <p:origin x="385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E8328-A5F6-4D6E-A549-72BD0582737B}" type="datetimeFigureOut">
              <a:rPr lang="en-US" smtClean="0"/>
              <a:t>11/6/2017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D7FF22-A511-4864-AA2A-E16A0AA8B556}" type="slidenum">
              <a:rPr lang="en-US" smtClean="0"/>
              <a:t>‹#›</a:t>
            </a:fld>
            <a:endParaRPr lang="en-US" dirty="0"/>
          </a:p>
        </p:txBody>
      </p:sp>
    </p:spTree>
    <p:extLst>
      <p:ext uri="{BB962C8B-B14F-4D97-AF65-F5344CB8AC3E}">
        <p14:creationId xmlns:p14="http://schemas.microsoft.com/office/powerpoint/2010/main" val="184099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ka.ms/Bwwew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the course starts, set up an AdventureWorksLT database in Microsoft® Azure® for use with the demonstration in this module. You will need your Microsoft Learning Azure pass credentials, and the range of public-facing IP addresses that your training center uses.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demonstrations and labs in this course that require access to Microsoft Azure. You need to allow sufficient time for the setup and configuration of a Microsoft Azure pass that gives access to Microsoft Azure for you and your students.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Details of how to acquire Microsoft Azure passes for your class are available here: </a:t>
            </a: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http://aka.ms/Bwwewk</a:t>
            </a:r>
            <a:r>
              <a:rPr lang="en-GB" sz="1000" dirty="0">
                <a:latin typeface="Arial" panose="020B0604020202020204" pitchFamily="34" charset="0"/>
                <a:ea typeface="Calibri" panose="020F0502020204030204" pitchFamily="34" charset="0"/>
                <a:cs typeface="Times New Roman" panose="02020603050405020304"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Some demonstrations in this module uses a Microsoft Azure™ SQL Database running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database. Before attempting to run the demonstration, ensure you have a copy of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running on an Azure instance. For detailed steps on creating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latin typeface="Arial" panose="020B0604020202020204" pitchFamily="34" charset="0"/>
                <a:ea typeface="Calibri" panose="020F0502020204030204" pitchFamily="34" charset="0"/>
                <a:cs typeface="Times New Roman" panose="02020603050405020304" pitchFamily="18" charset="0"/>
              </a:rPr>
              <a:t> database in Azure, see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10987C-MIA-SQL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virtual machine.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addition to entering the current IP address, enter the range of IP addresses that your organization uses. This will save having to add new IP addresses if the IP address changes.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unlikely event that you are using dynamic IP addresses and the IP address is changing too frequently, widen the IP address range. This is insecure and would never be done in practice, but could be used if all else fails.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document entitled “Creating an AdventureWorks Database on Azure” is included in the root directory of drive D. This includes the same instructions for creating an AdventureWorks database on Azure.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labs in this module require the students to have a Power BI™ account. Instructions on how to set up an account are included within the lab instructions.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13215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66335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77434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4411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6415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Students need an account to sign in to the Power BI portal to publish a report and create a dashboard. Students also need an Azure account and have set up an AdventureWorks database in Azure SQL Database.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complete Task 3 in the exercise, students will need a Power BI Pro account; this can be a Power BI Pro trial account.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Direct Connections in Power BI</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 data analyst for AdventureWorks, you are investigating the use of live connections to Azure SQL Database and Azure SQL Data Warehouse.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create a Power BI Desktop report and use DirectQuery to pull data from the AdventureWorks database hosted in Azure. You will then publish this report to the Power BI service, so that this information is also available for cloud use.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0700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89447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04835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different online data sources that your organization could use to create Power BI reports. Can you think of a scenario where users perhaps have Azure SQL database for one set of reports, and data in another online database for another set of reports? Could this be combined into a single dataset in Power BI?</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issues to consider when deciding whether to import data or use DirectQuery when building reports against large online databases. Ask students about their own organizations—ask them how they would make such a decision.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9025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different ways in which your organization could use Power BI to connect to online data sources. What would be some of the potential benefits of direct connectivity to services such as Azure SQL Database? Are there any scenarios in your organization that could use the On-premises data gateway?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pPr>
              <a:lnSpc>
                <a:spcPct val="107000"/>
              </a:lnSpc>
              <a:spcAft>
                <a:spcPts val="800"/>
              </a:spcAft>
            </a:pPr>
            <a:endParaRPr lang="en-GB" sz="1000" b="1" dirty="0" smtClean="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49449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729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0239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665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2300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demonstration requires you to install the Power BI Desktop application on the MIA-SQL virtual machine. You also need a connection to the Azure SQL Database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database called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AdventureWorksLT.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Install Power BI Desktop</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and then log on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Microsoft Internet Explorer®,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https://www.microsoft.com/en-us/download/details.aspx?id=45331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Download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the download you want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PBIDesktop_x64.msi</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Allow once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Welcome to the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 Wizard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Software License Terms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 accept the terms in the License Agreement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Destination Folder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Ready to install Microsoft Power BI Desktop (x64)</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Completed the Microsoft Power BI Desktop (x64) Setup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clear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Launch Microsoft Power BI Desktop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desktop,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Power BI Desktop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shortcut,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taskbar</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80214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dirty="0">
                <a:latin typeface="Arial" panose="020B0604020202020204" pitchFamily="34" charset="0"/>
                <a:ea typeface="Times New Roman" panose="02020603050405020304" pitchFamily="18" charset="0"/>
                <a:cs typeface="Times New Roman" panose="02020603050405020304" pitchFamily="18" charset="0"/>
              </a:rPr>
              <a:t>Create a Power BI </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Account</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Explorer, browse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https://powerbi.microsoft.com/en-us/documentation/powerbi-admin-signing-up-for-power-bi-with-a-new-office-365-trial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follow the steps to create an account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 from Tables in a Database in Azure SQL Database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Welcome to Power BI Desktop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appears,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Already have a Power BI account? 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 BI Desktop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appears, enter the credentials you used to sign up for Power BI service,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 to your account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appears, enter the credentials you used to sign up for Power BI service,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SQL 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the URL of the Azure server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(where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&gt; is the name of the server that you created).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(optional)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Navigator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SalesLT.SalesOrderDetail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SalesLT.SalesOrderHeader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ED7FF22-A511-4864-AA2A-E16A0AA8B556}" type="slidenum">
              <a:rPr lang="en-US" sz="1000" b="0" smtClean="0"/>
              <a:t>7</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5427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pane, notice that the three tables have been added. When the report is published to the Power BI service, the tables are combined into a single dataset.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View Relationships Between the Tables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menu on the left,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increase the size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SalesOrderDetail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SalesOrderHeader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tables to display all columns.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Position the cursor on the relationship arrow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SalesOrderDetail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SalesOrderHeader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Notice that the related columns are highlighted.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Position the cursor on the relationship arrow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SalesOrderHeader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out that the related columns are highlighted.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menu on the left,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return to the report canvas.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pane,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CompanyName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onto the canvas to create a table.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pane, expand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SalesOrderDetail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LineTotal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onto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on the report.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Stacked column chart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the right edge of the chart to stretch it across the report and display the customers in full.</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Format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Title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rename the chart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Line Total by Company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on the canvas,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CompanyName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onto the canvas to create a table below the chart.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OrderQty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SalesOrderDetail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on the report.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Stacked column chart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1ED7FF22-A511-4864-AA2A-E16A0AA8B556}" type="slidenum">
              <a:rPr lang="en-US" sz="1000" b="0" smtClean="0"/>
              <a:t>8</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05789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the right edge of the chart to stretch it across the report and display the customers in full.</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Format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Title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rename the chart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Order Quantity by Company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colors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select a different color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color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selector.</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on the canvas,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CompanyName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SalesLT 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level filters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Power BI without saving your changes.</a:t>
            </a:r>
            <a:endParaRPr lang="en-US" dirty="0"/>
          </a:p>
        </p:txBody>
      </p:sp>
      <p:sp>
        <p:nvSpPr>
          <p:cNvPr id="4" name="Slide Number Placeholder 3"/>
          <p:cNvSpPr>
            <a:spLocks noGrp="1"/>
          </p:cNvSpPr>
          <p:nvPr>
            <p:ph type="sldNum" sz="quarter" idx="10"/>
          </p:nvPr>
        </p:nvSpPr>
        <p:spPr/>
        <p:txBody>
          <a:bodyPr/>
          <a:lstStyle/>
          <a:p>
            <a:fld id="{1ED7FF22-A511-4864-AA2A-E16A0AA8B556}"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7: Direct Connectivity</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5389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471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251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711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667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527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50241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05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265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883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42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6620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69556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73018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smtClean="0"/>
              <a:t>Module 7</a:t>
            </a:r>
            <a:endParaRPr lang="en-US" dirty="0"/>
          </a:p>
        </p:txBody>
      </p:sp>
      <p:sp>
        <p:nvSpPr>
          <p:cNvPr id="3" name="Subtitle 2"/>
          <p:cNvSpPr>
            <a:spLocks noGrp="1"/>
          </p:cNvSpPr>
          <p:nvPr>
            <p:ph type="subTitle" sz="quarter" idx="1"/>
          </p:nvPr>
        </p:nvSpPr>
        <p:spPr/>
        <p:txBody>
          <a:bodyPr/>
          <a:lstStyle/>
          <a:p>
            <a:r>
              <a:rPr lang="en-US" dirty="0" smtClean="0"/>
              <a:t>Direct Connectivity
</a:t>
            </a:r>
            <a:endParaRPr lang="en-US" dirty="0"/>
          </a:p>
        </p:txBody>
      </p:sp>
    </p:spTree>
    <p:extLst>
      <p:ext uri="{BB962C8B-B14F-4D97-AF65-F5344CB8AC3E}">
        <p14:creationId xmlns:p14="http://schemas.microsoft.com/office/powerpoint/2010/main" val="288853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Connecting to Analysis Services</a:t>
            </a:r>
            <a:endParaRPr lang="en-US" dirty="0"/>
          </a:p>
        </p:txBody>
      </p:sp>
      <p:sp>
        <p:nvSpPr>
          <p:cNvPr id="3" name="Text Placeholder 2"/>
          <p:cNvSpPr>
            <a:spLocks noGrp="1"/>
          </p:cNvSpPr>
          <p:nvPr>
            <p:ph type="body" idx="1"/>
          </p:nvPr>
        </p:nvSpPr>
        <p:spPr/>
        <p:txBody>
          <a:bodyPr/>
          <a:lstStyle/>
          <a:p>
            <a:r>
              <a:rPr lang="en-GB" dirty="0" smtClean="0"/>
              <a:t>Direct Connectivity to Analysis Services
Using the On-Premises Gateway
SSAS Multidimensional Models</a:t>
            </a:r>
            <a:endParaRPr lang="en-US" dirty="0"/>
          </a:p>
        </p:txBody>
      </p:sp>
    </p:spTree>
    <p:extLst>
      <p:ext uri="{BB962C8B-B14F-4D97-AF65-F5344CB8AC3E}">
        <p14:creationId xmlns:p14="http://schemas.microsoft.com/office/powerpoint/2010/main" val="348091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Connectivity to Analysis Services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 to SSAS from Power BI Desktop or service:</a:t>
            </a:r>
          </a:p>
          <a:p>
            <a:pPr lvl="1"/>
            <a:r>
              <a:rPr lang="en-US" b="0" kern="0" dirty="0">
                <a:solidFill>
                  <a:srgbClr val="000000"/>
                </a:solidFill>
              </a:rPr>
              <a:t>Connect to on-premises SSAS 2012 or later tabular models from Power BI Desktop and Power BI service</a:t>
            </a:r>
          </a:p>
          <a:p>
            <a:pPr lvl="1"/>
            <a:r>
              <a:rPr lang="en-US" b="0" kern="0" dirty="0">
                <a:solidFill>
                  <a:srgbClr val="000000"/>
                </a:solidFill>
              </a:rPr>
              <a:t>Use a live connection to connect to tabular models</a:t>
            </a:r>
          </a:p>
          <a:p>
            <a:pPr lvl="0"/>
            <a:r>
              <a:rPr lang="en-US" b="0" kern="0" dirty="0">
                <a:solidFill>
                  <a:srgbClr val="000000"/>
                </a:solidFill>
              </a:rPr>
              <a:t>Power BI Desktop: </a:t>
            </a:r>
          </a:p>
          <a:p>
            <a:pPr lvl="1"/>
            <a:r>
              <a:rPr lang="en-US" b="0" kern="0" dirty="0">
                <a:solidFill>
                  <a:srgbClr val="000000"/>
                </a:solidFill>
              </a:rPr>
              <a:t>Can also connect to multidimensional models</a:t>
            </a:r>
          </a:p>
          <a:p>
            <a:pPr lvl="1"/>
            <a:r>
              <a:rPr lang="en-US" b="0" kern="0" dirty="0">
                <a:solidFill>
                  <a:srgbClr val="000000"/>
                </a:solidFill>
              </a:rPr>
              <a:t>Can import data from tabular or multidimensional models</a:t>
            </a:r>
          </a:p>
          <a:p>
            <a:pPr lvl="1"/>
            <a:r>
              <a:rPr lang="en-US" b="0" kern="0" dirty="0">
                <a:solidFill>
                  <a:srgbClr val="000000"/>
                </a:solidFill>
              </a:rPr>
              <a:t>Use a live connection for multidimensional models</a:t>
            </a:r>
          </a:p>
        </p:txBody>
      </p:sp>
    </p:spTree>
    <p:extLst>
      <p:ext uri="{BB962C8B-B14F-4D97-AF65-F5344CB8AC3E}">
        <p14:creationId xmlns:p14="http://schemas.microsoft.com/office/powerpoint/2010/main" val="337973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On-Premises Gateway</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Installing the gateway:</a:t>
            </a:r>
          </a:p>
          <a:p>
            <a:pPr lvl="1"/>
            <a:r>
              <a:rPr lang="en-GB" sz="2000" b="0" kern="0" dirty="0">
                <a:solidFill>
                  <a:srgbClr val="000000"/>
                </a:solidFill>
              </a:rPr>
              <a:t>Same installer for </a:t>
            </a:r>
            <a:r>
              <a:rPr lang="en-GB" sz="2000" kern="0" dirty="0">
                <a:solidFill>
                  <a:srgbClr val="000000"/>
                </a:solidFill>
              </a:rPr>
              <a:t>On-premises data gateway </a:t>
            </a:r>
            <a:r>
              <a:rPr lang="en-GB" sz="2000" b="0" kern="0" dirty="0">
                <a:solidFill>
                  <a:srgbClr val="000000"/>
                </a:solidFill>
              </a:rPr>
              <a:t>and </a:t>
            </a:r>
            <a:r>
              <a:rPr lang="en-GB" sz="2000" kern="0" dirty="0">
                <a:solidFill>
                  <a:srgbClr val="000000"/>
                </a:solidFill>
              </a:rPr>
              <a:t>Personal</a:t>
            </a:r>
            <a:r>
              <a:rPr lang="en-GB" sz="2000" b="0" kern="0" dirty="0">
                <a:solidFill>
                  <a:srgbClr val="000000"/>
                </a:solidFill>
              </a:rPr>
              <a:t> </a:t>
            </a:r>
            <a:r>
              <a:rPr lang="en-GB" sz="2000" kern="0" dirty="0">
                <a:solidFill>
                  <a:srgbClr val="000000"/>
                </a:solidFill>
              </a:rPr>
              <a:t>gateway</a:t>
            </a:r>
          </a:p>
          <a:p>
            <a:pPr lvl="1"/>
            <a:r>
              <a:rPr lang="en-GB" sz="2000" b="0" kern="0" dirty="0">
                <a:solidFill>
                  <a:srgbClr val="000000"/>
                </a:solidFill>
              </a:rPr>
              <a:t>On-premises data gateway supports schedule refresh and DirectQuery</a:t>
            </a:r>
          </a:p>
          <a:p>
            <a:pPr lvl="0"/>
            <a:r>
              <a:rPr lang="en-GB" sz="2400" b="0" kern="0" dirty="0">
                <a:solidFill>
                  <a:srgbClr val="000000"/>
                </a:solidFill>
              </a:rPr>
              <a:t>Using the gateway:</a:t>
            </a:r>
          </a:p>
          <a:p>
            <a:pPr lvl="1"/>
            <a:r>
              <a:rPr lang="en-GB" sz="2000" b="0" kern="0" dirty="0">
                <a:solidFill>
                  <a:srgbClr val="000000"/>
                </a:solidFill>
              </a:rPr>
              <a:t>Add data sources and users to the gateway</a:t>
            </a:r>
          </a:p>
          <a:p>
            <a:pPr lvl="1"/>
            <a:r>
              <a:rPr lang="en-GB" sz="2000" b="0" kern="0" dirty="0">
                <a:solidFill>
                  <a:srgbClr val="000000"/>
                </a:solidFill>
              </a:rPr>
              <a:t>Connect to SSAS to see the registered Analysis Services models </a:t>
            </a:r>
          </a:p>
          <a:p>
            <a:pPr lvl="0"/>
            <a:r>
              <a:rPr lang="en-GB" sz="2400" b="0" kern="0" dirty="0">
                <a:solidFill>
                  <a:srgbClr val="000000"/>
                </a:solidFill>
              </a:rPr>
              <a:t>SAP HANA</a:t>
            </a:r>
          </a:p>
          <a:p>
            <a:pPr lvl="1"/>
            <a:r>
              <a:rPr lang="en-GB" sz="2000" b="0" kern="0" dirty="0">
                <a:solidFill>
                  <a:srgbClr val="000000"/>
                </a:solidFill>
              </a:rPr>
              <a:t>DirectQuery data source</a:t>
            </a:r>
          </a:p>
          <a:p>
            <a:pPr lvl="1"/>
            <a:r>
              <a:rPr lang="en-GB" sz="2000" b="0" kern="0" dirty="0">
                <a:solidFill>
                  <a:srgbClr val="000000"/>
                </a:solidFill>
              </a:rPr>
              <a:t>Requires SAP HANA ODBC driver on the gateway computer</a:t>
            </a:r>
            <a:endParaRPr lang="en-US" sz="2000" b="0" kern="0" dirty="0">
              <a:solidFill>
                <a:srgbClr val="000000"/>
              </a:solidFill>
            </a:endParaRPr>
          </a:p>
        </p:txBody>
      </p:sp>
    </p:spTree>
    <p:extLst>
      <p:ext uri="{BB962C8B-B14F-4D97-AF65-F5344CB8AC3E}">
        <p14:creationId xmlns:p14="http://schemas.microsoft.com/office/powerpoint/2010/main" val="42760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SSAS Multidimensional Models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SQL Server Analysis Services Multidimensional mode (SSAS MD)</a:t>
            </a:r>
          </a:p>
          <a:p>
            <a:pPr lvl="1"/>
            <a:r>
              <a:rPr lang="en-GB" b="0" kern="0" dirty="0">
                <a:solidFill>
                  <a:srgbClr val="000000"/>
                </a:solidFill>
              </a:rPr>
              <a:t>Supported in Power BI service and Power BI Desktop</a:t>
            </a:r>
          </a:p>
          <a:p>
            <a:pPr lvl="0"/>
            <a:r>
              <a:rPr lang="en-GB" b="0" kern="0" dirty="0">
                <a:solidFill>
                  <a:srgbClr val="000000"/>
                </a:solidFill>
              </a:rPr>
              <a:t>For direct connection to an OLAP cube, select option to </a:t>
            </a:r>
            <a:r>
              <a:rPr lang="en-GB" kern="0" dirty="0">
                <a:solidFill>
                  <a:srgbClr val="000000"/>
                </a:solidFill>
              </a:rPr>
              <a:t>Connect live</a:t>
            </a:r>
          </a:p>
          <a:p>
            <a:pPr lvl="0"/>
            <a:r>
              <a:rPr lang="en-GB" b="0" kern="0" dirty="0">
                <a:solidFill>
                  <a:srgbClr val="000000"/>
                </a:solidFill>
              </a:rPr>
              <a:t>Browse databases, and select cubes, models, or perspectives </a:t>
            </a:r>
          </a:p>
          <a:p>
            <a:pPr lvl="1"/>
            <a:r>
              <a:rPr lang="en-GB" b="0" kern="0" dirty="0">
                <a:solidFill>
                  <a:srgbClr val="000000"/>
                </a:solidFill>
              </a:rPr>
              <a:t>Perspectives show preview of available dimensions or measures</a:t>
            </a:r>
          </a:p>
          <a:p>
            <a:pPr lvl="1"/>
            <a:r>
              <a:rPr lang="en-GB" b="0" kern="0" dirty="0">
                <a:solidFill>
                  <a:srgbClr val="000000"/>
                </a:solidFill>
              </a:rPr>
              <a:t>Cubes show KPIs that are defined in the cube</a:t>
            </a:r>
            <a:endParaRPr lang="en-US" b="0" kern="0" dirty="0">
              <a:solidFill>
                <a:srgbClr val="000000"/>
              </a:solidFill>
            </a:endParaRPr>
          </a:p>
        </p:txBody>
      </p:sp>
    </p:spTree>
    <p:extLst>
      <p:ext uri="{BB962C8B-B14F-4D97-AF65-F5344CB8AC3E}">
        <p14:creationId xmlns:p14="http://schemas.microsoft.com/office/powerpoint/2010/main" val="145358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Direct Connectivity</a:t>
            </a:r>
            <a:endParaRPr lang="en-US" dirty="0"/>
          </a:p>
        </p:txBody>
      </p:sp>
      <p:sp>
        <p:nvSpPr>
          <p:cNvPr id="3" name="Text Placeholder 2"/>
          <p:cNvSpPr>
            <a:spLocks noGrp="1"/>
          </p:cNvSpPr>
          <p:nvPr>
            <p:ph type="body" idx="1"/>
          </p:nvPr>
        </p:nvSpPr>
        <p:spPr/>
        <p:txBody>
          <a:bodyPr/>
          <a:lstStyle/>
          <a:p>
            <a:r>
              <a:rPr lang="en-GB" dirty="0" smtClean="0"/>
              <a:t>Exercise 1: Direct Connections in Power BI</a:t>
            </a:r>
            <a:endParaRPr lang="en-US"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20778B-MIA-SQL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US" sz="2800" dirty="0" smtClean="0">
                <a:latin typeface="Segoe UI" panose="020B0502040204020203" pitchFamily="34" charset="0"/>
              </a:rPr>
              <a:t>Estimated Time: 60 minutes</a:t>
            </a:r>
            <a:endParaRPr lang="en-US" sz="2800" dirty="0">
              <a:latin typeface="Segoe UI" panose="020B0502040204020203" pitchFamily="34" charset="0"/>
            </a:endParaRPr>
          </a:p>
        </p:txBody>
      </p:sp>
    </p:spTree>
    <p:extLst>
      <p:ext uri="{BB962C8B-B14F-4D97-AF65-F5344CB8AC3E}">
        <p14:creationId xmlns:p14="http://schemas.microsoft.com/office/powerpoint/2010/main" val="360566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149854"/>
          </a:xfrm>
          <a:prstGeom prst="rect">
            <a:avLst/>
          </a:prstGeom>
          <a:noFill/>
        </p:spPr>
        <p:txBody>
          <a:bodyPr vert="horz" wrap="square" rtlCol="0">
            <a:spAutoFit/>
          </a:bodyPr>
          <a:lstStyle/>
          <a:p>
            <a:pPr marL="0" marR="0">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Adventure Works employees wish to extend the scope of their business intelligence (BI) activities, and include cloud-based data sources that are hosted in Azure. These employees would like live connections to Azure SQL Database and Azure SQL Data Warehouse. They want to be able to make these connections whether they are using the Power BI Desktop or the Power BI service.</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a:p>
            <a:pPr marL="0" marR="0">
              <a:spcBef>
                <a:spcPts val="600"/>
              </a:spcBef>
              <a:spcAft>
                <a:spcPts val="800"/>
              </a:spcAft>
            </a:pP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469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smtClean="0"/>
              <a:t>Scenario (continued)</a:t>
            </a:r>
            <a:endParaRPr lang="en-US" dirty="0"/>
          </a:p>
        </p:txBody>
      </p:sp>
      <p:sp>
        <p:nvSpPr>
          <p:cNvPr id="3" name="Text Placeholder 2"/>
          <p:cNvSpPr>
            <a:spLocks noGrp="1"/>
          </p:cNvSpPr>
          <p:nvPr>
            <p:ph type="body" idx="1"/>
          </p:nvPr>
        </p:nvSpPr>
        <p:spPr/>
        <p:txBody>
          <a:bodyPr/>
          <a:lstStyle/>
          <a:p>
            <a:pPr marL="0" indent="0">
              <a:buNone/>
            </a:pPr>
            <a:r>
              <a:rPr lang="en-GB" dirty="0">
                <a:ea typeface="Calibri" panose="020F0502020204030204" pitchFamily="34" charset="0"/>
                <a:cs typeface="Times New Roman" panose="02020603050405020304" pitchFamily="18" charset="0"/>
              </a:rPr>
              <a:t>As a BI professional, you have been asked to create a report in the Power BI Desktop that uses DirectQuery pull data from </a:t>
            </a:r>
            <a:r>
              <a:rPr lang="en-GB" dirty="0" smtClean="0">
                <a:ea typeface="Calibri" panose="020F0502020204030204" pitchFamily="34" charset="0"/>
                <a:cs typeface="Times New Roman" panose="02020603050405020304" pitchFamily="18" charset="0"/>
              </a:rPr>
              <a:t>the</a:t>
            </a:r>
            <a:r>
              <a:rPr lang="en-US" dirty="0" smtClean="0">
                <a:ea typeface="Calibri" panose="020F0502020204030204" pitchFamily="34" charset="0"/>
                <a:cs typeface="Times New Roman" panose="02020603050405020304" pitchFamily="18" charset="0"/>
              </a:rPr>
              <a:t> </a:t>
            </a:r>
            <a:r>
              <a:rPr lang="en-GB" kern="1200" dirty="0" smtClean="0">
                <a:solidFill>
                  <a:srgbClr val="000000"/>
                </a:solidFill>
                <a:ea typeface="Calibri" panose="020F0502020204030204" pitchFamily="34" charset="0"/>
                <a:cs typeface="Times New Roman" panose="02020603050405020304" pitchFamily="18" charset="0"/>
              </a:rPr>
              <a:t>AdventureWorks </a:t>
            </a:r>
            <a:r>
              <a:rPr lang="en-GB" kern="1200" dirty="0">
                <a:solidFill>
                  <a:srgbClr val="000000"/>
                </a:solidFill>
                <a:ea typeface="Calibri" panose="020F0502020204030204" pitchFamily="34" charset="0"/>
                <a:cs typeface="Times New Roman" panose="02020603050405020304" pitchFamily="18" charset="0"/>
              </a:rPr>
              <a:t>data sources in Azure SQL Database. You have also been asked to ensure that this information is made available from the cloud, by publishing this desktop report to the Power BI service.</a:t>
            </a:r>
            <a:endParaRPr lang="en-US" dirty="0"/>
          </a:p>
        </p:txBody>
      </p:sp>
    </p:spTree>
    <p:extLst>
      <p:ext uri="{BB962C8B-B14F-4D97-AF65-F5344CB8AC3E}">
        <p14:creationId xmlns:p14="http://schemas.microsoft.com/office/powerpoint/2010/main" val="405056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US" dirty="0"/>
              <a:t>In this lab, you learned how to use DirectQuery to enable a live connection from the Power BI Desktop to an Azure SQL Database; you also learned how to publish a desktop report that includes a DirectQuery, for use from the Power BI service.</a:t>
            </a:r>
          </a:p>
          <a:p>
            <a:endParaRPr lang="en-US" dirty="0"/>
          </a:p>
        </p:txBody>
      </p:sp>
    </p:spTree>
    <p:extLst>
      <p:ext uri="{BB962C8B-B14F-4D97-AF65-F5344CB8AC3E}">
        <p14:creationId xmlns:p14="http://schemas.microsoft.com/office/powerpoint/2010/main" val="397397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9867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Cloud Data
Connecting to Analysis Services</a:t>
            </a:r>
            <a:endParaRPr lang="en-US" dirty="0"/>
          </a:p>
        </p:txBody>
      </p:sp>
    </p:spTree>
    <p:extLst>
      <p:ext uri="{BB962C8B-B14F-4D97-AF65-F5344CB8AC3E}">
        <p14:creationId xmlns:p14="http://schemas.microsoft.com/office/powerpoint/2010/main" val="8708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Cloud Data</a:t>
            </a:r>
            <a:endParaRPr lang="en-US" dirty="0"/>
          </a:p>
        </p:txBody>
      </p:sp>
      <p:sp>
        <p:nvSpPr>
          <p:cNvPr id="3" name="Text Placeholder 2"/>
          <p:cNvSpPr>
            <a:spLocks noGrp="1"/>
          </p:cNvSpPr>
          <p:nvPr>
            <p:ph type="body" idx="1"/>
          </p:nvPr>
        </p:nvSpPr>
        <p:spPr/>
        <p:txBody>
          <a:bodyPr/>
          <a:lstStyle/>
          <a:p>
            <a:r>
              <a:rPr lang="en-GB" dirty="0" smtClean="0"/>
              <a:t>Direct Connectivity to SQL Services in Azure
Connecting to Big Data
Demonstration: Using Databases in Azure SQL Database As a Power BI Data Source</a:t>
            </a:r>
            <a:endParaRPr lang="en-US" dirty="0"/>
          </a:p>
        </p:txBody>
      </p:sp>
    </p:spTree>
    <p:extLst>
      <p:ext uri="{BB962C8B-B14F-4D97-AF65-F5344CB8AC3E}">
        <p14:creationId xmlns:p14="http://schemas.microsoft.com/office/powerpoint/2010/main" val="103776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Connectivity to SQL Services in Azure</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Set firewall settings in Microsoft Azure to allow connections at server or database level</a:t>
            </a:r>
          </a:p>
          <a:p>
            <a:pPr lvl="0"/>
            <a:r>
              <a:rPr lang="en-US" sz="2400" b="0" kern="0" dirty="0">
                <a:solidFill>
                  <a:srgbClr val="000000"/>
                </a:solidFill>
              </a:rPr>
              <a:t>Connect to Azure SQL Database:</a:t>
            </a:r>
          </a:p>
          <a:p>
            <a:pPr lvl="1"/>
            <a:r>
              <a:rPr lang="en-US" sz="2000" b="0" kern="0" dirty="0">
                <a:solidFill>
                  <a:srgbClr val="000000"/>
                </a:solidFill>
              </a:rPr>
              <a:t>From Power BI Desktop:</a:t>
            </a:r>
          </a:p>
          <a:p>
            <a:pPr lvl="2"/>
            <a:r>
              <a:rPr lang="en-US" sz="1800" b="0" kern="0" dirty="0">
                <a:solidFill>
                  <a:srgbClr val="000000"/>
                </a:solidFill>
              </a:rPr>
              <a:t>Connect using the fully qualified server name, such as </a:t>
            </a:r>
            <a:br>
              <a:rPr lang="en-US" sz="1800" b="0" kern="0" dirty="0">
                <a:solidFill>
                  <a:srgbClr val="000000"/>
                </a:solidFill>
              </a:rPr>
            </a:br>
            <a:r>
              <a:rPr lang="en-US" sz="1800" b="0" kern="0" dirty="0">
                <a:solidFill>
                  <a:srgbClr val="000000"/>
                </a:solidFill>
              </a:rPr>
              <a:t>&lt;</a:t>
            </a:r>
            <a:r>
              <a:rPr lang="en-US" sz="1800" b="0" i="1" kern="0" dirty="0">
                <a:solidFill>
                  <a:srgbClr val="000000"/>
                </a:solidFill>
              </a:rPr>
              <a:t>server name</a:t>
            </a:r>
            <a:r>
              <a:rPr lang="en-US" sz="1800" b="0" kern="0" dirty="0">
                <a:solidFill>
                  <a:srgbClr val="000000"/>
                </a:solidFill>
              </a:rPr>
              <a:t>&gt;.database.windows.net</a:t>
            </a:r>
          </a:p>
          <a:p>
            <a:pPr lvl="2"/>
            <a:r>
              <a:rPr lang="en-US" sz="1800" b="0" kern="0" dirty="0">
                <a:solidFill>
                  <a:srgbClr val="000000"/>
                </a:solidFill>
              </a:rPr>
              <a:t>Use DirectQuery for a live connection—best for large datasets</a:t>
            </a:r>
          </a:p>
          <a:p>
            <a:pPr lvl="0"/>
            <a:r>
              <a:rPr lang="en-US" sz="2400" b="0" kern="0" dirty="0">
                <a:solidFill>
                  <a:srgbClr val="000000"/>
                </a:solidFill>
              </a:rPr>
              <a:t>Connect to Azure SQL Data Warehouse:</a:t>
            </a:r>
          </a:p>
          <a:p>
            <a:pPr lvl="1"/>
            <a:r>
              <a:rPr lang="en-US" sz="2000" b="0" kern="0" dirty="0">
                <a:solidFill>
                  <a:srgbClr val="000000"/>
                </a:solidFill>
              </a:rPr>
              <a:t>From Power BI Desktop</a:t>
            </a:r>
          </a:p>
          <a:p>
            <a:pPr lvl="1"/>
            <a:r>
              <a:rPr lang="en-US" sz="2000" b="0" kern="0" dirty="0">
                <a:solidFill>
                  <a:srgbClr val="000000"/>
                </a:solidFill>
              </a:rPr>
              <a:t>From Power BI service:</a:t>
            </a:r>
          </a:p>
          <a:p>
            <a:pPr lvl="2"/>
            <a:r>
              <a:rPr lang="en-US" sz="1800" b="0" kern="0" dirty="0">
                <a:solidFill>
                  <a:srgbClr val="000000"/>
                </a:solidFill>
              </a:rPr>
              <a:t>Database name must be specified to create dataset with same name</a:t>
            </a:r>
          </a:p>
          <a:p>
            <a:pPr lvl="2"/>
            <a:r>
              <a:rPr lang="en-US" sz="1800" b="0" kern="0" dirty="0">
                <a:solidFill>
                  <a:srgbClr val="000000"/>
                </a:solidFill>
              </a:rPr>
              <a:t>Set the data refresh interval, with minutes or hourly frequency</a:t>
            </a:r>
          </a:p>
        </p:txBody>
      </p:sp>
    </p:spTree>
    <p:extLst>
      <p:ext uri="{BB962C8B-B14F-4D97-AF65-F5344CB8AC3E}">
        <p14:creationId xmlns:p14="http://schemas.microsoft.com/office/powerpoint/2010/main" val="257317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Big Data</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Connecting to HDFS</a:t>
            </a:r>
          </a:p>
          <a:p>
            <a:pPr lvl="1"/>
            <a:r>
              <a:rPr lang="en-US" b="0" kern="0" dirty="0">
                <a:solidFill>
                  <a:srgbClr val="000000"/>
                </a:solidFill>
              </a:rPr>
              <a:t>Add IP address and host name of Hadoop cluster to host file</a:t>
            </a:r>
          </a:p>
          <a:p>
            <a:pPr lvl="1"/>
            <a:r>
              <a:rPr lang="en-US" b="0" kern="0" dirty="0">
                <a:solidFill>
                  <a:srgbClr val="000000"/>
                </a:solidFill>
              </a:rPr>
              <a:t>Connect using the fully qualified name of the Hadoop server or cluster, such as &lt;</a:t>
            </a:r>
            <a:r>
              <a:rPr lang="en-US" b="0" i="1" kern="0" dirty="0">
                <a:solidFill>
                  <a:srgbClr val="000000"/>
                </a:solidFill>
              </a:rPr>
              <a:t>server name</a:t>
            </a:r>
            <a:r>
              <a:rPr lang="en-US" b="0" kern="0" dirty="0">
                <a:solidFill>
                  <a:srgbClr val="000000"/>
                </a:solidFill>
              </a:rPr>
              <a:t>&gt;.cloudapp.net</a:t>
            </a:r>
          </a:p>
          <a:p>
            <a:pPr lvl="0"/>
            <a:r>
              <a:rPr lang="en-US" b="0" kern="0" dirty="0">
                <a:solidFill>
                  <a:srgbClr val="000000"/>
                </a:solidFill>
              </a:rPr>
              <a:t>Connecting to Spark</a:t>
            </a:r>
          </a:p>
          <a:p>
            <a:pPr lvl="1"/>
            <a:r>
              <a:rPr lang="en-US" b="0" kern="0" dirty="0">
                <a:solidFill>
                  <a:srgbClr val="000000"/>
                </a:solidFill>
              </a:rPr>
              <a:t>Connect using </a:t>
            </a:r>
            <a:r>
              <a:rPr lang="en-GB" b="0" kern="0" dirty="0">
                <a:solidFill>
                  <a:srgbClr val="000000"/>
                </a:solidFill>
              </a:rPr>
              <a:t>the fully qualified name of the server; for example, &lt;</a:t>
            </a:r>
            <a:r>
              <a:rPr lang="en-GB" b="0" i="1" kern="0" dirty="0">
                <a:solidFill>
                  <a:srgbClr val="000000"/>
                </a:solidFill>
              </a:rPr>
              <a:t>clustername</a:t>
            </a:r>
            <a:r>
              <a:rPr lang="en-GB" b="0" kern="0" dirty="0">
                <a:solidFill>
                  <a:srgbClr val="000000"/>
                </a:solidFill>
              </a:rPr>
              <a:t>&gt;.azurehdinsight.net</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37795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6e6d0c4-15e0-4ad4-a6db-017ce730f17c">
    <p:spTree>
      <p:nvGrpSpPr>
        <p:cNvPr id="1" name=""/>
        <p:cNvGrpSpPr/>
        <p:nvPr/>
      </p:nvGrpSpPr>
      <p:grpSpPr>
        <a:xfrm>
          <a:off x="0" y="0"/>
          <a:ext cx="0" cy="0"/>
          <a:chOff x="0" y="0"/>
          <a:chExt cx="0" cy="0"/>
        </a:xfrm>
      </p:grpSpPr>
      <p:sp>
        <p:nvSpPr>
          <p:cNvPr id="2" name="Title 1"/>
          <p:cNvSpPr>
            <a:spLocks noGrp="1"/>
          </p:cNvSpPr>
          <p:nvPr>
            <p:ph type="title"/>
          </p:nvPr>
        </p:nvSpPr>
        <p:spPr>
          <a:xfrm>
            <a:off x="181113" y="-2"/>
            <a:ext cx="8962886" cy="740664"/>
          </a:xfrm>
        </p:spPr>
        <p:txBody>
          <a:bodyPr/>
          <a:lstStyle/>
          <a:p>
            <a:r>
              <a:rPr lang="en-GB" sz="1900" dirty="0" smtClean="0"/>
              <a:t>Demonstration: Using Databases in Azure SQL Database As a Power BI Data Source</a:t>
            </a:r>
            <a:endParaRPr lang="en-US" sz="19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Import data from tables in a database in Azure SQL Database</a:t>
            </a:r>
          </a:p>
          <a:p>
            <a:pPr lvl="0"/>
            <a:r>
              <a:rPr lang="en-US" b="0" kern="0" dirty="0">
                <a:solidFill>
                  <a:srgbClr val="000000"/>
                </a:solidFill>
              </a:rPr>
              <a:t>View relationships between the tables</a:t>
            </a:r>
          </a:p>
          <a:p>
            <a:pPr lvl="0"/>
            <a:endParaRPr lang="en-US" b="0" kern="0" dirty="0">
              <a:solidFill>
                <a:srgbClr val="000000"/>
              </a:solidFill>
            </a:endParaRPr>
          </a:p>
        </p:txBody>
      </p:sp>
    </p:spTree>
    <p:extLst>
      <p:ext uri="{BB962C8B-B14F-4D97-AF65-F5344CB8AC3E}">
        <p14:creationId xmlns:p14="http://schemas.microsoft.com/office/powerpoint/2010/main" val="94253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928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2575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0589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87</TotalTime>
  <Words>2291</Words>
  <Application>Microsoft Office PowerPoint</Application>
  <PresentationFormat>On-screen Show (4:3)</PresentationFormat>
  <Paragraphs>213</Paragraphs>
  <Slides>18</Slides>
  <Notes>18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Segoe UI</vt:lpstr>
      <vt:lpstr>Symbol</vt:lpstr>
      <vt:lpstr>Arial</vt:lpstr>
      <vt:lpstr>Calibri</vt:lpstr>
      <vt:lpstr>Wingdings</vt:lpstr>
      <vt:lpstr>Verdana</vt:lpstr>
      <vt:lpstr>Times New Roman</vt:lpstr>
      <vt:lpstr>NG_MOC_Core_ModuleNew2</vt:lpstr>
      <vt:lpstr>Module 7</vt:lpstr>
      <vt:lpstr>Module Overview</vt:lpstr>
      <vt:lpstr>Lesson 1: Cloud Data</vt:lpstr>
      <vt:lpstr>Direct Connectivity to SQL Services in Azure</vt:lpstr>
      <vt:lpstr>Connecting to Big Data</vt:lpstr>
      <vt:lpstr>Demonstration: Using Databases in Azure SQL Database As a Power BI Data Source</vt:lpstr>
      <vt:lpstr>PowerPoint Presentation</vt:lpstr>
      <vt:lpstr>PowerPoint Presentation</vt:lpstr>
      <vt:lpstr>PowerPoint Presentation</vt:lpstr>
      <vt:lpstr>Lesson 2: Connecting to Analysis Services</vt:lpstr>
      <vt:lpstr>Direct Connectivity to Analysis Services</vt:lpstr>
      <vt:lpstr>Using the On-Premises Gateway</vt:lpstr>
      <vt:lpstr>SSAS Multidimensional Models</vt:lpstr>
      <vt:lpstr>Lab: Direct Connectivity</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Catherine Dunn</dc:creator>
  <cp:lastModifiedBy>Catherine Dunn</cp:lastModifiedBy>
  <cp:revision>4</cp:revision>
  <dcterms:created xsi:type="dcterms:W3CDTF">2017-11-06T12:54:42Z</dcterms:created>
  <dcterms:modified xsi:type="dcterms:W3CDTF">2017-11-06T14:22:50Z</dcterms:modified>
</cp:coreProperties>
</file>