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70" r:id="rId14"/>
    <p:sldId id="271" r:id="rId15"/>
    <p:sldId id="267" r:id="rId16"/>
    <p:sldId id="273" r:id="rId17"/>
    <p:sldId id="268" r:id="rId18"/>
    <p:sldId id="269" r:id="rId19"/>
  </p:sldIdLst>
  <p:sldSz cx="9144000" cy="6858000" type="screen4x3"/>
  <p:notesSz cx="6858000" cy="9144000"/>
  <p:embeddedFontLst>
    <p:embeddedFont>
      <p:font typeface="Verdana" panose="020B060403050404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3" autoAdjust="0"/>
    <p:restoredTop sz="94690" autoAdjust="0"/>
  </p:normalViewPr>
  <p:slideViewPr>
    <p:cSldViewPr snapToGrid="0">
      <p:cViewPr>
        <p:scale>
          <a:sx n="100" d="100"/>
          <a:sy n="100" d="100"/>
        </p:scale>
        <p:origin x="1923" y="22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04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D3AC6-A8A5-4689-9740-05353055812F}" type="datetimeFigureOut">
              <a:rPr lang="en-US" smtClean="0"/>
              <a:t>11/6/2017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F926C-A855-4712-9002-D6B4BB9B3483}" type="slidenum">
              <a:rPr lang="en-US" smtClean="0"/>
              <a:t>‹#›</a:t>
            </a:fld>
            <a:endParaRPr lang="en-US" dirty="0"/>
          </a:p>
        </p:txBody>
      </p:sp>
    </p:spTree>
    <p:extLst>
      <p:ext uri="{BB962C8B-B14F-4D97-AF65-F5344CB8AC3E}">
        <p14:creationId xmlns:p14="http://schemas.microsoft.com/office/powerpoint/2010/main" val="422510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84613" y="8690755"/>
            <a:ext cx="2971800" cy="458787"/>
          </a:xfrm>
        </p:spPr>
        <p:txBody>
          <a:bodyPr/>
          <a:lstStyle/>
          <a:p>
            <a:fld id="{043F926C-A855-4712-9002-D6B4BB9B3483}"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571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684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418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demonstration requires the Power BI Desktop application to be installed on the MIA-SQL virtual machine.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Install Power BI Desktop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Microsoft Internet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 once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 Wizard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desktop,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shortcut,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taskbar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23477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a Custom Visualization: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Internet Explorer, go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https://app.powerbi.com/visuals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Visuals library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 visuals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then browse or search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Aster 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Aster 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visual,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it now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 to Microsoft AppSource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enter the credentials you used to sign up for Power BI service,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 more thing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Office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 download Aster 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download the Sunburst visual to a folder on your local machine.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Other 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browse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Works Sales.pbix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the ellipsis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Import from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Caution: Import Custom Visual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browse to the location where you saved the Donut Chart,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AsterPlot.x.x.x.x.pbiviz</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Custom Visual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dialog box,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a Custom Visualization: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Power BI Desktop,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view, at the bottom of the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Company 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 Total by Company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visual.</a:t>
            </a: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13</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883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Aster 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Data that was previously displayed using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Clustered column chart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now displayed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Aster 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visualization.</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Power BI Desktop, without saving any changes, and then close Internet Explorer.</a:t>
            </a:r>
            <a:endParaRPr lang="en-US" dirty="0"/>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633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1: Use a Custom Visualization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 data analyst for AdventureWorks, you are investigating the types of visualizations that can be used with sales data. For some data, it is suggested that custom visualization might help AdventureWorks employees make better business decisions.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apply the Sunburst custom visualization to an existing report and compare this visualization with the standard visual that was previously in use.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8766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223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you think that the Sunburst visualization provides additional insights into the Sales Order data, compared with the clustered column chart that was originally used?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a:t>
            </a:r>
            <a:r>
              <a:rPr lang="en-US" sz="1000" dirty="0" smtClean="0">
                <a:latin typeface="Arial" panose="020B0604020202020204" pitchFamily="34" charset="0"/>
                <a:cs typeface="Arial" panose="020B0604020202020204" pitchFamily="34" charset="0"/>
              </a:rPr>
              <a:t>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your own experience, are there any other custom visuals from the Power BI visuals gallery that would add value to the Sales Order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smtClean="0">
                <a:latin typeface="Arial" panose="020B0604020202020204" pitchFamily="34" charset="0"/>
                <a:cs typeface="Arial" panose="020B0604020202020204" pitchFamily="34" charset="0"/>
              </a:rPr>
              <a:t>Answers </a:t>
            </a:r>
            <a:r>
              <a:rPr lang="en-US" sz="1000" dirty="0">
                <a:latin typeface="Arial" panose="020B0604020202020204" pitchFamily="34" charset="0"/>
                <a:cs typeface="Arial" panose="020B0604020202020204" pitchFamily="34" charset="0"/>
              </a:rPr>
              <a:t>will vary depending on the students’ </a:t>
            </a:r>
            <a:r>
              <a:rPr lang="en-US" sz="1000" dirty="0" smtClean="0">
                <a:latin typeface="Arial" panose="020B0604020202020204" pitchFamily="34" charset="0"/>
                <a:cs typeface="Arial" panose="020B0604020202020204" pitchFamily="34" charset="0"/>
              </a:rPr>
              <a:t>experience.</a:t>
            </a:r>
            <a:endParaRPr lang="en-US" sz="1000" dirty="0">
              <a:latin typeface="Arial" panose="020B0604020202020204" pitchFamily="34" charset="0"/>
              <a:cs typeface="Arial" panose="020B0604020202020204" pitchFamily="34"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77074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Discuss the potential of the Power BI Developer API for your own organization. Are there any particular Power BI-based applications that you already use, or would like to see developed</a:t>
            </a:r>
            <a:r>
              <a:rPr lang="en-GB" sz="1000" dirty="0" smtClean="0">
                <a:latin typeface="Arial" panose="020B0604020202020204" pitchFamily="34" charset="0"/>
                <a:ea typeface="Calibri" panose="020F0502020204030204" pitchFamily="34" charset="0"/>
                <a:cs typeface="Arial" panose="020B0604020202020204" pitchFamily="34" charset="0"/>
              </a:rPr>
              <a:t>?</a:t>
            </a:r>
            <a:endParaRPr lang="en-US" sz="1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a:t>
            </a:r>
            <a:r>
              <a:rPr lang="en-US" sz="1000" dirty="0" smtClean="0">
                <a:latin typeface="Arial" panose="020B0604020202020204" pitchFamily="34" charset="0"/>
                <a:cs typeface="Arial" panose="020B0604020202020204" pitchFamily="34" charset="0"/>
              </a:rPr>
              <a:t>experience.</a:t>
            </a: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921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066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Creating custom visuals is covered in the next lesson in this module, so do not go into details when presenting this topic.</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0573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177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426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7275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6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This demonstration requires a Power BI account.</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Create a Power BI Account</a:t>
            </a:r>
          </a:p>
          <a:p>
            <a:pPr marL="347472" lvl="0" indent="-347472">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Open Internet Explorer, browse to </a:t>
            </a:r>
            <a:r>
              <a:rPr lang="en-US" sz="1000" b="1" dirty="0">
                <a:latin typeface="Arial" panose="020B0604020202020204" pitchFamily="34" charset="0"/>
                <a:cs typeface="Arial" panose="020B0604020202020204" pitchFamily="34" charset="0"/>
              </a:rPr>
              <a:t>https://powerbi.microsoft.com/en-us/documentation/powerbi-admin-signing-up-for-power-bi-with-a-new-office-365-trial</a:t>
            </a:r>
            <a:r>
              <a:rPr lang="en-US" sz="1000" dirty="0">
                <a:latin typeface="Arial" panose="020B0604020202020204" pitchFamily="34" charset="0"/>
                <a:cs typeface="Arial" panose="020B0604020202020204" pitchFamily="34" charset="0"/>
              </a:rPr>
              <a:t>, and then follow the steps to create an account.</a:t>
            </a:r>
          </a:p>
          <a:p>
            <a:pPr>
              <a:spcAft>
                <a:spcPts val="6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a:latin typeface="Arial" panose="020B0604020202020204" pitchFamily="34" charset="0"/>
                <a:ea typeface="Calibri" panose="020F0502020204030204" pitchFamily="34" charset="0"/>
                <a:cs typeface="Times New Roman" panose="02020603050405020304" pitchFamily="18" charset="0"/>
              </a:rPr>
              <a:t>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spcAft>
                <a:spcPts val="995"/>
              </a:spcAft>
            </a:pPr>
            <a:r>
              <a:rPr lang="en-US" sz="1000" dirty="0">
                <a:latin typeface="Arial" panose="020B0604020202020204" pitchFamily="34" charset="0"/>
                <a:cs typeface="Arial" panose="020B0604020202020204" pitchFamily="34" charset="0"/>
              </a:rPr>
              <a:t>Using the Developer API in the Interactive Console</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Start the </a:t>
            </a:r>
            <a:r>
              <a:rPr lang="en-US" sz="1000" b="1" dirty="0">
                <a:latin typeface="Arial" panose="020B0604020202020204" pitchFamily="34" charset="0"/>
                <a:cs typeface="Arial" panose="020B0604020202020204" pitchFamily="34" charset="0"/>
              </a:rPr>
              <a:t>MT17B-WS2016-NAT</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20778B-MIA-DC</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20778B-MIA-CLI </a:t>
            </a:r>
            <a:r>
              <a:rPr lang="en-US" sz="1000" dirty="0">
                <a:latin typeface="Arial" panose="020B0604020202020204" pitchFamily="34" charset="0"/>
                <a:cs typeface="Arial" panose="020B0604020202020204" pitchFamily="34" charset="0"/>
              </a:rPr>
              <a:t>virtual machines, and then log on to </a:t>
            </a:r>
            <a:r>
              <a:rPr lang="en-US" sz="1000" b="1" dirty="0">
                <a:latin typeface="Arial" panose="020B0604020202020204" pitchFamily="34" charset="0"/>
                <a:cs typeface="Arial" panose="020B0604020202020204" pitchFamily="34" charset="0"/>
              </a:rPr>
              <a:t>20778B-MIA-CLI</a:t>
            </a:r>
            <a:r>
              <a:rPr lang="en-US" sz="1000" dirty="0">
                <a:latin typeface="Arial" panose="020B0604020202020204" pitchFamily="34" charset="0"/>
                <a:cs typeface="Arial" panose="020B0604020202020204" pitchFamily="34" charset="0"/>
              </a:rPr>
              <a:t> as </a:t>
            </a:r>
            <a:r>
              <a:rPr lang="en-US" sz="1000" b="1" dirty="0">
                <a:latin typeface="Arial" panose="020B0604020202020204" pitchFamily="34" charset="0"/>
                <a:cs typeface="Arial" panose="020B0604020202020204" pitchFamily="34" charset="0"/>
              </a:rPr>
              <a:t>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Microsoft Edge, go to </a:t>
            </a:r>
            <a:r>
              <a:rPr lang="en-US" sz="1000" b="1" dirty="0">
                <a:latin typeface="Arial" panose="020B0604020202020204" pitchFamily="34" charset="0"/>
                <a:cs typeface="Arial" panose="020B0604020202020204" pitchFamily="34" charset="0"/>
              </a:rPr>
              <a:t>http://docs.powerbi.apiary.io/</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Scroll to the </a:t>
            </a:r>
            <a:r>
              <a:rPr lang="en-US" sz="1000" b="1" dirty="0">
                <a:latin typeface="Arial" panose="020B0604020202020204" pitchFamily="34" charset="0"/>
                <a:cs typeface="Arial" panose="020B0604020202020204" pitchFamily="34" charset="0"/>
              </a:rPr>
              <a:t>Dashboards Collection</a:t>
            </a:r>
            <a:r>
              <a:rPr lang="en-US" sz="1000" dirty="0">
                <a:latin typeface="Arial" panose="020B0604020202020204" pitchFamily="34" charset="0"/>
                <a:cs typeface="Arial" panose="020B0604020202020204" pitchFamily="34" charset="0"/>
              </a:rPr>
              <a:t> section, and then click </a:t>
            </a:r>
            <a:r>
              <a:rPr lang="en-US" sz="1000" b="1" dirty="0">
                <a:latin typeface="Arial" panose="020B0604020202020204" pitchFamily="34" charset="0"/>
                <a:cs typeface="Arial" panose="020B0604020202020204" pitchFamily="34" charset="0"/>
              </a:rPr>
              <a:t>List all Dashboards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right console pane, describe the results that are now displayed, such as the </a:t>
            </a:r>
            <a:r>
              <a:rPr lang="en-US" sz="1000" b="1" dirty="0">
                <a:latin typeface="Arial" panose="020B0604020202020204" pitchFamily="34" charset="0"/>
                <a:cs typeface="Arial" panose="020B0604020202020204" pitchFamily="34" charset="0"/>
              </a:rPr>
              <a:t>GET URL</a:t>
            </a:r>
            <a:r>
              <a:rPr lang="en-US" sz="1000" dirty="0">
                <a:latin typeface="Arial" panose="020B0604020202020204" pitchFamily="34" charset="0"/>
                <a:cs typeface="Arial" panose="020B0604020202020204" pitchFamily="34" charset="0"/>
              </a:rPr>
              <a:t>, and the example </a:t>
            </a:r>
            <a:r>
              <a:rPr lang="en-US" sz="1000" b="1" dirty="0">
                <a:latin typeface="Arial" panose="020B0604020202020204" pitchFamily="34" charset="0"/>
                <a:cs typeface="Arial" panose="020B0604020202020204" pitchFamily="34" charset="0"/>
              </a:rPr>
              <a:t>Response</a:t>
            </a:r>
            <a:r>
              <a:rPr lang="en-US" sz="1000" dirty="0">
                <a:latin typeface="Arial" panose="020B0604020202020204" pitchFamily="34" charset="0"/>
                <a:cs typeface="Arial" panose="020B0604020202020204" pitchFamily="34" charset="0"/>
              </a:rPr>
              <a:t> body.</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right console pane, click </a:t>
            </a:r>
            <a:r>
              <a:rPr lang="en-US" sz="1000" b="1" dirty="0">
                <a:latin typeface="Arial" panose="020B0604020202020204" pitchFamily="34" charset="0"/>
                <a:cs typeface="Arial" panose="020B0604020202020204" pitchFamily="34" charset="0"/>
              </a:rPr>
              <a:t>Try</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Authentication needed!</a:t>
            </a:r>
            <a:r>
              <a:rPr lang="en-US" sz="1000" dirty="0">
                <a:latin typeface="Arial" panose="020B0604020202020204" pitchFamily="34" charset="0"/>
                <a:cs typeface="Arial" panose="020B0604020202020204" pitchFamily="34" charset="0"/>
              </a:rPr>
              <a:t> window, click </a:t>
            </a:r>
            <a:r>
              <a:rPr lang="en-US" sz="1000" b="1" dirty="0">
                <a:latin typeface="Arial" panose="020B0604020202020204" pitchFamily="34" charset="0"/>
                <a:cs typeface="Arial" panose="020B0604020202020204" pitchFamily="34" charset="0"/>
              </a:rPr>
              <a:t>Authenticate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Sign in to your account</a:t>
            </a:r>
            <a:r>
              <a:rPr lang="en-US" sz="1000" dirty="0">
                <a:latin typeface="Arial" panose="020B0604020202020204" pitchFamily="34" charset="0"/>
                <a:cs typeface="Arial" panose="020B0604020202020204" pitchFamily="34" charset="0"/>
              </a:rPr>
              <a:t> dialog box, enter the credentials you used to sign up for Power BI service, and then click </a:t>
            </a:r>
            <a:r>
              <a:rPr lang="en-US" sz="1000" b="1" dirty="0">
                <a:latin typeface="Arial" panose="020B0604020202020204" pitchFamily="34" charset="0"/>
                <a:cs typeface="Arial" panose="020B0604020202020204" pitchFamily="34" charset="0"/>
              </a:rPr>
              <a:t>Sign in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Apiary for Power BI</a:t>
            </a:r>
            <a:r>
              <a:rPr lang="en-US" sz="1000" dirty="0">
                <a:latin typeface="Arial" panose="020B0604020202020204" pitchFamily="34" charset="0"/>
                <a:cs typeface="Arial" panose="020B0604020202020204" pitchFamily="34" charset="0"/>
              </a:rPr>
              <a:t> page, click </a:t>
            </a:r>
            <a:r>
              <a:rPr lang="en-US" sz="1000" b="1" dirty="0">
                <a:latin typeface="Arial" panose="020B0604020202020204" pitchFamily="34" charset="0"/>
                <a:cs typeface="Arial" panose="020B0604020202020204" pitchFamily="34" charset="0"/>
              </a:rPr>
              <a:t>Accept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If the right console pane has not refreshed, click </a:t>
            </a:r>
            <a:r>
              <a:rPr lang="en-US" sz="1000" b="1" dirty="0">
                <a:latin typeface="Arial" panose="020B0604020202020204" pitchFamily="34" charset="0"/>
                <a:cs typeface="Arial" panose="020B0604020202020204" pitchFamily="34" charset="0"/>
              </a:rPr>
              <a:t>List all Dashboards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right console pane, click </a:t>
            </a:r>
            <a:r>
              <a:rPr lang="en-US" sz="1000" b="1" dirty="0">
                <a:latin typeface="Arial" panose="020B0604020202020204" pitchFamily="34" charset="0"/>
                <a:cs typeface="Arial" panose="020B0604020202020204" pitchFamily="34" charset="0"/>
              </a:rPr>
              <a:t>Call Resource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Scroll down to see the </a:t>
            </a:r>
            <a:r>
              <a:rPr lang="en-US" sz="1000" b="1" dirty="0">
                <a:latin typeface="Arial" panose="020B0604020202020204" pitchFamily="34" charset="0"/>
                <a:cs typeface="Arial" panose="020B0604020202020204" pitchFamily="34" charset="0"/>
              </a:rPr>
              <a:t>Response</a:t>
            </a:r>
            <a:r>
              <a:rPr lang="en-US" sz="1000" dirty="0">
                <a:latin typeface="Arial" panose="020B0604020202020204" pitchFamily="34" charset="0"/>
                <a:cs typeface="Arial" panose="020B0604020202020204" pitchFamily="34" charset="0"/>
              </a:rPr>
              <a:t> details in the console pane</a:t>
            </a:r>
            <a:r>
              <a:rPr lang="en-US" sz="1000" dirty="0" smtClean="0">
                <a:latin typeface="Arial" panose="020B0604020202020204" pitchFamily="34" charset="0"/>
                <a:cs typeface="Arial" panose="020B0604020202020204" pitchFamily="34" charset="0"/>
              </a:rPr>
              <a:t>.</a:t>
            </a:r>
          </a:p>
          <a:p>
            <a:pPr lvl="0">
              <a:spcAft>
                <a:spcPts val="995"/>
              </a:spcAft>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894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spcAft>
                <a:spcPts val="995"/>
              </a:spcAft>
            </a:pPr>
            <a:r>
              <a:rPr lang="en-US" sz="1000" dirty="0">
                <a:latin typeface="Arial" panose="020B0604020202020204" pitchFamily="34" charset="0"/>
                <a:cs typeface="Arial" panose="020B0604020202020204" pitchFamily="34" charset="0"/>
              </a:rPr>
              <a:t>Registering an App</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Microsoft Edge, go to </a:t>
            </a:r>
            <a:r>
              <a:rPr lang="en-US" sz="1000" b="1" dirty="0">
                <a:latin typeface="Arial" panose="020B0604020202020204" pitchFamily="34" charset="0"/>
                <a:cs typeface="Arial" panose="020B0604020202020204" pitchFamily="34" charset="0"/>
              </a:rPr>
              <a:t>http://dev.powerbi.com/apps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Step 1</a:t>
            </a:r>
            <a:r>
              <a:rPr lang="en-US" sz="1000" dirty="0">
                <a:latin typeface="Arial" panose="020B0604020202020204" pitchFamily="34" charset="0"/>
                <a:cs typeface="Arial" panose="020B0604020202020204" pitchFamily="34" charset="0"/>
              </a:rPr>
              <a:t> section, click </a:t>
            </a:r>
            <a:r>
              <a:rPr lang="en-US" sz="1000" b="1" dirty="0">
                <a:latin typeface="Arial" panose="020B0604020202020204" pitchFamily="34" charset="0"/>
                <a:cs typeface="Arial" panose="020B0604020202020204" pitchFamily="34" charset="0"/>
              </a:rPr>
              <a:t>Sign in with your existing account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Sign in using the credentials you used to sign up for Power BI service.</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Step 2</a:t>
            </a:r>
            <a:r>
              <a:rPr lang="en-US" sz="1000" dirty="0">
                <a:latin typeface="Arial" panose="020B0604020202020204" pitchFamily="34" charset="0"/>
                <a:cs typeface="Arial" panose="020B0604020202020204" pitchFamily="34" charset="0"/>
              </a:rPr>
              <a:t> section, enter the following information:</a:t>
            </a:r>
          </a:p>
          <a:p>
            <a:pPr marL="628650" lvl="1"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App Name: </a:t>
            </a:r>
            <a:r>
              <a:rPr lang="en-US" sz="1000" b="1" dirty="0">
                <a:latin typeface="Arial" panose="020B0604020202020204" pitchFamily="34" charset="0"/>
                <a:cs typeface="Arial" panose="020B0604020202020204" pitchFamily="34" charset="0"/>
              </a:rPr>
              <a:t>Power BI Mobile Integration</a:t>
            </a:r>
            <a:endParaRPr lang="en-US" sz="1000" dirty="0">
              <a:latin typeface="Arial" panose="020B0604020202020204" pitchFamily="34" charset="0"/>
              <a:cs typeface="Arial" panose="020B0604020202020204" pitchFamily="34" charset="0"/>
            </a:endParaRPr>
          </a:p>
          <a:p>
            <a:pPr marL="628650" lvl="1"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App Type: </a:t>
            </a:r>
            <a:r>
              <a:rPr lang="en-US" sz="1000" b="1" dirty="0">
                <a:latin typeface="Arial" panose="020B0604020202020204" pitchFamily="34" charset="0"/>
                <a:cs typeface="Arial" panose="020B0604020202020204" pitchFamily="34" charset="0"/>
              </a:rPr>
              <a:t>Native app</a:t>
            </a:r>
            <a:endParaRPr lang="en-US" sz="1000" dirty="0">
              <a:latin typeface="Arial" panose="020B0604020202020204" pitchFamily="34" charset="0"/>
              <a:cs typeface="Arial" panose="020B0604020202020204" pitchFamily="34" charset="0"/>
            </a:endParaRPr>
          </a:p>
          <a:p>
            <a:pPr marL="628650" lvl="1" indent="-171450">
              <a:spcAft>
                <a:spcPts val="995"/>
              </a:spcAft>
              <a:buFont typeface="Arial" panose="020B0604020202020204" pitchFamily="34" charset="0"/>
              <a:buChar char="•"/>
            </a:pPr>
            <a:r>
              <a:rPr lang="en-US" sz="1000" dirty="0">
                <a:latin typeface="Arial" panose="020B0604020202020204" pitchFamily="34" charset="0"/>
                <a:cs typeface="Arial" panose="020B0604020202020204" pitchFamily="34" charset="0"/>
              </a:rPr>
              <a:t>Redirect URL: </a:t>
            </a:r>
            <a:r>
              <a:rPr lang="en-US" sz="1000" b="1" dirty="0">
                <a:latin typeface="Arial" panose="020B0604020202020204" pitchFamily="34" charset="0"/>
                <a:cs typeface="Arial" panose="020B0604020202020204" pitchFamily="34" charset="0"/>
              </a:rPr>
              <a:t>https://powerbiapp.contoso.com/gettoken</a:t>
            </a:r>
            <a:endParaRPr lang="en-US" sz="1000" dirty="0">
              <a:latin typeface="Arial" panose="020B0604020202020204" pitchFamily="34" charset="0"/>
              <a:cs typeface="Arial" panose="020B0604020202020204" pitchFamily="34" charset="0"/>
            </a:endParaRP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Step 3</a:t>
            </a:r>
            <a:r>
              <a:rPr lang="en-US" sz="1000" dirty="0">
                <a:latin typeface="Arial" panose="020B0604020202020204" pitchFamily="34" charset="0"/>
                <a:cs typeface="Arial" panose="020B0604020202020204" pitchFamily="34" charset="0"/>
              </a:rPr>
              <a:t> section, select all the APIs.</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Step 4</a:t>
            </a:r>
            <a:r>
              <a:rPr lang="en-US" sz="1000" dirty="0">
                <a:latin typeface="Arial" panose="020B0604020202020204" pitchFamily="34" charset="0"/>
                <a:cs typeface="Arial" panose="020B0604020202020204" pitchFamily="34" charset="0"/>
              </a:rPr>
              <a:t> section, click </a:t>
            </a:r>
            <a:r>
              <a:rPr lang="en-US" sz="1000" b="1" dirty="0">
                <a:latin typeface="Arial" panose="020B0604020202020204" pitchFamily="34" charset="0"/>
                <a:cs typeface="Arial" panose="020B0604020202020204" pitchFamily="34" charset="0"/>
              </a:rPr>
              <a:t>Register App</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Client ID</a:t>
            </a:r>
            <a:r>
              <a:rPr lang="en-US" sz="1000" dirty="0">
                <a:latin typeface="Arial" panose="020B0604020202020204" pitchFamily="34" charset="0"/>
                <a:cs typeface="Arial" panose="020B0604020202020204" pitchFamily="34" charset="0"/>
              </a:rPr>
              <a:t> box, select the text, and copy the string.</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Paste the text into Notepad; point out that this string would now be used in the app.</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Close Microsoft Edge.</a:t>
            </a:r>
          </a:p>
          <a:p>
            <a:pPr lvl="0">
              <a:lnSpc>
                <a:spcPct val="115000"/>
              </a:lnSpc>
              <a:spcAft>
                <a:spcPts val="995"/>
              </a:spcAft>
            </a:pPr>
            <a:endParaRPr lang="en-US" sz="1000" dirty="0"/>
          </a:p>
          <a:p>
            <a:pPr marL="347472" lvl="0" indent="-347472">
              <a:spcAft>
                <a:spcPts val="995"/>
              </a:spcAft>
              <a:buFont typeface="+mj-lt"/>
              <a:buAutoNum type="arabicPeriod"/>
            </a:pPr>
            <a:endParaRPr lang="en-US" sz="1000" dirty="0">
              <a:latin typeface="Arial" panose="020B0604020202020204" pitchFamily="34" charset="0"/>
              <a:cs typeface="Arial" panose="020B0604020202020204" pitchFamily="34" charset="0"/>
            </a:endParaRPr>
          </a:p>
          <a:p>
            <a:pPr marL="347472" lvl="0" indent="-347472">
              <a:spcAft>
                <a:spcPts val="995"/>
              </a:spcAft>
              <a:buFont typeface="+mj-lt"/>
              <a:buAutoNum type="arabicPeriod"/>
            </a:pP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endParaRPr>
          </a:p>
          <a:p>
            <a:pPr lvl="0">
              <a:lnSpc>
                <a:spcPct val="107000"/>
              </a:lnSpc>
              <a:spcAft>
                <a:spcPts val="800"/>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8</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2538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3F926C-A855-4712-9002-D6B4BB9B3483}"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8: The Developer API</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209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357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076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06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906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52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155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77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87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809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25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01267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4563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1010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8</a:t>
            </a:r>
            <a:endParaRPr lang="en-US" dirty="0"/>
          </a:p>
        </p:txBody>
      </p:sp>
      <p:sp>
        <p:nvSpPr>
          <p:cNvPr id="3" name="Subtitle 2"/>
          <p:cNvSpPr>
            <a:spLocks noGrp="1"/>
          </p:cNvSpPr>
          <p:nvPr>
            <p:ph type="subTitle" sz="quarter" idx="1"/>
          </p:nvPr>
        </p:nvSpPr>
        <p:spPr/>
        <p:txBody>
          <a:bodyPr/>
          <a:lstStyle/>
          <a:p>
            <a:r>
              <a:rPr lang="en-US" dirty="0" smtClean="0"/>
              <a:t>The Developer API
</a:t>
            </a:r>
            <a:endParaRPr lang="en-US" dirty="0"/>
          </a:p>
        </p:txBody>
      </p:sp>
    </p:spTree>
    <p:extLst>
      <p:ext uri="{BB962C8B-B14F-4D97-AF65-F5344CB8AC3E}">
        <p14:creationId xmlns:p14="http://schemas.microsoft.com/office/powerpoint/2010/main" val="132588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Visuals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Microsoft Power BI visuals project from GitHub:</a:t>
            </a:r>
          </a:p>
          <a:p>
            <a:pPr lvl="1"/>
            <a:r>
              <a:rPr lang="en-US" sz="2000" b="0" kern="0" dirty="0">
                <a:solidFill>
                  <a:srgbClr val="000000"/>
                </a:solidFill>
              </a:rPr>
              <a:t>Open-source project </a:t>
            </a:r>
          </a:p>
          <a:p>
            <a:pPr lvl="1"/>
            <a:r>
              <a:rPr lang="en-GB" sz="2000" b="0" kern="0" dirty="0">
                <a:solidFill>
                  <a:srgbClr val="000000"/>
                </a:solidFill>
              </a:rPr>
              <a:t>Compiles into JavaScript for browser compatibility</a:t>
            </a:r>
          </a:p>
          <a:p>
            <a:pPr lvl="0"/>
            <a:r>
              <a:rPr lang="en-GB" sz="2400" b="0" kern="0" dirty="0">
                <a:solidFill>
                  <a:srgbClr val="000000"/>
                </a:solidFill>
              </a:rPr>
              <a:t>Visual Life Cycle:</a:t>
            </a:r>
          </a:p>
          <a:p>
            <a:pPr lvl="1"/>
            <a:r>
              <a:rPr lang="en-GB" sz="2000" b="0" kern="0" dirty="0">
                <a:solidFill>
                  <a:srgbClr val="000000"/>
                </a:solidFill>
              </a:rPr>
              <a:t>Process of continuously redrawing a visual with new data or size information</a:t>
            </a:r>
          </a:p>
          <a:p>
            <a:pPr lvl="0"/>
            <a:r>
              <a:rPr lang="en-GB" sz="2400" b="0" kern="0" dirty="0">
                <a:solidFill>
                  <a:srgbClr val="000000"/>
                </a:solidFill>
              </a:rPr>
              <a:t>Data Binding:</a:t>
            </a:r>
          </a:p>
          <a:p>
            <a:pPr lvl="1"/>
            <a:r>
              <a:rPr lang="en-GB" sz="2000" b="0" kern="0" dirty="0">
                <a:solidFill>
                  <a:srgbClr val="000000"/>
                </a:solidFill>
              </a:rPr>
              <a:t>Specifies the data that the visual will process</a:t>
            </a:r>
          </a:p>
          <a:p>
            <a:pPr lvl="0"/>
            <a:r>
              <a:rPr lang="en-GB" sz="2400" b="0" kern="0" dirty="0">
                <a:solidFill>
                  <a:srgbClr val="000000"/>
                </a:solidFill>
              </a:rPr>
              <a:t>Creating Custom Visuals:</a:t>
            </a:r>
          </a:p>
          <a:p>
            <a:pPr lvl="1"/>
            <a:r>
              <a:rPr lang="en-GB" sz="2000" b="0" kern="0" dirty="0">
                <a:solidFill>
                  <a:srgbClr val="000000"/>
                </a:solidFill>
              </a:rPr>
              <a:t>Install Git and Node.js</a:t>
            </a:r>
          </a:p>
          <a:p>
            <a:pPr lvl="1"/>
            <a:r>
              <a:rPr lang="en-GB" sz="2000" b="0" kern="0" dirty="0">
                <a:solidFill>
                  <a:srgbClr val="000000"/>
                </a:solidFill>
              </a:rPr>
              <a:t>Recommended IDE: Microsoft Visual Studio Community 2015 and Microsoft Web Developer Tools.</a:t>
            </a:r>
          </a:p>
          <a:p>
            <a:pPr lvl="1"/>
            <a:r>
              <a:rPr lang="en-GB" sz="2000" b="0" kern="0" dirty="0">
                <a:solidFill>
                  <a:srgbClr val="000000"/>
                </a:solidFill>
              </a:rPr>
              <a:t>Use the Power BI Playground on GitHub to test visuals</a:t>
            </a:r>
            <a:endParaRPr lang="en-US" sz="2000" b="0" kern="0" dirty="0">
              <a:solidFill>
                <a:srgbClr val="000000"/>
              </a:solidFill>
            </a:endParaRPr>
          </a:p>
        </p:txBody>
      </p:sp>
    </p:spTree>
    <p:extLst>
      <p:ext uri="{BB962C8B-B14F-4D97-AF65-F5344CB8AC3E}">
        <p14:creationId xmlns:p14="http://schemas.microsoft.com/office/powerpoint/2010/main" val="80124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Custom Visuals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Power BI visuals gallery:</a:t>
            </a:r>
          </a:p>
          <a:p>
            <a:pPr lvl="1"/>
            <a:r>
              <a:rPr lang="en-US" b="0" kern="0" dirty="0" smtClean="0"/>
              <a:t>http://app.powerbi.com/visuals</a:t>
            </a:r>
            <a:r>
              <a:rPr lang="en-GB" b="0" kern="0" dirty="0" smtClean="0"/>
              <a:t>—community </a:t>
            </a:r>
            <a:r>
              <a:rPr lang="en-US" b="0" kern="0" dirty="0" smtClean="0"/>
              <a:t>submitted visualizations</a:t>
            </a:r>
          </a:p>
          <a:p>
            <a:r>
              <a:rPr lang="en-GB" b="0" kern="0" dirty="0" smtClean="0"/>
              <a:t>Adding Custom Visuals to Reports:</a:t>
            </a:r>
          </a:p>
          <a:p>
            <a:pPr lvl="1"/>
            <a:r>
              <a:rPr lang="en-GB" b="0" kern="0" dirty="0" smtClean="0"/>
              <a:t>Download .pbiviz file from gallery</a:t>
            </a:r>
          </a:p>
          <a:p>
            <a:pPr lvl="1"/>
            <a:r>
              <a:rPr lang="en-GB" b="0" kern="0" dirty="0" smtClean="0"/>
              <a:t>In Power BI Desktop, in the Visualizations pane, import the file</a:t>
            </a:r>
          </a:p>
          <a:p>
            <a:pPr lvl="1"/>
            <a:r>
              <a:rPr lang="en-GB" b="0" kern="0" dirty="0" smtClean="0"/>
              <a:t>Insert new visual into a report</a:t>
            </a:r>
            <a:endParaRPr lang="en-GB" b="0" kern="0" dirty="0"/>
          </a:p>
        </p:txBody>
      </p:sp>
    </p:spTree>
    <p:extLst>
      <p:ext uri="{BB962C8B-B14F-4D97-AF65-F5344CB8AC3E}">
        <p14:creationId xmlns:p14="http://schemas.microsoft.com/office/powerpoint/2010/main" val="420512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49ad0e8-6771-4b1e-b841-4876dbc2712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2755" cy="740664"/>
          </a:xfrm>
        </p:spPr>
        <p:txBody>
          <a:bodyPr/>
          <a:lstStyle/>
          <a:p>
            <a:r>
              <a:rPr lang="en-GB" dirty="0" smtClean="0"/>
              <a:t>Demonstration: Importing and Using a Custom Visual</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smtClean="0"/>
              <a:t>In this demonstration, you will see how to:</a:t>
            </a:r>
          </a:p>
          <a:p>
            <a:r>
              <a:rPr lang="en-US" b="0" kern="0" dirty="0" smtClean="0"/>
              <a:t>Import a custom visualization into the Power BI Desktop</a:t>
            </a:r>
          </a:p>
          <a:p>
            <a:r>
              <a:rPr lang="en-US" b="0" kern="0" dirty="0" smtClean="0"/>
              <a:t>Use a custom visualization in a report</a:t>
            </a:r>
          </a:p>
          <a:p>
            <a:endParaRPr lang="en-US" b="0" kern="0" dirty="0"/>
          </a:p>
        </p:txBody>
      </p:sp>
    </p:spTree>
    <p:extLst>
      <p:ext uri="{BB962C8B-B14F-4D97-AF65-F5344CB8AC3E}">
        <p14:creationId xmlns:p14="http://schemas.microsoft.com/office/powerpoint/2010/main" val="37518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012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123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the Developer API</a:t>
            </a:r>
            <a:endParaRPr lang="en-US" dirty="0"/>
          </a:p>
        </p:txBody>
      </p:sp>
      <p:sp>
        <p:nvSpPr>
          <p:cNvPr id="3" name="Text Placeholder 2"/>
          <p:cNvSpPr>
            <a:spLocks noGrp="1"/>
          </p:cNvSpPr>
          <p:nvPr>
            <p:ph type="body" idx="1"/>
          </p:nvPr>
        </p:nvSpPr>
        <p:spPr/>
        <p:txBody>
          <a:bodyPr/>
          <a:lstStyle/>
          <a:p>
            <a:r>
              <a:rPr lang="en-US" dirty="0" smtClean="0"/>
              <a:t>Exercise 1: Use a Custom Visualization</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8119156" cy="254000"/>
          </a:xfrm>
          <a:prstGeom prst="rect">
            <a:avLst/>
          </a:prstGeom>
          <a:noFill/>
        </p:spPr>
        <p:txBody>
          <a:bodyPr vert="horz" wrap="none" rtlCol="0">
            <a:spAutoFit/>
          </a:bodyPr>
          <a:lstStyle/>
          <a:p>
            <a:endParaRPr lang="en-US" dirty="0"/>
          </a:p>
        </p:txBody>
      </p:sp>
      <p:sp>
        <p:nvSpPr>
          <p:cNvPr id="6" name="TextBox 5"/>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7" name="TextBox 6"/>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6426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339923"/>
          </a:xfrm>
          <a:prstGeom prst="rect">
            <a:avLst/>
          </a:prstGeom>
          <a:noFill/>
        </p:spPr>
        <p:txBody>
          <a:bodyPr vert="horz" wrap="square" rtlCol="0">
            <a:spAutoFit/>
          </a:bodyPr>
          <a:lstStyle/>
          <a:p>
            <a:r>
              <a:rPr lang="en-US" sz="2800" b="0" dirty="0">
                <a:latin typeface="Segoe UI" panose="020B0502040204020203" pitchFamily="34" charset="0"/>
                <a:cs typeface="Segoe UI" panose="020B0502040204020203" pitchFamily="34" charset="0"/>
              </a:rPr>
              <a:t>As a data analyst for AdventureWorks, you are investigating the types of visualizations that can be used with sales data. For some data, it is suggested that custom visualization might help AdventureWorks employees make better business decisions.</a:t>
            </a:r>
          </a:p>
          <a:p>
            <a:r>
              <a:rPr lang="en-US" sz="2800" b="0" dirty="0">
                <a:latin typeface="Segoe UI" panose="020B0502040204020203" pitchFamily="34" charset="0"/>
                <a:cs typeface="Segoe UI" panose="020B0502040204020203" pitchFamily="34" charset="0"/>
              </a:rPr>
              <a:t> </a:t>
            </a:r>
          </a:p>
          <a:p>
            <a:r>
              <a:rPr lang="en-US" sz="2800" b="0" dirty="0">
                <a:latin typeface="Segoe UI" panose="020B0502040204020203" pitchFamily="34" charset="0"/>
                <a:cs typeface="Segoe UI" panose="020B0502040204020203" pitchFamily="34" charset="0"/>
              </a:rPr>
              <a:t>In this exercise, you will apply the Sunburst custom visualization to an existing report and compare this visualization with the standard visual that was previously in use.</a:t>
            </a: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18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import and use a custom visualization in the Power BI Desktop.</a:t>
            </a:r>
          </a:p>
        </p:txBody>
      </p:sp>
    </p:spTree>
    <p:extLst>
      <p:ext uri="{BB962C8B-B14F-4D97-AF65-F5344CB8AC3E}">
        <p14:creationId xmlns:p14="http://schemas.microsoft.com/office/powerpoint/2010/main" val="300106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09922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The Developer API
Custom Visuals</a:t>
            </a:r>
            <a:endParaRPr lang="en-US" dirty="0"/>
          </a:p>
        </p:txBody>
      </p:sp>
    </p:spTree>
    <p:extLst>
      <p:ext uri="{BB962C8B-B14F-4D97-AF65-F5344CB8AC3E}">
        <p14:creationId xmlns:p14="http://schemas.microsoft.com/office/powerpoint/2010/main" val="146139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The Developer API</a:t>
            </a:r>
            <a:endParaRPr lang="en-US" dirty="0"/>
          </a:p>
        </p:txBody>
      </p:sp>
      <p:sp>
        <p:nvSpPr>
          <p:cNvPr id="3" name="Text Placeholder 2"/>
          <p:cNvSpPr>
            <a:spLocks noGrp="1"/>
          </p:cNvSpPr>
          <p:nvPr>
            <p:ph type="body" idx="1"/>
          </p:nvPr>
        </p:nvSpPr>
        <p:spPr/>
        <p:txBody>
          <a:bodyPr/>
          <a:lstStyle/>
          <a:p>
            <a:r>
              <a:rPr lang="en-GB" dirty="0" smtClean="0"/>
              <a:t>What Is the Developer API?
The Interactive API Console
Registering a Client App
Demonstration: Using the Developer API and Registering an App</a:t>
            </a:r>
            <a:endParaRPr lang="en-US" dirty="0"/>
          </a:p>
        </p:txBody>
      </p:sp>
    </p:spTree>
    <p:extLst>
      <p:ext uri="{BB962C8B-B14F-4D97-AF65-F5344CB8AC3E}">
        <p14:creationId xmlns:p14="http://schemas.microsoft.com/office/powerpoint/2010/main" val="90608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Developer API?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Power BI Developer API requirements:</a:t>
            </a:r>
          </a:p>
          <a:p>
            <a:pPr lvl="1"/>
            <a:r>
              <a:rPr lang="en-GB" b="0" kern="0" dirty="0">
                <a:solidFill>
                  <a:srgbClr val="000000"/>
                </a:solidFill>
              </a:rPr>
              <a:t>Any programming language that supports REST calls </a:t>
            </a:r>
          </a:p>
          <a:p>
            <a:pPr lvl="1"/>
            <a:r>
              <a:rPr lang="en-GB" b="0" kern="0" dirty="0">
                <a:solidFill>
                  <a:srgbClr val="000000"/>
                </a:solidFill>
              </a:rPr>
              <a:t>Authentication access token from Azure Active Directory (Azure AD) </a:t>
            </a:r>
          </a:p>
          <a:p>
            <a:pPr lvl="0"/>
            <a:r>
              <a:rPr lang="en-US" b="0" kern="0" dirty="0">
                <a:solidFill>
                  <a:srgbClr val="000000"/>
                </a:solidFill>
              </a:rPr>
              <a:t>Typical tasks using Power BI APIs include:</a:t>
            </a:r>
          </a:p>
          <a:p>
            <a:pPr lvl="1"/>
            <a:r>
              <a:rPr lang="en-US" b="0" kern="0" dirty="0">
                <a:solidFill>
                  <a:srgbClr val="000000"/>
                </a:solidFill>
              </a:rPr>
              <a:t>Push data to a Power BI dashboard</a:t>
            </a:r>
          </a:p>
          <a:p>
            <a:pPr lvl="1"/>
            <a:r>
              <a:rPr lang="en-US" b="0" kern="0" dirty="0">
                <a:solidFill>
                  <a:srgbClr val="000000"/>
                </a:solidFill>
              </a:rPr>
              <a:t>Embed tiles into an app</a:t>
            </a:r>
          </a:p>
          <a:p>
            <a:pPr lvl="1"/>
            <a:r>
              <a:rPr lang="en-US" b="0" kern="0" dirty="0">
                <a:solidFill>
                  <a:srgbClr val="000000"/>
                </a:solidFill>
              </a:rPr>
              <a:t>Embed reports into an app</a:t>
            </a:r>
          </a:p>
          <a:p>
            <a:pPr lvl="1"/>
            <a:r>
              <a:rPr lang="en-US" b="0" kern="0" dirty="0">
                <a:solidFill>
                  <a:srgbClr val="000000"/>
                </a:solidFill>
              </a:rPr>
              <a:t>Import a Power BI Desktop (PBIX) file</a:t>
            </a:r>
          </a:p>
          <a:p>
            <a:pPr lvl="1"/>
            <a:r>
              <a:rPr lang="en-US" b="0" kern="0" dirty="0">
                <a:solidFill>
                  <a:srgbClr val="000000"/>
                </a:solidFill>
              </a:rPr>
              <a:t>Authenticate a Power BI web app</a:t>
            </a:r>
          </a:p>
          <a:p>
            <a:pPr lvl="1"/>
            <a:r>
              <a:rPr lang="en-US" b="0" kern="0" dirty="0">
                <a:solidFill>
                  <a:srgbClr val="000000"/>
                </a:solidFill>
              </a:rPr>
              <a:t>Create a custom visual</a:t>
            </a:r>
          </a:p>
        </p:txBody>
      </p:sp>
    </p:spTree>
    <p:extLst>
      <p:ext uri="{BB962C8B-B14F-4D97-AF65-F5344CB8AC3E}">
        <p14:creationId xmlns:p14="http://schemas.microsoft.com/office/powerpoint/2010/main" val="186090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Interactive API Console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Purpose of the Power BI Interactive API Console:</a:t>
            </a:r>
          </a:p>
          <a:p>
            <a:pPr lvl="1"/>
            <a:r>
              <a:rPr lang="en-GB" b="0" kern="0" dirty="0">
                <a:solidFill>
                  <a:srgbClr val="000000"/>
                </a:solidFill>
              </a:rPr>
              <a:t>As a learning resource</a:t>
            </a:r>
          </a:p>
          <a:p>
            <a:pPr lvl="1"/>
            <a:r>
              <a:rPr lang="en-GB" b="0" kern="0" dirty="0">
                <a:solidFill>
                  <a:srgbClr val="000000"/>
                </a:solidFill>
              </a:rPr>
              <a:t>For trying out Power BI REST API operations without writing code</a:t>
            </a:r>
          </a:p>
          <a:p>
            <a:pPr lvl="1"/>
            <a:r>
              <a:rPr lang="en-GB" b="0" kern="0" dirty="0">
                <a:solidFill>
                  <a:srgbClr val="000000"/>
                </a:solidFill>
              </a:rPr>
              <a:t>To use API calls to perform specific tasks</a:t>
            </a:r>
          </a:p>
          <a:p>
            <a:pPr lvl="0"/>
            <a:r>
              <a:rPr lang="en-GB" b="0" kern="0" dirty="0">
                <a:solidFill>
                  <a:srgbClr val="000000"/>
                </a:solidFill>
              </a:rPr>
              <a:t>Access the Interactive API Console:</a:t>
            </a:r>
          </a:p>
          <a:p>
            <a:pPr lvl="1"/>
            <a:r>
              <a:rPr lang="en-GB" b="0" kern="0" dirty="0">
                <a:solidFill>
                  <a:srgbClr val="000000"/>
                </a:solidFill>
              </a:rPr>
              <a:t>Go to http://docs.powerbi.apiary.io/</a:t>
            </a:r>
            <a:endParaRPr lang="en-US" b="0" kern="0" dirty="0">
              <a:solidFill>
                <a:srgbClr val="000000"/>
              </a:solidFill>
            </a:endParaRPr>
          </a:p>
        </p:txBody>
      </p:sp>
    </p:spTree>
    <p:extLst>
      <p:ext uri="{BB962C8B-B14F-4D97-AF65-F5344CB8AC3E}">
        <p14:creationId xmlns:p14="http://schemas.microsoft.com/office/powerpoint/2010/main" val="179310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Client App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To register an app:</a:t>
            </a:r>
          </a:p>
          <a:p>
            <a:pPr lvl="1"/>
            <a:r>
              <a:rPr lang="en-GB" b="0" kern="0" dirty="0" smtClean="0"/>
              <a:t>Sign in to the Power BI service</a:t>
            </a:r>
          </a:p>
          <a:p>
            <a:pPr lvl="1"/>
            <a:r>
              <a:rPr lang="en-GB" b="0" kern="0" dirty="0" smtClean="0"/>
              <a:t>Enter a name for your application</a:t>
            </a:r>
          </a:p>
          <a:p>
            <a:pPr lvl="1"/>
            <a:r>
              <a:rPr lang="en-GB" b="0" kern="0" dirty="0" smtClean="0"/>
              <a:t>Enter a home page URL, such as a page that has more information about your application (and </a:t>
            </a:r>
            <a:r>
              <a:rPr lang="en-US" b="0" kern="0" dirty="0" smtClean="0"/>
              <a:t>redirect URL for web apps)</a:t>
            </a:r>
            <a:endParaRPr lang="en-GB" b="0" kern="0" dirty="0" smtClean="0"/>
          </a:p>
          <a:p>
            <a:pPr lvl="1"/>
            <a:r>
              <a:rPr lang="en-GB" b="0" kern="0" dirty="0" smtClean="0"/>
              <a:t>Select the APIs for the application to access</a:t>
            </a:r>
          </a:p>
          <a:p>
            <a:pPr lvl="1"/>
            <a:r>
              <a:rPr lang="en-GB" b="0" kern="0" dirty="0" smtClean="0"/>
              <a:t>Click </a:t>
            </a:r>
            <a:r>
              <a:rPr lang="en-GB" b="1" kern="0" dirty="0" smtClean="0"/>
              <a:t>Register App</a:t>
            </a:r>
            <a:r>
              <a:rPr lang="en-GB" b="0" kern="0" dirty="0" smtClean="0"/>
              <a:t> to register the application; the registration generates a Client ID (and a Client Secret for web applications)</a:t>
            </a:r>
            <a:endParaRPr lang="en-US" b="0" kern="0" dirty="0"/>
          </a:p>
        </p:txBody>
      </p:sp>
    </p:spTree>
    <p:extLst>
      <p:ext uri="{BB962C8B-B14F-4D97-AF65-F5344CB8AC3E}">
        <p14:creationId xmlns:p14="http://schemas.microsoft.com/office/powerpoint/2010/main" val="182854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24d19ef-8498-4b2a-a7ed-91b390ff4759">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n-GB" sz="2500" dirty="0" smtClean="0"/>
              <a:t>Demonstration: Using the Developer API and Registering an App</a:t>
            </a:r>
            <a:endParaRPr lang="en-US" sz="25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the Power BI API through the interactive API console</a:t>
            </a:r>
          </a:p>
          <a:p>
            <a:pPr lvl="0"/>
            <a:r>
              <a:rPr lang="en-GB" b="0" kern="0" dirty="0">
                <a:solidFill>
                  <a:srgbClr val="000000"/>
                </a:solidFill>
              </a:rPr>
              <a:t>Register a client app in the Power BI Developer Center</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30148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107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Custom Visuals</a:t>
            </a:r>
            <a:endParaRPr lang="en-US" dirty="0"/>
          </a:p>
        </p:txBody>
      </p:sp>
      <p:sp>
        <p:nvSpPr>
          <p:cNvPr id="3" name="Text Placeholder 2"/>
          <p:cNvSpPr>
            <a:spLocks noGrp="1"/>
          </p:cNvSpPr>
          <p:nvPr>
            <p:ph type="body" idx="1"/>
          </p:nvPr>
        </p:nvSpPr>
        <p:spPr/>
        <p:txBody>
          <a:bodyPr/>
          <a:lstStyle/>
          <a:p>
            <a:r>
              <a:rPr lang="en-GB" dirty="0" smtClean="0"/>
              <a:t>Creating Custom Visuals
Using Custom Visuals
Demonstration: Importing and Using a Custom Visual</a:t>
            </a:r>
            <a:endParaRPr lang="en-US" dirty="0"/>
          </a:p>
        </p:txBody>
      </p:sp>
    </p:spTree>
    <p:extLst>
      <p:ext uri="{BB962C8B-B14F-4D97-AF65-F5344CB8AC3E}">
        <p14:creationId xmlns:p14="http://schemas.microsoft.com/office/powerpoint/2010/main" val="359090637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17</TotalTime>
  <Words>1606</Words>
  <Application>Microsoft Office PowerPoint</Application>
  <PresentationFormat>On-screen Show (4:3)</PresentationFormat>
  <Paragraphs>227</Paragraphs>
  <Slides>18</Slides>
  <Notes>18</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vt:lpstr>
      <vt:lpstr>Verdana</vt:lpstr>
      <vt:lpstr>Times New Roman</vt:lpstr>
      <vt:lpstr>Segoe UI</vt:lpstr>
      <vt:lpstr>Arial</vt:lpstr>
      <vt:lpstr>Calibri</vt:lpstr>
      <vt:lpstr>NG_MOC_Core_ModuleNew2</vt:lpstr>
      <vt:lpstr>Module 8</vt:lpstr>
      <vt:lpstr>Module Overview</vt:lpstr>
      <vt:lpstr>Lesson 1: The Developer API</vt:lpstr>
      <vt:lpstr>What Is the Developer API?</vt:lpstr>
      <vt:lpstr>The Interactive API Console</vt:lpstr>
      <vt:lpstr>Registering a Client App</vt:lpstr>
      <vt:lpstr>Demonstration: Using the Developer API and Registering an App</vt:lpstr>
      <vt:lpstr>PowerPoint Presentation</vt:lpstr>
      <vt:lpstr>Lesson 2: Custom Visuals</vt:lpstr>
      <vt:lpstr>Creating Custom Visuals</vt:lpstr>
      <vt:lpstr>Using Custom Visuals</vt:lpstr>
      <vt:lpstr>Demonstration: Importing and Using a Custom Visual</vt:lpstr>
      <vt:lpstr>PowerPoint Presentation</vt:lpstr>
      <vt:lpstr>PowerPoint Presentation</vt:lpstr>
      <vt:lpstr>Lab: Using the Developer API</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Catherine Dunn</dc:creator>
  <cp:lastModifiedBy>Catherine Dunn</cp:lastModifiedBy>
  <cp:revision>6</cp:revision>
  <dcterms:created xsi:type="dcterms:W3CDTF">2017-11-06T14:35:37Z</dcterms:created>
  <dcterms:modified xsi:type="dcterms:W3CDTF">2017-11-06T14:53:36Z</dcterms:modified>
</cp:coreProperties>
</file>