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Verdana" panose="020B060403050404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8" y="51"/>
      </p:cViewPr>
      <p:guideLst/>
    </p:cSldViewPr>
  </p:slideViewPr>
  <p:notesTextViewPr>
    <p:cViewPr>
      <p:scale>
        <a:sx n="1" d="1"/>
        <a:sy n="1" d="1"/>
      </p:scale>
      <p:origin x="0" y="0"/>
    </p:cViewPr>
  </p:notesTextViewPr>
  <p:notesViewPr>
    <p:cSldViewPr snapToGrid="0">
      <p:cViewPr varScale="1">
        <p:scale>
          <a:sx n="86" d="100"/>
          <a:sy n="86" d="100"/>
        </p:scale>
        <p:origin x="3852"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3EB15-F47B-4EF9-A7DF-925F1EDD815C}" type="datetimeFigureOut">
              <a:rPr lang="en-US" smtClean="0"/>
              <a:t>11/6/2017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ECCD0-48EB-4B62-95F3-071D6D86F81A}" type="slidenum">
              <a:rPr lang="en-US" smtClean="0"/>
              <a:t>‹#›</a:t>
            </a:fld>
            <a:endParaRPr lang="en-US" dirty="0"/>
          </a:p>
        </p:txBody>
      </p:sp>
    </p:spTree>
    <p:extLst>
      <p:ext uri="{BB962C8B-B14F-4D97-AF65-F5344CB8AC3E}">
        <p14:creationId xmlns:p14="http://schemas.microsoft.com/office/powerpoint/2010/main" val="334545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6875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1092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588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306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1266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2524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4949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1718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306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types of information that are likely to work best on a mobile device. Ask students how they think Power BI mobile apps could be used in their own organizations, and which types of visualizations and data formats they would choose for mobile reports and dashboards.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0546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dirty="0" smtClean="0">
                <a:solidFill>
                  <a:srgbClr val="336699"/>
                </a:solidFill>
                <a:latin typeface="Arial" panose="020B0604020202020204" pitchFamily="34" charset="0"/>
              </a:rPr>
              <a:t>9: Power BI Mobile</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dirty="0" smtClean="0">
                <a:solidFill>
                  <a:srgbClr val="000000"/>
                </a:solidFill>
                <a:latin typeface="Arial" panose="020B0604020202020204" pitchFamily="34" charset="0"/>
              </a:rPr>
              <a:t>20778B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z="1000" b="0" smtClean="0"/>
              <a:pPr>
                <a:defRPr/>
              </a:pPr>
              <a:t>19</a:t>
            </a:fld>
            <a:endParaRPr lang="en-US" sz="1000" b="0" dirty="0" smtClean="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smtClean="0">
                <a:ea typeface="굴림" pitchFamily="34" charset="-127"/>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595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9731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1698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32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836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2540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have an iOS, Android, or Windows 10 phone or tablet, download the Power BI app if you don’t already have it. You do not need to sign in with a Power BI account, because you can use the sample data. However, an account will be needed for the lab. Users who do not have an account can create one using the following steps: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20778B-1-MIA-DC and 20778B-1-MIA-SQL virtual machines are both running, and then log on to 20778B-1-MIA-SQL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Internet Explorer from the taskbar, and browse to the Office 365 Trial sign-up page, and follow the instructions: http://aka.ms/Y682m2.</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to Power BI on your phone or tablet.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Explore the features of the Power BI app, and look at the samples and demo server if these are available. Discuss useful features that could be added to improve the app, in addition to features you like and don’t like, and how they could be useful in your organization.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smtClean="0">
                <a:latin typeface="Arial" panose="020B0604020202020204" pitchFamily="34" charset="0"/>
                <a:cs typeface="Arial" panose="020B0604020202020204" pitchFamily="34" charset="0"/>
              </a:rPr>
              <a:t>Answers </a:t>
            </a:r>
            <a:r>
              <a:rPr lang="en-US" sz="1000" dirty="0">
                <a:latin typeface="Arial" panose="020B0604020202020204" pitchFamily="34" charset="0"/>
                <a:cs typeface="Arial" panose="020B0604020202020204" pitchFamily="34" charset="0"/>
              </a:rPr>
              <a:t>depend on the opinions of the students, based on the version of the app they download, and how they think Power BI mobile can benefit their </a:t>
            </a:r>
            <a:r>
              <a:rPr lang="en-US" sz="1000" dirty="0" smtClean="0">
                <a:latin typeface="Arial" panose="020B0604020202020204" pitchFamily="34" charset="0"/>
                <a:cs typeface="Arial" panose="020B0604020202020204" pitchFamily="34" charset="0"/>
              </a:rPr>
              <a:t>workplace.</a:t>
            </a:r>
            <a:endParaRPr lang="en-US" sz="7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934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77ECCD0-48EB-4B62-95F3-071D6D86F81A}"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9: Power BI Mobile</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17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953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4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015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867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85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06344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97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07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460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4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1660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95166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3946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9</a:t>
            </a:r>
            <a:endParaRPr lang="en-US" dirty="0"/>
          </a:p>
        </p:txBody>
      </p:sp>
      <p:sp>
        <p:nvSpPr>
          <p:cNvPr id="3" name="Subtitle 2"/>
          <p:cNvSpPr>
            <a:spLocks noGrp="1"/>
          </p:cNvSpPr>
          <p:nvPr>
            <p:ph type="subTitle" sz="quarter" idx="1"/>
          </p:nvPr>
        </p:nvSpPr>
        <p:spPr/>
        <p:txBody>
          <a:bodyPr/>
          <a:lstStyle/>
          <a:p>
            <a:r>
              <a:rPr lang="en-US" dirty="0" smtClean="0"/>
              <a:t>Power BI Mobile
</a:t>
            </a:r>
            <a:endParaRPr lang="en-US" dirty="0"/>
          </a:p>
        </p:txBody>
      </p:sp>
    </p:spTree>
    <p:extLst>
      <p:ext uri="{BB962C8B-B14F-4D97-AF65-F5344CB8AC3E}">
        <p14:creationId xmlns:p14="http://schemas.microsoft.com/office/powerpoint/2010/main" val="342194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Gallery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Report gallery: mobile device-specific </a:t>
            </a:r>
          </a:p>
          <a:p>
            <a:pPr lvl="0"/>
            <a:r>
              <a:rPr lang="en-GB" b="0" kern="0" dirty="0">
                <a:solidFill>
                  <a:srgbClr val="000000"/>
                </a:solidFill>
              </a:rPr>
              <a:t>Create as SQL Server Reporting Services mobile reports using SQL Server Mobile Report Publisher, optional phone layout</a:t>
            </a:r>
          </a:p>
          <a:p>
            <a:pPr lvl="0"/>
            <a:r>
              <a:rPr lang="en-GB" b="0" kern="0" dirty="0">
                <a:solidFill>
                  <a:srgbClr val="000000"/>
                </a:solidFill>
              </a:rPr>
              <a:t>Reports published to a SQL Server Reporting Services web portal</a:t>
            </a:r>
          </a:p>
          <a:p>
            <a:pPr lvl="0"/>
            <a:r>
              <a:rPr lang="en-GB" b="0" kern="0" dirty="0">
                <a:solidFill>
                  <a:srgbClr val="000000"/>
                </a:solidFill>
              </a:rPr>
              <a:t>Viewing reports on mobile device:</a:t>
            </a:r>
          </a:p>
          <a:p>
            <a:pPr lvl="1"/>
            <a:r>
              <a:rPr lang="en-GB" b="0" kern="0" dirty="0">
                <a:solidFill>
                  <a:srgbClr val="000000"/>
                </a:solidFill>
              </a:rPr>
              <a:t>Select </a:t>
            </a:r>
            <a:r>
              <a:rPr lang="en-GB" kern="0" dirty="0">
                <a:solidFill>
                  <a:srgbClr val="000000"/>
                </a:solidFill>
              </a:rPr>
              <a:t>Connect to SSRS server</a:t>
            </a:r>
            <a:r>
              <a:rPr lang="en-GB" b="0" kern="0" dirty="0">
                <a:solidFill>
                  <a:srgbClr val="000000"/>
                </a:solidFill>
              </a:rPr>
              <a:t> using format: http://&lt;servername&gt;/reports or https://&lt;servername&gt;/reports</a:t>
            </a:r>
          </a:p>
        </p:txBody>
      </p:sp>
    </p:spTree>
    <p:extLst>
      <p:ext uri="{BB962C8B-B14F-4D97-AF65-F5344CB8AC3E}">
        <p14:creationId xmlns:p14="http://schemas.microsoft.com/office/powerpoint/2010/main" val="87608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 Dashboards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Share a snapshot of a tile, report, or visualization from the Power BI mobile app as a mail message</a:t>
            </a:r>
          </a:p>
          <a:p>
            <a:pPr lvl="1"/>
            <a:r>
              <a:rPr lang="en-GB" b="0" kern="0" dirty="0">
                <a:solidFill>
                  <a:srgbClr val="000000"/>
                </a:solidFill>
              </a:rPr>
              <a:t>For iOS, Android, and Windows 10 devices </a:t>
            </a:r>
          </a:p>
          <a:p>
            <a:pPr lvl="1"/>
            <a:r>
              <a:rPr lang="en-GB" b="0" kern="0" dirty="0">
                <a:solidFill>
                  <a:srgbClr val="000000"/>
                </a:solidFill>
              </a:rPr>
              <a:t>Snapshot shows the information when mail was sent</a:t>
            </a:r>
          </a:p>
          <a:p>
            <a:pPr lvl="1"/>
            <a:r>
              <a:rPr lang="en-GB" b="0" kern="0" dirty="0">
                <a:solidFill>
                  <a:srgbClr val="000000"/>
                </a:solidFill>
              </a:rPr>
              <a:t>Mail includes a link to the source tile, report, or visualization</a:t>
            </a:r>
          </a:p>
          <a:p>
            <a:pPr lvl="1"/>
            <a:r>
              <a:rPr lang="en-GB" b="0" kern="0" dirty="0">
                <a:solidFill>
                  <a:srgbClr val="000000"/>
                </a:solidFill>
              </a:rPr>
              <a:t>To access source, recipient must have permissions and dashboard or report must be shared</a:t>
            </a:r>
          </a:p>
          <a:p>
            <a:pPr lvl="0"/>
            <a:r>
              <a:rPr lang="en-GB" b="0" kern="0" dirty="0">
                <a:solidFill>
                  <a:srgbClr val="000000"/>
                </a:solidFill>
              </a:rPr>
              <a:t>In the iOS and Android apps , you can also add annotations, including lines, text, and stamps, to the snapshot before it is shared</a:t>
            </a:r>
          </a:p>
        </p:txBody>
      </p:sp>
    </p:spTree>
    <p:extLst>
      <p:ext uri="{BB962C8B-B14F-4D97-AF65-F5344CB8AC3E}">
        <p14:creationId xmlns:p14="http://schemas.microsoft.com/office/powerpoint/2010/main" val="16059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b23d0d9-261e-42dc-9fb9-8f7c31ed16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Mobile Content Offline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Power BI mobile app supports offline content: </a:t>
            </a:r>
          </a:p>
          <a:p>
            <a:pPr lvl="1"/>
            <a:r>
              <a:rPr lang="en-GB" sz="2000" b="0" kern="0" dirty="0">
                <a:solidFill>
                  <a:srgbClr val="000000"/>
                </a:solidFill>
              </a:rPr>
              <a:t>Automatically caches dashboards in your My Workspace and dashboards viewed in previous two weeks</a:t>
            </a:r>
          </a:p>
          <a:p>
            <a:pPr lvl="1"/>
            <a:r>
              <a:rPr lang="en-GB" sz="2000" b="0" kern="0" dirty="0">
                <a:solidFill>
                  <a:srgbClr val="000000"/>
                </a:solidFill>
              </a:rPr>
              <a:t>Indicators show that you are using offline data</a:t>
            </a:r>
            <a:endParaRPr lang="en-GB" sz="1800" b="0" kern="0" dirty="0">
              <a:solidFill>
                <a:srgbClr val="000000"/>
              </a:solidFill>
            </a:endParaRPr>
          </a:p>
          <a:p>
            <a:pPr lvl="0"/>
            <a:r>
              <a:rPr lang="en-GB" sz="2400" b="0" kern="0" dirty="0">
                <a:solidFill>
                  <a:srgbClr val="000000"/>
                </a:solidFill>
              </a:rPr>
              <a:t>Background data refresh:</a:t>
            </a:r>
          </a:p>
          <a:p>
            <a:pPr lvl="1"/>
            <a:r>
              <a:rPr lang="en-GB" sz="2000" b="0" kern="0" dirty="0">
                <a:solidFill>
                  <a:srgbClr val="000000"/>
                </a:solidFill>
              </a:rPr>
              <a:t>Cached data is automatically refreshed with data on the Power BI service (not the data source), whenever your device is connected to a network:</a:t>
            </a:r>
          </a:p>
          <a:p>
            <a:pPr lvl="2"/>
            <a:r>
              <a:rPr lang="en-GB" sz="1800" b="0" kern="0" dirty="0">
                <a:solidFill>
                  <a:srgbClr val="000000"/>
                </a:solidFill>
              </a:rPr>
              <a:t>Wi-fi network - background refresh updates every two hours</a:t>
            </a:r>
          </a:p>
          <a:p>
            <a:pPr lvl="2"/>
            <a:r>
              <a:rPr lang="en-GB" sz="1800" b="0" kern="0" dirty="0">
                <a:solidFill>
                  <a:srgbClr val="000000"/>
                </a:solidFill>
              </a:rPr>
              <a:t>3G network - background refresh updates every 24 hours</a:t>
            </a:r>
          </a:p>
          <a:p>
            <a:pPr lvl="0"/>
            <a:r>
              <a:rPr lang="en-GB" sz="2400" b="0" kern="0" dirty="0">
                <a:solidFill>
                  <a:srgbClr val="000000"/>
                </a:solidFill>
              </a:rPr>
              <a:t>Limitations:</a:t>
            </a:r>
          </a:p>
          <a:p>
            <a:pPr lvl="1"/>
            <a:r>
              <a:rPr lang="en-GB" sz="2000" b="0" kern="0" dirty="0">
                <a:solidFill>
                  <a:srgbClr val="000000"/>
                </a:solidFill>
              </a:rPr>
              <a:t>Access to Power BI reports is read-only</a:t>
            </a:r>
          </a:p>
          <a:p>
            <a:pPr lvl="1"/>
            <a:r>
              <a:rPr lang="en-GB" sz="2000" b="0" kern="0" dirty="0">
                <a:solidFill>
                  <a:srgbClr val="000000"/>
                </a:solidFill>
              </a:rPr>
              <a:t>You cannot filter, cross filter, sort, or use slicers</a:t>
            </a:r>
          </a:p>
        </p:txBody>
      </p:sp>
    </p:spTree>
    <p:extLst>
      <p:ext uri="{BB962C8B-B14F-4D97-AF65-F5344CB8AC3E}">
        <p14:creationId xmlns:p14="http://schemas.microsoft.com/office/powerpoint/2010/main" val="297595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983bc6e-a2c9-4898-9553-d6a684349b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Alerts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Notification Center information feed:</a:t>
            </a:r>
          </a:p>
          <a:p>
            <a:pPr lvl="1"/>
            <a:r>
              <a:rPr lang="en-GB" b="0" kern="0" dirty="0">
                <a:solidFill>
                  <a:srgbClr val="000000"/>
                </a:solidFill>
              </a:rPr>
              <a:t>Messages about new dashboards that have been shared with you</a:t>
            </a:r>
          </a:p>
          <a:p>
            <a:pPr lvl="1"/>
            <a:r>
              <a:rPr lang="en-GB" b="0" kern="0" dirty="0">
                <a:solidFill>
                  <a:srgbClr val="000000"/>
                </a:solidFill>
              </a:rPr>
              <a:t>Changes to your Group space</a:t>
            </a:r>
          </a:p>
          <a:p>
            <a:pPr lvl="1"/>
            <a:r>
              <a:rPr lang="en-GB" b="0" kern="0" dirty="0">
                <a:solidFill>
                  <a:srgbClr val="000000"/>
                </a:solidFill>
              </a:rPr>
              <a:t>Information about Power BI events and meetings</a:t>
            </a:r>
          </a:p>
          <a:p>
            <a:pPr lvl="1"/>
            <a:r>
              <a:rPr lang="en-GB" b="0" kern="0" dirty="0">
                <a:solidFill>
                  <a:srgbClr val="000000"/>
                </a:solidFill>
              </a:rPr>
              <a:t>Alerts that you have set</a:t>
            </a:r>
          </a:p>
          <a:p>
            <a:pPr lvl="0"/>
            <a:r>
              <a:rPr lang="en-GB" b="0" kern="0" dirty="0">
                <a:solidFill>
                  <a:srgbClr val="000000"/>
                </a:solidFill>
              </a:rPr>
              <a:t>Alerts:</a:t>
            </a:r>
          </a:p>
          <a:p>
            <a:pPr lvl="1"/>
            <a:r>
              <a:rPr lang="en-GB" b="0" kern="0" dirty="0">
                <a:solidFill>
                  <a:srgbClr val="000000"/>
                </a:solidFill>
              </a:rPr>
              <a:t>Set in Power BI service or Power BI mobile apps</a:t>
            </a:r>
          </a:p>
          <a:p>
            <a:pPr lvl="1"/>
            <a:r>
              <a:rPr lang="en-GB" b="0" kern="0" dirty="0">
                <a:solidFill>
                  <a:srgbClr val="000000"/>
                </a:solidFill>
              </a:rPr>
              <a:t>Used to notify you when data in a dashboard changes beyond particular limits</a:t>
            </a:r>
          </a:p>
          <a:p>
            <a:pPr lvl="1"/>
            <a:r>
              <a:rPr lang="en-GB" b="0" kern="0" dirty="0">
                <a:solidFill>
                  <a:srgbClr val="000000"/>
                </a:solidFill>
              </a:rPr>
              <a:t>Alerts are personal to you, and are not shared with other users</a:t>
            </a:r>
            <a:endParaRPr lang="en-US" b="0" kern="0" dirty="0">
              <a:solidFill>
                <a:srgbClr val="000000"/>
              </a:solidFill>
            </a:endParaRPr>
          </a:p>
        </p:txBody>
      </p:sp>
    </p:spTree>
    <p:extLst>
      <p:ext uri="{BB962C8B-B14F-4D97-AF65-F5344CB8AC3E}">
        <p14:creationId xmlns:p14="http://schemas.microsoft.com/office/powerpoint/2010/main" val="64490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Power BI Embedded</a:t>
            </a:r>
            <a:endParaRPr lang="en-US" dirty="0"/>
          </a:p>
        </p:txBody>
      </p:sp>
      <p:sp>
        <p:nvSpPr>
          <p:cNvPr id="3" name="Text Placeholder 2"/>
          <p:cNvSpPr>
            <a:spLocks noGrp="1"/>
          </p:cNvSpPr>
          <p:nvPr>
            <p:ph type="body" idx="1"/>
          </p:nvPr>
        </p:nvSpPr>
        <p:spPr/>
        <p:txBody>
          <a:bodyPr/>
          <a:lstStyle/>
          <a:p>
            <a:r>
              <a:rPr lang="en-GB" dirty="0" smtClean="0"/>
              <a:t>What Is Power BI Embedded?
Adding Visualizations to an App
Power BI Community</a:t>
            </a:r>
            <a:endParaRPr lang="en-US" dirty="0"/>
          </a:p>
        </p:txBody>
      </p:sp>
    </p:spTree>
    <p:extLst>
      <p:ext uri="{BB962C8B-B14F-4D97-AF65-F5344CB8AC3E}">
        <p14:creationId xmlns:p14="http://schemas.microsoft.com/office/powerpoint/2010/main" val="67661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Power BI Embedded?</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000" b="0" kern="0" dirty="0">
                <a:solidFill>
                  <a:srgbClr val="000000"/>
                </a:solidFill>
              </a:rPr>
              <a:t>Power BI Embedded:</a:t>
            </a:r>
          </a:p>
          <a:p>
            <a:pPr lvl="1"/>
            <a:r>
              <a:rPr lang="en-GB" sz="1800" b="0" kern="0" dirty="0">
                <a:solidFill>
                  <a:srgbClr val="000000"/>
                </a:solidFill>
              </a:rPr>
              <a:t>Azure service</a:t>
            </a:r>
          </a:p>
          <a:p>
            <a:pPr lvl="1"/>
            <a:r>
              <a:rPr lang="en-GB" sz="1800" b="0" kern="0" dirty="0">
                <a:solidFill>
                  <a:srgbClr val="000000"/>
                </a:solidFill>
              </a:rPr>
              <a:t>Enables developers to add visualizations and reports to web or mobile applications</a:t>
            </a:r>
          </a:p>
          <a:p>
            <a:pPr lvl="1"/>
            <a:r>
              <a:rPr lang="en-GB" sz="1800" b="0" kern="0" dirty="0">
                <a:solidFill>
                  <a:srgbClr val="000000"/>
                </a:solidFill>
              </a:rPr>
              <a:t>Application user does not need a Power BI account</a:t>
            </a:r>
          </a:p>
          <a:p>
            <a:pPr lvl="1"/>
            <a:r>
              <a:rPr lang="en-GB" sz="1800" b="0" kern="0" dirty="0">
                <a:solidFill>
                  <a:srgbClr val="000000"/>
                </a:solidFill>
              </a:rPr>
              <a:t>Licensing: sessions are charged to an Azure subscription</a:t>
            </a:r>
          </a:p>
          <a:p>
            <a:pPr lvl="0"/>
            <a:r>
              <a:rPr lang="en-GB" sz="2000" b="0" kern="0" dirty="0">
                <a:solidFill>
                  <a:srgbClr val="000000"/>
                </a:solidFill>
              </a:rPr>
              <a:t>Using Power BI Embedded:</a:t>
            </a:r>
          </a:p>
          <a:p>
            <a:pPr lvl="1"/>
            <a:r>
              <a:rPr lang="en-GB" sz="1800" b="0" kern="0" dirty="0">
                <a:solidFill>
                  <a:srgbClr val="000000"/>
                </a:solidFill>
              </a:rPr>
              <a:t>Developer creates a Workspace Collection as content container</a:t>
            </a:r>
          </a:p>
          <a:p>
            <a:pPr lvl="1"/>
            <a:r>
              <a:rPr lang="en-GB" sz="1800" b="0" kern="0" dirty="0">
                <a:solidFill>
                  <a:srgbClr val="000000"/>
                </a:solidFill>
              </a:rPr>
              <a:t>Workspace Collection is associated with an Azure subscription</a:t>
            </a:r>
          </a:p>
          <a:p>
            <a:pPr lvl="2"/>
            <a:r>
              <a:rPr lang="en-GB" sz="1600" b="0" kern="0" dirty="0">
                <a:solidFill>
                  <a:srgbClr val="000000"/>
                </a:solidFill>
              </a:rPr>
              <a:t>Subscription billed using pay-as-you-go consumption based pricing model. </a:t>
            </a:r>
          </a:p>
          <a:p>
            <a:pPr lvl="1"/>
            <a:r>
              <a:rPr lang="en-GB" sz="1800" b="0" kern="0" dirty="0">
                <a:solidFill>
                  <a:srgbClr val="000000"/>
                </a:solidFill>
              </a:rPr>
              <a:t>Workspace Collection is the security boundary</a:t>
            </a:r>
          </a:p>
          <a:p>
            <a:pPr lvl="2"/>
            <a:r>
              <a:rPr lang="en-GB" sz="1600" b="0" kern="0" dirty="0">
                <a:solidFill>
                  <a:srgbClr val="000000"/>
                </a:solidFill>
              </a:rPr>
              <a:t>The same access key is used in each workspace collection</a:t>
            </a:r>
          </a:p>
          <a:p>
            <a:pPr lvl="2"/>
            <a:r>
              <a:rPr lang="en-GB" sz="1600" b="0" kern="0" dirty="0">
                <a:solidFill>
                  <a:srgbClr val="000000"/>
                </a:solidFill>
              </a:rPr>
              <a:t>Different customer applications should be in own separate Workspace Collection</a:t>
            </a:r>
          </a:p>
        </p:txBody>
      </p:sp>
    </p:spTree>
    <p:extLst>
      <p:ext uri="{BB962C8B-B14F-4D97-AF65-F5344CB8AC3E}">
        <p14:creationId xmlns:p14="http://schemas.microsoft.com/office/powerpoint/2010/main" val="192230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Visualizations to an App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Configure your development environment</a:t>
            </a:r>
          </a:p>
          <a:p>
            <a:pPr lvl="2"/>
            <a:r>
              <a:rPr lang="en-GB" sz="2400" b="0" kern="0" dirty="0">
                <a:solidFill>
                  <a:srgbClr val="000000"/>
                </a:solidFill>
              </a:rPr>
              <a:t>App workspace</a:t>
            </a:r>
          </a:p>
          <a:p>
            <a:pPr lvl="2"/>
            <a:r>
              <a:rPr lang="en-GB" sz="2400" b="0" kern="0" dirty="0">
                <a:solidFill>
                  <a:srgbClr val="000000"/>
                </a:solidFill>
              </a:rPr>
              <a:t>Power BI Pro user</a:t>
            </a:r>
          </a:p>
          <a:p>
            <a:pPr marL="514350" lvl="0" indent="-514350">
              <a:buFont typeface="+mj-lt"/>
              <a:buAutoNum type="arabicPeriod"/>
            </a:pPr>
            <a:r>
              <a:rPr lang="en-GB" b="0" kern="0" dirty="0">
                <a:solidFill>
                  <a:srgbClr val="000000"/>
                </a:solidFill>
              </a:rPr>
              <a:t>Create Power BI datasets and reports to embed into an app</a:t>
            </a:r>
          </a:p>
          <a:p>
            <a:pPr lvl="2"/>
            <a:r>
              <a:rPr lang="en-GB" sz="2400" b="0" kern="0" dirty="0">
                <a:solidFill>
                  <a:srgbClr val="000000"/>
                </a:solidFill>
              </a:rPr>
              <a:t>Use Power BI Desktop to create PBIX file</a:t>
            </a:r>
          </a:p>
          <a:p>
            <a:pPr marL="514350" lvl="0" indent="-514350">
              <a:buFont typeface="+mj-lt"/>
              <a:buAutoNum type="arabicPeriod"/>
            </a:pPr>
            <a:r>
              <a:rPr lang="en-GB" b="0" kern="0" dirty="0">
                <a:solidFill>
                  <a:srgbClr val="000000"/>
                </a:solidFill>
              </a:rPr>
              <a:t>Import the report into an app</a:t>
            </a:r>
          </a:p>
          <a:p>
            <a:pPr lvl="2"/>
            <a:r>
              <a:rPr lang="en-GB" sz="2400" b="0" kern="0" dirty="0">
                <a:solidFill>
                  <a:srgbClr val="000000"/>
                </a:solidFill>
              </a:rPr>
              <a:t>Use the Power BI Import API to programmatically import PBIX into workspace</a:t>
            </a:r>
          </a:p>
        </p:txBody>
      </p:sp>
    </p:spTree>
    <p:extLst>
      <p:ext uri="{BB962C8B-B14F-4D97-AF65-F5344CB8AC3E}">
        <p14:creationId xmlns:p14="http://schemas.microsoft.com/office/powerpoint/2010/main" val="292954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Community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Power BI Community website is free to join</a:t>
            </a:r>
          </a:p>
          <a:p>
            <a:pPr lvl="1"/>
            <a:r>
              <a:rPr lang="en-US" b="0" kern="0" dirty="0">
                <a:solidFill>
                  <a:srgbClr val="000000"/>
                </a:solidFill>
              </a:rPr>
              <a:t>Register using unique username, password, and email address</a:t>
            </a:r>
          </a:p>
          <a:p>
            <a:pPr lvl="1"/>
            <a:r>
              <a:rPr lang="en-US" kern="0" dirty="0">
                <a:solidFill>
                  <a:srgbClr val="000000"/>
                </a:solidFill>
              </a:rPr>
              <a:t>Forums</a:t>
            </a:r>
            <a:r>
              <a:rPr lang="en-US" b="0" kern="0" dirty="0">
                <a:solidFill>
                  <a:srgbClr val="000000"/>
                </a:solidFill>
              </a:rPr>
              <a:t>: find answers to problems, or how to guides</a:t>
            </a:r>
          </a:p>
          <a:p>
            <a:pPr lvl="1"/>
            <a:r>
              <a:rPr lang="en-US" kern="0" dirty="0">
                <a:solidFill>
                  <a:srgbClr val="000000"/>
                </a:solidFill>
              </a:rPr>
              <a:t>Ideas</a:t>
            </a:r>
            <a:r>
              <a:rPr lang="en-US" b="0" kern="0" dirty="0">
                <a:solidFill>
                  <a:srgbClr val="000000"/>
                </a:solidFill>
              </a:rPr>
              <a:t>: submit a new feature idea, or feature improvement suggestion </a:t>
            </a:r>
          </a:p>
          <a:p>
            <a:pPr lvl="1"/>
            <a:r>
              <a:rPr lang="en-US" kern="0" dirty="0">
                <a:solidFill>
                  <a:srgbClr val="000000"/>
                </a:solidFill>
              </a:rPr>
              <a:t>Events</a:t>
            </a:r>
            <a:r>
              <a:rPr lang="en-US" b="0" kern="0" dirty="0">
                <a:solidFill>
                  <a:srgbClr val="000000"/>
                </a:solidFill>
              </a:rPr>
              <a:t>: find in-person and online events, including Microsoft events, and user group hosted meetings</a:t>
            </a:r>
          </a:p>
          <a:p>
            <a:pPr lvl="1"/>
            <a:r>
              <a:rPr lang="en-US" kern="0" dirty="0">
                <a:solidFill>
                  <a:srgbClr val="000000"/>
                </a:solidFill>
              </a:rPr>
              <a:t>User Groups</a:t>
            </a:r>
            <a:r>
              <a:rPr lang="en-US" b="0" kern="0" dirty="0">
                <a:solidFill>
                  <a:srgbClr val="000000"/>
                </a:solidFill>
              </a:rPr>
              <a:t>: view existing user groups, or find out how to start one in your area</a:t>
            </a:r>
          </a:p>
          <a:p>
            <a:pPr lvl="1"/>
            <a:r>
              <a:rPr lang="en-US" kern="0" dirty="0">
                <a:solidFill>
                  <a:srgbClr val="000000"/>
                </a:solidFill>
              </a:rPr>
              <a:t>Community Blog</a:t>
            </a:r>
            <a:r>
              <a:rPr lang="en-US" b="0" kern="0" dirty="0">
                <a:solidFill>
                  <a:srgbClr val="000000"/>
                </a:solidFill>
              </a:rPr>
              <a:t>: read articles and guides, or submit your own work for publication</a:t>
            </a:r>
          </a:p>
        </p:txBody>
      </p:sp>
    </p:spTree>
    <p:extLst>
      <p:ext uri="{BB962C8B-B14F-4D97-AF65-F5344CB8AC3E}">
        <p14:creationId xmlns:p14="http://schemas.microsoft.com/office/powerpoint/2010/main" val="389011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81019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Power BI Mobile Apps
Using the Power BI Mobile App
Power BI Embedded</a:t>
            </a:r>
            <a:endParaRPr lang="en-US" dirty="0"/>
          </a:p>
        </p:txBody>
      </p:sp>
    </p:spTree>
    <p:extLst>
      <p:ext uri="{BB962C8B-B14F-4D97-AF65-F5344CB8AC3E}">
        <p14:creationId xmlns:p14="http://schemas.microsoft.com/office/powerpoint/2010/main" val="74144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Power BI Mobile Apps</a:t>
            </a:r>
            <a:endParaRPr lang="en-US" dirty="0"/>
          </a:p>
        </p:txBody>
      </p:sp>
      <p:sp>
        <p:nvSpPr>
          <p:cNvPr id="3" name="Text Placeholder 2"/>
          <p:cNvSpPr>
            <a:spLocks noGrp="1"/>
          </p:cNvSpPr>
          <p:nvPr>
            <p:ph type="body" idx="1"/>
          </p:nvPr>
        </p:nvSpPr>
        <p:spPr/>
        <p:txBody>
          <a:bodyPr/>
          <a:lstStyle/>
          <a:p>
            <a:r>
              <a:rPr lang="en-GB" dirty="0" smtClean="0"/>
              <a:t>Creating Dashboards for Mobile Devices
Power BI for iOS
Power BI for Android
Power BI for Windows 10
Optimizing Reports for Mobile Apps</a:t>
            </a:r>
            <a:endParaRPr lang="en-US" dirty="0"/>
          </a:p>
        </p:txBody>
      </p:sp>
    </p:spTree>
    <p:extLst>
      <p:ext uri="{BB962C8B-B14F-4D97-AF65-F5344CB8AC3E}">
        <p14:creationId xmlns:p14="http://schemas.microsoft.com/office/powerpoint/2010/main" val="117536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Dashboards for Mobile Devices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Power BI app is available for phones and tablets running iOS, Android, or Windows 10</a:t>
            </a:r>
          </a:p>
          <a:p>
            <a:pPr lvl="0"/>
            <a:r>
              <a:rPr lang="en-US" sz="2400" b="0" kern="0" dirty="0">
                <a:solidFill>
                  <a:srgbClr val="000000"/>
                </a:solidFill>
              </a:rPr>
              <a:t>View and interact with dashboards from any location</a:t>
            </a:r>
          </a:p>
          <a:p>
            <a:pPr lvl="0"/>
            <a:r>
              <a:rPr lang="en-US" sz="2400" b="0" kern="0" dirty="0">
                <a:solidFill>
                  <a:srgbClr val="000000"/>
                </a:solidFill>
              </a:rPr>
              <a:t>Dashboards automatically fit to the screen size</a:t>
            </a:r>
          </a:p>
          <a:p>
            <a:pPr lvl="0"/>
            <a:r>
              <a:rPr lang="en-US" sz="2400" b="0" kern="0" dirty="0">
                <a:solidFill>
                  <a:srgbClr val="000000"/>
                </a:solidFill>
              </a:rPr>
              <a:t>Power BI Pro users can create content packs with dashboards designed for mobile devices</a:t>
            </a:r>
          </a:p>
          <a:p>
            <a:pPr lvl="0"/>
            <a:r>
              <a:rPr lang="en-US" sz="2400" b="0" kern="0" dirty="0">
                <a:solidFill>
                  <a:srgbClr val="000000"/>
                </a:solidFill>
              </a:rPr>
              <a:t>Background refresh runs every two hours, so data is available if the device goes offline (iOS and Android)</a:t>
            </a:r>
          </a:p>
          <a:p>
            <a:pPr lvl="0"/>
            <a:r>
              <a:rPr lang="en-US" sz="2400" b="0" kern="0" dirty="0">
                <a:solidFill>
                  <a:srgbClr val="000000"/>
                </a:solidFill>
              </a:rPr>
              <a:t>Can cache up to 250 MB of data</a:t>
            </a:r>
          </a:p>
          <a:p>
            <a:pPr lvl="0"/>
            <a:r>
              <a:rPr lang="en-US" sz="2400" b="0" kern="0" dirty="0">
                <a:solidFill>
                  <a:srgbClr val="000000"/>
                </a:solidFill>
              </a:rPr>
              <a:t>Offline indicator displays when network connection is lost</a:t>
            </a:r>
          </a:p>
          <a:p>
            <a:pPr lvl="0"/>
            <a:r>
              <a:rPr lang="en-US" sz="2400" b="0" kern="0" dirty="0">
                <a:solidFill>
                  <a:srgbClr val="000000"/>
                </a:solidFill>
              </a:rPr>
              <a:t>Can be turned off to avoid additional data charges</a:t>
            </a:r>
          </a:p>
          <a:p>
            <a:pPr lvl="0"/>
            <a:r>
              <a:rPr lang="en-US" sz="2400" b="0" kern="0" dirty="0">
                <a:solidFill>
                  <a:srgbClr val="000000"/>
                </a:solidFill>
              </a:rPr>
              <a:t>Microsoft Intune for managing apps and devices</a:t>
            </a:r>
          </a:p>
        </p:txBody>
      </p:sp>
    </p:spTree>
    <p:extLst>
      <p:ext uri="{BB962C8B-B14F-4D97-AF65-F5344CB8AC3E}">
        <p14:creationId xmlns:p14="http://schemas.microsoft.com/office/powerpoint/2010/main" val="254982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280a7a5-dfe6-470b-8e3c-6bc95d1910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for iOS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for iOS works with iPhone and iPad</a:t>
            </a:r>
          </a:p>
          <a:p>
            <a:pPr lvl="0"/>
            <a:r>
              <a:rPr lang="en-US" sz="2400" b="0" kern="0" dirty="0">
                <a:solidFill>
                  <a:srgbClr val="000000"/>
                </a:solidFill>
              </a:rPr>
              <a:t>View and interact with Power BI reports and dashboards, and SQL Server mobile reports and KPIs</a:t>
            </a:r>
          </a:p>
          <a:p>
            <a:pPr lvl="0"/>
            <a:r>
              <a:rPr lang="en-US" sz="2400" b="0" kern="0" dirty="0">
                <a:solidFill>
                  <a:srgbClr val="000000"/>
                </a:solidFill>
              </a:rPr>
              <a:t>Download from iTunes (minimum iOS 9)</a:t>
            </a:r>
          </a:p>
          <a:p>
            <a:pPr lvl="0"/>
            <a:r>
              <a:rPr lang="en-US" sz="2400" b="0" kern="0" dirty="0">
                <a:solidFill>
                  <a:srgbClr val="000000"/>
                </a:solidFill>
              </a:rPr>
              <a:t>View dashboards in landscape mode for the same experience as viewing on the Power BI service portal</a:t>
            </a:r>
          </a:p>
          <a:p>
            <a:pPr lvl="0"/>
            <a:r>
              <a:rPr lang="en-US" sz="2400" b="0" kern="0" dirty="0">
                <a:solidFill>
                  <a:srgbClr val="000000"/>
                </a:solidFill>
              </a:rPr>
              <a:t>Annotate and share tiles with colleagues</a:t>
            </a:r>
          </a:p>
          <a:p>
            <a:pPr lvl="0"/>
            <a:r>
              <a:rPr lang="en-US" sz="2400" b="0" kern="0" dirty="0">
                <a:solidFill>
                  <a:srgbClr val="000000"/>
                </a:solidFill>
              </a:rPr>
              <a:t>Scan QR codes to open tiles directly</a:t>
            </a:r>
          </a:p>
          <a:p>
            <a:pPr lvl="0"/>
            <a:r>
              <a:rPr lang="en-US" sz="2400" b="0" kern="0" dirty="0">
                <a:solidFill>
                  <a:srgbClr val="000000"/>
                </a:solidFill>
              </a:rPr>
              <a:t>View group pages and collaborate with colleagues</a:t>
            </a:r>
          </a:p>
          <a:p>
            <a:pPr lvl="0"/>
            <a:r>
              <a:rPr lang="en-US" sz="2400" b="0" kern="0" dirty="0">
                <a:solidFill>
                  <a:srgbClr val="000000"/>
                </a:solidFill>
              </a:rPr>
              <a:t>Set up data alerts on single figure tiles: set above and below values to be alerted when value goes outside the boundaries</a:t>
            </a:r>
          </a:p>
        </p:txBody>
      </p:sp>
    </p:spTree>
    <p:extLst>
      <p:ext uri="{BB962C8B-B14F-4D97-AF65-F5344CB8AC3E}">
        <p14:creationId xmlns:p14="http://schemas.microsoft.com/office/powerpoint/2010/main" val="349648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for Android</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Power BI for Android app is designed for Android phone users</a:t>
            </a:r>
          </a:p>
          <a:p>
            <a:pPr lvl="0"/>
            <a:r>
              <a:rPr lang="en-US" sz="2400" b="0" kern="0" dirty="0">
                <a:solidFill>
                  <a:srgbClr val="000000"/>
                </a:solidFill>
              </a:rPr>
              <a:t>Search and download Microsoft Power BI in Google Play</a:t>
            </a:r>
          </a:p>
          <a:p>
            <a:pPr lvl="0"/>
            <a:r>
              <a:rPr lang="en-US" sz="2400" b="0" kern="0" dirty="0">
                <a:solidFill>
                  <a:srgbClr val="000000"/>
                </a:solidFill>
              </a:rPr>
              <a:t>View and interact with Power BI reports and dashboards</a:t>
            </a:r>
          </a:p>
          <a:p>
            <a:pPr lvl="0"/>
            <a:r>
              <a:rPr lang="en-US" sz="2400" b="0" kern="0" dirty="0">
                <a:solidFill>
                  <a:srgbClr val="000000"/>
                </a:solidFill>
              </a:rPr>
              <a:t>Dashboards can be viewed in landscape mode, which presents the dashboard as it is on the Power BI portal</a:t>
            </a:r>
          </a:p>
          <a:p>
            <a:pPr lvl="0"/>
            <a:r>
              <a:rPr lang="en-US" sz="2400" b="0" kern="0" dirty="0">
                <a:solidFill>
                  <a:srgbClr val="000000"/>
                </a:solidFill>
              </a:rPr>
              <a:t>Annotate tiles using the freehand tool, keyboard, or a smiley; change the color of annotated lines and arrows</a:t>
            </a:r>
          </a:p>
          <a:p>
            <a:pPr lvl="0"/>
            <a:r>
              <a:rPr lang="en-US" sz="2400" b="0" kern="0" dirty="0">
                <a:solidFill>
                  <a:srgbClr val="000000"/>
                </a:solidFill>
              </a:rPr>
              <a:t>Share tiles with colleagues</a:t>
            </a:r>
          </a:p>
          <a:p>
            <a:pPr lvl="0"/>
            <a:r>
              <a:rPr lang="en-US" sz="2400" b="0" kern="0" dirty="0">
                <a:solidFill>
                  <a:srgbClr val="000000"/>
                </a:solidFill>
              </a:rPr>
              <a:t>Scan QR codes to open tiles directly in the app</a:t>
            </a:r>
          </a:p>
          <a:p>
            <a:pPr lvl="0"/>
            <a:r>
              <a:rPr lang="en-US" sz="2400" b="0" kern="0" dirty="0">
                <a:solidFill>
                  <a:srgbClr val="000000"/>
                </a:solidFill>
              </a:rPr>
              <a:t>View group pages and interact with dashboards</a:t>
            </a:r>
          </a:p>
        </p:txBody>
      </p:sp>
    </p:spTree>
    <p:extLst>
      <p:ext uri="{BB962C8B-B14F-4D97-AF65-F5344CB8AC3E}">
        <p14:creationId xmlns:p14="http://schemas.microsoft.com/office/powerpoint/2010/main" val="220589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 BI for Windows 10</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Download and install Power BI for Windows 10 from the Windows Store on your phone</a:t>
            </a:r>
          </a:p>
          <a:p>
            <a:pPr lvl="0"/>
            <a:r>
              <a:rPr lang="en-US" sz="2000" b="0" kern="0" dirty="0">
                <a:solidFill>
                  <a:srgbClr val="000000"/>
                </a:solidFill>
              </a:rPr>
              <a:t>Phones should have minimum 1 GB RAM, 8 GB storage</a:t>
            </a:r>
          </a:p>
          <a:p>
            <a:pPr lvl="0"/>
            <a:r>
              <a:rPr lang="en-US" sz="2000" b="0" kern="0" dirty="0">
                <a:solidFill>
                  <a:srgbClr val="000000"/>
                </a:solidFill>
              </a:rPr>
              <a:t>Landscape mode supported for real dashboard view</a:t>
            </a:r>
          </a:p>
          <a:p>
            <a:pPr lvl="0"/>
            <a:r>
              <a:rPr lang="en-US" sz="2000" b="0" kern="0" dirty="0">
                <a:solidFill>
                  <a:srgbClr val="000000"/>
                </a:solidFill>
              </a:rPr>
              <a:t>Interact with tiles by tapping for greater detail on lines and columns, and spin pie charts to use the slicer</a:t>
            </a:r>
          </a:p>
          <a:p>
            <a:pPr lvl="0"/>
            <a:r>
              <a:rPr lang="en-US" sz="2000" b="0" kern="0" dirty="0">
                <a:solidFill>
                  <a:srgbClr val="000000"/>
                </a:solidFill>
              </a:rPr>
              <a:t>Share dashboards with colleagues, or send snapshots</a:t>
            </a:r>
          </a:p>
          <a:p>
            <a:pPr lvl="0"/>
            <a:r>
              <a:rPr lang="en-US" sz="2000" b="0" kern="0" dirty="0">
                <a:solidFill>
                  <a:srgbClr val="000000"/>
                </a:solidFill>
              </a:rPr>
              <a:t>View dashboards published to your groups</a:t>
            </a:r>
          </a:p>
          <a:p>
            <a:pPr lvl="0"/>
            <a:r>
              <a:rPr lang="en-US" sz="2000" b="0" kern="0" dirty="0">
                <a:solidFill>
                  <a:srgbClr val="000000"/>
                </a:solidFill>
              </a:rPr>
              <a:t>Search facility finds reports, dashboards, and groups</a:t>
            </a:r>
          </a:p>
          <a:p>
            <a:pPr lvl="0"/>
            <a:r>
              <a:rPr lang="en-US" sz="2000" b="0" kern="0" dirty="0">
                <a:solidFill>
                  <a:srgbClr val="000000"/>
                </a:solidFill>
              </a:rPr>
              <a:t>Pin dashboards to your Windows Start screen</a:t>
            </a:r>
          </a:p>
          <a:p>
            <a:pPr lvl="0"/>
            <a:r>
              <a:rPr lang="en-US" sz="2400" b="0" kern="0" dirty="0">
                <a:solidFill>
                  <a:srgbClr val="000000"/>
                </a:solidFill>
              </a:rPr>
              <a:t>Participate in the Microsoft Power BI Community:</a:t>
            </a:r>
          </a:p>
          <a:p>
            <a:pPr lvl="0"/>
            <a:r>
              <a:rPr lang="en-US" sz="2000" b="0" kern="0" dirty="0">
                <a:solidFill>
                  <a:srgbClr val="000000"/>
                </a:solidFill>
              </a:rPr>
              <a:t>http://community.powerbi.com</a:t>
            </a:r>
          </a:p>
        </p:txBody>
      </p:sp>
    </p:spTree>
    <p:extLst>
      <p:ext uri="{BB962C8B-B14F-4D97-AF65-F5344CB8AC3E}">
        <p14:creationId xmlns:p14="http://schemas.microsoft.com/office/powerpoint/2010/main" val="235961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c012d23-6c37-4faf-8ba7-2a8a37f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Optimizing Reports for Mobile Apps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Creating report views for mobile devices:</a:t>
            </a:r>
          </a:p>
          <a:p>
            <a:pPr lvl="1"/>
            <a:r>
              <a:rPr lang="en-GB" b="0" kern="0" dirty="0" smtClean="0"/>
              <a:t>In the Power BI service toggle Web view to Phone view</a:t>
            </a:r>
          </a:p>
          <a:p>
            <a:pPr lvl="1"/>
            <a:r>
              <a:rPr lang="en-GB" b="0" kern="0" dirty="0" smtClean="0"/>
              <a:t>In Power BI Desktop, Report View, select Phone Layout </a:t>
            </a:r>
          </a:p>
          <a:p>
            <a:pPr lvl="1"/>
            <a:r>
              <a:rPr lang="en-GB" b="0" kern="0" dirty="0" smtClean="0"/>
              <a:t>Publish main report from Power BI Desktop to publish mobile version</a:t>
            </a:r>
          </a:p>
          <a:p>
            <a:r>
              <a:rPr lang="en-GB" b="0" kern="0" dirty="0" smtClean="0"/>
              <a:t>Planning for mobile-specific report layouts:</a:t>
            </a:r>
          </a:p>
          <a:p>
            <a:pPr lvl="1"/>
            <a:r>
              <a:rPr lang="en-GB" b="0" kern="0" dirty="0" smtClean="0"/>
              <a:t>Optimize only the pages that require a mobile layout</a:t>
            </a:r>
          </a:p>
          <a:p>
            <a:pPr lvl="1"/>
            <a:r>
              <a:rPr lang="en-GB" b="0" kern="0" dirty="0" smtClean="0"/>
              <a:t>Users move between pages by swiping from side or tapping page menu</a:t>
            </a:r>
          </a:p>
          <a:p>
            <a:pPr lvl="1"/>
            <a:r>
              <a:rPr lang="en-GB" b="0" kern="0" dirty="0" smtClean="0"/>
              <a:t>You cannot modify formatting settings for just mobile devices</a:t>
            </a:r>
            <a:endParaRPr lang="en-GB" b="0" kern="0" dirty="0"/>
          </a:p>
        </p:txBody>
      </p:sp>
    </p:spTree>
    <p:extLst>
      <p:ext uri="{BB962C8B-B14F-4D97-AF65-F5344CB8AC3E}">
        <p14:creationId xmlns:p14="http://schemas.microsoft.com/office/powerpoint/2010/main" val="330881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Power BI Mobile App</a:t>
            </a:r>
            <a:endParaRPr lang="en-US" dirty="0"/>
          </a:p>
        </p:txBody>
      </p:sp>
      <p:sp>
        <p:nvSpPr>
          <p:cNvPr id="3" name="Text Placeholder 2"/>
          <p:cNvSpPr>
            <a:spLocks noGrp="1"/>
          </p:cNvSpPr>
          <p:nvPr>
            <p:ph type="body" idx="1"/>
          </p:nvPr>
        </p:nvSpPr>
        <p:spPr/>
        <p:txBody>
          <a:bodyPr/>
          <a:lstStyle/>
          <a:p>
            <a:r>
              <a:rPr lang="en-GB" dirty="0" smtClean="0"/>
              <a:t>Report Gallery
Annotating Dashboards
Taking Mobile Content Offline
Data Alerts</a:t>
            </a:r>
            <a:endParaRPr lang="en-US" dirty="0"/>
          </a:p>
        </p:txBody>
      </p:sp>
    </p:spTree>
    <p:extLst>
      <p:ext uri="{BB962C8B-B14F-4D97-AF65-F5344CB8AC3E}">
        <p14:creationId xmlns:p14="http://schemas.microsoft.com/office/powerpoint/2010/main" val="12141235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6</TotalTime>
  <Words>1605</Words>
  <Application>Microsoft Office PowerPoint</Application>
  <PresentationFormat>On-screen Show (4:3)</PresentationFormat>
  <Paragraphs>214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Wingdings</vt:lpstr>
      <vt:lpstr>Verdana</vt:lpstr>
      <vt:lpstr>Times New Roman</vt:lpstr>
      <vt:lpstr>Segoe UI</vt:lpstr>
      <vt:lpstr>Arial</vt:lpstr>
      <vt:lpstr>굴림</vt:lpstr>
      <vt:lpstr>Calibri</vt:lpstr>
      <vt:lpstr>NG_MOC_Core_ModuleNew2</vt:lpstr>
      <vt:lpstr>Module 9</vt:lpstr>
      <vt:lpstr>Module Overview</vt:lpstr>
      <vt:lpstr>Lesson 1: Power BI Mobile Apps</vt:lpstr>
      <vt:lpstr>Creating Dashboards for Mobile Devices</vt:lpstr>
      <vt:lpstr>Power BI for iOS</vt:lpstr>
      <vt:lpstr>Power BI for Android</vt:lpstr>
      <vt:lpstr>Power BI for Windows 10</vt:lpstr>
      <vt:lpstr>Optimizing Reports for Mobile Apps</vt:lpstr>
      <vt:lpstr>Lesson 2: Using the Power BI Mobile App</vt:lpstr>
      <vt:lpstr>Report Gallery</vt:lpstr>
      <vt:lpstr>Annotating Dashboards</vt:lpstr>
      <vt:lpstr>Taking Mobile Content Offline</vt:lpstr>
      <vt:lpstr>Data Alerts</vt:lpstr>
      <vt:lpstr>Lesson 3: Power BI Embedded</vt:lpstr>
      <vt:lpstr>What Is Power BI Embedded?</vt:lpstr>
      <vt:lpstr>Adding Visualizations to an App</vt:lpstr>
      <vt:lpstr>Power BI Community</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Catherine Dunn</dc:creator>
  <cp:lastModifiedBy>Catherine Dunn</cp:lastModifiedBy>
  <cp:revision>2</cp:revision>
  <dcterms:created xsi:type="dcterms:W3CDTF">2017-11-06T15:03:22Z</dcterms:created>
  <dcterms:modified xsi:type="dcterms:W3CDTF">2017-11-06T15:10:31Z</dcterms:modified>
</cp:coreProperties>
</file>