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7"/>
  </p:notesMasterIdLst>
  <p:handoutMasterIdLst>
    <p:handoutMasterId r:id="rId18"/>
  </p:handoutMasterIdLst>
  <p:sldIdLst>
    <p:sldId id="1758" r:id="rId5"/>
    <p:sldId id="1800" r:id="rId6"/>
    <p:sldId id="1816" r:id="rId7"/>
    <p:sldId id="1819" r:id="rId8"/>
    <p:sldId id="1820" r:id="rId9"/>
    <p:sldId id="1821" r:id="rId10"/>
    <p:sldId id="1822" r:id="rId11"/>
    <p:sldId id="1823" r:id="rId12"/>
    <p:sldId id="1824" r:id="rId13"/>
    <p:sldId id="1825" r:id="rId14"/>
    <p:sldId id="1826" r:id="rId15"/>
    <p:sldId id="1827"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4B16"/>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85481" autoAdjust="0"/>
  </p:normalViewPr>
  <p:slideViewPr>
    <p:cSldViewPr snapToGrid="0">
      <p:cViewPr varScale="1">
        <p:scale>
          <a:sx n="67" d="100"/>
          <a:sy n="67" d="100"/>
        </p:scale>
        <p:origin x="1190"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12/1/2022 5:56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12/1/2022 5:56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428625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Automating tasks usually requires interaction with third-party software, application windows, web pages, or other on-screen elements. In order to identify such elements, information about them is stored within a flow – Controls, which are used to interact with UI elements and web pages, and Images, which can be used in image recognition-related actions.</a:t>
            </a:r>
          </a:p>
          <a:p>
            <a:r>
              <a:rPr lang="en-US" dirty="0"/>
              <a:t>Both are located on the top-right of the designer window; selecting one of the appropriate tabs opens the respective list of elements.</a:t>
            </a:r>
          </a:p>
          <a:p>
            <a:endParaRPr lang="en-US" dirty="0"/>
          </a:p>
          <a:p>
            <a:r>
              <a:rPr lang="en-US" dirty="0"/>
              <a:t>For example, suppose that a flow has to select a cell and make the text inside it bold. To achieve this functionality, you need to extract two UI elements, one for the cell and one for the bold button.</a:t>
            </a:r>
          </a:p>
          <a:p>
            <a:pPr marL="228600" indent="-228600">
              <a:buFont typeface="+mj-lt"/>
              <a:buAutoNum type="arabicPeriod"/>
            </a:pPr>
            <a:r>
              <a:rPr lang="en-US" dirty="0"/>
              <a:t>In the UI elements tab, select </a:t>
            </a:r>
            <a:r>
              <a:rPr lang="en-US" b="1" dirty="0"/>
              <a:t>Add UI element </a:t>
            </a:r>
            <a:r>
              <a:rPr lang="en-US" dirty="0"/>
              <a:t>to launch the tool that Power Automate for desktop uses to extract UI elements. When you hover an element with the cursor, it gets automatically highlighted.</a:t>
            </a:r>
          </a:p>
          <a:p>
            <a:pPr marL="228600" indent="-228600">
              <a:buFont typeface="+mj-lt"/>
              <a:buAutoNum type="arabicPeriod"/>
            </a:pPr>
            <a:r>
              <a:rPr lang="en-US" dirty="0"/>
              <a:t>Clicking while pressing down the Ctrl button will capture the highlighted element. For this example, you need to capture one UI element for the bold button and one for the cell.</a:t>
            </a:r>
          </a:p>
          <a:p>
            <a:pPr marL="228600" indent="-228600">
              <a:buFont typeface="+mj-lt"/>
              <a:buAutoNum type="arabicPeriod"/>
            </a:pPr>
            <a:r>
              <a:rPr lang="en-US" dirty="0"/>
              <a:t>When all the required elements are captured, press </a:t>
            </a:r>
            <a:r>
              <a:rPr lang="en-US" b="1" dirty="0"/>
              <a:t>Done</a:t>
            </a:r>
            <a:r>
              <a:rPr lang="en-US" dirty="0"/>
              <a:t>. The captured elements will be visible in the UI elements pane.</a:t>
            </a:r>
          </a:p>
          <a:p>
            <a:pPr marL="228600" indent="-228600">
              <a:buFont typeface="+mj-lt"/>
              <a:buAutoNum type="arabicPeriod"/>
            </a:pPr>
            <a:r>
              <a:rPr lang="en-US" dirty="0"/>
              <a:t>Add two </a:t>
            </a:r>
            <a:r>
              <a:rPr lang="en-US" b="1" dirty="0"/>
              <a:t>Press button in window</a:t>
            </a:r>
            <a:r>
              <a:rPr lang="en-US" dirty="0"/>
              <a:t> actions, and select the UI elements you captured on the previous steps.</a:t>
            </a:r>
          </a:p>
          <a:p>
            <a:pPr marL="228600" indent="-228600">
              <a:buFont typeface="+mj-lt"/>
              <a:buAutoNum type="arabicPeriod"/>
            </a:pPr>
            <a:r>
              <a:rPr lang="en-US" dirty="0"/>
              <a:t>After selecting the appropriate UI elements, the actions are configured to press the cell and the button, respectively.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55497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When clicking the Capture new image button, the cursor changes, enabling users to select an image to extract in detail:</a:t>
            </a:r>
          </a:p>
          <a:p>
            <a:pPr marL="228600" indent="-228600">
              <a:buFont typeface="+mj-lt"/>
              <a:buAutoNum type="arabicPeriod"/>
            </a:pPr>
            <a:r>
              <a:rPr lang="en-US" dirty="0"/>
              <a:t>After the image is given a name, it can be used in image recognition Actions, like Move mouse to image:</a:t>
            </a:r>
          </a:p>
          <a:p>
            <a:pPr marL="228600" indent="-228600">
              <a:buFont typeface="+mj-lt"/>
              <a:buAutoNum type="arabicPeriod"/>
            </a:pPr>
            <a:r>
              <a:rPr lang="en-US" dirty="0"/>
              <a:t>Thus configured, the action will search for a matching image on the display, then move the mouse cursor to it.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49032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In our example flow, for instance, the Excel file to be processed may not exist in the path specified because it may not have been moved from its initial path to the working one we have entered in the flow. If we know the initial path, we could configure the </a:t>
            </a:r>
            <a:r>
              <a:rPr lang="en-US" b="1" dirty="0"/>
              <a:t>Launch Excel </a:t>
            </a:r>
            <a:r>
              <a:rPr lang="en-US" dirty="0"/>
              <a:t>action so that, if it fails to open the file, it will attempt to open it from its initial path.</a:t>
            </a:r>
          </a:p>
          <a:p>
            <a:pPr marL="228600" indent="-228600">
              <a:buFont typeface="+mj-lt"/>
              <a:buAutoNum type="arabicPeriod"/>
            </a:pPr>
            <a:r>
              <a:rPr lang="en-US" dirty="0"/>
              <a:t>To achieve this, we will double-click on the action to edit it</a:t>
            </a:r>
          </a:p>
          <a:p>
            <a:pPr marL="228600" indent="-228600">
              <a:buFont typeface="+mj-lt"/>
              <a:buAutoNum type="arabicPeriod"/>
            </a:pPr>
            <a:r>
              <a:rPr lang="en-US" dirty="0"/>
              <a:t>And press the </a:t>
            </a:r>
            <a:r>
              <a:rPr lang="en-US" b="1" dirty="0"/>
              <a:t>On error</a:t>
            </a:r>
            <a:r>
              <a:rPr lang="en-US" dirty="0"/>
              <a:t> button</a:t>
            </a:r>
          </a:p>
          <a:p>
            <a:pPr marL="228600" indent="-228600">
              <a:buFont typeface="+mj-lt"/>
              <a:buAutoNum type="arabicPeriod"/>
            </a:pPr>
            <a:r>
              <a:rPr lang="en-US" dirty="0"/>
              <a:t>The selected options will take effect when this action encounters an exception. To open a file in a different path, we will have to create a new </a:t>
            </a:r>
            <a:r>
              <a:rPr lang="en-US" dirty="0" err="1"/>
              <a:t>subflow</a:t>
            </a:r>
            <a:r>
              <a:rPr lang="en-US" dirty="0"/>
              <a:t> that does exactly that</a:t>
            </a:r>
          </a:p>
          <a:p>
            <a:pPr marL="228600" indent="-228600">
              <a:buFont typeface="+mj-lt"/>
              <a:buAutoNum type="arabicPeriod"/>
            </a:pPr>
            <a:r>
              <a:rPr lang="en-US" dirty="0"/>
              <a:t>Then configure the previous action’s exception handling accordingly, by pressing </a:t>
            </a:r>
            <a:r>
              <a:rPr lang="en-US" b="1" dirty="0"/>
              <a:t>New rule </a:t>
            </a:r>
            <a:r>
              <a:rPr lang="en-US" dirty="0"/>
              <a:t>and selecting </a:t>
            </a:r>
            <a:r>
              <a:rPr lang="en-US" b="1" dirty="0"/>
              <a:t>Run </a:t>
            </a:r>
            <a:r>
              <a:rPr lang="en-US" b="1" dirty="0" err="1"/>
              <a:t>subflow</a:t>
            </a:r>
            <a:endParaRPr lang="en-US" b="1" dirty="0"/>
          </a:p>
          <a:p>
            <a:pPr marL="228600" indent="-228600">
              <a:buFont typeface="+mj-lt"/>
              <a:buAutoNum type="arabicPeriod"/>
            </a:pPr>
            <a:r>
              <a:rPr lang="en-US" dirty="0"/>
              <a:t>Configured as above, if the Excel file cannot be opened in its usual path, the Alternative Path </a:t>
            </a:r>
            <a:r>
              <a:rPr lang="en-US" dirty="0" err="1"/>
              <a:t>subflow</a:t>
            </a:r>
            <a:r>
              <a:rPr lang="en-US" dirty="0"/>
              <a:t> will run, opening the file in its alternative path; then, the flow will resume running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11009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252579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Prerequisites</a:t>
            </a:r>
          </a:p>
          <a:p>
            <a:r>
              <a:rPr lang="en-US" dirty="0"/>
              <a:t>Basic familiarity with the Power Automate for desktop console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3115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creation of a flow takes place in the Power Automate for desktop console. On the top-left, press the </a:t>
            </a:r>
            <a:r>
              <a:rPr lang="en-US" b="1" dirty="0"/>
              <a:t>New flow </a:t>
            </a:r>
            <a:r>
              <a:rPr lang="en-US" dirty="0"/>
              <a:t>button to create a new flow.</a:t>
            </a:r>
          </a:p>
          <a:p>
            <a:pPr marL="172800" indent="0">
              <a:buFont typeface="Arial" panose="020B0604020202020204" pitchFamily="34" charset="0"/>
              <a:buNone/>
            </a:pPr>
            <a:r>
              <a:rPr lang="en-US" dirty="0"/>
              <a:t>Enter the name of your new flow and select </a:t>
            </a:r>
            <a:r>
              <a:rPr lang="en-US" b="1" dirty="0"/>
              <a:t>Create</a:t>
            </a:r>
            <a:r>
              <a:rPr lang="en-US" dirty="0"/>
              <a:t>; this will open the flow designer window.</a:t>
            </a:r>
          </a:p>
          <a:p>
            <a:pPr marL="171450" indent="-171450">
              <a:buFont typeface="Arial" panose="020B0604020202020204" pitchFamily="34" charset="0"/>
              <a:buChar char="•"/>
            </a:pPr>
            <a:r>
              <a:rPr lang="en-US" dirty="0"/>
              <a:t>To add an action to the flow, drag &amp; drop it from the actions pane to the main workspace pane, or double-click on it. The actions pane is located by default on the left-hand side of the flow designer.</a:t>
            </a:r>
          </a:p>
          <a:p>
            <a:pPr marL="172800" indent="0">
              <a:buFont typeface="Arial" panose="020B0604020202020204" pitchFamily="34" charset="0"/>
              <a:buNone/>
            </a:pPr>
            <a:r>
              <a:rPr lang="en-US" sz="882" kern="1200" dirty="0">
                <a:solidFill>
                  <a:schemeClr val="tx1"/>
                </a:solidFill>
                <a:latin typeface="Segoe UI Light" pitchFamily="34" charset="0"/>
                <a:ea typeface="+mn-ea"/>
                <a:cs typeface="+mn-cs"/>
              </a:rPr>
              <a:t>When added, the action’s properties window automatically appears, allowing the user to configure the action’s details.</a:t>
            </a:r>
          </a:p>
          <a:p>
            <a:pPr marL="171450" indent="-171450">
              <a:buFont typeface="Arial" panose="020B0604020202020204" pitchFamily="34" charset="0"/>
              <a:buChar char="•"/>
            </a:pPr>
            <a:r>
              <a:rPr lang="en-US" dirty="0"/>
              <a:t>Variables are contained between percentage marks, which allows them to stand out from simple text.</a:t>
            </a:r>
          </a:p>
          <a:p>
            <a:pPr marL="172800" indent="0">
              <a:buFont typeface="Arial" panose="020B0604020202020204" pitchFamily="34" charset="0"/>
              <a:buNone/>
            </a:pPr>
            <a:r>
              <a:rPr lang="en-US" dirty="0"/>
              <a:t>Variables can be produced as output from actions, or used as input for other actions. Opening an Excel worksheet, for example, produces a variable containing the Excel instance. This variable may then be used as input in any following actions that require interaction with that particular Excel instance: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62582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actions within a flow are run sequentially. However, there are certain actions that may alter this sequence, to achieve greater flexibility and adaptability while running a flow.</a:t>
            </a:r>
          </a:p>
          <a:p>
            <a:r>
              <a:rPr lang="en-US" dirty="0"/>
              <a:t>In this unit, we will examine two main categories of such actions: Conditionals and Loops.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21236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69647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Let’s improve this flow‘s readability without changing its functionality, using </a:t>
            </a:r>
            <a:r>
              <a:rPr lang="en-US" dirty="0" err="1"/>
              <a:t>subflows</a:t>
            </a:r>
            <a:r>
              <a:rPr lang="en-US" dirty="0"/>
              <a:t> to break it up into self-contained parts. This can be done through the </a:t>
            </a:r>
            <a:r>
              <a:rPr lang="en-US" dirty="0" err="1"/>
              <a:t>subflows</a:t>
            </a:r>
            <a:r>
              <a:rPr lang="en-US" dirty="0"/>
              <a:t> list on the top-left.</a:t>
            </a:r>
          </a:p>
          <a:p>
            <a:pPr marL="228600" indent="-228600">
              <a:buFont typeface="+mj-lt"/>
              <a:buAutoNum type="arabicPeriod"/>
            </a:pPr>
            <a:r>
              <a:rPr lang="en-US" dirty="0"/>
              <a:t>The </a:t>
            </a:r>
            <a:r>
              <a:rPr lang="en-US" b="1" dirty="0"/>
              <a:t>Main</a:t>
            </a:r>
            <a:r>
              <a:rPr lang="en-US" dirty="0"/>
              <a:t> </a:t>
            </a:r>
            <a:r>
              <a:rPr lang="en-US" dirty="0" err="1"/>
              <a:t>subflow</a:t>
            </a:r>
            <a:r>
              <a:rPr lang="en-US" dirty="0"/>
              <a:t> is always present, since it signifies the start of the flow; we will add more </a:t>
            </a:r>
            <a:r>
              <a:rPr lang="en-US" dirty="0" err="1"/>
              <a:t>subflows</a:t>
            </a:r>
            <a:r>
              <a:rPr lang="en-US" dirty="0"/>
              <a:t> by pressing the </a:t>
            </a:r>
            <a:r>
              <a:rPr lang="en-US" b="1" dirty="0"/>
              <a:t>New </a:t>
            </a:r>
            <a:r>
              <a:rPr lang="en-US" b="1" dirty="0" err="1"/>
              <a:t>subflow</a:t>
            </a:r>
            <a:r>
              <a:rPr lang="en-US" dirty="0"/>
              <a:t> button.</a:t>
            </a:r>
          </a:p>
          <a:p>
            <a:pPr marL="228600" indent="-228600">
              <a:buFont typeface="+mj-lt"/>
              <a:buAutoNum type="arabicPeriod"/>
            </a:pPr>
            <a:r>
              <a:rPr lang="en-US" dirty="0"/>
              <a:t>An empty </a:t>
            </a:r>
            <a:r>
              <a:rPr lang="en-US" dirty="0" err="1"/>
              <a:t>subflow</a:t>
            </a:r>
            <a:r>
              <a:rPr lang="en-US" dirty="0"/>
              <a:t> is created and named. We will proceed to add a few </a:t>
            </a:r>
            <a:r>
              <a:rPr lang="en-US" dirty="0" err="1"/>
              <a:t>subflows</a:t>
            </a:r>
            <a:r>
              <a:rPr lang="en-US" dirty="0"/>
              <a:t> which correspond to discrete parts of the flow.</a:t>
            </a:r>
          </a:p>
          <a:p>
            <a:pPr marL="228600" indent="-228600">
              <a:buFont typeface="+mj-lt"/>
              <a:buAutoNum type="arabicPeriod"/>
            </a:pPr>
            <a:r>
              <a:rPr lang="en-US" dirty="0"/>
              <a:t>New </a:t>
            </a:r>
            <a:r>
              <a:rPr lang="en-US" dirty="0" err="1"/>
              <a:t>subflows</a:t>
            </a:r>
            <a:r>
              <a:rPr lang="en-US" dirty="0"/>
              <a:t> are visible as tabs at the top of the workspace.</a:t>
            </a:r>
          </a:p>
          <a:p>
            <a:pPr marL="228600" indent="-228600">
              <a:buFont typeface="+mj-lt"/>
              <a:buAutoNum type="arabicPeriod"/>
            </a:pPr>
            <a:r>
              <a:rPr lang="en-US" dirty="0"/>
              <a:t>Now, we can proceed to move actions from the Main </a:t>
            </a:r>
            <a:r>
              <a:rPr lang="en-US" dirty="0" err="1"/>
              <a:t>subflow</a:t>
            </a:r>
            <a:r>
              <a:rPr lang="en-US" dirty="0"/>
              <a:t> into these new ones</a:t>
            </a:r>
          </a:p>
          <a:p>
            <a:pPr marL="228600" indent="-228600">
              <a:buFont typeface="+mj-lt"/>
              <a:buAutoNum type="arabicPeriod"/>
            </a:pPr>
            <a:r>
              <a:rPr lang="en-US" dirty="0"/>
              <a:t>Finally, to run the </a:t>
            </a:r>
            <a:r>
              <a:rPr lang="en-US" dirty="0" err="1"/>
              <a:t>subflows</a:t>
            </a:r>
            <a:r>
              <a:rPr lang="en-US" dirty="0"/>
              <a:t>, we must make use of the </a:t>
            </a:r>
            <a:r>
              <a:rPr lang="en-US" b="1" dirty="0"/>
              <a:t>Run </a:t>
            </a:r>
            <a:r>
              <a:rPr lang="en-US" b="1" dirty="0" err="1"/>
              <a:t>subflow</a:t>
            </a:r>
            <a:r>
              <a:rPr lang="en-US" b="1" dirty="0"/>
              <a:t> </a:t>
            </a:r>
            <a:r>
              <a:rPr lang="en-US" dirty="0"/>
              <a:t>action..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148141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bottom-right corner of the designer, the variables pane contains all the variables used in the flow; information about a variable can be viewed by double-clicking on it. This information is updated in real time, providing users a clear picture of the flow's state at any given 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47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613804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575B6BB3-5799-555B-2505-AE8EC65A039B}"/>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10136673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nchor="ctr" anchorCtr="0"/>
          <a:lstStyle/>
          <a:p>
            <a:r>
              <a:rPr lang="en-US" dirty="0">
                <a:solidFill>
                  <a:schemeClr val="tx1"/>
                </a:solidFill>
              </a:rPr>
              <a:t>Get Started with Power Automate for Desktop</a:t>
            </a: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Manage UI elements and images (1/2)</a:t>
            </a:r>
          </a:p>
        </p:txBody>
      </p:sp>
      <p:pic>
        <p:nvPicPr>
          <p:cNvPr id="12" name="图片 11" descr="Screenshot of the UI elements pane with the UI elements of the cell and bold button.">
            <a:extLst>
              <a:ext uri="{FF2B5EF4-FFF2-40B4-BE49-F238E27FC236}">
                <a16:creationId xmlns:a16="http://schemas.microsoft.com/office/drawing/2014/main" id="{318CFFA8-DE7A-8691-747D-687EC5373F6F}"/>
              </a:ext>
            </a:extLst>
          </p:cNvPr>
          <p:cNvPicPr>
            <a:picLocks noChangeAspect="1"/>
          </p:cNvPicPr>
          <p:nvPr/>
        </p:nvPicPr>
        <p:blipFill>
          <a:blip r:embed="rId3"/>
          <a:srcRect/>
          <a:stretch/>
        </p:blipFill>
        <p:spPr>
          <a:xfrm>
            <a:off x="7851002" y="1590658"/>
            <a:ext cx="2302649" cy="3906797"/>
          </a:xfrm>
          <a:prstGeom prst="rect">
            <a:avLst/>
          </a:prstGeom>
        </p:spPr>
      </p:pic>
      <p:sp>
        <p:nvSpPr>
          <p:cNvPr id="11" name="Text Placeholder 3">
            <a:extLst>
              <a:ext uri="{FF2B5EF4-FFF2-40B4-BE49-F238E27FC236}">
                <a16:creationId xmlns:a16="http://schemas.microsoft.com/office/drawing/2014/main" id="{F99BA6EE-C2B9-B918-4953-AF119248101B}"/>
              </a:ext>
            </a:extLst>
          </p:cNvPr>
          <p:cNvSpPr txBox="1">
            <a:spLocks/>
          </p:cNvSpPr>
          <p:nvPr/>
        </p:nvSpPr>
        <p:spPr>
          <a:xfrm>
            <a:off x="418644" y="1456897"/>
            <a:ext cx="5579310" cy="1461939"/>
          </a:xfrm>
          <a:prstGeom prst="rect">
            <a:avLst/>
          </a:prstGeom>
        </p:spPr>
        <p:txBody>
          <a:bodyPr wrap="square" lIns="0" tIns="0" rIns="0" bIns="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200"/>
              </a:spcAft>
            </a:pPr>
            <a:r>
              <a:rPr lang="en-US" sz="2400" dirty="0">
                <a:solidFill>
                  <a:srgbClr val="6A4B16"/>
                </a:solidFill>
              </a:rPr>
              <a:t>UI elements</a:t>
            </a:r>
          </a:p>
          <a:p>
            <a:pPr>
              <a:lnSpc>
                <a:spcPct val="100000"/>
              </a:lnSpc>
              <a:spcBef>
                <a:spcPts val="600"/>
              </a:spcBef>
              <a:spcAft>
                <a:spcPts val="600"/>
              </a:spcAft>
            </a:pPr>
            <a:r>
              <a:rPr lang="en-US" dirty="0">
                <a:latin typeface="+mn-lt"/>
              </a:rPr>
              <a:t>UI elements are used by Power Automate for desktop to identify application windows and their components.</a:t>
            </a:r>
          </a:p>
        </p:txBody>
      </p:sp>
      <p:sp>
        <p:nvSpPr>
          <p:cNvPr id="6" name="Rectangle 1">
            <a:extLst>
              <a:ext uri="{FF2B5EF4-FFF2-40B4-BE49-F238E27FC236}">
                <a16:creationId xmlns:a16="http://schemas.microsoft.com/office/drawing/2014/main" id="{A77C257B-4138-0951-147D-9FCF6FD42C91}"/>
              </a:ext>
              <a:ext uri="{C183D7F6-B498-43B3-948B-1728B52AA6E4}">
                <adec:decorative xmlns:adec="http://schemas.microsoft.com/office/drawing/2017/decorative" val="1"/>
              </a:ext>
            </a:extLst>
          </p:cNvPr>
          <p:cNvSpPr/>
          <p:nvPr/>
        </p:nvSpPr>
        <p:spPr bwMode="auto">
          <a:xfrm>
            <a:off x="6229842" y="1456896"/>
            <a:ext cx="5543514" cy="41295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60426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Manage UI elements and images (2/2)</a:t>
            </a:r>
          </a:p>
        </p:txBody>
      </p:sp>
      <p:pic>
        <p:nvPicPr>
          <p:cNvPr id="12" name="图片 11" descr="Screenshot of the capture image cursor with crosshairs.">
            <a:extLst>
              <a:ext uri="{FF2B5EF4-FFF2-40B4-BE49-F238E27FC236}">
                <a16:creationId xmlns:a16="http://schemas.microsoft.com/office/drawing/2014/main" id="{318CFFA8-DE7A-8691-747D-687EC5373F6F}"/>
              </a:ext>
            </a:extLst>
          </p:cNvPr>
          <p:cNvPicPr>
            <a:picLocks noChangeAspect="1"/>
          </p:cNvPicPr>
          <p:nvPr/>
        </p:nvPicPr>
        <p:blipFill>
          <a:blip r:embed="rId3"/>
          <a:srcRect/>
          <a:stretch/>
        </p:blipFill>
        <p:spPr>
          <a:xfrm>
            <a:off x="7413631" y="1846069"/>
            <a:ext cx="3175936" cy="3275664"/>
          </a:xfrm>
          <a:prstGeom prst="rect">
            <a:avLst/>
          </a:prstGeom>
        </p:spPr>
      </p:pic>
      <p:sp>
        <p:nvSpPr>
          <p:cNvPr id="11" name="Text Placeholder 3">
            <a:extLst>
              <a:ext uri="{FF2B5EF4-FFF2-40B4-BE49-F238E27FC236}">
                <a16:creationId xmlns:a16="http://schemas.microsoft.com/office/drawing/2014/main" id="{F99BA6EE-C2B9-B918-4953-AF119248101B}"/>
              </a:ext>
            </a:extLst>
          </p:cNvPr>
          <p:cNvSpPr txBox="1">
            <a:spLocks/>
          </p:cNvSpPr>
          <p:nvPr/>
        </p:nvSpPr>
        <p:spPr>
          <a:xfrm>
            <a:off x="418644" y="1456897"/>
            <a:ext cx="5579310" cy="1154162"/>
          </a:xfrm>
          <a:prstGeom prst="rect">
            <a:avLst/>
          </a:prstGeom>
        </p:spPr>
        <p:txBody>
          <a:bodyPr wrap="square" lIns="0" tIns="0" rIns="0" bIns="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200"/>
              </a:spcAft>
            </a:pPr>
            <a:r>
              <a:rPr lang="en-US" sz="2400" dirty="0">
                <a:solidFill>
                  <a:srgbClr val="6A4B16"/>
                </a:solidFill>
              </a:rPr>
              <a:t>Images</a:t>
            </a:r>
          </a:p>
          <a:p>
            <a:pPr>
              <a:lnSpc>
                <a:spcPct val="100000"/>
              </a:lnSpc>
              <a:spcBef>
                <a:spcPts val="600"/>
              </a:spcBef>
              <a:spcAft>
                <a:spcPts val="600"/>
              </a:spcAft>
            </a:pPr>
            <a:r>
              <a:rPr lang="en-US" dirty="0">
                <a:latin typeface="+mn-lt"/>
              </a:rPr>
              <a:t>Like UI elements, images can be added to the flow, and used in related actions.</a:t>
            </a:r>
          </a:p>
        </p:txBody>
      </p:sp>
      <p:sp>
        <p:nvSpPr>
          <p:cNvPr id="6" name="Rectangle 1">
            <a:extLst>
              <a:ext uri="{FF2B5EF4-FFF2-40B4-BE49-F238E27FC236}">
                <a16:creationId xmlns:a16="http://schemas.microsoft.com/office/drawing/2014/main" id="{FE2ED0DC-7F66-AC80-355F-B6F4B4ACFEA4}"/>
              </a:ext>
              <a:ext uri="{C183D7F6-B498-43B3-948B-1728B52AA6E4}">
                <adec:decorative xmlns:adec="http://schemas.microsoft.com/office/drawing/2017/decorative" val="1"/>
              </a:ext>
            </a:extLst>
          </p:cNvPr>
          <p:cNvSpPr/>
          <p:nvPr/>
        </p:nvSpPr>
        <p:spPr bwMode="auto">
          <a:xfrm>
            <a:off x="6229842" y="1456896"/>
            <a:ext cx="5543514" cy="41295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404659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Deploy exception handling</a:t>
            </a:r>
          </a:p>
        </p:txBody>
      </p:sp>
      <p:pic>
        <p:nvPicPr>
          <p:cNvPr id="12" name="图片 11" descr="Screenshot of the Launch Excel action properties dialog.">
            <a:extLst>
              <a:ext uri="{FF2B5EF4-FFF2-40B4-BE49-F238E27FC236}">
                <a16:creationId xmlns:a16="http://schemas.microsoft.com/office/drawing/2014/main" id="{318CFFA8-DE7A-8691-747D-687EC5373F6F}"/>
              </a:ext>
            </a:extLst>
          </p:cNvPr>
          <p:cNvPicPr>
            <a:picLocks noChangeAspect="1"/>
          </p:cNvPicPr>
          <p:nvPr/>
        </p:nvPicPr>
        <p:blipFill>
          <a:blip r:embed="rId3"/>
          <a:srcRect/>
          <a:stretch/>
        </p:blipFill>
        <p:spPr>
          <a:xfrm>
            <a:off x="6588765" y="1595488"/>
            <a:ext cx="4836473" cy="3869177"/>
          </a:xfrm>
          <a:prstGeom prst="rect">
            <a:avLst/>
          </a:prstGeom>
        </p:spPr>
      </p:pic>
      <p:sp>
        <p:nvSpPr>
          <p:cNvPr id="11" name="Text Placeholder 3">
            <a:extLst>
              <a:ext uri="{FF2B5EF4-FFF2-40B4-BE49-F238E27FC236}">
                <a16:creationId xmlns:a16="http://schemas.microsoft.com/office/drawing/2014/main" id="{F99BA6EE-C2B9-B918-4953-AF119248101B}"/>
              </a:ext>
            </a:extLst>
          </p:cNvPr>
          <p:cNvSpPr txBox="1">
            <a:spLocks/>
          </p:cNvSpPr>
          <p:nvPr/>
        </p:nvSpPr>
        <p:spPr>
          <a:xfrm>
            <a:off x="418644" y="1456897"/>
            <a:ext cx="5579310" cy="923330"/>
          </a:xfrm>
          <a:prstGeom prst="rect">
            <a:avLst/>
          </a:prstGeom>
        </p:spPr>
        <p:txBody>
          <a:bodyPr wrap="square" lIns="0" tIns="0" rIns="0" bIns="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spcBef>
                <a:spcPts val="600"/>
              </a:spcBef>
              <a:spcAft>
                <a:spcPts val="600"/>
              </a:spcAft>
            </a:pPr>
            <a:r>
              <a:rPr lang="en-US" dirty="0">
                <a:latin typeface="+mn-lt"/>
              </a:rPr>
              <a:t>To avoid errors, users may configure exception handling rules, so that the flow can recover and continue running.</a:t>
            </a:r>
          </a:p>
        </p:txBody>
      </p:sp>
      <p:sp>
        <p:nvSpPr>
          <p:cNvPr id="6" name="Text Placeholder 3">
            <a:extLst>
              <a:ext uri="{FF2B5EF4-FFF2-40B4-BE49-F238E27FC236}">
                <a16:creationId xmlns:a16="http://schemas.microsoft.com/office/drawing/2014/main" id="{7A170738-7EB1-5C5C-890A-B5A455F4304E}"/>
              </a:ext>
            </a:extLst>
          </p:cNvPr>
          <p:cNvSpPr txBox="1">
            <a:spLocks/>
          </p:cNvSpPr>
          <p:nvPr/>
        </p:nvSpPr>
        <p:spPr>
          <a:xfrm>
            <a:off x="418643" y="2663263"/>
            <a:ext cx="5579310" cy="1446550"/>
          </a:xfrm>
          <a:prstGeom prst="rect">
            <a:avLst/>
          </a:prstGeom>
        </p:spPr>
        <p:txBody>
          <a:bodyPr wrap="square" lIns="0" tIns="0" rIns="0" bIns="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spcBef>
                <a:spcPts val="600"/>
              </a:spcBef>
              <a:spcAft>
                <a:spcPts val="600"/>
              </a:spcAft>
            </a:pPr>
            <a:r>
              <a:rPr lang="en-US" sz="2400" dirty="0">
                <a:solidFill>
                  <a:srgbClr val="6A4B16"/>
                </a:solidFill>
              </a:rPr>
              <a:t>Exception handling</a:t>
            </a:r>
          </a:p>
          <a:p>
            <a:pPr>
              <a:lnSpc>
                <a:spcPct val="100000"/>
              </a:lnSpc>
              <a:spcBef>
                <a:spcPts val="600"/>
              </a:spcBef>
              <a:spcAft>
                <a:spcPts val="600"/>
              </a:spcAft>
            </a:pPr>
            <a:r>
              <a:rPr lang="en-US" dirty="0">
                <a:latin typeface="+mn-lt"/>
              </a:rPr>
              <a:t>Exceptions may occur from virtually any action. For this reason, most actions’ properties contain an </a:t>
            </a:r>
            <a:r>
              <a:rPr lang="en-US" b="1" dirty="0">
                <a:latin typeface="+mn-lt"/>
              </a:rPr>
              <a:t>On error </a:t>
            </a:r>
            <a:r>
              <a:rPr lang="en-US" dirty="0">
                <a:latin typeface="+mn-lt"/>
              </a:rPr>
              <a:t>button.</a:t>
            </a:r>
          </a:p>
        </p:txBody>
      </p:sp>
      <p:sp>
        <p:nvSpPr>
          <p:cNvPr id="8" name="Rectangle 1">
            <a:extLst>
              <a:ext uri="{FF2B5EF4-FFF2-40B4-BE49-F238E27FC236}">
                <a16:creationId xmlns:a16="http://schemas.microsoft.com/office/drawing/2014/main" id="{AB32CE34-A7DC-867D-E52C-3649A453A6D8}"/>
              </a:ext>
              <a:ext uri="{C183D7F6-B498-43B3-948B-1728B52AA6E4}">
                <adec:decorative xmlns:adec="http://schemas.microsoft.com/office/drawing/2017/decorative" val="1"/>
              </a:ext>
            </a:extLst>
          </p:cNvPr>
          <p:cNvSpPr/>
          <p:nvPr/>
        </p:nvSpPr>
        <p:spPr bwMode="auto">
          <a:xfrm>
            <a:off x="6229842" y="1456896"/>
            <a:ext cx="5543514" cy="41295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85562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Power Automate for Desktop Development Essentials</a:t>
            </a:r>
            <a:endParaRPr lang="en-US" dirty="0"/>
          </a:p>
        </p:txBody>
      </p:sp>
      <p:pic>
        <p:nvPicPr>
          <p:cNvPr id="6" name="Picture Placeholder 6" descr="Icon of a shield with an exclamation point inside">
            <a:extLst>
              <a:ext uri="{FF2B5EF4-FFF2-40B4-BE49-F238E27FC236}">
                <a16:creationId xmlns:a16="http://schemas.microsoft.com/office/drawing/2014/main" id="{35F758E2-1262-4169-85E5-155D235772A0}"/>
              </a:ext>
            </a:extLst>
          </p:cNvPr>
          <p:cNvPicPr>
            <a:picLocks noGrp="1" noChangeAspect="1"/>
          </p:cNvPicPr>
          <p:nvPr>
            <p:ph type="pic" sz="quarter" idx="10"/>
          </p:nvPr>
        </p:nvPicPr>
        <p:blipFill rotWithShape="1">
          <a:blip r:embed="rId3"/>
          <a:srcRect t="1783" b="1783"/>
          <a:stretch/>
        </p:blipFill>
        <p:spPr>
          <a:xfrm>
            <a:off x="10098088" y="2778125"/>
            <a:ext cx="1281112" cy="1281113"/>
          </a:xfrm>
        </p:spPr>
      </p:pic>
    </p:spTree>
    <p:extLst>
      <p:ext uri="{BB962C8B-B14F-4D97-AF65-F5344CB8AC3E}">
        <p14:creationId xmlns:p14="http://schemas.microsoft.com/office/powerpoint/2010/main" val="30236392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4206280"/>
          </a:xfrm>
        </p:spPr>
        <p:txBody>
          <a:bodyPr/>
          <a:lstStyle/>
          <a:p>
            <a:r>
              <a:rPr lang="en-US" dirty="0"/>
              <a:t>Power Automate for desktop</a:t>
            </a:r>
          </a:p>
          <a:p>
            <a:r>
              <a:rPr lang="en-US" sz="2000" dirty="0">
                <a:latin typeface="+mn-lt"/>
              </a:rPr>
              <a:t>An RPA software solution capable of automating rules-based tasks, enabling users to direct their attention to more productive and value-adding tasks.</a:t>
            </a:r>
            <a:endParaRPr lang="en-US" dirty="0">
              <a:latin typeface="+mn-lt"/>
            </a:endParaRPr>
          </a:p>
          <a:p>
            <a:pPr>
              <a:spcBef>
                <a:spcPts val="1200"/>
              </a:spcBef>
            </a:pPr>
            <a:r>
              <a:rPr lang="en-US" dirty="0"/>
              <a:t>In this module, you will:</a:t>
            </a:r>
          </a:p>
          <a:p>
            <a:pPr marL="342900" lvl="1" indent="-342900">
              <a:spcBef>
                <a:spcPts val="0"/>
              </a:spcBef>
              <a:spcAft>
                <a:spcPts val="600"/>
              </a:spcAft>
              <a:buFont typeface="Arial" panose="020B0604020202020204" pitchFamily="34" charset="0"/>
              <a:buChar char="•"/>
            </a:pPr>
            <a:r>
              <a:rPr lang="en-US" dirty="0"/>
              <a:t>Create a flow from scratch using the flow designer</a:t>
            </a:r>
          </a:p>
          <a:p>
            <a:pPr marL="342900" lvl="1" indent="-342900">
              <a:spcBef>
                <a:spcPts val="0"/>
              </a:spcBef>
              <a:spcAft>
                <a:spcPts val="600"/>
              </a:spcAft>
              <a:buFont typeface="Arial" panose="020B0604020202020204" pitchFamily="34" charset="0"/>
              <a:buChar char="•"/>
            </a:pPr>
            <a:r>
              <a:rPr lang="en-US" dirty="0"/>
              <a:t>Learn how to use actions and variables</a:t>
            </a:r>
          </a:p>
          <a:p>
            <a:pPr marL="342900" lvl="1" indent="-342900">
              <a:spcBef>
                <a:spcPts val="0"/>
              </a:spcBef>
              <a:spcAft>
                <a:spcPts val="600"/>
              </a:spcAft>
              <a:buFont typeface="Arial" panose="020B0604020202020204" pitchFamily="34" charset="0"/>
              <a:buChar char="•"/>
            </a:pPr>
            <a:r>
              <a:rPr lang="en-US" dirty="0"/>
              <a:t>Understand the testing and debugging features of the flow designer</a:t>
            </a:r>
          </a:p>
          <a:p>
            <a:pPr marL="342900" lvl="1" indent="-342900">
              <a:spcBef>
                <a:spcPts val="0"/>
              </a:spcBef>
              <a:spcAft>
                <a:spcPts val="600"/>
              </a:spcAft>
              <a:buFont typeface="Arial" panose="020B0604020202020204" pitchFamily="34" charset="0"/>
              <a:buChar char="•"/>
            </a:pPr>
            <a:r>
              <a:rPr lang="en-US" dirty="0"/>
              <a:t>Configure the error handling properties of individual actions</a:t>
            </a:r>
          </a:p>
          <a:p>
            <a:pPr marL="342900" lvl="1" indent="-342900">
              <a:spcBef>
                <a:spcPts val="0"/>
              </a:spcBef>
              <a:spcAft>
                <a:spcPts val="600"/>
              </a:spcAft>
              <a:buFont typeface="Arial" panose="020B0604020202020204" pitchFamily="34" charset="0"/>
              <a:buChar char="•"/>
            </a:pPr>
            <a:r>
              <a:rPr lang="en-US" dirty="0"/>
              <a:t>Comprehend the use of UI elements and images</a:t>
            </a:r>
          </a:p>
          <a:p>
            <a:pPr marL="342900" lvl="1" indent="-342900">
              <a:spcBef>
                <a:spcPts val="0"/>
              </a:spcBef>
              <a:spcAft>
                <a:spcPts val="600"/>
              </a:spcAft>
              <a:buFont typeface="Arial" panose="020B0604020202020204" pitchFamily="34" charset="0"/>
              <a:buChar char="•"/>
            </a:pPr>
            <a:r>
              <a:rPr lang="en-US" dirty="0"/>
              <a:t>Use </a:t>
            </a:r>
            <a:r>
              <a:rPr lang="en-US" dirty="0" err="1"/>
              <a:t>subflows</a:t>
            </a:r>
            <a:r>
              <a:rPr lang="en-US" dirty="0"/>
              <a:t> to compartmentalize and reuse parts of a flow</a:t>
            </a:r>
          </a:p>
        </p:txBody>
      </p:sp>
    </p:spTree>
    <p:extLst>
      <p:ext uri="{BB962C8B-B14F-4D97-AF65-F5344CB8AC3E}">
        <p14:creationId xmlns:p14="http://schemas.microsoft.com/office/powerpoint/2010/main" val="36591245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Create a flow in the flow designer</a:t>
            </a:r>
          </a:p>
        </p:txBody>
      </p:sp>
      <p:pic>
        <p:nvPicPr>
          <p:cNvPr id="12" name="图片 11" descr="Screenshot of the flow designer with no actions added yet.">
            <a:extLst>
              <a:ext uri="{FF2B5EF4-FFF2-40B4-BE49-F238E27FC236}">
                <a16:creationId xmlns:a16="http://schemas.microsoft.com/office/drawing/2014/main" id="{318CFFA8-DE7A-8691-747D-687EC5373F6F}"/>
              </a:ext>
            </a:extLst>
          </p:cNvPr>
          <p:cNvPicPr>
            <a:picLocks noChangeAspect="1"/>
          </p:cNvPicPr>
          <p:nvPr/>
        </p:nvPicPr>
        <p:blipFill>
          <a:blip r:embed="rId3"/>
          <a:srcRect/>
          <a:stretch/>
        </p:blipFill>
        <p:spPr>
          <a:xfrm>
            <a:off x="6370566" y="1924437"/>
            <a:ext cx="5262066" cy="3175385"/>
          </a:xfrm>
          <a:prstGeom prst="rect">
            <a:avLst/>
          </a:prstGeom>
        </p:spPr>
      </p:pic>
      <p:sp>
        <p:nvSpPr>
          <p:cNvPr id="11" name="Text Placeholder 3">
            <a:extLst>
              <a:ext uri="{FF2B5EF4-FFF2-40B4-BE49-F238E27FC236}">
                <a16:creationId xmlns:a16="http://schemas.microsoft.com/office/drawing/2014/main" id="{F99BA6EE-C2B9-B918-4953-AF119248101B}"/>
              </a:ext>
            </a:extLst>
          </p:cNvPr>
          <p:cNvSpPr txBox="1">
            <a:spLocks/>
          </p:cNvSpPr>
          <p:nvPr/>
        </p:nvSpPr>
        <p:spPr>
          <a:xfrm>
            <a:off x="418644" y="1456897"/>
            <a:ext cx="5579310" cy="1000274"/>
          </a:xfrm>
          <a:prstGeom prst="rect">
            <a:avLst/>
          </a:prstGeom>
        </p:spPr>
        <p:txBody>
          <a:bodyPr wrap="square" lIns="0" tIns="0" rIns="0" bIns="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t>Create a new flow</a:t>
            </a:r>
          </a:p>
          <a:p>
            <a:pPr>
              <a:lnSpc>
                <a:spcPct val="100000"/>
              </a:lnSpc>
              <a:spcBef>
                <a:spcPts val="600"/>
              </a:spcBef>
            </a:pPr>
            <a:r>
              <a:rPr lang="en-US" dirty="0">
                <a:latin typeface="+mn-lt"/>
              </a:rPr>
              <a:t>The flow designer is where all flows are built, edited, and tested.</a:t>
            </a:r>
          </a:p>
        </p:txBody>
      </p:sp>
      <p:sp>
        <p:nvSpPr>
          <p:cNvPr id="13" name="Text Placeholder 4">
            <a:extLst>
              <a:ext uri="{FF2B5EF4-FFF2-40B4-BE49-F238E27FC236}">
                <a16:creationId xmlns:a16="http://schemas.microsoft.com/office/drawing/2014/main" id="{41B83255-7E65-6F66-23EE-E93344957450}"/>
              </a:ext>
            </a:extLst>
          </p:cNvPr>
          <p:cNvSpPr txBox="1">
            <a:spLocks/>
          </p:cNvSpPr>
          <p:nvPr/>
        </p:nvSpPr>
        <p:spPr>
          <a:xfrm>
            <a:off x="418643" y="2751918"/>
            <a:ext cx="5579311" cy="338554"/>
          </a:xfrm>
          <a:prstGeom prst="rect">
            <a:avLst/>
          </a:prstGeom>
        </p:spPr>
        <p:txBody>
          <a:bodyPr lIns="0" tIns="45720" rIns="0" bIns="45720"/>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pPr>
            <a:r>
              <a:rPr lang="en-US" sz="2000" dirty="0">
                <a:solidFill>
                  <a:srgbClr val="6A4B16"/>
                </a:solidFill>
              </a:rPr>
              <a:t>Actions</a:t>
            </a:r>
          </a:p>
        </p:txBody>
      </p:sp>
      <p:sp>
        <p:nvSpPr>
          <p:cNvPr id="14" name="Text Placeholder 4">
            <a:extLst>
              <a:ext uri="{FF2B5EF4-FFF2-40B4-BE49-F238E27FC236}">
                <a16:creationId xmlns:a16="http://schemas.microsoft.com/office/drawing/2014/main" id="{DE8E3518-94A9-B79C-6223-2A6A384F11C8}"/>
              </a:ext>
            </a:extLst>
          </p:cNvPr>
          <p:cNvSpPr txBox="1">
            <a:spLocks/>
          </p:cNvSpPr>
          <p:nvPr/>
        </p:nvSpPr>
        <p:spPr>
          <a:xfrm>
            <a:off x="418644" y="3064390"/>
            <a:ext cx="5579310" cy="767005"/>
          </a:xfrm>
          <a:prstGeom prst="rect">
            <a:avLst/>
          </a:prstGeom>
        </p:spPr>
        <p:txBody>
          <a:bodyPr lIns="0" tIns="45720" rIns="0" bIns="45720"/>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t>Actions are the basic building blocks of a flow; flows are essentially series of actions, which are run sequentially. </a:t>
            </a:r>
          </a:p>
        </p:txBody>
      </p:sp>
      <p:sp>
        <p:nvSpPr>
          <p:cNvPr id="15" name="Text Placeholder 4">
            <a:extLst>
              <a:ext uri="{FF2B5EF4-FFF2-40B4-BE49-F238E27FC236}">
                <a16:creationId xmlns:a16="http://schemas.microsoft.com/office/drawing/2014/main" id="{AE924B97-FE8C-9864-118B-1827784BCF36}"/>
              </a:ext>
            </a:extLst>
          </p:cNvPr>
          <p:cNvSpPr txBox="1">
            <a:spLocks/>
          </p:cNvSpPr>
          <p:nvPr/>
        </p:nvSpPr>
        <p:spPr>
          <a:xfrm>
            <a:off x="418643" y="4219167"/>
            <a:ext cx="5579311" cy="338554"/>
          </a:xfrm>
          <a:prstGeom prst="rect">
            <a:avLst/>
          </a:prstGeom>
        </p:spPr>
        <p:txBody>
          <a:bodyPr lIns="0" tIns="45720" rIns="0" bIns="45720"/>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pPr>
            <a:r>
              <a:rPr lang="en-US" sz="2000" dirty="0">
                <a:solidFill>
                  <a:srgbClr val="6A4B16"/>
                </a:solidFill>
              </a:rPr>
              <a:t>Variables</a:t>
            </a:r>
          </a:p>
        </p:txBody>
      </p:sp>
      <p:sp>
        <p:nvSpPr>
          <p:cNvPr id="16" name="Text Placeholder 4">
            <a:extLst>
              <a:ext uri="{FF2B5EF4-FFF2-40B4-BE49-F238E27FC236}">
                <a16:creationId xmlns:a16="http://schemas.microsoft.com/office/drawing/2014/main" id="{C34A6F0B-FD87-DE48-960E-80D7337945D5}"/>
              </a:ext>
            </a:extLst>
          </p:cNvPr>
          <p:cNvSpPr txBox="1">
            <a:spLocks/>
          </p:cNvSpPr>
          <p:nvPr/>
        </p:nvSpPr>
        <p:spPr>
          <a:xfrm>
            <a:off x="418644" y="4519301"/>
            <a:ext cx="5579310" cy="767005"/>
          </a:xfrm>
          <a:prstGeom prst="rect">
            <a:avLst/>
          </a:prstGeom>
        </p:spPr>
        <p:txBody>
          <a:bodyPr lIns="0" tIns="45720" rIns="0" bIns="45720"/>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t>Variables are data containers that Power Automate for desktop uses to store data for later use.</a:t>
            </a:r>
          </a:p>
        </p:txBody>
      </p:sp>
      <p:sp>
        <p:nvSpPr>
          <p:cNvPr id="10" name="Rectangle 1">
            <a:extLst>
              <a:ext uri="{FF2B5EF4-FFF2-40B4-BE49-F238E27FC236}">
                <a16:creationId xmlns:a16="http://schemas.microsoft.com/office/drawing/2014/main" id="{CBD31D17-8404-212A-3FDD-6D024B3989CD}"/>
              </a:ext>
              <a:ext uri="{C183D7F6-B498-43B3-948B-1728B52AA6E4}">
                <adec:decorative xmlns:adec="http://schemas.microsoft.com/office/drawing/2017/decorative" val="1"/>
              </a:ext>
            </a:extLst>
          </p:cNvPr>
          <p:cNvSpPr/>
          <p:nvPr/>
        </p:nvSpPr>
        <p:spPr bwMode="auto">
          <a:xfrm>
            <a:off x="6229842" y="1456896"/>
            <a:ext cx="5543514" cy="41295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662040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Create conditionals and loops (1/2)</a:t>
            </a:r>
          </a:p>
        </p:txBody>
      </p:sp>
      <p:pic>
        <p:nvPicPr>
          <p:cNvPr id="12" name="图片 11" descr="Screenshot of the If action properties dialog.">
            <a:extLst>
              <a:ext uri="{FF2B5EF4-FFF2-40B4-BE49-F238E27FC236}">
                <a16:creationId xmlns:a16="http://schemas.microsoft.com/office/drawing/2014/main" id="{318CFFA8-DE7A-8691-747D-687EC5373F6F}"/>
              </a:ext>
            </a:extLst>
          </p:cNvPr>
          <p:cNvPicPr>
            <a:picLocks noChangeAspect="1"/>
          </p:cNvPicPr>
          <p:nvPr/>
        </p:nvPicPr>
        <p:blipFill>
          <a:blip r:embed="rId3"/>
          <a:srcRect/>
          <a:stretch/>
        </p:blipFill>
        <p:spPr>
          <a:xfrm>
            <a:off x="6338890" y="1635518"/>
            <a:ext cx="5325418" cy="3765586"/>
          </a:xfrm>
          <a:prstGeom prst="rect">
            <a:avLst/>
          </a:prstGeom>
        </p:spPr>
      </p:pic>
      <p:sp>
        <p:nvSpPr>
          <p:cNvPr id="11" name="Text Placeholder 3">
            <a:extLst>
              <a:ext uri="{FF2B5EF4-FFF2-40B4-BE49-F238E27FC236}">
                <a16:creationId xmlns:a16="http://schemas.microsoft.com/office/drawing/2014/main" id="{F99BA6EE-C2B9-B918-4953-AF119248101B}"/>
              </a:ext>
            </a:extLst>
          </p:cNvPr>
          <p:cNvSpPr txBox="1">
            <a:spLocks/>
          </p:cNvSpPr>
          <p:nvPr/>
        </p:nvSpPr>
        <p:spPr>
          <a:xfrm>
            <a:off x="418644" y="1456897"/>
            <a:ext cx="5579310" cy="2231380"/>
          </a:xfrm>
          <a:prstGeom prst="rect">
            <a:avLst/>
          </a:prstGeom>
        </p:spPr>
        <p:txBody>
          <a:bodyPr wrap="square" lIns="0" tIns="0" rIns="0" bIns="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200"/>
              </a:spcAft>
            </a:pPr>
            <a:r>
              <a:rPr lang="en-US" sz="2400" dirty="0">
                <a:solidFill>
                  <a:srgbClr val="6A4B16"/>
                </a:solidFill>
              </a:rPr>
              <a:t>Conditionals</a:t>
            </a:r>
          </a:p>
          <a:p>
            <a:pPr marL="342900" indent="-342900">
              <a:lnSpc>
                <a:spcPct val="100000"/>
              </a:lnSpc>
              <a:spcBef>
                <a:spcPts val="600"/>
              </a:spcBef>
              <a:spcAft>
                <a:spcPts val="600"/>
              </a:spcAft>
              <a:buFont typeface="Arial" panose="020B0604020202020204" pitchFamily="34" charset="0"/>
              <a:buChar char="•"/>
            </a:pPr>
            <a:r>
              <a:rPr lang="en-US" dirty="0">
                <a:latin typeface="+mn-lt"/>
              </a:rPr>
              <a:t>Conditional actions allow flows to modify their behavior during runtime, based on the data available at the time.</a:t>
            </a:r>
          </a:p>
          <a:p>
            <a:pPr marL="342900" indent="-342900">
              <a:lnSpc>
                <a:spcPct val="100000"/>
              </a:lnSpc>
              <a:spcBef>
                <a:spcPts val="600"/>
              </a:spcBef>
              <a:spcAft>
                <a:spcPts val="600"/>
              </a:spcAft>
              <a:buFont typeface="Arial" panose="020B0604020202020204" pitchFamily="34" charset="0"/>
              <a:buChar char="•"/>
            </a:pPr>
            <a:r>
              <a:rPr lang="en-US" dirty="0">
                <a:latin typeface="+mn-lt"/>
              </a:rPr>
              <a:t>Essentially, they allow flows to make choices based on the information at their disposal.</a:t>
            </a:r>
          </a:p>
        </p:txBody>
      </p:sp>
      <p:sp>
        <p:nvSpPr>
          <p:cNvPr id="6" name="Rectangle 1">
            <a:extLst>
              <a:ext uri="{FF2B5EF4-FFF2-40B4-BE49-F238E27FC236}">
                <a16:creationId xmlns:a16="http://schemas.microsoft.com/office/drawing/2014/main" id="{041731C9-0530-6EE7-2D12-142852850B3F}"/>
              </a:ext>
              <a:ext uri="{C183D7F6-B498-43B3-948B-1728B52AA6E4}">
                <adec:decorative xmlns:adec="http://schemas.microsoft.com/office/drawing/2017/decorative" val="1"/>
              </a:ext>
            </a:extLst>
          </p:cNvPr>
          <p:cNvSpPr/>
          <p:nvPr/>
        </p:nvSpPr>
        <p:spPr bwMode="auto">
          <a:xfrm>
            <a:off x="6229842" y="1456896"/>
            <a:ext cx="5543514" cy="41295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762342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Create conditionals and loops (2/2)</a:t>
            </a:r>
          </a:p>
        </p:txBody>
      </p:sp>
      <p:pic>
        <p:nvPicPr>
          <p:cNvPr id="12" name="图片 11" descr="Screenshot of the Loop action properties dialog.">
            <a:extLst>
              <a:ext uri="{FF2B5EF4-FFF2-40B4-BE49-F238E27FC236}">
                <a16:creationId xmlns:a16="http://schemas.microsoft.com/office/drawing/2014/main" id="{318CFFA8-DE7A-8691-747D-687EC5373F6F}"/>
              </a:ext>
            </a:extLst>
          </p:cNvPr>
          <p:cNvPicPr>
            <a:picLocks noChangeAspect="1"/>
          </p:cNvPicPr>
          <p:nvPr/>
        </p:nvPicPr>
        <p:blipFill>
          <a:blip r:embed="rId3"/>
          <a:srcRect/>
          <a:stretch/>
        </p:blipFill>
        <p:spPr>
          <a:xfrm>
            <a:off x="6370635" y="1763150"/>
            <a:ext cx="5261928" cy="3517005"/>
          </a:xfrm>
          <a:prstGeom prst="rect">
            <a:avLst/>
          </a:prstGeom>
        </p:spPr>
      </p:pic>
      <p:sp>
        <p:nvSpPr>
          <p:cNvPr id="11" name="Text Placeholder 3">
            <a:extLst>
              <a:ext uri="{FF2B5EF4-FFF2-40B4-BE49-F238E27FC236}">
                <a16:creationId xmlns:a16="http://schemas.microsoft.com/office/drawing/2014/main" id="{F99BA6EE-C2B9-B918-4953-AF119248101B}"/>
              </a:ext>
            </a:extLst>
          </p:cNvPr>
          <p:cNvSpPr txBox="1">
            <a:spLocks/>
          </p:cNvSpPr>
          <p:nvPr/>
        </p:nvSpPr>
        <p:spPr>
          <a:xfrm>
            <a:off x="418644" y="1456897"/>
            <a:ext cx="5579310" cy="2231380"/>
          </a:xfrm>
          <a:prstGeom prst="rect">
            <a:avLst/>
          </a:prstGeom>
        </p:spPr>
        <p:txBody>
          <a:bodyPr wrap="square" lIns="0" tIns="0" rIns="0" bIns="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200"/>
              </a:spcAft>
            </a:pPr>
            <a:r>
              <a:rPr lang="en-US" sz="2400" dirty="0">
                <a:solidFill>
                  <a:srgbClr val="6A4B16"/>
                </a:solidFill>
              </a:rPr>
              <a:t>Loops</a:t>
            </a:r>
          </a:p>
          <a:p>
            <a:pPr marL="342900" indent="-342900">
              <a:lnSpc>
                <a:spcPct val="100000"/>
              </a:lnSpc>
              <a:spcBef>
                <a:spcPts val="600"/>
              </a:spcBef>
              <a:spcAft>
                <a:spcPts val="600"/>
              </a:spcAft>
              <a:buFont typeface="Arial" panose="020B0604020202020204" pitchFamily="34" charset="0"/>
              <a:buChar char="•"/>
            </a:pPr>
            <a:r>
              <a:rPr lang="en-US" dirty="0">
                <a:latin typeface="+mn-lt"/>
              </a:rPr>
              <a:t>Loops enable flow to repeat a block of actions multiple times.</a:t>
            </a:r>
          </a:p>
          <a:p>
            <a:pPr marL="342900" indent="-342900">
              <a:lnSpc>
                <a:spcPct val="100000"/>
              </a:lnSpc>
              <a:spcBef>
                <a:spcPts val="600"/>
              </a:spcBef>
              <a:spcAft>
                <a:spcPts val="600"/>
              </a:spcAft>
              <a:buFont typeface="Arial" panose="020B0604020202020204" pitchFamily="34" charset="0"/>
              <a:buChar char="•"/>
            </a:pPr>
            <a:r>
              <a:rPr lang="en-US" dirty="0">
                <a:latin typeface="+mn-lt"/>
              </a:rPr>
              <a:t>The number of repetitions is determined by the type of loop action used and its configuration.</a:t>
            </a:r>
          </a:p>
        </p:txBody>
      </p:sp>
      <p:sp>
        <p:nvSpPr>
          <p:cNvPr id="6" name="Rectangle 1">
            <a:extLst>
              <a:ext uri="{FF2B5EF4-FFF2-40B4-BE49-F238E27FC236}">
                <a16:creationId xmlns:a16="http://schemas.microsoft.com/office/drawing/2014/main" id="{0DEB2BDE-B549-10A2-FD2B-81223AB97DDB}"/>
              </a:ext>
              <a:ext uri="{C183D7F6-B498-43B3-948B-1728B52AA6E4}">
                <adec:decorative xmlns:adec="http://schemas.microsoft.com/office/drawing/2017/decorative" val="1"/>
              </a:ext>
            </a:extLst>
          </p:cNvPr>
          <p:cNvSpPr/>
          <p:nvPr/>
        </p:nvSpPr>
        <p:spPr bwMode="auto">
          <a:xfrm>
            <a:off x="6229842" y="1456896"/>
            <a:ext cx="5543514" cy="41295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210066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Using </a:t>
            </a:r>
            <a:r>
              <a:rPr lang="en-US" dirty="0" err="1"/>
              <a:t>subflows</a:t>
            </a:r>
            <a:endParaRPr lang="en-US" dirty="0"/>
          </a:p>
        </p:txBody>
      </p:sp>
      <p:pic>
        <p:nvPicPr>
          <p:cNvPr id="12" name="图片 11" descr="Screenshot of the workspace with a number of actions and nested loops.">
            <a:extLst>
              <a:ext uri="{FF2B5EF4-FFF2-40B4-BE49-F238E27FC236}">
                <a16:creationId xmlns:a16="http://schemas.microsoft.com/office/drawing/2014/main" id="{318CFFA8-DE7A-8691-747D-687EC5373F6F}"/>
              </a:ext>
            </a:extLst>
          </p:cNvPr>
          <p:cNvPicPr>
            <a:picLocks noChangeAspect="1"/>
          </p:cNvPicPr>
          <p:nvPr/>
        </p:nvPicPr>
        <p:blipFill>
          <a:blip r:embed="rId3"/>
          <a:srcRect/>
          <a:stretch/>
        </p:blipFill>
        <p:spPr>
          <a:xfrm>
            <a:off x="7232276" y="1597861"/>
            <a:ext cx="3521449" cy="3853408"/>
          </a:xfrm>
          <a:prstGeom prst="rect">
            <a:avLst/>
          </a:prstGeom>
        </p:spPr>
      </p:pic>
      <p:sp>
        <p:nvSpPr>
          <p:cNvPr id="11" name="Text Placeholder 3">
            <a:extLst>
              <a:ext uri="{FF2B5EF4-FFF2-40B4-BE49-F238E27FC236}">
                <a16:creationId xmlns:a16="http://schemas.microsoft.com/office/drawing/2014/main" id="{F99BA6EE-C2B9-B918-4953-AF119248101B}"/>
              </a:ext>
            </a:extLst>
          </p:cNvPr>
          <p:cNvSpPr txBox="1">
            <a:spLocks/>
          </p:cNvSpPr>
          <p:nvPr/>
        </p:nvSpPr>
        <p:spPr>
          <a:xfrm>
            <a:off x="418644" y="1456897"/>
            <a:ext cx="5579310" cy="2616101"/>
          </a:xfrm>
          <a:prstGeom prst="rect">
            <a:avLst/>
          </a:prstGeom>
        </p:spPr>
        <p:txBody>
          <a:bodyPr wrap="square" lIns="0" tIns="0" rIns="0" bIns="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lnSpc>
                <a:spcPct val="100000"/>
              </a:lnSpc>
              <a:spcBef>
                <a:spcPts val="600"/>
              </a:spcBef>
              <a:spcAft>
                <a:spcPts val="600"/>
              </a:spcAft>
              <a:buFont typeface="Arial" panose="020B0604020202020204" pitchFamily="34" charset="0"/>
              <a:buChar char="•"/>
            </a:pPr>
            <a:r>
              <a:rPr lang="en-US" dirty="0">
                <a:latin typeface="+mn-lt"/>
              </a:rPr>
              <a:t>When a flow contains a large number of actions, it may be split up into </a:t>
            </a:r>
            <a:r>
              <a:rPr lang="en-US" dirty="0" err="1">
                <a:latin typeface="+mn-lt"/>
              </a:rPr>
              <a:t>subflows</a:t>
            </a:r>
            <a:r>
              <a:rPr lang="en-US" dirty="0">
                <a:latin typeface="+mn-lt"/>
              </a:rPr>
              <a:t>, making it more manageable and easier to maintain.</a:t>
            </a:r>
          </a:p>
          <a:p>
            <a:pPr marL="342900" indent="-342900">
              <a:lnSpc>
                <a:spcPct val="100000"/>
              </a:lnSpc>
              <a:spcBef>
                <a:spcPts val="600"/>
              </a:spcBef>
              <a:spcAft>
                <a:spcPts val="600"/>
              </a:spcAft>
              <a:buFont typeface="Arial" panose="020B0604020202020204" pitchFamily="34" charset="0"/>
              <a:buChar char="•"/>
            </a:pPr>
            <a:r>
              <a:rPr lang="en-US" dirty="0" err="1">
                <a:latin typeface="+mn-lt"/>
              </a:rPr>
              <a:t>Subflows</a:t>
            </a:r>
            <a:r>
              <a:rPr lang="en-US" dirty="0">
                <a:latin typeface="+mn-lt"/>
              </a:rPr>
              <a:t> can be used to organize a flow's actions, but they also allow the reuse of parts of the flow, which helps to avoid cluttering by copy-pasted actions.</a:t>
            </a:r>
          </a:p>
        </p:txBody>
      </p:sp>
      <p:sp>
        <p:nvSpPr>
          <p:cNvPr id="6" name="Rectangle 1">
            <a:extLst>
              <a:ext uri="{FF2B5EF4-FFF2-40B4-BE49-F238E27FC236}">
                <a16:creationId xmlns:a16="http://schemas.microsoft.com/office/drawing/2014/main" id="{39271555-FC82-46A5-18EE-BF4F18D7C57B}"/>
              </a:ext>
              <a:ext uri="{C183D7F6-B498-43B3-948B-1728B52AA6E4}">
                <adec:decorative xmlns:adec="http://schemas.microsoft.com/office/drawing/2017/decorative" val="1"/>
              </a:ext>
            </a:extLst>
          </p:cNvPr>
          <p:cNvSpPr/>
          <p:nvPr/>
        </p:nvSpPr>
        <p:spPr bwMode="auto">
          <a:xfrm>
            <a:off x="6229842" y="1456896"/>
            <a:ext cx="5543514" cy="41295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130260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Test and debug flows (1/2)</a:t>
            </a:r>
          </a:p>
        </p:txBody>
      </p:sp>
      <p:sp>
        <p:nvSpPr>
          <p:cNvPr id="7" name="Rectangle 1">
            <a:extLst>
              <a:ext uri="{FF2B5EF4-FFF2-40B4-BE49-F238E27FC236}">
                <a16:creationId xmlns:a16="http://schemas.microsoft.com/office/drawing/2014/main" id="{598184C1-6E1A-67DE-026B-859FBCF1A01B}"/>
              </a:ext>
              <a:ext uri="{C183D7F6-B498-43B3-948B-1728B52AA6E4}">
                <adec:decorative xmlns:adec="http://schemas.microsoft.com/office/drawing/2017/decorative" val="1"/>
              </a:ext>
            </a:extLst>
          </p:cNvPr>
          <p:cNvSpPr/>
          <p:nvPr/>
        </p:nvSpPr>
        <p:spPr bwMode="auto">
          <a:xfrm>
            <a:off x="6229842" y="2976876"/>
            <a:ext cx="5543514" cy="262382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2" name="图片 11" descr="Screenshot of the main function breakpoint.">
            <a:extLst>
              <a:ext uri="{FF2B5EF4-FFF2-40B4-BE49-F238E27FC236}">
                <a16:creationId xmlns:a16="http://schemas.microsoft.com/office/drawing/2014/main" id="{318CFFA8-DE7A-8691-747D-687EC5373F6F}"/>
              </a:ext>
            </a:extLst>
          </p:cNvPr>
          <p:cNvPicPr>
            <a:picLocks noChangeAspect="1"/>
          </p:cNvPicPr>
          <p:nvPr/>
        </p:nvPicPr>
        <p:blipFill>
          <a:blip r:embed="rId3"/>
          <a:srcRect/>
          <a:stretch/>
        </p:blipFill>
        <p:spPr>
          <a:xfrm>
            <a:off x="6397335" y="3049864"/>
            <a:ext cx="5208527" cy="2477842"/>
          </a:xfrm>
          <a:prstGeom prst="rect">
            <a:avLst/>
          </a:prstGeom>
        </p:spPr>
      </p:pic>
      <p:sp>
        <p:nvSpPr>
          <p:cNvPr id="11" name="Text Placeholder 3">
            <a:extLst>
              <a:ext uri="{FF2B5EF4-FFF2-40B4-BE49-F238E27FC236}">
                <a16:creationId xmlns:a16="http://schemas.microsoft.com/office/drawing/2014/main" id="{F99BA6EE-C2B9-B918-4953-AF119248101B}"/>
              </a:ext>
            </a:extLst>
          </p:cNvPr>
          <p:cNvSpPr txBox="1">
            <a:spLocks/>
          </p:cNvSpPr>
          <p:nvPr/>
        </p:nvSpPr>
        <p:spPr>
          <a:xfrm>
            <a:off x="418643" y="1343826"/>
            <a:ext cx="11341267" cy="692497"/>
          </a:xfrm>
          <a:prstGeom prst="rect">
            <a:avLst/>
          </a:prstGeom>
        </p:spPr>
        <p:txBody>
          <a:bodyPr wrap="square" lIns="0" tIns="0" rIns="0" bIns="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2400" dirty="0">
                <a:solidFill>
                  <a:srgbClr val="6A4B16"/>
                </a:solidFill>
              </a:rPr>
              <a:t>Testing</a:t>
            </a:r>
          </a:p>
          <a:p>
            <a:pPr>
              <a:spcAft>
                <a:spcPts val="1200"/>
              </a:spcAft>
            </a:pPr>
            <a:r>
              <a:rPr lang="en-US" dirty="0">
                <a:latin typeface="+mn-lt"/>
              </a:rPr>
              <a:t>Flows under development can be run at any time in the flow designer, through the </a:t>
            </a:r>
            <a:r>
              <a:rPr lang="en-US" b="1" dirty="0">
                <a:latin typeface="+mn-lt"/>
              </a:rPr>
              <a:t>Run</a:t>
            </a:r>
            <a:r>
              <a:rPr lang="en-US" dirty="0">
                <a:latin typeface="+mn-lt"/>
              </a:rPr>
              <a:t> button.</a:t>
            </a:r>
          </a:p>
        </p:txBody>
      </p:sp>
      <p:sp>
        <p:nvSpPr>
          <p:cNvPr id="6" name="Rectangle 1">
            <a:extLst>
              <a:ext uri="{FF2B5EF4-FFF2-40B4-BE49-F238E27FC236}">
                <a16:creationId xmlns:a16="http://schemas.microsoft.com/office/drawing/2014/main" id="{8C5AA338-1150-3E94-00AE-AA4334CC38D9}"/>
              </a:ext>
              <a:ext uri="{C183D7F6-B498-43B3-948B-1728B52AA6E4}">
                <adec:decorative xmlns:adec="http://schemas.microsoft.com/office/drawing/2017/decorative" val="1"/>
              </a:ext>
            </a:extLst>
          </p:cNvPr>
          <p:cNvSpPr/>
          <p:nvPr/>
        </p:nvSpPr>
        <p:spPr bwMode="auto">
          <a:xfrm>
            <a:off x="418645" y="2976875"/>
            <a:ext cx="5543514" cy="262382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8" name="图片 7" descr="Screenshot of the designer toolbar with Run and Run next action highlighted.">
            <a:extLst>
              <a:ext uri="{FF2B5EF4-FFF2-40B4-BE49-F238E27FC236}">
                <a16:creationId xmlns:a16="http://schemas.microsoft.com/office/drawing/2014/main" id="{23049942-A02D-FA79-6F2B-714FDCDEF5C4}"/>
              </a:ext>
            </a:extLst>
          </p:cNvPr>
          <p:cNvPicPr>
            <a:picLocks noChangeAspect="1"/>
          </p:cNvPicPr>
          <p:nvPr/>
        </p:nvPicPr>
        <p:blipFill>
          <a:blip r:embed="rId4"/>
          <a:srcRect/>
          <a:stretch/>
        </p:blipFill>
        <p:spPr>
          <a:xfrm>
            <a:off x="581060" y="3478116"/>
            <a:ext cx="5218680" cy="1621337"/>
          </a:xfrm>
          <a:prstGeom prst="rect">
            <a:avLst/>
          </a:prstGeom>
        </p:spPr>
      </p:pic>
      <p:sp>
        <p:nvSpPr>
          <p:cNvPr id="10" name="Text Placeholder 3">
            <a:extLst>
              <a:ext uri="{FF2B5EF4-FFF2-40B4-BE49-F238E27FC236}">
                <a16:creationId xmlns:a16="http://schemas.microsoft.com/office/drawing/2014/main" id="{8A909819-BC15-DB8E-0CB9-8E9A2828B0E8}"/>
              </a:ext>
            </a:extLst>
          </p:cNvPr>
          <p:cNvSpPr txBox="1">
            <a:spLocks/>
          </p:cNvSpPr>
          <p:nvPr/>
        </p:nvSpPr>
        <p:spPr>
          <a:xfrm>
            <a:off x="418643" y="2283350"/>
            <a:ext cx="5543514" cy="684000"/>
          </a:xfrm>
          <a:prstGeom prst="rect">
            <a:avLst/>
          </a:prstGeom>
          <a:solidFill>
            <a:schemeClr val="bg2"/>
          </a:solidFill>
        </p:spPr>
        <p:txBody>
          <a:bodyPr wrap="square" lIns="72000" tIns="0" rIns="72000" bIns="0" anchor="ctr" anchorCtr="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spcBef>
                <a:spcPts val="600"/>
              </a:spcBef>
              <a:spcAft>
                <a:spcPts val="600"/>
              </a:spcAft>
            </a:pPr>
            <a:r>
              <a:rPr lang="en-US" altLang="zh-CN" sz="1800" b="0" i="0" dirty="0">
                <a:solidFill>
                  <a:srgbClr val="171717"/>
                </a:solidFill>
                <a:effectLst/>
                <a:latin typeface="Segoe UI" panose="020B0502040204020203" pitchFamily="34" charset="0"/>
              </a:rPr>
              <a:t>It is possible to run, stop, and resume the flow.</a:t>
            </a:r>
            <a:endParaRPr lang="en-US" sz="1800" dirty="0">
              <a:latin typeface="+mn-lt"/>
            </a:endParaRPr>
          </a:p>
        </p:txBody>
      </p:sp>
      <p:sp>
        <p:nvSpPr>
          <p:cNvPr id="13" name="Text Placeholder 3">
            <a:extLst>
              <a:ext uri="{FF2B5EF4-FFF2-40B4-BE49-F238E27FC236}">
                <a16:creationId xmlns:a16="http://schemas.microsoft.com/office/drawing/2014/main" id="{A70A2D69-C662-66AE-643E-83770F5AB9D5}"/>
              </a:ext>
            </a:extLst>
          </p:cNvPr>
          <p:cNvSpPr txBox="1">
            <a:spLocks/>
          </p:cNvSpPr>
          <p:nvPr/>
        </p:nvSpPr>
        <p:spPr>
          <a:xfrm>
            <a:off x="6229842" y="2284330"/>
            <a:ext cx="5543514" cy="684000"/>
          </a:xfrm>
          <a:prstGeom prst="rect">
            <a:avLst/>
          </a:prstGeom>
          <a:solidFill>
            <a:schemeClr val="bg2"/>
          </a:solidFill>
        </p:spPr>
        <p:txBody>
          <a:bodyPr wrap="square" lIns="72000" tIns="0" rIns="72000" bIns="0" anchor="ctr" anchorCtr="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spcBef>
                <a:spcPts val="600"/>
              </a:spcBef>
              <a:spcAft>
                <a:spcPts val="600"/>
              </a:spcAft>
            </a:pPr>
            <a:r>
              <a:rPr lang="en-US" altLang="zh-CN" sz="1800" b="0" i="0" dirty="0">
                <a:solidFill>
                  <a:srgbClr val="171717"/>
                </a:solidFill>
                <a:effectLst/>
                <a:latin typeface="Segoe UI" panose="020B0502040204020203" pitchFamily="34" charset="0"/>
              </a:rPr>
              <a:t>Breakpoints can be added to automatically pause the run when a specific action is reached</a:t>
            </a:r>
            <a:endParaRPr lang="en-US" sz="1800" dirty="0">
              <a:latin typeface="+mn-lt"/>
            </a:endParaRPr>
          </a:p>
        </p:txBody>
      </p:sp>
    </p:spTree>
    <p:extLst>
      <p:ext uri="{BB962C8B-B14F-4D97-AF65-F5344CB8AC3E}">
        <p14:creationId xmlns:p14="http://schemas.microsoft.com/office/powerpoint/2010/main" val="35537644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Test and debug flows (2/2)</a:t>
            </a:r>
          </a:p>
        </p:txBody>
      </p:sp>
      <p:pic>
        <p:nvPicPr>
          <p:cNvPr id="12" name="图片 11" descr="Screenshot of the errors pane showing eight errors.">
            <a:extLst>
              <a:ext uri="{FF2B5EF4-FFF2-40B4-BE49-F238E27FC236}">
                <a16:creationId xmlns:a16="http://schemas.microsoft.com/office/drawing/2014/main" id="{318CFFA8-DE7A-8691-747D-687EC5373F6F}"/>
              </a:ext>
            </a:extLst>
          </p:cNvPr>
          <p:cNvPicPr>
            <a:picLocks noChangeAspect="1"/>
          </p:cNvPicPr>
          <p:nvPr/>
        </p:nvPicPr>
        <p:blipFill>
          <a:blip r:embed="rId3"/>
          <a:srcRect/>
          <a:stretch/>
        </p:blipFill>
        <p:spPr>
          <a:xfrm>
            <a:off x="6370635" y="1792868"/>
            <a:ext cx="5261928" cy="3438521"/>
          </a:xfrm>
          <a:prstGeom prst="rect">
            <a:avLst/>
          </a:prstGeom>
        </p:spPr>
      </p:pic>
      <p:sp>
        <p:nvSpPr>
          <p:cNvPr id="11" name="Text Placeholder 3">
            <a:extLst>
              <a:ext uri="{FF2B5EF4-FFF2-40B4-BE49-F238E27FC236}">
                <a16:creationId xmlns:a16="http://schemas.microsoft.com/office/drawing/2014/main" id="{F99BA6EE-C2B9-B918-4953-AF119248101B}"/>
              </a:ext>
            </a:extLst>
          </p:cNvPr>
          <p:cNvSpPr txBox="1">
            <a:spLocks/>
          </p:cNvSpPr>
          <p:nvPr/>
        </p:nvSpPr>
        <p:spPr>
          <a:xfrm>
            <a:off x="418644" y="1456897"/>
            <a:ext cx="5579310" cy="3154710"/>
          </a:xfrm>
          <a:prstGeom prst="rect">
            <a:avLst/>
          </a:prstGeom>
        </p:spPr>
        <p:txBody>
          <a:bodyPr wrap="square" lIns="0" tIns="0" rIns="0" bIns="0">
            <a:spAutoFit/>
          </a:bodyPr>
          <a:lstStyle>
            <a:lvl1pPr marL="0" marR="0" indent="0" algn="l" defTabSz="914367" rtl="0" eaLnBrk="1" fontAlgn="auto" latinLnBrk="0" hangingPunct="1">
              <a:lnSpc>
                <a:spcPts val="2353"/>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200"/>
              </a:spcAft>
            </a:pPr>
            <a:r>
              <a:rPr lang="en-US" sz="2400" dirty="0">
                <a:solidFill>
                  <a:srgbClr val="6A4B16"/>
                </a:solidFill>
              </a:rPr>
              <a:t>Debugging</a:t>
            </a:r>
          </a:p>
          <a:p>
            <a:pPr marL="342900" indent="-342900">
              <a:lnSpc>
                <a:spcPct val="100000"/>
              </a:lnSpc>
              <a:spcBef>
                <a:spcPts val="600"/>
              </a:spcBef>
              <a:spcAft>
                <a:spcPts val="600"/>
              </a:spcAft>
              <a:buFont typeface="Arial" panose="020B0604020202020204" pitchFamily="34" charset="0"/>
              <a:buChar char="•"/>
            </a:pPr>
            <a:r>
              <a:rPr lang="en-US" dirty="0">
                <a:latin typeface="+mn-lt"/>
              </a:rPr>
              <a:t>In addition to the above, certain features are designed specifically for locating and correcting errors.</a:t>
            </a:r>
          </a:p>
          <a:p>
            <a:pPr marL="342900" indent="-342900">
              <a:lnSpc>
                <a:spcPct val="100000"/>
              </a:lnSpc>
              <a:spcBef>
                <a:spcPts val="600"/>
              </a:spcBef>
              <a:spcAft>
                <a:spcPts val="600"/>
              </a:spcAft>
              <a:buFont typeface="Arial" panose="020B0604020202020204" pitchFamily="34" charset="0"/>
              <a:buChar char="•"/>
            </a:pPr>
            <a:r>
              <a:rPr lang="en-US" dirty="0">
                <a:latin typeface="+mn-lt"/>
              </a:rPr>
              <a:t>Any design-time errors – errors that are identifiable before the flow is run – are communicated through red symbols in the designer, while details can also be found in the Errors pane at the bottom of the designer.</a:t>
            </a:r>
          </a:p>
        </p:txBody>
      </p:sp>
      <p:sp>
        <p:nvSpPr>
          <p:cNvPr id="6" name="Rectangle 1">
            <a:extLst>
              <a:ext uri="{FF2B5EF4-FFF2-40B4-BE49-F238E27FC236}">
                <a16:creationId xmlns:a16="http://schemas.microsoft.com/office/drawing/2014/main" id="{2AACE396-9BE4-2219-DE39-982F9F546175}"/>
              </a:ext>
              <a:ext uri="{C183D7F6-B498-43B3-948B-1728B52AA6E4}">
                <adec:decorative xmlns:adec="http://schemas.microsoft.com/office/drawing/2017/decorative" val="1"/>
              </a:ext>
            </a:extLst>
          </p:cNvPr>
          <p:cNvSpPr/>
          <p:nvPr/>
        </p:nvSpPr>
        <p:spPr bwMode="auto">
          <a:xfrm>
            <a:off x="6229842" y="1456896"/>
            <a:ext cx="5543514" cy="41295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2834971"/>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1768</TotalTime>
  <Words>1533</Words>
  <Application>Microsoft Office PowerPoint</Application>
  <PresentationFormat>Widescreen</PresentationFormat>
  <Paragraphs>108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Segoe UI</vt:lpstr>
      <vt:lpstr>Segoe UI Light</vt:lpstr>
      <vt:lpstr>Segoe UI Semibold</vt:lpstr>
      <vt:lpstr>Wingdings</vt:lpstr>
      <vt:lpstr>Microsoft Power Platform Template</vt:lpstr>
      <vt:lpstr>Get Started with Power Automate for Desktop</vt:lpstr>
      <vt:lpstr>Power Automate for Desktop Development Essentials</vt:lpstr>
      <vt:lpstr>Introduction</vt:lpstr>
      <vt:lpstr>Create a flow in the flow designer</vt:lpstr>
      <vt:lpstr>Create conditionals and loops (1/2)</vt:lpstr>
      <vt:lpstr>Create conditionals and loops (2/2)</vt:lpstr>
      <vt:lpstr>Using subflows</vt:lpstr>
      <vt:lpstr>Test and debug flows (1/2)</vt:lpstr>
      <vt:lpstr>Test and debug flows (2/2)</vt:lpstr>
      <vt:lpstr>Manage UI elements and images (1/2)</vt:lpstr>
      <vt:lpstr>Manage UI elements and images (2/2)</vt:lpstr>
      <vt:lpstr>Deploy exception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Started with Power Automate for Desktop</dc:title>
  <cp:lastModifiedBy>Jenkins</cp:lastModifiedBy>
  <cp:revision>1</cp:revision>
  <dcterms:created xsi:type="dcterms:W3CDTF">2020-04-30T00:33:59Z</dcterms:created>
  <dcterms:modified xsi:type="dcterms:W3CDTF">2022-12-01T00:28:16Z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