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24384000" cy="13716000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Helvetica Neue" panose="020B0604020202020204" charset="0"/>
      <p:regular r:id="rId19"/>
      <p:bold r:id="rId20"/>
      <p:italic r:id="rId21"/>
      <p:boldItalic r:id="rId22"/>
    </p:embeddedFont>
    <p:embeddedFont>
      <p:font typeface="Helvetica Neue Ligh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4F68B2F5-CF6B-49E8-A2E1-FC2497CAF559}">
  <a:tblStyle styleId="{4F68B2F5-CF6B-49E8-A2E1-FC2497CAF559}" styleName="Table_0">
    <a:wholeTbl>
      <a:tcTxStyle b="off" i="off">
        <a:font>
          <a:latin typeface="Helvetica Neue Medium"/>
          <a:ea typeface="Helvetica Neue Medium"/>
          <a:cs typeface="Helvetica Neue Medium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Char char="●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l" rtl="0">
              <a:lnSpc>
                <a:spcPct val="117999"/>
              </a:lnSpc>
              <a:spcBef>
                <a:spcPts val="0"/>
              </a:spcBef>
              <a:buChar char="○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l" rtl="0">
              <a:lnSpc>
                <a:spcPct val="117999"/>
              </a:lnSpc>
              <a:spcBef>
                <a:spcPts val="0"/>
              </a:spcBef>
              <a:buChar char="■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l" rtl="0">
              <a:lnSpc>
                <a:spcPct val="117999"/>
              </a:lnSpc>
              <a:spcBef>
                <a:spcPts val="0"/>
              </a:spcBef>
              <a:buChar char="●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l" rtl="0">
              <a:lnSpc>
                <a:spcPct val="117999"/>
              </a:lnSpc>
              <a:spcBef>
                <a:spcPts val="0"/>
              </a:spcBef>
              <a:buChar char="○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l" rtl="0">
              <a:lnSpc>
                <a:spcPct val="117999"/>
              </a:lnSpc>
              <a:spcBef>
                <a:spcPts val="0"/>
              </a:spcBef>
              <a:buChar char="■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l" rtl="0">
              <a:lnSpc>
                <a:spcPct val="117999"/>
              </a:lnSpc>
              <a:spcBef>
                <a:spcPts val="0"/>
              </a:spcBef>
              <a:buChar char="●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l" rtl="0">
              <a:lnSpc>
                <a:spcPct val="117999"/>
              </a:lnSpc>
              <a:spcBef>
                <a:spcPts val="0"/>
              </a:spcBef>
              <a:buChar char="○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l" rtl="0">
              <a:lnSpc>
                <a:spcPct val="117999"/>
              </a:lnSpc>
              <a:spcBef>
                <a:spcPts val="0"/>
              </a:spcBef>
              <a:buChar char="■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lang="es-MX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Seguir con los requisitos en el navegador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lang="es-MX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Seguir con los requisitos en el navegador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lang="es-MX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Seguir con los requisitos en el navegador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lang="es-MX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Navegar por el diagrama :)</a:t>
            </a:r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7999" cy="4648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7999" cy="1587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7" cy="461058"/>
          </a:xfrm>
          <a:prstGeom prst="rect">
            <a:avLst/>
          </a:prstGeom>
          <a:noFill/>
          <a:ln>
            <a:noFill/>
          </a:ln>
        </p:spPr>
        <p:txBody>
          <a:bodyPr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s-MX"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‹Nº›</a:t>
            </a:fld>
            <a:endParaRPr lang="es-MX" sz="24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pic" idx="2"/>
          </p:nvPr>
        </p:nvSpPr>
        <p:spPr>
          <a:xfrm>
            <a:off x="13169900" y="3149600"/>
            <a:ext cx="9524999" cy="9296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635000" marR="0" lvl="0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lvl="1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lvl="2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lvl="3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lvl="4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558800" marR="0" lvl="0" indent="-257175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117600" marR="0" lvl="1" indent="-257175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676400" marR="0" lvl="2" indent="-257175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235200" marR="0" lvl="3" indent="-257175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794000" marR="0" lvl="4" indent="-257175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7" cy="461058"/>
          </a:xfrm>
          <a:prstGeom prst="rect">
            <a:avLst/>
          </a:prstGeom>
          <a:noFill/>
          <a:ln>
            <a:noFill/>
          </a:ln>
        </p:spPr>
        <p:txBody>
          <a:bodyPr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s-MX"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‹Nº›</a:t>
            </a:fld>
            <a:endParaRPr lang="es-MX" sz="24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to (vertical)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pic" idx="2"/>
          </p:nvPr>
        </p:nvSpPr>
        <p:spPr>
          <a:xfrm>
            <a:off x="13165979" y="952500"/>
            <a:ext cx="9525001" cy="1146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635000" marR="0" lvl="0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lvl="1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lvl="2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lvl="3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lvl="4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7" cy="461058"/>
          </a:xfrm>
          <a:prstGeom prst="rect">
            <a:avLst/>
          </a:prstGeom>
          <a:noFill/>
          <a:ln>
            <a:noFill/>
          </a:ln>
        </p:spPr>
        <p:txBody>
          <a:bodyPr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s-MX"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‹Nº›</a:t>
            </a:fld>
            <a:endParaRPr lang="es-MX" sz="24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foto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pic" idx="2"/>
          </p:nvPr>
        </p:nvSpPr>
        <p:spPr>
          <a:xfrm>
            <a:off x="15760700" y="7048500"/>
            <a:ext cx="7404099" cy="5549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635000" marR="0" lvl="0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lvl="1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lvl="2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lvl="3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lvl="4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pic" idx="3"/>
          </p:nvPr>
        </p:nvSpPr>
        <p:spPr>
          <a:xfrm>
            <a:off x="15760700" y="1130300"/>
            <a:ext cx="7404099" cy="5549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635000" marR="0" lvl="0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lvl="1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lvl="2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lvl="3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lvl="4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Shape 26"/>
          <p:cNvSpPr>
            <a:spLocks noGrp="1"/>
          </p:cNvSpPr>
          <p:nvPr>
            <p:ph type="pic" idx="4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635000" marR="0" lvl="0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lvl="1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lvl="2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lvl="3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lvl="4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7" cy="461058"/>
          </a:xfrm>
          <a:prstGeom prst="rect">
            <a:avLst/>
          </a:prstGeom>
          <a:noFill/>
          <a:ln>
            <a:noFill/>
          </a:ln>
        </p:spPr>
        <p:txBody>
          <a:bodyPr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s-MX"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‹Nº›</a:t>
            </a:fld>
            <a:endParaRPr lang="es-MX" sz="24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lvl="1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lvl="2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lvl="3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lvl="4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lvl="1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lvl="2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lvl="3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lvl="4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7" cy="461058"/>
          </a:xfrm>
          <a:prstGeom prst="rect">
            <a:avLst/>
          </a:prstGeom>
          <a:noFill/>
          <a:ln>
            <a:noFill/>
          </a:ln>
        </p:spPr>
        <p:txBody>
          <a:bodyPr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s-MX"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‹Nº›</a:t>
            </a:fld>
            <a:endParaRPr lang="es-MX" sz="24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to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635000" marR="0" lvl="0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lvl="1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lvl="2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lvl="3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lvl="4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7" cy="461058"/>
          </a:xfrm>
          <a:prstGeom prst="rect">
            <a:avLst/>
          </a:prstGeom>
          <a:noFill/>
          <a:ln>
            <a:noFill/>
          </a:ln>
        </p:spPr>
        <p:txBody>
          <a:bodyPr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s-MX"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‹Nº›</a:t>
            </a:fld>
            <a:endParaRPr lang="es-MX" sz="24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635000" marR="0" lvl="0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lvl="1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lvl="2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lvl="3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lvl="4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2222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7" cy="461058"/>
          </a:xfrm>
          <a:prstGeom prst="rect">
            <a:avLst/>
          </a:prstGeom>
          <a:noFill/>
          <a:ln>
            <a:noFill/>
          </a:ln>
        </p:spPr>
        <p:txBody>
          <a:bodyPr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s-MX"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‹Nº›</a:t>
            </a:fld>
            <a:endParaRPr lang="es-MX" sz="24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 l="636" t="15313" r="-1399" b="39463"/>
          <a:stretch/>
        </p:blipFill>
        <p:spPr>
          <a:xfrm>
            <a:off x="3810000" y="1989666"/>
            <a:ext cx="16763999" cy="9736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983705" y="138219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6210"/>
              </a:buClr>
              <a:buSzPct val="25000"/>
              <a:buFont typeface="Century Gothic"/>
              <a:buNone/>
            </a:pPr>
            <a:r>
              <a:rPr lang="es-MX" sz="11200" b="1" i="0" u="none" strike="noStrike" cap="none">
                <a:solidFill>
                  <a:srgbClr val="E6621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 de comunicación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r="3459"/>
          <a:stretch/>
        </p:blipFill>
        <p:spPr>
          <a:xfrm rot="-5400000">
            <a:off x="16027906" y="-2431014"/>
            <a:ext cx="13804249" cy="18504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4">
            <a:alphaModFix/>
          </a:blip>
          <a:srcRect l="53768" t="47961" r="18904" b="39188"/>
          <a:stretch/>
        </p:blipFill>
        <p:spPr>
          <a:xfrm>
            <a:off x="0" y="8882742"/>
            <a:ext cx="7942218" cy="4833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8987" y="138225"/>
            <a:ext cx="15214726" cy="1521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983705" y="138219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6210"/>
              </a:buClr>
              <a:buSzPct val="25000"/>
              <a:buFont typeface="Century Gothic"/>
              <a:buNone/>
            </a:pPr>
            <a:r>
              <a:rPr lang="es-MX" sz="11200" b="1" i="0" u="none" strike="noStrike" cap="none">
                <a:solidFill>
                  <a:srgbClr val="E6621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 de comunicación</a:t>
            </a: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r="3456"/>
          <a:stretch/>
        </p:blipFill>
        <p:spPr>
          <a:xfrm rot="-5400000">
            <a:off x="16028001" y="-2431059"/>
            <a:ext cx="13804200" cy="185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4">
            <a:alphaModFix/>
          </a:blip>
          <a:srcRect l="53768" t="47962" r="18904" b="39187"/>
          <a:stretch/>
        </p:blipFill>
        <p:spPr>
          <a:xfrm>
            <a:off x="0" y="8882742"/>
            <a:ext cx="7942200" cy="48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8475" y="3011202"/>
            <a:ext cx="10756149" cy="953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983705" y="138219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6210"/>
              </a:buClr>
              <a:buSzPct val="25000"/>
              <a:buFont typeface="Century Gothic"/>
              <a:buNone/>
            </a:pPr>
            <a:r>
              <a:rPr lang="es-MX" sz="11200" b="1" i="0" u="none" strike="noStrike" cap="none">
                <a:solidFill>
                  <a:srgbClr val="E6621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 de comunicación</a:t>
            </a: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r="3456"/>
          <a:stretch/>
        </p:blipFill>
        <p:spPr>
          <a:xfrm rot="-5400000">
            <a:off x="16028001" y="-2431059"/>
            <a:ext cx="13804200" cy="185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 l="53768" t="47962" r="18904" b="39187"/>
          <a:stretch/>
        </p:blipFill>
        <p:spPr>
          <a:xfrm>
            <a:off x="0" y="8882742"/>
            <a:ext cx="7942200" cy="48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2325" y="2549478"/>
            <a:ext cx="16008448" cy="1027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983705" y="138219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6210"/>
              </a:buClr>
              <a:buSzPct val="25000"/>
              <a:buFont typeface="Century Gothic"/>
              <a:buNone/>
            </a:pPr>
            <a:r>
              <a:rPr lang="es-MX" sz="11200" b="1" i="0" u="none" strike="noStrike" cap="none">
                <a:solidFill>
                  <a:srgbClr val="E6621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 funcionales</a:t>
            </a: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3">
            <a:alphaModFix/>
          </a:blip>
          <a:srcRect r="3459"/>
          <a:stretch/>
        </p:blipFill>
        <p:spPr>
          <a:xfrm rot="-5400000">
            <a:off x="16027906" y="-2431014"/>
            <a:ext cx="13804249" cy="18504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 rotWithShape="1">
          <a:blip r:embed="rId4">
            <a:alphaModFix/>
          </a:blip>
          <a:srcRect l="53768" t="47961" r="18904" b="39188"/>
          <a:stretch/>
        </p:blipFill>
        <p:spPr>
          <a:xfrm>
            <a:off x="0" y="8882742"/>
            <a:ext cx="7942218" cy="483325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/>
          <p:nvPr/>
        </p:nvSpPr>
        <p:spPr>
          <a:xfrm>
            <a:off x="3628067" y="3075943"/>
            <a:ext cx="6708937" cy="690817"/>
          </a:xfrm>
          <a:prstGeom prst="roundRect">
            <a:avLst>
              <a:gd name="adj" fmla="val 16667"/>
            </a:avLst>
          </a:prstGeom>
          <a:solidFill>
            <a:srgbClr val="CD5334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MX" sz="3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Alta Prioridad</a:t>
            </a:r>
          </a:p>
        </p:txBody>
      </p:sp>
      <p:sp>
        <p:nvSpPr>
          <p:cNvPr id="49" name="Shape 49"/>
          <p:cNvSpPr/>
          <p:nvPr/>
        </p:nvSpPr>
        <p:spPr>
          <a:xfrm>
            <a:off x="4266808" y="3948092"/>
            <a:ext cx="5462949" cy="562518"/>
          </a:xfrm>
          <a:prstGeom prst="roundRect">
            <a:avLst>
              <a:gd name="adj" fmla="val 16667"/>
            </a:avLst>
          </a:prstGeom>
          <a:solidFill>
            <a:srgbClr val="CD5334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MX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Buscar producto</a:t>
            </a:r>
          </a:p>
        </p:txBody>
      </p:sp>
      <p:sp>
        <p:nvSpPr>
          <p:cNvPr id="50" name="Shape 50"/>
          <p:cNvSpPr/>
          <p:nvPr/>
        </p:nvSpPr>
        <p:spPr>
          <a:xfrm>
            <a:off x="4266808" y="4690646"/>
            <a:ext cx="5462949" cy="562518"/>
          </a:xfrm>
          <a:prstGeom prst="roundRect">
            <a:avLst>
              <a:gd name="adj" fmla="val 16667"/>
            </a:avLst>
          </a:prstGeom>
          <a:solidFill>
            <a:srgbClr val="CD5334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MX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Filtrar Productos</a:t>
            </a:r>
          </a:p>
        </p:txBody>
      </p:sp>
      <p:sp>
        <p:nvSpPr>
          <p:cNvPr id="51" name="Shape 51"/>
          <p:cNvSpPr/>
          <p:nvPr/>
        </p:nvSpPr>
        <p:spPr>
          <a:xfrm>
            <a:off x="6972157" y="5608337"/>
            <a:ext cx="6708937" cy="690817"/>
          </a:xfrm>
          <a:prstGeom prst="roundRect">
            <a:avLst>
              <a:gd name="adj" fmla="val 16667"/>
            </a:avLst>
          </a:prstGeom>
          <a:solidFill>
            <a:srgbClr val="FAA916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MX" sz="3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Media Prioridad</a:t>
            </a:r>
          </a:p>
        </p:txBody>
      </p:sp>
      <p:sp>
        <p:nvSpPr>
          <p:cNvPr id="52" name="Shape 52"/>
          <p:cNvSpPr/>
          <p:nvPr/>
        </p:nvSpPr>
        <p:spPr>
          <a:xfrm>
            <a:off x="7768846" y="6458201"/>
            <a:ext cx="5462949" cy="562518"/>
          </a:xfrm>
          <a:prstGeom prst="roundRect">
            <a:avLst>
              <a:gd name="adj" fmla="val 16667"/>
            </a:avLst>
          </a:prstGeom>
          <a:solidFill>
            <a:srgbClr val="FAA916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MX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Publicar anuncio</a:t>
            </a:r>
          </a:p>
        </p:txBody>
      </p:sp>
      <p:sp>
        <p:nvSpPr>
          <p:cNvPr id="53" name="Shape 53"/>
          <p:cNvSpPr/>
          <p:nvPr/>
        </p:nvSpPr>
        <p:spPr>
          <a:xfrm>
            <a:off x="7768846" y="7200754"/>
            <a:ext cx="5462949" cy="562518"/>
          </a:xfrm>
          <a:prstGeom prst="roundRect">
            <a:avLst>
              <a:gd name="adj" fmla="val 16667"/>
            </a:avLst>
          </a:prstGeom>
          <a:solidFill>
            <a:srgbClr val="FAA916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MX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Publicar producto</a:t>
            </a:r>
          </a:p>
        </p:txBody>
      </p:sp>
      <p:sp>
        <p:nvSpPr>
          <p:cNvPr id="54" name="Shape 54"/>
          <p:cNvSpPr/>
          <p:nvPr/>
        </p:nvSpPr>
        <p:spPr>
          <a:xfrm>
            <a:off x="7768846" y="7943307"/>
            <a:ext cx="5462949" cy="562518"/>
          </a:xfrm>
          <a:prstGeom prst="roundRect">
            <a:avLst>
              <a:gd name="adj" fmla="val 16667"/>
            </a:avLst>
          </a:prstGeom>
          <a:solidFill>
            <a:srgbClr val="FAA916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MX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 producto</a:t>
            </a:r>
          </a:p>
        </p:txBody>
      </p:sp>
      <p:sp>
        <p:nvSpPr>
          <p:cNvPr id="55" name="Shape 55"/>
          <p:cNvSpPr/>
          <p:nvPr/>
        </p:nvSpPr>
        <p:spPr>
          <a:xfrm>
            <a:off x="7768845" y="8683471"/>
            <a:ext cx="5462949" cy="562518"/>
          </a:xfrm>
          <a:prstGeom prst="roundRect">
            <a:avLst>
              <a:gd name="adj" fmla="val 16667"/>
            </a:avLst>
          </a:prstGeom>
          <a:solidFill>
            <a:srgbClr val="FAA916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MX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Acceder a PayPal</a:t>
            </a:r>
          </a:p>
        </p:txBody>
      </p:sp>
      <p:sp>
        <p:nvSpPr>
          <p:cNvPr id="56" name="Shape 56"/>
          <p:cNvSpPr/>
          <p:nvPr/>
        </p:nvSpPr>
        <p:spPr>
          <a:xfrm>
            <a:off x="10364150" y="9679600"/>
            <a:ext cx="6708937" cy="690817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MX" sz="3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Baja Prioridad</a:t>
            </a:r>
          </a:p>
        </p:txBody>
      </p:sp>
      <p:sp>
        <p:nvSpPr>
          <p:cNvPr id="57" name="Shape 57"/>
          <p:cNvSpPr/>
          <p:nvPr/>
        </p:nvSpPr>
        <p:spPr>
          <a:xfrm>
            <a:off x="11113750" y="10543546"/>
            <a:ext cx="5462949" cy="618770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MX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Reportar producto</a:t>
            </a:r>
          </a:p>
        </p:txBody>
      </p:sp>
      <p:sp>
        <p:nvSpPr>
          <p:cNvPr id="58" name="Shape 58"/>
          <p:cNvSpPr/>
          <p:nvPr/>
        </p:nvSpPr>
        <p:spPr>
          <a:xfrm>
            <a:off x="11113749" y="11340027"/>
            <a:ext cx="5462949" cy="618770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MX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Seleccionar Ubicación</a:t>
            </a:r>
          </a:p>
        </p:txBody>
      </p:sp>
      <p:sp>
        <p:nvSpPr>
          <p:cNvPr id="59" name="Shape 59"/>
          <p:cNvSpPr/>
          <p:nvPr/>
        </p:nvSpPr>
        <p:spPr>
          <a:xfrm>
            <a:off x="11113749" y="12131925"/>
            <a:ext cx="5462949" cy="618770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MX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Solicitar entrega a ubicación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983705" y="138219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6210"/>
              </a:buClr>
              <a:buSzPct val="25000"/>
              <a:buFont typeface="Century Gothic"/>
              <a:buNone/>
            </a:pPr>
            <a:r>
              <a:rPr lang="es-MX" sz="11200" b="1" i="0" u="none" strike="noStrike" cap="none">
                <a:solidFill>
                  <a:srgbClr val="E6621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Diagramas de Actividad</a:t>
            </a:r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 r="3459"/>
          <a:stretch/>
        </p:blipFill>
        <p:spPr>
          <a:xfrm rot="-5400000">
            <a:off x="16027906" y="-2431014"/>
            <a:ext cx="13804249" cy="18504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 rotWithShape="1">
          <a:blip r:embed="rId4">
            <a:alphaModFix/>
          </a:blip>
          <a:srcRect l="53768" t="47961" r="18904" b="39188"/>
          <a:stretch/>
        </p:blipFill>
        <p:spPr>
          <a:xfrm>
            <a:off x="0" y="8882742"/>
            <a:ext cx="7942218" cy="4833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04060" y="1916056"/>
            <a:ext cx="7117635" cy="11637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r="3459"/>
          <a:stretch/>
        </p:blipFill>
        <p:spPr>
          <a:xfrm rot="-5400000">
            <a:off x="16027906" y="-2431014"/>
            <a:ext cx="13804249" cy="18504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4">
            <a:alphaModFix/>
          </a:blip>
          <a:srcRect l="53768" t="47961" r="18904" b="39188"/>
          <a:stretch/>
        </p:blipFill>
        <p:spPr>
          <a:xfrm>
            <a:off x="0" y="8882742"/>
            <a:ext cx="7942218" cy="4833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50317" y="245217"/>
            <a:ext cx="7745668" cy="1301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201736" y="387076"/>
            <a:ext cx="8915400" cy="1286827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11326760" y="4188542"/>
            <a:ext cx="9910916" cy="2330245"/>
          </a:xfrm>
          <a:prstGeom prst="rect">
            <a:avLst/>
          </a:prstGeom>
          <a:noFill/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30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Shape 77"/>
          <p:cNvSpPr txBox="1"/>
          <p:nvPr/>
        </p:nvSpPr>
        <p:spPr>
          <a:xfrm rot="-5400000">
            <a:off x="6700797" y="5588562"/>
            <a:ext cx="9910916" cy="564256"/>
          </a:xfrm>
          <a:prstGeom prst="rect">
            <a:avLst/>
          </a:prstGeom>
          <a:noFill/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s-MX" sz="3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Borrar Promoción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983705" y="138219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6210"/>
              </a:buClr>
              <a:buSzPct val="25000"/>
              <a:buFont typeface="Century Gothic"/>
              <a:buNone/>
            </a:pPr>
            <a:r>
              <a:rPr lang="es-MX" sz="11200" b="1" i="0" u="none" strike="noStrike" cap="none">
                <a:solidFill>
                  <a:srgbClr val="E6621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Reglas de negocio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r="3459"/>
          <a:stretch/>
        </p:blipFill>
        <p:spPr>
          <a:xfrm rot="-5400000">
            <a:off x="16027906" y="-2431014"/>
            <a:ext cx="13804249" cy="18504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4">
            <a:alphaModFix/>
          </a:blip>
          <a:srcRect l="53768" t="47961" r="18904" b="39188"/>
          <a:stretch/>
        </p:blipFill>
        <p:spPr>
          <a:xfrm>
            <a:off x="0" y="8882742"/>
            <a:ext cx="7942218" cy="483325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2061150" y="2767275"/>
            <a:ext cx="20261700" cy="861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MX" sz="3000"/>
              <a:t>Se baneará a los usuarios que usen contenido de carácter sexual y/o explícito.</a:t>
            </a:r>
          </a:p>
          <a:p>
            <a:pPr lvl="0" rtl="0">
              <a:spcBef>
                <a:spcPts val="0"/>
              </a:spcBef>
              <a:buNone/>
            </a:pPr>
            <a:endParaRPr sz="3000"/>
          </a:p>
          <a:p>
            <a:pPr lvl="0" rtl="0">
              <a:spcBef>
                <a:spcPts val="0"/>
              </a:spcBef>
              <a:buNone/>
            </a:pPr>
            <a:endParaRPr sz="3000"/>
          </a:p>
          <a:p>
            <a:pPr lvl="0" rtl="0">
              <a:spcBef>
                <a:spcPts val="0"/>
              </a:spcBef>
              <a:buNone/>
            </a:pP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s-MX" sz="3000"/>
              <a:t>Solo puede haber una promoción vigente por producto -</a:t>
            </a:r>
          </a:p>
          <a:p>
            <a:pPr lvl="0" rtl="0">
              <a:spcBef>
                <a:spcPts val="0"/>
              </a:spcBef>
              <a:buNone/>
            </a:pPr>
            <a:endParaRPr sz="3000"/>
          </a:p>
          <a:p>
            <a:pPr lvl="0" rtl="0">
              <a:spcBef>
                <a:spcPts val="0"/>
              </a:spcBef>
              <a:buNone/>
            </a:pPr>
            <a:endParaRPr sz="3000"/>
          </a:p>
          <a:p>
            <a:pPr lvl="0" rtl="0">
              <a:spcBef>
                <a:spcPts val="0"/>
              </a:spcBef>
              <a:buNone/>
            </a:pP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s-MX" sz="3000"/>
              <a:t>Solo se puede tener un anuncio vigente por producto -</a:t>
            </a:r>
          </a:p>
          <a:p>
            <a:pPr lvl="0" rtl="0">
              <a:spcBef>
                <a:spcPts val="0"/>
              </a:spcBef>
              <a:buNone/>
            </a:pPr>
            <a:endParaRPr sz="3000"/>
          </a:p>
          <a:p>
            <a:pPr lvl="0" rtl="0">
              <a:spcBef>
                <a:spcPts val="0"/>
              </a:spcBef>
              <a:buNone/>
            </a:pPr>
            <a:endParaRPr sz="3000"/>
          </a:p>
          <a:p>
            <a:pPr lvl="0" rtl="0">
              <a:spcBef>
                <a:spcPts val="0"/>
              </a:spcBef>
              <a:buNone/>
            </a:pP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s-MX" sz="3000"/>
              <a:t>El súper-administrador borrará cualquier publicación que considere no se apeguen a los términos y condiciones de la página. 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983705" y="138219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6210"/>
              </a:buClr>
              <a:buSzPct val="25000"/>
              <a:buFont typeface="Century Gothic"/>
              <a:buNone/>
            </a:pPr>
            <a:r>
              <a:rPr lang="es-MX" sz="11200" b="1" i="0" u="none" strike="noStrike" cap="none">
                <a:solidFill>
                  <a:srgbClr val="E6621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r="3459"/>
          <a:stretch/>
        </p:blipFill>
        <p:spPr>
          <a:xfrm rot="-5400000">
            <a:off x="16027906" y="-2431014"/>
            <a:ext cx="13804249" cy="18504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4">
            <a:alphaModFix/>
          </a:blip>
          <a:srcRect l="53768" t="47961" r="18904" b="39188"/>
          <a:stretch/>
        </p:blipFill>
        <p:spPr>
          <a:xfrm>
            <a:off x="0" y="8882742"/>
            <a:ext cx="7942218" cy="4833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58498" y="608975"/>
            <a:ext cx="16177813" cy="1310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983705" y="138219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6210"/>
              </a:buClr>
              <a:buSzPct val="25000"/>
              <a:buFont typeface="Century Gothic"/>
              <a:buNone/>
            </a:pPr>
            <a:r>
              <a:rPr lang="es-MX" sz="11200" b="1" i="0" u="none" strike="noStrike" cap="none">
                <a:solidFill>
                  <a:srgbClr val="E6621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Diccionario de datos</a:t>
            </a: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r="3459"/>
          <a:stretch/>
        </p:blipFill>
        <p:spPr>
          <a:xfrm rot="-5400000">
            <a:off x="16027906" y="-2431014"/>
            <a:ext cx="13804249" cy="18504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4">
            <a:alphaModFix/>
          </a:blip>
          <a:srcRect l="53768" t="47961" r="18904" b="39188"/>
          <a:stretch/>
        </p:blipFill>
        <p:spPr>
          <a:xfrm>
            <a:off x="0" y="8882742"/>
            <a:ext cx="7942218" cy="483325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" name="Shape 101"/>
          <p:cNvGraphicFramePr/>
          <p:nvPr/>
        </p:nvGraphicFramePr>
        <p:xfrm>
          <a:off x="2382683" y="387638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{4F68B2F5-CF6B-49E8-A2E1-FC2497CAF559}</a:tableStyleId>
              </a:tblPr>
              <a:tblGrid>
                <a:gridCol w="476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s-MX" sz="2500" u="none" strike="noStrike" cap="none"/>
                        <a:t>Nombre del Atributo</a:t>
                      </a:r>
                    </a:p>
                  </a:txBody>
                  <a:tcPr marL="94600" marR="94600" marT="47300" marB="47300">
                    <a:solidFill>
                      <a:srgbClr val="FAA91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s-MX" sz="2500" u="none" strike="noStrike" cap="none"/>
                        <a:t>Descripción</a:t>
                      </a:r>
                    </a:p>
                  </a:txBody>
                  <a:tcPr marL="94600" marR="94600" marT="47300" marB="47300">
                    <a:solidFill>
                      <a:srgbClr val="FAA91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s-MX" sz="2500" u="none" strike="noStrike" cap="none"/>
                        <a:t>Tipo de dato</a:t>
                      </a:r>
                    </a:p>
                  </a:txBody>
                  <a:tcPr marL="94600" marR="94600" marT="47300" marB="47300">
                    <a:solidFill>
                      <a:srgbClr val="FAA91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s-MX" sz="2500" u="none" strike="noStrike" cap="none"/>
                        <a:t>Ejemplo de valores</a:t>
                      </a:r>
                    </a:p>
                  </a:txBody>
                  <a:tcPr marL="94600" marR="94600" marT="47300" marB="47300">
                    <a:solidFill>
                      <a:srgbClr val="FAA9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s-MX" sz="2500" u="none" strike="noStrike" cap="none"/>
                        <a:t>ClaveProducto</a:t>
                      </a:r>
                    </a:p>
                  </a:txBody>
                  <a:tcPr marL="94600" marR="94600" marT="47300" marB="47300">
                    <a:solidFill>
                      <a:srgbClr val="CD53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s-MX" sz="2500" u="none" strike="noStrike" cap="none"/>
                        <a:t>Identificador del producto</a:t>
                      </a:r>
                    </a:p>
                  </a:txBody>
                  <a:tcPr marL="94600" marR="94600" marT="47300" marB="47300">
                    <a:solidFill>
                      <a:srgbClr val="E8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s-MX" sz="2500" u="none" strike="noStrike" cap="none"/>
                        <a:t>Entero(10)</a:t>
                      </a:r>
                    </a:p>
                  </a:txBody>
                  <a:tcPr marL="94600" marR="94600" marT="47300" marB="47300">
                    <a:solidFill>
                      <a:srgbClr val="E8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s-MX" sz="2500" u="none" strike="noStrike" cap="none"/>
                        <a:t>1234512345</a:t>
                      </a:r>
                    </a:p>
                  </a:txBody>
                  <a:tcPr marL="94600" marR="94600" marT="47300" marB="47300">
                    <a:solidFill>
                      <a:srgbClr val="E8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s-MX" sz="2500" u="none" strike="noStrike" cap="none"/>
                        <a:t>NombreProducto</a:t>
                      </a:r>
                    </a:p>
                  </a:txBody>
                  <a:tcPr marL="94600" marR="94600" marT="47300" marB="47300">
                    <a:solidFill>
                      <a:srgbClr val="CD53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s-MX" sz="2500" u="none" strike="noStrike" cap="none"/>
                        <a:t>Nombre asignado al producto</a:t>
                      </a:r>
                    </a:p>
                  </a:txBody>
                  <a:tcPr marL="94600" marR="94600" marT="47300" marB="47300">
                    <a:solidFill>
                      <a:srgbClr val="E8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s-MX" sz="2500" u="none" strike="noStrike" cap="none"/>
                        <a:t>Texto corto(20)</a:t>
                      </a:r>
                    </a:p>
                  </a:txBody>
                  <a:tcPr marL="94600" marR="94600" marT="47300" marB="47300">
                    <a:solidFill>
                      <a:srgbClr val="E8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s-MX" sz="2500" u="none" strike="noStrike" cap="none"/>
                        <a:t>Libretas</a:t>
                      </a:r>
                    </a:p>
                  </a:txBody>
                  <a:tcPr marL="94600" marR="94600" marT="47300" marB="47300">
                    <a:solidFill>
                      <a:srgbClr val="E8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s-MX" sz="2500" u="none" strike="noStrike" cap="none"/>
                        <a:t>DescripcionProducto</a:t>
                      </a:r>
                    </a:p>
                  </a:txBody>
                  <a:tcPr marL="94600" marR="94600" marT="47300" marB="47300">
                    <a:solidFill>
                      <a:srgbClr val="CD53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s-MX" sz="2500" u="none" strike="noStrike" cap="none"/>
                        <a:t>Detalle de producto</a:t>
                      </a:r>
                    </a:p>
                  </a:txBody>
                  <a:tcPr marL="94600" marR="94600" marT="47300" marB="47300">
                    <a:solidFill>
                      <a:srgbClr val="E8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s-MX" sz="2500" u="none" strike="noStrike" cap="none"/>
                        <a:t>Texto(300)</a:t>
                      </a:r>
                    </a:p>
                  </a:txBody>
                  <a:tcPr marL="94600" marR="94600" marT="47300" marB="47300">
                    <a:solidFill>
                      <a:srgbClr val="E8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s-MX" sz="2500" u="none" strike="noStrike" cap="none"/>
                        <a:t>De 100 hojas, cuadro chico.</a:t>
                      </a:r>
                    </a:p>
                  </a:txBody>
                  <a:tcPr marL="94600" marR="94600" marT="47300" marB="47300">
                    <a:solidFill>
                      <a:srgbClr val="E8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s-MX" sz="2500" u="none" strike="noStrike" cap="none"/>
                        <a:t>PrecioProducto</a:t>
                      </a:r>
                    </a:p>
                  </a:txBody>
                  <a:tcPr marL="94600" marR="94600" marT="47300" marB="47300">
                    <a:solidFill>
                      <a:srgbClr val="CD53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s-MX" sz="2500" u="none" strike="noStrike" cap="none"/>
                        <a:t>Precio de producto</a:t>
                      </a:r>
                    </a:p>
                  </a:txBody>
                  <a:tcPr marL="94600" marR="94600" marT="47300" marB="47300">
                    <a:solidFill>
                      <a:srgbClr val="E8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s-MX" sz="2500" u="none" strike="noStrike" cap="none"/>
                        <a:t>Moneda(10)</a:t>
                      </a:r>
                    </a:p>
                  </a:txBody>
                  <a:tcPr marL="94600" marR="94600" marT="47300" marB="47300">
                    <a:solidFill>
                      <a:srgbClr val="E8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s-MX" sz="2500" u="none" strike="noStrike" cap="none"/>
                        <a:t>$32.50</a:t>
                      </a:r>
                    </a:p>
                  </a:txBody>
                  <a:tcPr marL="94600" marR="94600" marT="47300" marB="47300">
                    <a:solidFill>
                      <a:srgbClr val="E8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s-MX" sz="2500" u="none" strike="noStrike" cap="none"/>
                        <a:t>MarcaProducto</a:t>
                      </a:r>
                    </a:p>
                  </a:txBody>
                  <a:tcPr marL="94600" marR="94600" marT="47300" marB="47300">
                    <a:solidFill>
                      <a:srgbClr val="CD53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s-MX" sz="2500" u="none" strike="noStrike" cap="none"/>
                        <a:t>Identificador de marca</a:t>
                      </a:r>
                    </a:p>
                  </a:txBody>
                  <a:tcPr marL="94600" marR="94600" marT="47300" marB="47300">
                    <a:solidFill>
                      <a:srgbClr val="E8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s-MX" sz="2500" u="none" strike="noStrike" cap="none"/>
                        <a:t>Text(30)</a:t>
                      </a:r>
                    </a:p>
                  </a:txBody>
                  <a:tcPr marL="94600" marR="94600" marT="47300" marB="47300">
                    <a:solidFill>
                      <a:srgbClr val="E8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s-MX" sz="2500" u="none" strike="noStrike" cap="none"/>
                        <a:t>Norma</a:t>
                      </a:r>
                    </a:p>
                  </a:txBody>
                  <a:tcPr marL="94600" marR="94600" marT="47300" marB="47300">
                    <a:solidFill>
                      <a:srgbClr val="E8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983705" y="138219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6210"/>
              </a:buClr>
              <a:buSzPct val="25000"/>
              <a:buFont typeface="Century Gothic"/>
              <a:buNone/>
            </a:pPr>
            <a:r>
              <a:rPr lang="es-MX" sz="11200" b="1" i="0" u="none" strike="noStrike" cap="none">
                <a:solidFill>
                  <a:srgbClr val="E6621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 no funcionales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r="3459"/>
          <a:stretch/>
        </p:blipFill>
        <p:spPr>
          <a:xfrm rot="-5400000">
            <a:off x="16027906" y="-2431014"/>
            <a:ext cx="13804249" cy="18504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4">
            <a:alphaModFix/>
          </a:blip>
          <a:srcRect l="53768" t="47961" r="18904" b="39188"/>
          <a:stretch/>
        </p:blipFill>
        <p:spPr>
          <a:xfrm>
            <a:off x="0" y="8882742"/>
            <a:ext cx="7942218" cy="483325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799" cy="10160000"/>
          </a:xfrm>
          <a:prstGeom prst="rect">
            <a:avLst/>
          </a:prstGeom>
          <a:noFill/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558800" marR="0" lvl="0" indent="-55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</a:pPr>
            <a:r>
              <a:rPr lang="es-MX" sz="3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Rendimiento</a:t>
            </a:r>
            <a:r>
              <a:rPr lang="es-MX"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Debe dar sustento a 300 usuarios al mismo tiempo.</a:t>
            </a:r>
          </a:p>
          <a:p>
            <a:pPr marL="558800" marR="0" lvl="0" indent="-558800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</a:pPr>
            <a:r>
              <a:rPr lang="es-MX" sz="3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Precisión</a:t>
            </a:r>
            <a:r>
              <a:rPr lang="es-MX"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Se espera al final del proyecto al menos un 95%.</a:t>
            </a:r>
          </a:p>
          <a:p>
            <a:pPr marL="558800" marR="0" lvl="0" indent="-558800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</a:pPr>
            <a:r>
              <a:rPr lang="es-MX" sz="3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Recuperabilidad</a:t>
            </a:r>
            <a:r>
              <a:rPr lang="es-MX"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Se espera un 90%.</a:t>
            </a:r>
          </a:p>
          <a:p>
            <a:pPr marL="558800" marR="0" lvl="0" indent="-558800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Helvetica Neue"/>
              <a:buChar char="•"/>
            </a:pPr>
            <a:r>
              <a:rPr lang="es-MX" sz="3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Disponibilidad</a:t>
            </a:r>
            <a:r>
              <a:rPr lang="es-MX"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Debe estar disponible por lo menos 16 horas por día.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916025" y="6980225"/>
            <a:ext cx="15644400" cy="182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983705" y="138219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6210"/>
              </a:buClr>
              <a:buSzPct val="25000"/>
              <a:buFont typeface="Century Gothic"/>
              <a:buNone/>
            </a:pPr>
            <a:r>
              <a:rPr lang="es-MX" sz="11200" b="1" i="0" u="none" strike="noStrike" cap="none">
                <a:solidFill>
                  <a:srgbClr val="E6621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Mapa del sitio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r="3459"/>
          <a:stretch/>
        </p:blipFill>
        <p:spPr>
          <a:xfrm rot="-5400000">
            <a:off x="16027906" y="-2431014"/>
            <a:ext cx="13804249" cy="18504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4">
            <a:alphaModFix/>
          </a:blip>
          <a:srcRect l="53768" t="47961" r="18904" b="39188"/>
          <a:stretch/>
        </p:blipFill>
        <p:spPr>
          <a:xfrm>
            <a:off x="0" y="8882742"/>
            <a:ext cx="7942218" cy="4833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15547" y="2098208"/>
            <a:ext cx="19573958" cy="10598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Personalizado</PresentationFormat>
  <Paragraphs>68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Century Gothic</vt:lpstr>
      <vt:lpstr>Helvetica Neue</vt:lpstr>
      <vt:lpstr>Helvetica Neue Light</vt:lpstr>
      <vt:lpstr>Arial</vt:lpstr>
      <vt:lpstr>White</vt:lpstr>
      <vt:lpstr>Presentación de PowerPoint</vt:lpstr>
      <vt:lpstr>Requisitos funcionales</vt:lpstr>
      <vt:lpstr>Diagramas de Actividad</vt:lpstr>
      <vt:lpstr>Presentación de PowerPoint</vt:lpstr>
      <vt:lpstr>Reglas de negocio</vt:lpstr>
      <vt:lpstr>MER</vt:lpstr>
      <vt:lpstr>Diccionario de datos</vt:lpstr>
      <vt:lpstr>Requisitos no funcionales</vt:lpstr>
      <vt:lpstr>Mapa del sitio</vt:lpstr>
      <vt:lpstr>Plan de comunicación</vt:lpstr>
      <vt:lpstr>Plan de comunicación</vt:lpstr>
      <vt:lpstr>Plan de comunicación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Josè Pablo Prado Ayala</dc:creator>
  <cp:lastModifiedBy>Josè Pablo Prado Ayala</cp:lastModifiedBy>
  <cp:revision>1</cp:revision>
  <dcterms:modified xsi:type="dcterms:W3CDTF">2017-09-15T18:15:57Z</dcterms:modified>
</cp:coreProperties>
</file>