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6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075" autoAdjust="0"/>
  </p:normalViewPr>
  <p:slideViewPr>
    <p:cSldViewPr snapToGrid="0" showGuides="1">
      <p:cViewPr>
        <p:scale>
          <a:sx n="46" d="100"/>
          <a:sy n="46" d="100"/>
        </p:scale>
        <p:origin x="376" y="576"/>
      </p:cViewPr>
      <p:guideLst>
        <p:guide orient="horz" pos="4320"/>
        <p:guide pos="7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32288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López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 Juan López</a:t>
            </a:r>
          </a:p>
        </p:txBody>
      </p:sp>
      <p:sp>
        <p:nvSpPr>
          <p:cNvPr id="94" name="“Escribir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“Escribir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" t="15313" r="-1400" b="39463"/>
          <a:stretch/>
        </p:blipFill>
        <p:spPr>
          <a:xfrm>
            <a:off x="3810000" y="1989666"/>
            <a:ext cx="16764000" cy="973666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37450"/>
            <a:ext cx="24384000" cy="13716000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48" name="login.png" descr="log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7008" y="30757"/>
            <a:ext cx="22092647" cy="13654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37450"/>
            <a:ext cx="24384000" cy="13716000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50" name="General_Forum.png" descr="General_Foru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199" y="0"/>
            <a:ext cx="21945602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37450"/>
            <a:ext cx="24384000" cy="13716000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52" name="Buy_Item.png" descr="Buy_Ite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272" y="-44955"/>
            <a:ext cx="22089456" cy="13805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37450"/>
            <a:ext cx="24384000" cy="13716000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7450"/>
            <a:ext cx="21945600" cy="1371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iembros del Equip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b="1">
                <a:ln/>
                <a:solidFill>
                  <a:srgbClr val="E66210"/>
                </a:solidFill>
                <a:latin typeface="Century Gothic" panose="020B0502020202020204" pitchFamily="34" charset="0"/>
              </a:rPr>
              <a:t>Miembros del Equipo</a:t>
            </a:r>
          </a:p>
        </p:txBody>
      </p:sp>
      <p:sp>
        <p:nvSpPr>
          <p:cNvPr id="121" name="Samantha Hernandez…"/>
          <p:cNvSpPr txBox="1">
            <a:spLocks noGrp="1"/>
          </p:cNvSpPr>
          <p:nvPr>
            <p:ph type="body" sz="half" idx="1"/>
          </p:nvPr>
        </p:nvSpPr>
        <p:spPr>
          <a:xfrm>
            <a:off x="2705100" y="2641600"/>
            <a:ext cx="10223500" cy="9296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5400">
                <a:latin typeface="Century Gothic" panose="020B0502020202020204" pitchFamily="34" charset="0"/>
              </a:rPr>
              <a:t>Samantha Hernandez</a:t>
            </a:r>
          </a:p>
          <a:p>
            <a:r>
              <a:rPr sz="5400">
                <a:latin typeface="Century Gothic" panose="020B0502020202020204" pitchFamily="34" charset="0"/>
              </a:rPr>
              <a:t>Guillermo Carsolio</a:t>
            </a:r>
          </a:p>
          <a:p>
            <a:r>
              <a:rPr sz="5400">
                <a:latin typeface="Century Gothic" panose="020B0502020202020204" pitchFamily="34" charset="0"/>
              </a:rPr>
              <a:t>Pablo Prado</a:t>
            </a:r>
          </a:p>
          <a:p>
            <a:r>
              <a:rPr sz="5400">
                <a:latin typeface="Century Gothic" panose="020B0502020202020204" pitchFamily="34" charset="0"/>
              </a:rPr>
              <a:t>Miguel Navarro</a:t>
            </a:r>
          </a:p>
          <a:p>
            <a:r>
              <a:rPr sz="5400">
                <a:latin typeface="Century Gothic" panose="020B0502020202020204" pitchFamily="34" charset="0"/>
              </a:rPr>
              <a:t>Manuel García</a:t>
            </a:r>
          </a:p>
        </p:txBody>
      </p:sp>
      <p:pic>
        <p:nvPicPr>
          <p:cNvPr id="12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62262" y="5492173"/>
            <a:ext cx="11073738" cy="5167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496" b="6859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460"/>
          <a:stretch/>
        </p:blipFill>
        <p:spPr>
          <a:xfrm rot="16200000">
            <a:off x="15888305" y="-2442469"/>
            <a:ext cx="13804250" cy="185044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769" t="33259" r="8476" b="39188"/>
          <a:stretch/>
        </p:blipFill>
        <p:spPr>
          <a:xfrm>
            <a:off x="0" y="3454400"/>
            <a:ext cx="10972800" cy="10363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azón Social"/>
          <p:cNvSpPr txBox="1">
            <a:spLocks noGrp="1"/>
          </p:cNvSpPr>
          <p:nvPr>
            <p:ph type="title"/>
          </p:nvPr>
        </p:nvSpPr>
        <p:spPr>
          <a:xfrm>
            <a:off x="-2889250" y="1060124"/>
            <a:ext cx="21005800" cy="22860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b="1">
                <a:ln/>
                <a:solidFill>
                  <a:srgbClr val="E66210"/>
                </a:solidFill>
                <a:latin typeface="Century Gothic" panose="020B0502020202020204" pitchFamily="34" charset="0"/>
              </a:rPr>
              <a:t>Razón Social</a:t>
            </a:r>
          </a:p>
        </p:txBody>
      </p:sp>
      <p:sp>
        <p:nvSpPr>
          <p:cNvPr id="126" name="“Desarrollo de Software y Seguridad de la Información”"/>
          <p:cNvSpPr txBox="1">
            <a:spLocks noGrp="1"/>
          </p:cNvSpPr>
          <p:nvPr>
            <p:ph type="body" sz="half" idx="1"/>
          </p:nvPr>
        </p:nvSpPr>
        <p:spPr>
          <a:xfrm>
            <a:off x="2501900" y="2203124"/>
            <a:ext cx="10223500" cy="929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</a:lvl1pPr>
          </a:lstStyle>
          <a:p>
            <a:r>
              <a:rPr sz="7200">
                <a:latin typeface="Century Gothic" panose="020B0502020202020204" pitchFamily="34" charset="0"/>
              </a:rPr>
              <a:t>“Desarrollo de Software y Seguridad de la Información”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496" b="6859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460"/>
          <a:stretch/>
        </p:blipFill>
        <p:spPr>
          <a:xfrm rot="16200000">
            <a:off x="15888305" y="-2380453"/>
            <a:ext cx="13804250" cy="185044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769" t="33259" r="8476" b="39188"/>
          <a:stretch/>
        </p:blipFill>
        <p:spPr>
          <a:xfrm>
            <a:off x="0" y="3454400"/>
            <a:ext cx="10972800" cy="10363200"/>
          </a:xfrm>
          <a:prstGeom prst="rect">
            <a:avLst/>
          </a:prstGeom>
        </p:spPr>
      </p:pic>
      <p:pic>
        <p:nvPicPr>
          <p:cNvPr id="1026" name="Picture 2" descr="Resultado de imagen para desarrollo de softwa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00" y="2902857"/>
            <a:ext cx="8603344" cy="812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rincipi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b="1">
                <a:ln/>
                <a:solidFill>
                  <a:srgbClr val="E66210"/>
                </a:solidFill>
                <a:latin typeface="Century Gothic" panose="020B0502020202020204" pitchFamily="34" charset="0"/>
              </a:rPr>
              <a:t>Principios</a:t>
            </a:r>
          </a:p>
        </p:txBody>
      </p:sp>
      <p:sp>
        <p:nvSpPr>
          <p:cNvPr id="129" name="Desarrollar productos de software con alto enfoque en calidad, eficiencia y facilidad de empleo.…"/>
          <p:cNvSpPr txBox="1"/>
          <p:nvPr/>
        </p:nvSpPr>
        <p:spPr>
          <a:xfrm>
            <a:off x="3264935" y="3066796"/>
            <a:ext cx="18223466" cy="792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1117600" lvl="1" indent="-558800" algn="l">
              <a:spcBef>
                <a:spcPts val="4500"/>
              </a:spcBef>
              <a:buSzPct val="125000"/>
              <a:buChar char="•"/>
              <a:defRPr sz="3800" b="0"/>
            </a:pPr>
            <a:r>
              <a:rPr sz="4400">
                <a:latin typeface="Century Gothic" panose="020B0502020202020204" pitchFamily="34" charset="0"/>
              </a:rPr>
              <a:t>Desarrollar productos de software con alto enfoque en calidad, eficiencia y facilidad de empleo.</a:t>
            </a:r>
          </a:p>
          <a:p>
            <a:pPr marL="1117600" lvl="1" indent="-558800" algn="l">
              <a:spcBef>
                <a:spcPts val="4500"/>
              </a:spcBef>
              <a:buSzPct val="125000"/>
              <a:buChar char="•"/>
              <a:defRPr sz="3800" b="0"/>
            </a:pPr>
            <a:r>
              <a:rPr sz="4400">
                <a:latin typeface="Century Gothic" panose="020B0502020202020204" pitchFamily="34" charset="0"/>
              </a:rPr>
              <a:t>Optimizar y mejorar la perspectiva mexicana del desarrollo de Software y Tecnologías de información.</a:t>
            </a:r>
          </a:p>
          <a:p>
            <a:pPr marL="1117600" lvl="1" indent="-558800" algn="l">
              <a:spcBef>
                <a:spcPts val="4500"/>
              </a:spcBef>
              <a:buSzPct val="125000"/>
              <a:buChar char="•"/>
              <a:defRPr sz="3800" b="0"/>
            </a:pPr>
            <a:r>
              <a:rPr sz="4400">
                <a:latin typeface="Century Gothic" panose="020B0502020202020204" pitchFamily="34" charset="0"/>
              </a:rPr>
              <a:t>Mantenernos como una empresa social altamente moral, ética, honesta y digna con enfoque en Tecnologías de la Información.</a:t>
            </a:r>
          </a:p>
          <a:p>
            <a:pPr marL="1117600" lvl="1" indent="-558800" algn="l">
              <a:spcBef>
                <a:spcPts val="4500"/>
              </a:spcBef>
              <a:buSzPct val="125000"/>
              <a:buChar char="•"/>
              <a:defRPr sz="3800" b="0"/>
            </a:pPr>
            <a:r>
              <a:rPr sz="4400">
                <a:latin typeface="Century Gothic" panose="020B0502020202020204" pitchFamily="34" charset="0"/>
              </a:rPr>
              <a:t>Ser una empresa competente a nivel internacional en todos los aspectos.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496" b="6859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460"/>
          <a:stretch/>
        </p:blipFill>
        <p:spPr>
          <a:xfrm rot="16200000">
            <a:off x="15899653" y="-2444449"/>
            <a:ext cx="13804250" cy="185044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769" t="33259" r="8476" b="39188"/>
          <a:stretch/>
        </p:blipFill>
        <p:spPr>
          <a:xfrm>
            <a:off x="-65315" y="3352800"/>
            <a:ext cx="10972800" cy="10363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Valo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b="1">
                <a:ln/>
                <a:solidFill>
                  <a:srgbClr val="E66210"/>
                </a:solidFill>
              </a:rPr>
              <a:t>Valores</a:t>
            </a:r>
          </a:p>
        </p:txBody>
      </p:sp>
      <p:sp>
        <p:nvSpPr>
          <p:cNvPr id="132" name="• Honestidad…"/>
          <p:cNvSpPr txBox="1"/>
          <p:nvPr/>
        </p:nvSpPr>
        <p:spPr>
          <a:xfrm>
            <a:off x="13630659" y="3048001"/>
            <a:ext cx="18412001" cy="9553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 algn="l" defTabSz="457200">
              <a:lnSpc>
                <a:spcPts val="6700"/>
              </a:lnSpc>
              <a:tabLst>
                <a:tab pos="139700" algn="l"/>
                <a:tab pos="457200" algn="l"/>
              </a:tabLst>
              <a:defRPr sz="3800" b="0">
                <a:latin typeface="Georgia"/>
                <a:ea typeface="Georgia"/>
                <a:cs typeface="Georgia"/>
                <a:sym typeface="Georgia"/>
              </a:defRPr>
            </a:pPr>
            <a:r>
              <a:rPr>
                <a:latin typeface="Century Gothic" panose="020B0502020202020204" pitchFamily="34" charset="0"/>
              </a:rPr>
              <a:t>	•	</a:t>
            </a:r>
            <a:r>
              <a:rPr smtClean="0">
                <a:latin typeface="Century Gothic" panose="020B0502020202020204" pitchFamily="34" charset="0"/>
              </a:rPr>
              <a:t>Honestidad</a:t>
            </a:r>
            <a:endParaRPr>
              <a:latin typeface="Century Gothic" panose="020B0502020202020204" pitchFamily="34" charset="0"/>
            </a:endParaRPr>
          </a:p>
          <a:p>
            <a:pPr marL="457200" indent="-457200" algn="l" defTabSz="457200">
              <a:lnSpc>
                <a:spcPts val="6700"/>
              </a:lnSpc>
              <a:tabLst>
                <a:tab pos="139700" algn="l"/>
                <a:tab pos="457200" algn="l"/>
              </a:tabLst>
              <a:defRPr sz="3800" b="0">
                <a:latin typeface="Georgia"/>
                <a:ea typeface="Georgia"/>
                <a:cs typeface="Georgia"/>
                <a:sym typeface="Georgia"/>
              </a:defRPr>
            </a:pPr>
            <a:r>
              <a:rPr>
                <a:latin typeface="Century Gothic" panose="020B0502020202020204" pitchFamily="34" charset="0"/>
              </a:rPr>
              <a:t>	•	</a:t>
            </a:r>
            <a:r>
              <a:rPr smtClean="0">
                <a:latin typeface="Century Gothic" panose="020B0502020202020204" pitchFamily="34" charset="0"/>
              </a:rPr>
              <a:t>Creatividad</a:t>
            </a:r>
            <a:endParaRPr>
              <a:latin typeface="Century Gothic" panose="020B0502020202020204" pitchFamily="34" charset="0"/>
            </a:endParaRPr>
          </a:p>
          <a:p>
            <a:pPr marL="457200" indent="-457200" algn="l" defTabSz="457200">
              <a:lnSpc>
                <a:spcPts val="6700"/>
              </a:lnSpc>
              <a:tabLst>
                <a:tab pos="139700" algn="l"/>
                <a:tab pos="457200" algn="l"/>
              </a:tabLst>
              <a:defRPr sz="3800" b="0">
                <a:latin typeface="Georgia"/>
                <a:ea typeface="Georgia"/>
                <a:cs typeface="Georgia"/>
                <a:sym typeface="Georgia"/>
              </a:defRPr>
            </a:pPr>
            <a:r>
              <a:rPr>
                <a:latin typeface="Century Gothic" panose="020B0502020202020204" pitchFamily="34" charset="0"/>
              </a:rPr>
              <a:t>	•	</a:t>
            </a:r>
            <a:r>
              <a:rPr smtClean="0">
                <a:latin typeface="Century Gothic" panose="020B0502020202020204" pitchFamily="34" charset="0"/>
              </a:rPr>
              <a:t>Compromiso</a:t>
            </a:r>
            <a:endParaRPr>
              <a:latin typeface="Century Gothic" panose="020B0502020202020204" pitchFamily="34" charset="0"/>
            </a:endParaRPr>
          </a:p>
          <a:p>
            <a:pPr marL="457200" indent="-457200" algn="l" defTabSz="457200">
              <a:lnSpc>
                <a:spcPts val="6700"/>
              </a:lnSpc>
              <a:tabLst>
                <a:tab pos="139700" algn="l"/>
                <a:tab pos="457200" algn="l"/>
              </a:tabLst>
              <a:defRPr sz="3800" b="0">
                <a:latin typeface="Georgia"/>
                <a:ea typeface="Georgia"/>
                <a:cs typeface="Georgia"/>
                <a:sym typeface="Georgia"/>
              </a:defRPr>
            </a:pPr>
            <a:r>
              <a:rPr>
                <a:latin typeface="Century Gothic" panose="020B0502020202020204" pitchFamily="34" charset="0"/>
              </a:rPr>
              <a:t>	•	</a:t>
            </a:r>
            <a:r>
              <a:rPr smtClean="0">
                <a:latin typeface="Century Gothic" panose="020B0502020202020204" pitchFamily="34" charset="0"/>
              </a:rPr>
              <a:t>Puntualidad</a:t>
            </a:r>
            <a:endParaRPr lang="es-MX" smtClean="0">
              <a:latin typeface="Century Gothic" panose="020B0502020202020204" pitchFamily="34" charset="0"/>
            </a:endParaRPr>
          </a:p>
          <a:p>
            <a:pPr marL="457200" indent="-457200" algn="l" defTabSz="457200">
              <a:lnSpc>
                <a:spcPts val="6700"/>
              </a:lnSpc>
              <a:tabLst>
                <a:tab pos="139700" algn="l"/>
                <a:tab pos="457200" algn="l"/>
              </a:tabLst>
              <a:defRPr sz="3800" b="0">
                <a:latin typeface="Georgia"/>
                <a:ea typeface="Georgia"/>
                <a:cs typeface="Georgia"/>
                <a:sym typeface="Georgia"/>
              </a:defRPr>
            </a:pPr>
            <a:r>
              <a:rPr>
                <a:latin typeface="Century Gothic" panose="020B0502020202020204" pitchFamily="34" charset="0"/>
              </a:rPr>
              <a:t>	•	</a:t>
            </a:r>
            <a:r>
              <a:rPr smtClean="0">
                <a:latin typeface="Century Gothic" panose="020B0502020202020204" pitchFamily="34" charset="0"/>
              </a:rPr>
              <a:t>Respeto</a:t>
            </a:r>
            <a:endParaRPr>
              <a:latin typeface="Century Gothic" panose="020B0502020202020204" pitchFamily="34" charset="0"/>
            </a:endParaRPr>
          </a:p>
          <a:p>
            <a:pPr marL="457200" indent="-457200" algn="l" defTabSz="457200">
              <a:lnSpc>
                <a:spcPts val="6700"/>
              </a:lnSpc>
              <a:tabLst>
                <a:tab pos="139700" algn="l"/>
                <a:tab pos="457200" algn="l"/>
              </a:tabLst>
              <a:defRPr sz="3800" b="0">
                <a:latin typeface="Georgia"/>
                <a:ea typeface="Georgia"/>
                <a:cs typeface="Georgia"/>
                <a:sym typeface="Georgia"/>
              </a:defRPr>
            </a:pPr>
            <a:r>
              <a:rPr>
                <a:latin typeface="Century Gothic" panose="020B0502020202020204" pitchFamily="34" charset="0"/>
              </a:rPr>
              <a:t>	•	</a:t>
            </a:r>
            <a:r>
              <a:rPr smtClean="0">
                <a:latin typeface="Century Gothic" panose="020B0502020202020204" pitchFamily="34" charset="0"/>
              </a:rPr>
              <a:t>Solidaridad</a:t>
            </a:r>
            <a:endParaRPr>
              <a:latin typeface="Century Gothic" panose="020B0502020202020204" pitchFamily="34" charset="0"/>
            </a:endParaRPr>
          </a:p>
          <a:p>
            <a:pPr marL="457200" indent="-457200" algn="l" defTabSz="457200">
              <a:lnSpc>
                <a:spcPts val="6700"/>
              </a:lnSpc>
              <a:tabLst>
                <a:tab pos="139700" algn="l"/>
                <a:tab pos="457200" algn="l"/>
              </a:tabLst>
              <a:defRPr sz="3800" b="0">
                <a:latin typeface="Georgia"/>
                <a:ea typeface="Georgia"/>
                <a:cs typeface="Georgia"/>
                <a:sym typeface="Georgia"/>
              </a:defRPr>
            </a:pPr>
            <a:r>
              <a:rPr>
                <a:latin typeface="Century Gothic" panose="020B0502020202020204" pitchFamily="34" charset="0"/>
              </a:rPr>
              <a:t>	•	</a:t>
            </a:r>
            <a:r>
              <a:rPr smtClean="0">
                <a:latin typeface="Century Gothic" panose="020B0502020202020204" pitchFamily="34" charset="0"/>
              </a:rPr>
              <a:t>Equidad</a:t>
            </a:r>
            <a:endParaRPr>
              <a:latin typeface="Century Gothic" panose="020B0502020202020204" pitchFamily="34" charset="0"/>
            </a:endParaRPr>
          </a:p>
          <a:p>
            <a:pPr marL="457200" indent="-457200" algn="l" defTabSz="457200">
              <a:lnSpc>
                <a:spcPts val="6700"/>
              </a:lnSpc>
              <a:tabLst>
                <a:tab pos="139700" algn="l"/>
                <a:tab pos="457200" algn="l"/>
              </a:tabLst>
              <a:defRPr sz="3800" b="0">
                <a:latin typeface="Georgia"/>
                <a:ea typeface="Georgia"/>
                <a:cs typeface="Georgia"/>
                <a:sym typeface="Georgia"/>
              </a:defRPr>
            </a:pPr>
            <a:r>
              <a:rPr>
                <a:latin typeface="Century Gothic" panose="020B0502020202020204" pitchFamily="34" charset="0"/>
              </a:rPr>
              <a:t>	•	</a:t>
            </a:r>
            <a:r>
              <a:rPr smtClean="0">
                <a:latin typeface="Century Gothic" panose="020B0502020202020204" pitchFamily="34" charset="0"/>
              </a:rPr>
              <a:t>Innovación</a:t>
            </a:r>
            <a:endParaRPr>
              <a:latin typeface="Century Gothic" panose="020B0502020202020204" pitchFamily="34" charset="0"/>
            </a:endParaRPr>
          </a:p>
          <a:p>
            <a:pPr marL="457200" indent="-457200" algn="l" defTabSz="457200">
              <a:lnSpc>
                <a:spcPts val="6700"/>
              </a:lnSpc>
              <a:tabLst>
                <a:tab pos="139700" algn="l"/>
                <a:tab pos="457200" algn="l"/>
              </a:tabLst>
              <a:defRPr sz="3800" b="0">
                <a:latin typeface="Georgia"/>
                <a:ea typeface="Georgia"/>
                <a:cs typeface="Georgia"/>
                <a:sym typeface="Georgia"/>
              </a:defRPr>
            </a:pPr>
            <a:r>
              <a:rPr>
                <a:latin typeface="Century Gothic" panose="020B0502020202020204" pitchFamily="34" charset="0"/>
              </a:rPr>
              <a:t>	•	</a:t>
            </a:r>
            <a:r>
              <a:rPr smtClean="0">
                <a:latin typeface="Century Gothic" panose="020B0502020202020204" pitchFamily="34" charset="0"/>
              </a:rPr>
              <a:t>Emprendimiento</a:t>
            </a:r>
            <a:endParaRPr>
              <a:latin typeface="Century Gothic" panose="020B0502020202020204" pitchFamily="34" charset="0"/>
            </a:endParaRPr>
          </a:p>
          <a:p>
            <a:pPr marL="457200" indent="-457200" algn="l" defTabSz="457200">
              <a:lnSpc>
                <a:spcPts val="6700"/>
              </a:lnSpc>
              <a:tabLst>
                <a:tab pos="139700" algn="l"/>
                <a:tab pos="457200" algn="l"/>
              </a:tabLst>
              <a:defRPr sz="1600" b="0">
                <a:latin typeface="Georgia"/>
                <a:ea typeface="Georgia"/>
                <a:cs typeface="Georgia"/>
                <a:sym typeface="Georgia"/>
              </a:defRPr>
            </a:pPr>
            <a:r>
              <a:rPr sz="3800">
                <a:latin typeface="Century Gothic" panose="020B0502020202020204" pitchFamily="34" charset="0"/>
              </a:rPr>
              <a:t>	•	Realismo</a:t>
            </a:r>
            <a:r>
              <a:rPr>
                <a:latin typeface="Century Gothic" panose="020B0502020202020204" pitchFamily="34" charset="0"/>
              </a:rPr>
              <a:t/>
            </a:r>
            <a:br>
              <a:rPr>
                <a:latin typeface="Century Gothic" panose="020B0502020202020204" pitchFamily="34" charset="0"/>
              </a:rPr>
            </a:br>
            <a:endParaRPr>
              <a:latin typeface="Century Gothic" panose="020B0502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496" b="6859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460"/>
          <a:stretch/>
        </p:blipFill>
        <p:spPr>
          <a:xfrm rot="16200000">
            <a:off x="15888305" y="-2400905"/>
            <a:ext cx="13804250" cy="185044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769" t="33259" r="8476" b="39188"/>
          <a:stretch/>
        </p:blipFill>
        <p:spPr>
          <a:xfrm>
            <a:off x="0" y="3048001"/>
            <a:ext cx="10972800" cy="10705449"/>
          </a:xfrm>
          <a:prstGeom prst="rect">
            <a:avLst/>
          </a:prstGeom>
        </p:spPr>
      </p:pic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540" y="3826132"/>
            <a:ext cx="9376160" cy="606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¿Que ofrecemos a nuestros clientes?"/>
          <p:cNvSpPr txBox="1">
            <a:spLocks noGrp="1"/>
          </p:cNvSpPr>
          <p:nvPr>
            <p:ph type="title"/>
          </p:nvPr>
        </p:nvSpPr>
        <p:spPr>
          <a:xfrm>
            <a:off x="469900" y="279400"/>
            <a:ext cx="21005800" cy="2286000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defTabSz="701675">
              <a:defRPr sz="9520"/>
            </a:lvl1pPr>
          </a:lstStyle>
          <a:p>
            <a:r>
              <a:rPr b="1">
                <a:ln/>
                <a:solidFill>
                  <a:srgbClr val="E66210"/>
                </a:solidFill>
              </a:rPr>
              <a:t>¿</a:t>
            </a:r>
            <a:r>
              <a:rPr b="1" smtClean="0">
                <a:ln/>
                <a:solidFill>
                  <a:srgbClr val="E66210"/>
                </a:solidFill>
              </a:rPr>
              <a:t>Qu</a:t>
            </a:r>
            <a:r>
              <a:rPr lang="es-MX" b="1" smtClean="0">
                <a:ln/>
                <a:solidFill>
                  <a:srgbClr val="E66210"/>
                </a:solidFill>
              </a:rPr>
              <a:t>é</a:t>
            </a:r>
            <a:r>
              <a:rPr b="1" smtClean="0">
                <a:ln/>
                <a:solidFill>
                  <a:srgbClr val="E66210"/>
                </a:solidFill>
              </a:rPr>
              <a:t> </a:t>
            </a:r>
            <a:r>
              <a:rPr b="1">
                <a:ln/>
                <a:solidFill>
                  <a:srgbClr val="E66210"/>
                </a:solidFill>
              </a:rPr>
              <a:t>ofrecemos a nuestros clientes?</a:t>
            </a:r>
          </a:p>
        </p:txBody>
      </p:sp>
      <p:sp>
        <p:nvSpPr>
          <p:cNvPr id="136" name="Producto que satisface las necesidades en tiempo y forma…"/>
          <p:cNvSpPr txBox="1">
            <a:spLocks noGrp="1"/>
          </p:cNvSpPr>
          <p:nvPr>
            <p:ph type="body" sz="half" idx="1"/>
          </p:nvPr>
        </p:nvSpPr>
        <p:spPr>
          <a:xfrm>
            <a:off x="2211611" y="3149600"/>
            <a:ext cx="11849099" cy="929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02708" indent="-502708" defTabSz="457200">
              <a:lnSpc>
                <a:spcPts val="6700"/>
              </a:lnSpc>
              <a:spcBef>
                <a:spcPts val="0"/>
              </a:spcBef>
              <a:defRPr>
                <a:latin typeface="Georgia"/>
                <a:ea typeface="Georgia"/>
                <a:cs typeface="Georgia"/>
                <a:sym typeface="Georgia"/>
              </a:defRPr>
            </a:pPr>
            <a:r>
              <a:rPr sz="4800">
                <a:latin typeface="Century Gothic" panose="020B0502020202020204" pitchFamily="34" charset="0"/>
              </a:rPr>
              <a:t>Producto que satisface las necesidades en tiempo y forma</a:t>
            </a:r>
          </a:p>
          <a:p>
            <a:pPr marL="502708" indent="-502708" defTabSz="457200">
              <a:lnSpc>
                <a:spcPts val="6700"/>
              </a:lnSpc>
              <a:spcBef>
                <a:spcPts val="0"/>
              </a:spcBef>
              <a:defRPr>
                <a:latin typeface="Georgia"/>
                <a:ea typeface="Georgia"/>
                <a:cs typeface="Georgia"/>
                <a:sym typeface="Georgia"/>
              </a:defRPr>
            </a:pPr>
            <a:endParaRPr sz="4800">
              <a:latin typeface="Century Gothic" panose="020B0502020202020204" pitchFamily="34" charset="0"/>
            </a:endParaRPr>
          </a:p>
          <a:p>
            <a:pPr marL="502708" indent="-502708" defTabSz="457200">
              <a:lnSpc>
                <a:spcPts val="6700"/>
              </a:lnSpc>
              <a:spcBef>
                <a:spcPts val="0"/>
              </a:spcBef>
              <a:defRPr>
                <a:latin typeface="Georgia"/>
                <a:ea typeface="Georgia"/>
                <a:cs typeface="Georgia"/>
                <a:sym typeface="Georgia"/>
              </a:defRPr>
            </a:pPr>
            <a:r>
              <a:rPr sz="4800">
                <a:latin typeface="Century Gothic" panose="020B0502020202020204" pitchFamily="34" charset="0"/>
              </a:rPr>
              <a:t>Facilidad de empleo del producto por cualquier tipo de usuario.</a:t>
            </a:r>
            <a:endParaRPr sz="4800">
              <a:latin typeface="Century Gothic" panose="020B0502020202020204" pitchFamily="34" charset="0"/>
              <a:ea typeface="Times"/>
              <a:cs typeface="Times"/>
              <a:sym typeface="Times"/>
            </a:endParaRPr>
          </a:p>
          <a:p>
            <a:pPr marL="502708" indent="-502708" defTabSz="457200">
              <a:lnSpc>
                <a:spcPts val="5900"/>
              </a:lnSpc>
              <a:spcBef>
                <a:spcPts val="0"/>
              </a:spcBef>
              <a:defRPr>
                <a:latin typeface="Times"/>
                <a:ea typeface="Times"/>
                <a:cs typeface="Times"/>
                <a:sym typeface="Times"/>
              </a:defRPr>
            </a:pPr>
            <a:endParaRPr sz="4800">
              <a:latin typeface="Century Gothic" panose="020B0502020202020204" pitchFamily="34" charset="0"/>
              <a:ea typeface="Times"/>
              <a:cs typeface="Times"/>
              <a:sym typeface="Times"/>
            </a:endParaRPr>
          </a:p>
          <a:p>
            <a:pPr marL="502708" indent="-502708" defTabSz="457200">
              <a:lnSpc>
                <a:spcPts val="6700"/>
              </a:lnSpc>
              <a:spcBef>
                <a:spcPts val="0"/>
              </a:spcBef>
              <a:defRPr>
                <a:latin typeface="Georgia"/>
                <a:ea typeface="Georgia"/>
                <a:cs typeface="Georgia"/>
                <a:sym typeface="Georgia"/>
              </a:defRPr>
            </a:pPr>
            <a:r>
              <a:rPr sz="4800">
                <a:latin typeface="Century Gothic" panose="020B0502020202020204" pitchFamily="34" charset="0"/>
              </a:rPr>
              <a:t>Atención continua, trato amable y respeto mutuo.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496" b="6859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460"/>
          <a:stretch/>
        </p:blipFill>
        <p:spPr>
          <a:xfrm rot="16200000">
            <a:off x="15902650" y="-2438355"/>
            <a:ext cx="13804250" cy="185044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769" t="33259" r="8476" b="39188"/>
          <a:stretch/>
        </p:blipFill>
        <p:spPr>
          <a:xfrm>
            <a:off x="0" y="3454400"/>
            <a:ext cx="10972800" cy="10363200"/>
          </a:xfrm>
          <a:prstGeom prst="rect">
            <a:avLst/>
          </a:prstGeom>
        </p:spPr>
      </p:pic>
      <p:pic>
        <p:nvPicPr>
          <p:cNvPr id="3074" name="Picture 2" descr="Resultado de imagen para softwa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1106" y="3205390"/>
            <a:ext cx="6853011" cy="685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ctualidad de rKage"/>
          <p:cNvSpPr txBox="1">
            <a:spLocks noGrp="1"/>
          </p:cNvSpPr>
          <p:nvPr>
            <p:ph type="title"/>
          </p:nvPr>
        </p:nvSpPr>
        <p:spPr>
          <a:xfrm>
            <a:off x="1784629" y="921657"/>
            <a:ext cx="21005800" cy="22860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b="1">
                <a:ln/>
                <a:solidFill>
                  <a:srgbClr val="E66210"/>
                </a:solidFill>
              </a:rPr>
              <a:t>Actualidad de rKage</a:t>
            </a:r>
          </a:p>
        </p:txBody>
      </p:sp>
      <p:sp>
        <p:nvSpPr>
          <p:cNvPr id="140" name="Somos una empresa que busca darse a conocer al mercado…"/>
          <p:cNvSpPr txBox="1">
            <a:spLocks noGrp="1"/>
          </p:cNvSpPr>
          <p:nvPr>
            <p:ph type="body" sz="half" idx="1"/>
          </p:nvPr>
        </p:nvSpPr>
        <p:spPr>
          <a:xfrm>
            <a:off x="3880757" y="2576286"/>
            <a:ext cx="11533414" cy="9296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800">
                <a:latin typeface="Century Gothic" panose="020B0502020202020204" pitchFamily="34" charset="0"/>
              </a:rPr>
              <a:t>Somos una empresa que busca darse a conocer al mercado</a:t>
            </a:r>
          </a:p>
          <a:p>
            <a:r>
              <a:rPr sz="4800">
                <a:latin typeface="Century Gothic" panose="020B0502020202020204" pitchFamily="34" charset="0"/>
              </a:rPr>
              <a:t>Buscamos crear aplicaciones destacadas las cuales pongan nuestro nombre en el mapa</a:t>
            </a:r>
          </a:p>
          <a:p>
            <a:r>
              <a:rPr sz="4800">
                <a:latin typeface="Century Gothic" panose="020B0502020202020204" pitchFamily="34" charset="0"/>
              </a:rPr>
              <a:t>Empresa inexperta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496" b="6859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460"/>
          <a:stretch/>
        </p:blipFill>
        <p:spPr>
          <a:xfrm rot="16200000">
            <a:off x="15888305" y="-2400905"/>
            <a:ext cx="13804250" cy="185044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769" t="33259" r="8476" b="39188"/>
          <a:stretch/>
        </p:blipFill>
        <p:spPr>
          <a:xfrm>
            <a:off x="0" y="3454400"/>
            <a:ext cx="10972800" cy="10363200"/>
          </a:xfrm>
          <a:prstGeom prst="rect">
            <a:avLst/>
          </a:prstGeom>
        </p:spPr>
      </p:pic>
      <p:pic>
        <p:nvPicPr>
          <p:cNvPr id="4098" name="Picture 2" descr="Resultado de imagen para small busines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3553">
            <a:off x="12813773" y="5225407"/>
            <a:ext cx="9116171" cy="462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37450"/>
            <a:ext cx="24384000" cy="13716000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3" name="Propuesta de Proyecto"/>
          <p:cNvSpPr txBox="1">
            <a:spLocks noGrp="1"/>
          </p:cNvSpPr>
          <p:nvPr>
            <p:ph type="title"/>
          </p:nvPr>
        </p:nvSpPr>
        <p:spPr>
          <a:xfrm>
            <a:off x="5029200" y="3853544"/>
            <a:ext cx="17569543" cy="535577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1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Propuesta </a:t>
            </a:r>
            <a:r>
              <a:rPr lang="es-MX" sz="120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/>
            </a:r>
            <a:br>
              <a:rPr lang="es-MX" sz="120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sz="120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de </a:t>
            </a:r>
            <a:r>
              <a:rPr sz="1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Proyecto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70" y="4167738"/>
            <a:ext cx="5816600" cy="5422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554182" y="-581891"/>
            <a:ext cx="23152925" cy="1607127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496" b="6859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460"/>
          <a:stretch/>
        </p:blipFill>
        <p:spPr>
          <a:xfrm rot="16200000">
            <a:off x="15914695" y="-2423491"/>
            <a:ext cx="13804250" cy="185044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37450"/>
            <a:ext cx="24384000" cy="13716000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46" name="Main.png" descr="Ma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5775" y="0"/>
            <a:ext cx="2194560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156</Words>
  <Application>Microsoft Macintosh PowerPoint</Application>
  <PresentationFormat>Custom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Century Gothic</vt:lpstr>
      <vt:lpstr>Georgia</vt:lpstr>
      <vt:lpstr>Helvetica Neue</vt:lpstr>
      <vt:lpstr>Helvetica Neue Light</vt:lpstr>
      <vt:lpstr>Helvetica Neue Medium</vt:lpstr>
      <vt:lpstr>Times</vt:lpstr>
      <vt:lpstr>White</vt:lpstr>
      <vt:lpstr>PowerPoint Presentation</vt:lpstr>
      <vt:lpstr>Miembros del Equipo</vt:lpstr>
      <vt:lpstr>Razón Social</vt:lpstr>
      <vt:lpstr>Principios</vt:lpstr>
      <vt:lpstr>Valores</vt:lpstr>
      <vt:lpstr>¿Qué ofrecemos a nuestros clientes?</vt:lpstr>
      <vt:lpstr>Actualidad de rKage</vt:lpstr>
      <vt:lpstr>Propuesta  de Proyecto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Guillermo Carsolio González</cp:lastModifiedBy>
  <cp:revision>8</cp:revision>
  <dcterms:modified xsi:type="dcterms:W3CDTF">2017-08-23T15:05:16Z</dcterms:modified>
</cp:coreProperties>
</file>