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19" r:id="rId5"/>
    <p:sldId id="259" r:id="rId6"/>
    <p:sldId id="320" r:id="rId7"/>
    <p:sldId id="318" r:id="rId8"/>
    <p:sldId id="260" r:id="rId9"/>
    <p:sldId id="264" r:id="rId10"/>
    <p:sldId id="313" r:id="rId11"/>
    <p:sldId id="265" r:id="rId12"/>
    <p:sldId id="300" r:id="rId13"/>
    <p:sldId id="287" r:id="rId14"/>
    <p:sldId id="316" r:id="rId15"/>
    <p:sldId id="288" r:id="rId16"/>
    <p:sldId id="292" r:id="rId17"/>
    <p:sldId id="295" r:id="rId18"/>
    <p:sldId id="261" r:id="rId19"/>
    <p:sldId id="262" r:id="rId20"/>
    <p:sldId id="263" r:id="rId21"/>
    <p:sldId id="3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ACE22-79DB-F44A-A3DB-79DFE0C9E3D8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C5237-66D2-BA4C-A794-D8931DEF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A609-DDA6-0F4E-A054-49FD4D921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4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A609-DDA6-0F4E-A054-49FD4D921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A609-DDA6-0F4E-A054-49FD4D921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09140-DF9F-0E42-94DA-B32351D3E463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individual sites subject to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 a subset of branches) positive or purifying selection?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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ffects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odel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volution) tests for episodic selection at individual sites. Note that MEME does not accept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specications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(this feature is being introduced with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v2.3-dev and later).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 is the preferred approach for detecting positive selection at individual sites.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individual branches subject to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 a subset of sites) positive or purifying selection?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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aBSREL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daptive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ranch-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andom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ffects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ikelihood) is an improved version of the common "branch-site" class of models.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aBSREL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either for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branch(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test for selection, or can test each lineage for selection in an exploratory fashion. Note that the exploratory approach will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sacrice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power.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aBSREL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preferred approach for detecting positive selection at individual branches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auto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ffects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ikelihood) is suitable for small-to-medium sized data sets.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hyphy.org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/getting-started/#using-hyphy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2/4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5/24/2019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HyPhy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Hypothesis Testing using Phylogenies - Information, documentation, and news about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HyPhy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package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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ingle-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ikelihood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ncestor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ounting) is an approximate method with accuracy similar to FEL, but suitable for larger datasets. However, SLAC is not suitable for highly-diverged sequences.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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FUBAR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nconstrained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ayesian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oximation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suitable for medium-to-large data sets and is expected to have more power than FEL for detecting pervasive selection at sites.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FUBAR is the preferred approach for inferring pervasive selection. </a:t>
            </a:r>
            <a:endParaRPr lang="en-US" dirty="0">
              <a:effectLst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20CF4-F5A6-B143-AAF3-215326FE9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05688-4F7B-ED44-8C54-71F4D968E2AC}" type="slidenum">
              <a:rPr lang="en-US"/>
              <a:pPr/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64198-91EC-4247-AD7D-2B45953355B4}" type="slidenum">
              <a:rPr lang="en-US"/>
              <a:pPr/>
              <a:t>16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82922-B806-864E-B229-8BE52E8853FE}" type="slidenum">
              <a:rPr lang="en-US"/>
              <a:pPr/>
              <a:t>17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178B-63AB-EC46-ABC0-DAFA052A5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BA4EB-DD7C-504D-9B5B-75234DBD8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C30D-2F4F-004D-8C48-EE19D1C9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B21F-130C-B24C-9394-59C01E34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CEC5-0B0B-9840-AEB4-55C27D83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946D-E231-AB4B-9E74-B7F7767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8C24-2E98-7C40-AB24-EA3B2B586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012E-393E-704B-B758-2E05498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2C32-1797-2C47-8E56-FC67A7AE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0095-BD35-2647-8D7B-7522957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1AF71-6B91-8248-8619-C19932C0D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BD02C-5F0D-9442-B859-4C8C5813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B813-A726-3049-AA71-3E648672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D16B-EDFD-7146-A8E9-047C4330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97A1-09CD-424E-B2C4-5EF1723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7A34EC9-3B75-464A-B152-27F28EFB9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21B5-A059-9D4C-9991-87D43ECB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20C7-8DA7-9541-BEC8-70EE0C2A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229F-BC18-4B47-951D-39320251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A4CA-2DC8-D846-86A4-0B741D16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3657-7A1B-D24B-8176-31DC1E93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34F1-C5E4-7D4E-A481-46647698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9AEC-388E-8742-BDDA-74931393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E66C-B22C-BB46-A0D3-13AC4A3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752C-840D-0E45-A576-884FA91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C2C1-DF2A-3740-97FD-D612A523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9F6F-E3C1-C74A-A0E0-B35AD1D8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7F65-A285-FB4B-ABDC-B30B1F9A5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DEDD-8563-EA49-BF1B-A867B026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ADF8-9979-BB4C-ABB7-073AAFB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EAAD9-0E2D-344A-AD39-6C2B95EB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C850-AA06-3147-A69C-C4F5C0D3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2CEF-441D-2B4E-B103-6F98985E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9C0B6-0AFE-4840-A417-01FA3810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6E42-9660-1249-9EF5-93D60242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5FD26-D84F-3947-918C-F62F7A0A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7A033-6130-2544-B0B5-C0099D7EC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2C172-5128-D24B-9346-11F137BF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4F80D-D2E1-434B-A4E3-79D9768B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5C8B7-6F43-B549-AA8E-C7954A32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4052-E8D9-9C44-A395-ED1CEB67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1EB2-7CA0-BD4A-8EE9-A9E71B96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DDD08-5A39-AE4A-A66B-A2B1778D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A760D-9C58-964A-9D3D-32AAD9E5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9905E-C63A-DE4E-A768-E4B5160B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1DE9E-E9DD-F547-9804-BC9705A7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3834-B777-6045-B2A4-D3C55476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8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69A9-8046-2244-B074-4774B7C1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E41B-3489-604D-AE89-F8C8F282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ED3E-2609-0744-8BF4-5E113419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6D4E-887E-8549-AC71-66929421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DD78-E75F-1748-ACD8-2E40868B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51F8-3B2B-F54A-BDDB-640B575D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3C0A-C9E5-CC43-921B-54CDBAE5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78563-772A-E043-96A1-AAC74C19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8100-12FC-C84E-B2C7-C518CC0C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C46D-329F-7B4D-9190-1576E5F1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F4EAF-8EBA-CA47-97A0-AC4B8C8A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663A5-9DA4-CF47-B0D8-6E3FCF59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C0C0A-DBB7-904E-93A5-DA9F6E46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A9FF-11AE-2F47-B7DB-A29932BF3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52B1-593F-CF4D-BE24-CC7F6759F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9C9C-28D2-AE41-BEF8-022DADBE1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D232-A5F2-184F-871E-90F5CAB7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3F08-B236-F846-A824-5187646A2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E704-60F6-9549-99DF-62700B4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990A-C2D9-D74B-8D0D-080D37EDE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202C-1E22-FA40-8E6E-8497734F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12" y="296698"/>
            <a:ext cx="8216900" cy="433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DE49D-6255-1542-83AD-B65D80B07BF7}"/>
              </a:ext>
            </a:extLst>
          </p:cNvPr>
          <p:cNvSpPr txBox="1"/>
          <p:nvPr/>
        </p:nvSpPr>
        <p:spPr>
          <a:xfrm>
            <a:off x="1030014" y="5129047"/>
            <a:ext cx="1083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 of Selection in Host Genome  (Nectin4 as Proxy)</a:t>
            </a:r>
          </a:p>
          <a:p>
            <a:r>
              <a:rPr lang="en-US" dirty="0"/>
              <a:t>GDW2019 Group Exercise with </a:t>
            </a:r>
            <a:r>
              <a:rPr lang="en-US" dirty="0" err="1"/>
              <a:t>Nectin</a:t>
            </a:r>
            <a:r>
              <a:rPr lang="en-US" dirty="0"/>
              <a:t> 4: Hypothesis, Genomic Workflow, Findings, and Future Directions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3BC4F-2729-B64F-B4A9-7265A3A8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Testing Coding Regions for Signals of Adaptive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86958"/>
            <a:ext cx="11049000" cy="4351338"/>
          </a:xfrm>
        </p:spPr>
        <p:txBody>
          <a:bodyPr>
            <a:noAutofit/>
          </a:bodyPr>
          <a:lstStyle/>
          <a:p>
            <a:r>
              <a:rPr lang="en-US" sz="2000" dirty="0"/>
              <a:t>Is there evidence of selection operating on a gene? </a:t>
            </a:r>
          </a:p>
          <a:p>
            <a:endParaRPr lang="en-US" sz="2000" dirty="0"/>
          </a:p>
          <a:p>
            <a:r>
              <a:rPr lang="en-US" sz="2000" dirty="0"/>
              <a:t>Where does selection occur within the gene?  What regions, motifs, amino acids are under selection?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Mapping the selection event on the phylogenetic tree.  Is there a specific species or lineage that is experiencing selection?</a:t>
            </a:r>
          </a:p>
          <a:p>
            <a:endParaRPr lang="en-US" sz="2000" dirty="0"/>
          </a:p>
          <a:p>
            <a:r>
              <a:rPr lang="en-US" sz="2000" dirty="0"/>
              <a:t>Assessing the form of selection (i.e. negative or positive) and identifying the codon (s), and </a:t>
            </a:r>
            <a:r>
              <a:rPr lang="en-US" sz="2000" i="1" dirty="0"/>
              <a:t>a priori </a:t>
            </a:r>
            <a:r>
              <a:rPr lang="en-US" sz="2000" dirty="0"/>
              <a:t>testing for statistical rigor.</a:t>
            </a:r>
          </a:p>
          <a:p>
            <a:endParaRPr lang="en-US" sz="2000" dirty="0"/>
          </a:p>
          <a:p>
            <a:r>
              <a:rPr lang="en-US" sz="2000" dirty="0"/>
              <a:t>Are other genes exhibiting compensatory changes coincident with selection?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6C8FE-9AA0-DA45-9127-E472DA47C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2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Testing for Selection in Aligned Sequences (MSA)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Aligned codon sequences must be in frame with no stop codons.</a:t>
            </a:r>
          </a:p>
          <a:p>
            <a:endParaRPr lang="en-US" sz="2000" dirty="0"/>
          </a:p>
          <a:p>
            <a:r>
              <a:rPr lang="en-US" sz="2000" dirty="0"/>
              <a:t>Remove recombination motifs and/or analyze partitions of MSA that are confirmed identical by descent.</a:t>
            </a:r>
          </a:p>
          <a:p>
            <a:pPr lvl="1"/>
            <a:r>
              <a:rPr lang="en-US" sz="2000" dirty="0"/>
              <a:t>Permits unbiased estimates of parameters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A resolved phylogenetic tree of the multiple sequence file.</a:t>
            </a:r>
          </a:p>
          <a:p>
            <a:pPr lvl="1"/>
            <a:r>
              <a:rPr lang="en-US" sz="2000" dirty="0"/>
              <a:t>Pre-existing species tree established from other analyses</a:t>
            </a:r>
          </a:p>
          <a:p>
            <a:pPr lvl="1"/>
            <a:r>
              <a:rPr lang="en-US" sz="2000" dirty="0"/>
              <a:t>A poorly resolved tree will be unable to adequately test for selection and result in spurious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8623A-6545-5F4E-B0DC-9507668C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4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4677-89DA-F347-AB34-FEECE557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Molecular Selection In Coding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C0AE-543B-0941-891F-0901470B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1600201"/>
            <a:ext cx="87596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nonsynonymous (missense) substitution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synonymous substitutions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Symbol" pitchFamily="2" charset="2"/>
              <a:buChar char="w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Symbol" pitchFamily="2" charset="2"/>
              <a:buChar char="w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 (Neutral),  no functional effect</a:t>
            </a:r>
          </a:p>
          <a:p>
            <a:pPr>
              <a:buFont typeface="Symbol" pitchFamily="2" charset="2"/>
              <a:buChar char="w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&lt; 1 (Purifying selection), selected to maintain function</a:t>
            </a:r>
          </a:p>
          <a:p>
            <a:pPr>
              <a:buFont typeface="Symbol" pitchFamily="2" charset="2"/>
              <a:buChar char="w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1 (Diversifying selection), selected for adaptation to change in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B46C5-FEA1-F748-8CBF-A56A50ECA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8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Categories of Codon Selection Models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Among sites: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Ho:  Variable selection pressure possible among sites within YGOI (your-gene-of-interest) but no sites exhibit positive selection</a:t>
            </a:r>
          </a:p>
          <a:p>
            <a:pPr>
              <a:lnSpc>
                <a:spcPct val="90000"/>
              </a:lnSpc>
            </a:pPr>
            <a:r>
              <a:rPr lang="en-US" sz="2000"/>
              <a:t>Among branches: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Ho:  Average dN/dS is the same among all branches in the phylogeny for YGOI.</a:t>
            </a:r>
          </a:p>
          <a:p>
            <a:pPr>
              <a:lnSpc>
                <a:spcPct val="90000"/>
              </a:lnSpc>
            </a:pPr>
            <a:r>
              <a:rPr lang="en-US" sz="2000"/>
              <a:t>Among clades: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Ho:  Average dN/dS for YGOI is the same for each lineage within the phylogeny</a:t>
            </a:r>
          </a:p>
          <a:p>
            <a:pPr>
              <a:lnSpc>
                <a:spcPct val="90000"/>
              </a:lnSpc>
            </a:pPr>
            <a:r>
              <a:rPr lang="en-US" sz="2000"/>
              <a:t>Branch-site: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Ho:  Variable selection pressure is possible among sites with YGOI and no sites exhibit positive selection in any particular lineage relative to the rest of the phylogeny.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436C9-1354-FC49-9FE0-3D2936AB7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601325-C631-0C4C-A437-A9208D23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HyPHy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testing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PHYlogenies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B5A38-9AB7-F24A-BCAA-EA1FE63A464A}"/>
              </a:ext>
            </a:extLst>
          </p:cNvPr>
          <p:cNvSpPr txBox="1"/>
          <p:nvPr/>
        </p:nvSpPr>
        <p:spPr>
          <a:xfrm>
            <a:off x="965199" y="1320800"/>
            <a:ext cx="10600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GARD (</a:t>
            </a:r>
            <a:r>
              <a:rPr lang="en-US" b="1" dirty="0"/>
              <a:t>G</a:t>
            </a:r>
            <a:r>
              <a:rPr lang="en-US" dirty="0"/>
              <a:t>enetic </a:t>
            </a:r>
            <a:r>
              <a:rPr lang="en-US" b="1" dirty="0"/>
              <a:t>A</a:t>
            </a:r>
            <a:r>
              <a:rPr lang="en-US" dirty="0"/>
              <a:t>lgorithm for </a:t>
            </a:r>
            <a:r>
              <a:rPr lang="en-US" b="1" dirty="0"/>
              <a:t>R</a:t>
            </a:r>
            <a:r>
              <a:rPr lang="en-US" dirty="0"/>
              <a:t>ecombination </a:t>
            </a:r>
            <a:r>
              <a:rPr lang="en-US" b="1" dirty="0"/>
              <a:t>D</a:t>
            </a:r>
            <a:r>
              <a:rPr lang="en-US" dirty="0"/>
              <a:t>etection)</a:t>
            </a:r>
          </a:p>
          <a:p>
            <a:r>
              <a:rPr lang="en-US" dirty="0"/>
              <a:t>Pre-Analyses for Selection </a:t>
            </a:r>
          </a:p>
          <a:p>
            <a:r>
              <a:rPr lang="en-US" dirty="0"/>
              <a:t>Identify Recombinant Regions of Alignment</a:t>
            </a:r>
          </a:p>
          <a:p>
            <a:endParaRPr lang="en-US" dirty="0"/>
          </a:p>
          <a:p>
            <a:r>
              <a:rPr lang="en-US" dirty="0"/>
              <a:t>Step 2: Among Sites Model across Phylogeny (pervasive selection)- Programs listed progressive larger datasets</a:t>
            </a:r>
          </a:p>
          <a:p>
            <a:r>
              <a:rPr lang="en-US" dirty="0"/>
              <a:t>FEL (</a:t>
            </a:r>
            <a:r>
              <a:rPr lang="en-US" b="1" dirty="0"/>
              <a:t>F</a:t>
            </a:r>
            <a:r>
              <a:rPr lang="en-US" dirty="0"/>
              <a:t>ixed </a:t>
            </a:r>
            <a:r>
              <a:rPr lang="en-US" b="1" dirty="0"/>
              <a:t>E</a:t>
            </a:r>
            <a:r>
              <a:rPr lang="en-US" dirty="0"/>
              <a:t>ffects </a:t>
            </a:r>
            <a:r>
              <a:rPr lang="en-US" b="1" dirty="0"/>
              <a:t>L</a:t>
            </a:r>
            <a:r>
              <a:rPr lang="en-US" dirty="0"/>
              <a:t>ikelihood) , </a:t>
            </a:r>
          </a:p>
          <a:p>
            <a:r>
              <a:rPr lang="en-US" dirty="0"/>
              <a:t>SLAC (</a:t>
            </a:r>
            <a:r>
              <a:rPr lang="en-US" b="1" dirty="0"/>
              <a:t>S</a:t>
            </a:r>
            <a:r>
              <a:rPr lang="en-US" dirty="0"/>
              <a:t>ingle-</a:t>
            </a:r>
            <a:r>
              <a:rPr lang="en-US" b="1" dirty="0"/>
              <a:t>L</a:t>
            </a:r>
            <a:r>
              <a:rPr lang="en-US" dirty="0"/>
              <a:t>ikelihood </a:t>
            </a:r>
            <a:r>
              <a:rPr lang="en-US" b="1" dirty="0"/>
              <a:t>A</a:t>
            </a:r>
            <a:r>
              <a:rPr lang="en-US" dirty="0"/>
              <a:t>ncestor </a:t>
            </a:r>
            <a:r>
              <a:rPr lang="en-US" b="1" dirty="0"/>
              <a:t>C</a:t>
            </a:r>
            <a:r>
              <a:rPr lang="en-US" dirty="0"/>
              <a:t>ounting) , </a:t>
            </a:r>
          </a:p>
          <a:p>
            <a:r>
              <a:rPr lang="en-US" dirty="0"/>
              <a:t>FUBAR (</a:t>
            </a:r>
            <a:r>
              <a:rPr lang="en-US" b="1" dirty="0"/>
              <a:t>F</a:t>
            </a:r>
            <a:r>
              <a:rPr lang="en-US" dirty="0"/>
              <a:t>ast, </a:t>
            </a:r>
            <a:r>
              <a:rPr lang="en-US" b="1" dirty="0"/>
              <a:t>U</a:t>
            </a:r>
            <a:r>
              <a:rPr lang="en-US" dirty="0"/>
              <a:t>nconstrained </a:t>
            </a:r>
            <a:r>
              <a:rPr lang="en-US" b="1" dirty="0"/>
              <a:t>B</a:t>
            </a:r>
            <a:r>
              <a:rPr lang="en-US" dirty="0"/>
              <a:t>ayesian </a:t>
            </a:r>
            <a:r>
              <a:rPr lang="en-US" b="1" dirty="0" err="1"/>
              <a:t>A</a:t>
            </a:r>
            <a:r>
              <a:rPr lang="en-US" dirty="0" err="1"/>
              <a:t>pp</a:t>
            </a:r>
            <a:r>
              <a:rPr lang="en-US" b="1" dirty="0" err="1"/>
              <a:t>R</a:t>
            </a:r>
            <a:r>
              <a:rPr lang="en-US" dirty="0" err="1"/>
              <a:t>oximation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Step 3: Among sites Models within a subset of branches within a phylogeny</a:t>
            </a:r>
          </a:p>
          <a:p>
            <a:r>
              <a:rPr lang="en-US" dirty="0"/>
              <a:t>MEME (</a:t>
            </a:r>
            <a:r>
              <a:rPr lang="en-US" b="1" dirty="0"/>
              <a:t>M</a:t>
            </a:r>
            <a:r>
              <a:rPr lang="en-US" dirty="0"/>
              <a:t>ixed </a:t>
            </a:r>
            <a:r>
              <a:rPr lang="en-US" b="1" dirty="0"/>
              <a:t>E</a:t>
            </a:r>
            <a:r>
              <a:rPr lang="en-US" dirty="0"/>
              <a:t>ffects </a:t>
            </a:r>
            <a:r>
              <a:rPr lang="en-US" b="1" dirty="0"/>
              <a:t>M</a:t>
            </a:r>
            <a:r>
              <a:rPr lang="en-US" dirty="0"/>
              <a:t>odel of </a:t>
            </a:r>
            <a:r>
              <a:rPr lang="en-US" b="1" dirty="0"/>
              <a:t>E</a:t>
            </a:r>
            <a:r>
              <a:rPr lang="en-US" dirty="0"/>
              <a:t>volution)</a:t>
            </a:r>
          </a:p>
          <a:p>
            <a:endParaRPr lang="en-US" dirty="0"/>
          </a:p>
          <a:p>
            <a:r>
              <a:rPr lang="en-US" dirty="0"/>
              <a:t>Step 4: Branch-site Models</a:t>
            </a:r>
          </a:p>
          <a:p>
            <a:r>
              <a:rPr lang="en-US" dirty="0" err="1"/>
              <a:t>aBSREL</a:t>
            </a:r>
            <a:r>
              <a:rPr lang="en-US" dirty="0"/>
              <a:t> (</a:t>
            </a:r>
            <a:r>
              <a:rPr lang="en-US" b="1" dirty="0"/>
              <a:t>a</a:t>
            </a:r>
            <a:r>
              <a:rPr lang="en-US" dirty="0"/>
              <a:t>daptive </a:t>
            </a:r>
            <a:r>
              <a:rPr lang="en-US" b="1" dirty="0"/>
              <a:t>B</a:t>
            </a:r>
            <a:r>
              <a:rPr lang="en-US" dirty="0"/>
              <a:t>ranch-</a:t>
            </a:r>
            <a:r>
              <a:rPr lang="en-US" b="1" dirty="0"/>
              <a:t>S</a:t>
            </a:r>
            <a:r>
              <a:rPr lang="en-US" dirty="0"/>
              <a:t>ite </a:t>
            </a:r>
            <a:r>
              <a:rPr lang="en-US" b="1" dirty="0"/>
              <a:t>R</a:t>
            </a:r>
            <a:r>
              <a:rPr lang="en-US" dirty="0"/>
              <a:t>andom </a:t>
            </a:r>
            <a:r>
              <a:rPr lang="en-US" b="1" dirty="0"/>
              <a:t>E</a:t>
            </a:r>
            <a:r>
              <a:rPr lang="en-US" dirty="0"/>
              <a:t>ffects </a:t>
            </a:r>
            <a:r>
              <a:rPr lang="en-US" b="1" dirty="0"/>
              <a:t>L</a:t>
            </a:r>
            <a:r>
              <a:rPr lang="en-US" dirty="0"/>
              <a:t>ikelihood)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F81B9-EF0B-0249-964E-B772232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83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Basic Steps to </a:t>
            </a:r>
            <a:r>
              <a:rPr lang="en-US" sz="2800" dirty="0" err="1"/>
              <a:t>CodeML</a:t>
            </a:r>
            <a:endParaRPr lang="en-US" sz="28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3933"/>
            <a:ext cx="10515600" cy="490220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sz="2000" dirty="0"/>
              <a:t>Create 3 files: data, tree and control</a:t>
            </a:r>
          </a:p>
          <a:p>
            <a:pPr marL="609600" indent="-609600">
              <a:buNone/>
            </a:pPr>
            <a:r>
              <a:rPr lang="en-US" sz="2000" dirty="0"/>
              <a:t>Load files into GUI interface</a:t>
            </a:r>
          </a:p>
          <a:p>
            <a:pPr marL="609600" indent="-609600">
              <a:buNone/>
            </a:pPr>
            <a:r>
              <a:rPr lang="en-US" sz="2000" dirty="0"/>
              <a:t>Select Parameters for appropriate test</a:t>
            </a:r>
          </a:p>
          <a:p>
            <a:pPr marL="609600" indent="-609600">
              <a:buNone/>
            </a:pPr>
            <a:r>
              <a:rPr lang="en-US" sz="2000" dirty="0"/>
              <a:t>	Depending on numbers of sequences, genetic information, pattern of mutation, length of sequence…..</a:t>
            </a:r>
          </a:p>
          <a:p>
            <a:pPr marL="609600" indent="-609600">
              <a:buNone/>
            </a:pPr>
            <a:r>
              <a:rPr lang="en-US" sz="2000" dirty="0"/>
              <a:t> 	</a:t>
            </a:r>
            <a:r>
              <a:rPr lang="en-US" sz="2000" dirty="0" err="1"/>
              <a:t>CodeML</a:t>
            </a:r>
            <a:r>
              <a:rPr lang="en-US" sz="2000" dirty="0"/>
              <a:t> can take minutes or hours to run</a:t>
            </a:r>
          </a:p>
          <a:p>
            <a:pPr marL="609600" indent="-609600">
              <a:buNone/>
            </a:pPr>
            <a:r>
              <a:rPr lang="en-US" sz="2000" dirty="0"/>
              <a:t>Record Ln likelihood value</a:t>
            </a:r>
          </a:p>
          <a:p>
            <a:pPr marL="609600" indent="-609600">
              <a:buNone/>
            </a:pPr>
            <a:r>
              <a:rPr lang="en-US" sz="2000" dirty="0"/>
              <a:t>	Compare with </a:t>
            </a:r>
            <a:r>
              <a:rPr lang="en-US" sz="2000" dirty="0" err="1"/>
              <a:t>ln</a:t>
            </a:r>
            <a:r>
              <a:rPr lang="en-US" sz="2000" dirty="0"/>
              <a:t> likelihood of null model.  </a:t>
            </a:r>
          </a:p>
          <a:p>
            <a:pPr marL="609600" indent="-609600">
              <a:buNone/>
            </a:pPr>
            <a:r>
              <a:rPr lang="en-US" sz="2000" dirty="0"/>
              <a:t>	Determine significance by the log-likelihood ratio model (LRT).</a:t>
            </a:r>
          </a:p>
          <a:p>
            <a:pPr marL="609600" indent="-609600">
              <a:buNone/>
            </a:pPr>
            <a:r>
              <a:rPr lang="en-US" sz="2000" dirty="0"/>
              <a:t>	</a:t>
            </a:r>
            <a:r>
              <a:rPr lang="en-US" sz="2000" dirty="0">
                <a:latin typeface="Geneva" charset="0"/>
                <a:cs typeface="Times New Roman" charset="0"/>
                <a:sym typeface="Symbol" charset="0"/>
              </a:rPr>
              <a:t></a:t>
            </a:r>
            <a:r>
              <a:rPr lang="en-US" sz="2000" i="1" dirty="0">
                <a:latin typeface="Geneva" charset="0"/>
                <a:cs typeface="Times New Roman" charset="0"/>
                <a:sym typeface="Symbol" charset="0"/>
              </a:rPr>
              <a:t></a:t>
            </a:r>
            <a:r>
              <a:rPr lang="en-US" sz="2000" dirty="0">
                <a:latin typeface="Geneva" charset="0"/>
                <a:cs typeface="Times New Roman" charset="0"/>
                <a:sym typeface="Symbol" charset="0"/>
              </a:rPr>
              <a:t></a:t>
            </a:r>
            <a:r>
              <a:rPr lang="en-US" sz="2000" dirty="0">
                <a:latin typeface="Geneva" charset="0"/>
                <a:cs typeface="Times New Roman" charset="0"/>
              </a:rPr>
              <a:t>2 (</a:t>
            </a:r>
            <a:r>
              <a:rPr lang="en-US" sz="2000" i="1" dirty="0">
                <a:latin typeface="Geneva" charset="0"/>
                <a:cs typeface="Times New Roman" charset="0"/>
              </a:rPr>
              <a:t>l</a:t>
            </a:r>
            <a:r>
              <a:rPr lang="en-US" sz="2000" baseline="-25000" dirty="0">
                <a:latin typeface="Geneva" charset="0"/>
                <a:cs typeface="Times New Roman" charset="0"/>
              </a:rPr>
              <a:t>1</a:t>
            </a:r>
            <a:r>
              <a:rPr lang="en-US" sz="2000" dirty="0">
                <a:latin typeface="Geneva" charset="0"/>
                <a:cs typeface="Times New Roman" charset="0"/>
              </a:rPr>
              <a:t> - </a:t>
            </a:r>
            <a:r>
              <a:rPr lang="en-US" sz="2000" i="1" dirty="0">
                <a:latin typeface="Geneva" charset="0"/>
                <a:cs typeface="Times New Roman" charset="0"/>
              </a:rPr>
              <a:t>l</a:t>
            </a:r>
            <a:r>
              <a:rPr lang="en-US" sz="2000" baseline="-25000" dirty="0">
                <a:latin typeface="Geneva" charset="0"/>
                <a:cs typeface="Times New Roman" charset="0"/>
              </a:rPr>
              <a:t>0</a:t>
            </a:r>
            <a:r>
              <a:rPr lang="en-US" sz="2000" dirty="0">
                <a:latin typeface="Geneva" charset="0"/>
                <a:cs typeface="Times New Roman" charset="0"/>
              </a:rPr>
              <a:t>)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chi</a:t>
            </a:r>
            <a:r>
              <a:rPr lang="en-US" sz="2000" dirty="0">
                <a:latin typeface="Geneva" charset="0"/>
                <a:cs typeface="Times New Roman" charset="0"/>
              </a:rPr>
              <a:t>-square 2 </a:t>
            </a:r>
            <a:r>
              <a:rPr lang="en-US" sz="2000" dirty="0" err="1">
                <a:latin typeface="Geneva" charset="0"/>
                <a:cs typeface="Times New Roman" charset="0"/>
              </a:rPr>
              <a:t>d.f.</a:t>
            </a:r>
            <a:endParaRPr lang="en-US" sz="2000" dirty="0">
              <a:latin typeface="Geneva" charset="0"/>
              <a:cs typeface="Times New Roman" charset="0"/>
            </a:endParaRPr>
          </a:p>
          <a:p>
            <a:pPr marL="609600" indent="-609600">
              <a:buNone/>
            </a:pPr>
            <a:r>
              <a:rPr lang="en-US" sz="2000" dirty="0"/>
              <a:t>For Branch-Site Models </a:t>
            </a:r>
          </a:p>
          <a:p>
            <a:pPr marL="609600" indent="-609600">
              <a:buNone/>
            </a:pPr>
            <a:r>
              <a:rPr lang="en-US" sz="2000" dirty="0"/>
              <a:t>	</a:t>
            </a:r>
            <a:r>
              <a:rPr lang="en-US" sz="2000" dirty="0">
                <a:latin typeface="Geneva" charset="0"/>
                <a:cs typeface="Times New Roman" charset="0"/>
                <a:sym typeface="Symbol" charset="0"/>
              </a:rPr>
              <a:t> </a:t>
            </a:r>
            <a:r>
              <a:rPr lang="en-US" sz="2000" i="1" dirty="0">
                <a:latin typeface="Geneva" charset="0"/>
                <a:cs typeface="Times New Roman" charset="0"/>
                <a:sym typeface="Symbol" charset="0"/>
              </a:rPr>
              <a:t></a:t>
            </a:r>
            <a:r>
              <a:rPr lang="en-US" sz="2000" dirty="0">
                <a:latin typeface="Geneva" charset="0"/>
                <a:cs typeface="Times New Roman" charset="0"/>
                <a:sym typeface="Symbol" charset="0"/>
              </a:rPr>
              <a:t></a:t>
            </a:r>
            <a:r>
              <a:rPr lang="en-US" sz="2000" dirty="0">
                <a:latin typeface="Geneva" charset="0"/>
                <a:cs typeface="Times New Roman" charset="0"/>
              </a:rPr>
              <a:t>2 (</a:t>
            </a:r>
            <a:r>
              <a:rPr lang="en-US" sz="2000" i="1" dirty="0">
                <a:latin typeface="Geneva" charset="0"/>
                <a:cs typeface="Times New Roman" charset="0"/>
              </a:rPr>
              <a:t>l</a:t>
            </a:r>
            <a:r>
              <a:rPr lang="en-US" sz="2000" baseline="-25000" dirty="0">
                <a:latin typeface="Geneva" charset="0"/>
                <a:cs typeface="Times New Roman" charset="0"/>
              </a:rPr>
              <a:t>1</a:t>
            </a:r>
            <a:r>
              <a:rPr lang="en-US" sz="2000" dirty="0">
                <a:latin typeface="Geneva" charset="0"/>
                <a:cs typeface="Times New Roman" charset="0"/>
              </a:rPr>
              <a:t> - </a:t>
            </a:r>
            <a:r>
              <a:rPr lang="en-US" sz="2000" i="1" dirty="0">
                <a:latin typeface="Geneva" charset="0"/>
                <a:cs typeface="Times New Roman" charset="0"/>
              </a:rPr>
              <a:t>l</a:t>
            </a:r>
            <a:r>
              <a:rPr lang="en-US" sz="2000" baseline="-25000" dirty="0">
                <a:latin typeface="Geneva" charset="0"/>
                <a:cs typeface="Times New Roman" charset="0"/>
              </a:rPr>
              <a:t>0</a:t>
            </a:r>
            <a:r>
              <a:rPr lang="en-US" sz="2000" dirty="0">
                <a:latin typeface="Geneva" charset="0"/>
                <a:cs typeface="Times New Roman" charset="0"/>
              </a:rPr>
              <a:t>)  chi-square 2 </a:t>
            </a:r>
            <a:r>
              <a:rPr lang="en-US" sz="2000" dirty="0" err="1">
                <a:latin typeface="Geneva" charset="0"/>
                <a:cs typeface="Times New Roman" charset="0"/>
              </a:rPr>
              <a:t>d.f.</a:t>
            </a:r>
            <a:r>
              <a:rPr lang="en-US" sz="2000" dirty="0">
                <a:latin typeface="Geneva" charset="0"/>
                <a:cs typeface="Times New Roman" charset="0"/>
              </a:rPr>
              <a:t>  P-value/2</a:t>
            </a:r>
            <a:endParaRPr lang="en-US" sz="2000" dirty="0"/>
          </a:p>
          <a:p>
            <a:pPr marL="609600" indent="-60960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3B57A-4554-2744-94BF-DD3DB5D9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Site Models</a:t>
            </a:r>
          </a:p>
        </p:txBody>
      </p:sp>
      <p:pic>
        <p:nvPicPr>
          <p:cNvPr id="56325" name="Picture 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133601"/>
            <a:ext cx="5334000" cy="2792413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15201" y="2286001"/>
            <a:ext cx="29354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LRT</a:t>
            </a:r>
          </a:p>
          <a:p>
            <a:endParaRPr lang="en-US" sz="1600"/>
          </a:p>
          <a:p>
            <a:r>
              <a:rPr lang="en-US" sz="1600"/>
              <a:t>Model M1a and Model M2a, 2 df</a:t>
            </a:r>
          </a:p>
          <a:p>
            <a:endParaRPr lang="en-US" sz="1600"/>
          </a:p>
          <a:p>
            <a:r>
              <a:rPr lang="en-US" sz="1600"/>
              <a:t>Model M7 and Model M8, 2 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FD438-5679-1A48-98A6-944F5E737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Site Models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4191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Branch-site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Model A recommended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Model = 2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NSsites</a:t>
            </a:r>
            <a:r>
              <a:rPr lang="en-US" sz="1400" dirty="0"/>
              <a:t>=2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Compare LRT with Null Model A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Model=2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NSsites</a:t>
            </a:r>
            <a:r>
              <a:rPr lang="en-US" sz="1400" dirty="0"/>
              <a:t>=2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But, </a:t>
            </a:r>
            <a:r>
              <a:rPr lang="en-US" sz="1400" dirty="0">
                <a:latin typeface="Symbol" charset="0"/>
              </a:rPr>
              <a:t></a:t>
            </a:r>
            <a:r>
              <a:rPr lang="en-US" sz="1400" dirty="0"/>
              <a:t>=1, fixed.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800" dirty="0"/>
              <a:t>Results include MLC files and </a:t>
            </a:r>
            <a:r>
              <a:rPr lang="en-US" sz="1800" dirty="0" err="1"/>
              <a:t>Rst</a:t>
            </a:r>
            <a:r>
              <a:rPr lang="en-US" sz="1800" dirty="0"/>
              <a:t> files which will include any BEB analyses that will identify putative sites under selection.</a:t>
            </a:r>
          </a:p>
          <a:p>
            <a:pPr lvl="2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1200"/>
            <a:ext cx="39131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4CB28-E94B-1E4F-9EB9-94FFEEFF1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3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AF4F-23D2-BB4E-BF56-D8807B6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Nectin4: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B225-D28C-4B45-A055-5B57F1D1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				Tests for Selection with PAML</a:t>
            </a:r>
          </a:p>
          <a:p>
            <a:pPr marL="457200" lvl="1" indent="0">
              <a:buNone/>
            </a:pPr>
            <a:r>
              <a:rPr lang="en-US" sz="2000" dirty="0"/>
              <a:t>We use a </a:t>
            </a:r>
            <a:r>
              <a:rPr lang="en-US" sz="2000" b="1" dirty="0"/>
              <a:t>constraint tree </a:t>
            </a:r>
            <a:r>
              <a:rPr lang="en-US" sz="2000" dirty="0"/>
              <a:t>corrected according to known mammalian evolution.</a:t>
            </a:r>
          </a:p>
          <a:p>
            <a:pPr marL="457200" lvl="1" indent="0">
              <a:buNone/>
            </a:pPr>
            <a:r>
              <a:rPr lang="en-US" sz="2000" dirty="0"/>
              <a:t>Likelihood values:</a:t>
            </a:r>
          </a:p>
          <a:p>
            <a:pPr marL="457200" lvl="1" indent="0">
              <a:buNone/>
            </a:pPr>
            <a:r>
              <a:rPr lang="en-US" sz="2000" dirty="0"/>
              <a:t>Among Sites Models		Branch Site Models				</a:t>
            </a:r>
          </a:p>
          <a:p>
            <a:pPr marL="457200" lvl="1" indent="0">
              <a:buNone/>
            </a:pPr>
            <a:r>
              <a:rPr lang="en-US" sz="2000" dirty="0"/>
              <a:t>	Model 0			Carnivores		</a:t>
            </a:r>
          </a:p>
          <a:p>
            <a:pPr marL="457200" lvl="1" indent="0">
              <a:buNone/>
            </a:pPr>
            <a:r>
              <a:rPr lang="en-US" sz="2000" dirty="0"/>
              <a:t>	Model 1			Dog-like		</a:t>
            </a:r>
          </a:p>
          <a:p>
            <a:pPr marL="457200" lvl="1" indent="0">
              <a:buNone/>
            </a:pPr>
            <a:r>
              <a:rPr lang="en-US" sz="2000" dirty="0"/>
              <a:t>	Model 2			Cat-like</a:t>
            </a:r>
          </a:p>
          <a:p>
            <a:pPr marL="457200" lvl="1" indent="0">
              <a:buNone/>
            </a:pPr>
            <a:r>
              <a:rPr lang="en-US" sz="2000" dirty="0"/>
              <a:t>	Model 7			</a:t>
            </a:r>
          </a:p>
          <a:p>
            <a:pPr marL="457200" lvl="1" indent="0">
              <a:buNone/>
            </a:pPr>
            <a:r>
              <a:rPr lang="en-US" sz="2000" dirty="0"/>
              <a:t>	Model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FA342-C916-F14B-860A-7FAF0B20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583-2162-8048-B7DD-D1AEC6A6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Nectin4: Among Sites Models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270CE3-ED87-FA4E-BE5A-6CD7859DB01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0549292"/>
              </p:ext>
            </p:extLst>
          </p:nvPr>
        </p:nvGraphicFramePr>
        <p:xfrm>
          <a:off x="1758719" y="1419906"/>
          <a:ext cx="8196585" cy="457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272">
                  <a:extLst>
                    <a:ext uri="{9D8B030D-6E8A-4147-A177-3AD203B41FA5}">
                      <a16:colId xmlns:a16="http://schemas.microsoft.com/office/drawing/2014/main" val="1734889516"/>
                    </a:ext>
                  </a:extLst>
                </a:gridCol>
                <a:gridCol w="1088272">
                  <a:extLst>
                    <a:ext uri="{9D8B030D-6E8A-4147-A177-3AD203B41FA5}">
                      <a16:colId xmlns:a16="http://schemas.microsoft.com/office/drawing/2014/main" val="1389756052"/>
                    </a:ext>
                  </a:extLst>
                </a:gridCol>
                <a:gridCol w="2224354">
                  <a:extLst>
                    <a:ext uri="{9D8B030D-6E8A-4147-A177-3AD203B41FA5}">
                      <a16:colId xmlns:a16="http://schemas.microsoft.com/office/drawing/2014/main" val="2719768190"/>
                    </a:ext>
                  </a:extLst>
                </a:gridCol>
                <a:gridCol w="1014515">
                  <a:extLst>
                    <a:ext uri="{9D8B030D-6E8A-4147-A177-3AD203B41FA5}">
                      <a16:colId xmlns:a16="http://schemas.microsoft.com/office/drawing/2014/main" val="3904282100"/>
                    </a:ext>
                  </a:extLst>
                </a:gridCol>
                <a:gridCol w="1101974">
                  <a:extLst>
                    <a:ext uri="{9D8B030D-6E8A-4147-A177-3AD203B41FA5}">
                      <a16:colId xmlns:a16="http://schemas.microsoft.com/office/drawing/2014/main" val="3224631653"/>
                    </a:ext>
                  </a:extLst>
                </a:gridCol>
                <a:gridCol w="1679198">
                  <a:extLst>
                    <a:ext uri="{9D8B030D-6E8A-4147-A177-3AD203B41FA5}">
                      <a16:colId xmlns:a16="http://schemas.microsoft.com/office/drawing/2014/main" val="264818812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Table 1.  Tests for selection among codons of Nectin4 in Mammals using models implemented in PAML 4.8 using the likelihood method 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32910"/>
                  </a:ext>
                </a:extLst>
              </a:tr>
              <a:tr h="139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895800242"/>
                  </a:ext>
                </a:extLst>
              </a:tr>
              <a:tr h="2798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Criteria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Parameter estimates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Ln likelihood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LRT 2 df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Selected Codon,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BEB Posterior Probability 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4151331345"/>
                  </a:ext>
                </a:extLst>
              </a:tr>
              <a:tr h="2798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Among Sites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M0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(one ratio)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 = 3.26438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 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r>
                        <a:rPr lang="en-US" sz="900">
                          <a:effectLst/>
                        </a:rPr>
                        <a:t>= 0.12726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-7210.145636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2012060974"/>
                  </a:ext>
                </a:extLst>
              </a:tr>
              <a:tr h="419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M1a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(nearly neutral)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 = 3.37983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r>
                        <a:rPr lang="en-US" sz="900">
                          <a:effectLst/>
                        </a:rPr>
                        <a:t>= 0.04628 (p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r>
                        <a:rPr lang="en-US" sz="900">
                          <a:effectLst/>
                        </a:rPr>
                        <a:t>=0.88353)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r>
                        <a:rPr lang="en-US" sz="900" baseline="-25000">
                          <a:effectLst/>
                        </a:rPr>
                        <a:t>1</a:t>
                      </a:r>
                      <a:r>
                        <a:rPr lang="en-US" sz="900">
                          <a:effectLst/>
                        </a:rPr>
                        <a:t>= 1.00000 (p</a:t>
                      </a:r>
                      <a:r>
                        <a:rPr lang="en-US" sz="900" baseline="-25000">
                          <a:effectLst/>
                        </a:rPr>
                        <a:t>1</a:t>
                      </a:r>
                      <a:r>
                        <a:rPr lang="en-US" sz="900">
                          <a:effectLst/>
                        </a:rPr>
                        <a:t>=0.11647)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-7131.607388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2844317694"/>
                  </a:ext>
                </a:extLst>
              </a:tr>
              <a:tr h="9407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M2a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(selection)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 = 3.37982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r>
                        <a:rPr lang="en-US" sz="900">
                          <a:effectLst/>
                        </a:rPr>
                        <a:t>=0.04628 (p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r>
                        <a:rPr lang="en-US" sz="900">
                          <a:effectLst/>
                        </a:rPr>
                        <a:t>=0.88353)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r>
                        <a:rPr lang="en-US" sz="900" baseline="-25000">
                          <a:effectLst/>
                        </a:rPr>
                        <a:t>1</a:t>
                      </a:r>
                      <a:r>
                        <a:rPr lang="en-US" sz="900">
                          <a:effectLst/>
                        </a:rPr>
                        <a:t>= 1.00000 (p</a:t>
                      </a:r>
                      <a:r>
                        <a:rPr lang="en-US" sz="900" baseline="-25000">
                          <a:effectLst/>
                        </a:rPr>
                        <a:t>1</a:t>
                      </a:r>
                      <a:r>
                        <a:rPr lang="en-US" sz="900">
                          <a:effectLst/>
                        </a:rPr>
                        <a:t>=0.116470)            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r>
                        <a:rPr lang="en-US" sz="900" baseline="-25000">
                          <a:effectLst/>
                        </a:rPr>
                        <a:t>2</a:t>
                      </a:r>
                      <a:r>
                        <a:rPr lang="en-US" sz="900">
                          <a:effectLst/>
                        </a:rPr>
                        <a:t>= 24.47759 (p</a:t>
                      </a:r>
                      <a:r>
                        <a:rPr lang="en-US" sz="900" baseline="-25000">
                          <a:effectLst/>
                        </a:rPr>
                        <a:t>2</a:t>
                      </a:r>
                      <a:r>
                        <a:rPr lang="en-US" sz="900">
                          <a:effectLst/>
                        </a:rPr>
                        <a:t>=0.00000)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-7131.607388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M2a vs M1a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NS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409 S      0.646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275090226"/>
                  </a:ext>
                </a:extLst>
              </a:tr>
              <a:tr h="5597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M7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(b distribution, neutral)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 =3.29736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 distribution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p= 0.13854 q=0.81699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-7126.396981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1140137605"/>
                  </a:ext>
                </a:extLst>
              </a:tr>
              <a:tr h="16791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M8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(b distribution, selection)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k = 3.29588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w</a:t>
                      </a:r>
                      <a:r>
                        <a:rPr lang="en-US" sz="900" baseline="-25000" dirty="0" err="1">
                          <a:effectLst/>
                        </a:rPr>
                        <a:t>s</a:t>
                      </a:r>
                      <a:r>
                        <a:rPr lang="en-US" sz="900" dirty="0">
                          <a:effectLst/>
                        </a:rPr>
                        <a:t>=  0.02930 (p</a:t>
                      </a:r>
                      <a:r>
                        <a:rPr lang="en-US" sz="900" baseline="-25000" dirty="0">
                          <a:effectLst/>
                        </a:rPr>
                        <a:t>1</a:t>
                      </a:r>
                      <a:r>
                        <a:rPr lang="en-US" sz="900" dirty="0">
                          <a:effectLst/>
                        </a:rPr>
                        <a:t> = 1.22390)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 distribution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</a:t>
                      </a:r>
                      <a:r>
                        <a:rPr lang="en-US" sz="900" baseline="-25000" dirty="0">
                          <a:effectLst/>
                        </a:rPr>
                        <a:t>0</a:t>
                      </a:r>
                      <a:r>
                        <a:rPr lang="en-US" sz="900" dirty="0">
                          <a:effectLst/>
                        </a:rPr>
                        <a:t>= 0.97070 p=0.16546  q=1.29682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-7124.109459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M8 vs M7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4.6, P=0.1,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2 d.f.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NS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 A      0.617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17 W      0.845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32 L      0.863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74 A      0.614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 78 G      0.907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193 T      0.638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309 P      0.804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314 T      0.769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341 A      0.581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342 P      0.711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409 S      0.967*         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  481 R      0.688         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3141126605"/>
                  </a:ext>
                </a:extLst>
              </a:tr>
              <a:tr h="1399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2970" marR="62970" marT="0" marB="0"/>
                </a:tc>
                <a:extLst>
                  <a:ext uri="{0D108BD9-81ED-4DB2-BD59-A6C34878D82A}">
                    <a16:rowId xmlns:a16="http://schemas.microsoft.com/office/drawing/2014/main" val="28408399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F802624-EB67-AA41-AF9A-31EFAD44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56D1-6E4B-9749-A835-BB8207EA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Nectin4 Workflow –Step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C8CD-1FE7-B54A-902D-28262042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4179942"/>
            <a:ext cx="10515600" cy="15481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HO: Nectin4 exhibits neutral evolution among mammalian lineages, tracking speciation.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H1: Nectin4 has variants linked with neurologic CDV susceptibility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BF252-0704-6D4B-900B-B6F04F1804FD}"/>
              </a:ext>
            </a:extLst>
          </p:cNvPr>
          <p:cNvSpPr/>
          <p:nvPr/>
        </p:nvSpPr>
        <p:spPr>
          <a:xfrm>
            <a:off x="1040523" y="1977498"/>
            <a:ext cx="97220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Hypothesis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Research shows CDV co-receptor Nectin4 is linked with the neurological form of CDV in carnivores, particularly felids and canids.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7632E-9FCE-204A-B3F8-22D0EBCB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9F54-AFD0-574E-988E-7C9E7A17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1768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Nectin4: Branch-Site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875F6D-1054-5B41-A3AB-CC4C7D878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122564"/>
              </p:ext>
            </p:extLst>
          </p:nvPr>
        </p:nvGraphicFramePr>
        <p:xfrm>
          <a:off x="703729" y="1405713"/>
          <a:ext cx="105156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7627148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1969230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0915865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9835674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4230127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113829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3119907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64264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40940851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Table 2.  Test of selection of Nectin4 among lineages using revised branch-site Model A and test 2 as implemented in PAML 4.8 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1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 A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 Estimates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Ln likelihood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LRT test 2,1df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Selected Codon,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Posterior P Positive sites for foreground lineages Prob (w&gt;1):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87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Site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background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foreground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23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Felid lineage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k=3.37927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0.87897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0.11127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0.00867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0.00110</a:t>
                      </a:r>
                      <a:endParaRPr lang="en-US" sz="12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0.04491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0.04491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0.04491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5.55434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5.55434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LnL0 = -7129.218766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LnL1 = -7128.155700, P=0.07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  A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365 C 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0.932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0.936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38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Caniform Lineage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k=3.37985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0.88353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0.11647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0.00000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0.04628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0.04628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0.04628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LnL0=-7130.813821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LnL1=-7131.607388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P=0.10 NS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 back ground and foreground share same values.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213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Carnivore Lineage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k=3.37305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2a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2b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0.88088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0.10867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0.00930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0.00115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0.04536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0.04536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0.04536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1.00000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1.65644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1.65644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Lnl0= -7130.813821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Lnl1= -7130.579671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NS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 A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 A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 S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87 K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277 Q 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365 C </a:t>
                      </a:r>
                      <a:endParaRPr lang="en-US" sz="12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0.675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0.679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0.817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0.709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0.586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0.689</a:t>
                      </a:r>
                      <a:endParaRPr lang="en-US" sz="12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45660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5D781C-99B4-264F-8FD9-AC86ADACB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6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BAA5-26E5-574F-9236-BE955BDB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Future Directions?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2F484-DA7A-D842-8E34-443282A8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0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7B9A-2F50-F64F-8AF9-645B104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Nectin4: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7E7D-90FE-A24B-A50F-00FBE0A9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Assembling Data for a Pilot Study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1) Understand the Host: Mammalian Evolution and Phylogeny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2)Genome mining of existing sequences from representative lineages (NCBI, ENSEMBL) </a:t>
            </a:r>
            <a:r>
              <a:rPr lang="en-US" sz="2000" dirty="0" err="1"/>
              <a:t>refGene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3)Download and translate into coding sequences (e.g. </a:t>
            </a:r>
            <a:r>
              <a:rPr lang="en-US" sz="2000" dirty="0" err="1"/>
              <a:t>Geneious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FBBDF-AC00-1941-B6E0-2DB8DE66C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D1AAA-F3F0-754B-BE76-6D7F29E31408}"/>
              </a:ext>
            </a:extLst>
          </p:cNvPr>
          <p:cNvSpPr txBox="1"/>
          <p:nvPr/>
        </p:nvSpPr>
        <p:spPr>
          <a:xfrm>
            <a:off x="8283388" y="632012"/>
            <a:ext cx="168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Carnivore Order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EA6D8F-4A81-1541-9914-5C0937D8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1" y="0"/>
            <a:ext cx="5728446" cy="66950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942DB9-3ADD-9D4E-AA57-A3AA646B29FB}"/>
              </a:ext>
            </a:extLst>
          </p:cNvPr>
          <p:cNvSpPr/>
          <p:nvPr/>
        </p:nvSpPr>
        <p:spPr>
          <a:xfrm>
            <a:off x="4840940" y="350059"/>
            <a:ext cx="1963272" cy="60511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5E8D5-9671-3C4F-8DA1-D39D9822ABFA}"/>
              </a:ext>
            </a:extLst>
          </p:cNvPr>
          <p:cNvSpPr/>
          <p:nvPr/>
        </p:nvSpPr>
        <p:spPr>
          <a:xfrm>
            <a:off x="4383741" y="2844052"/>
            <a:ext cx="2420471" cy="336177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CCF61-093B-B04B-971E-0B7E6BBA4853}"/>
              </a:ext>
            </a:extLst>
          </p:cNvPr>
          <p:cNvSpPr/>
          <p:nvPr/>
        </p:nvSpPr>
        <p:spPr>
          <a:xfrm>
            <a:off x="5298140" y="4219015"/>
            <a:ext cx="591671" cy="80682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027F4-22F8-6242-A1FA-0384433A24A9}"/>
              </a:ext>
            </a:extLst>
          </p:cNvPr>
          <p:cNvSpPr/>
          <p:nvPr/>
        </p:nvSpPr>
        <p:spPr>
          <a:xfrm>
            <a:off x="5056094" y="5499847"/>
            <a:ext cx="1748118" cy="228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6BB79C-4726-9F46-9C58-8C2580CF4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DA2C-3837-3F46-856E-BEBF0F9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Nectin4: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6B59-FA1E-9146-956F-BEDD0162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690688"/>
            <a:ext cx="1146585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u="sng" dirty="0"/>
              <a:t>Alignment of Nectin4 Sequences from 32 Taxa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Programs: </a:t>
            </a:r>
            <a:r>
              <a:rPr lang="en-US" sz="2000" dirty="0" err="1"/>
              <a:t>Aliview</a:t>
            </a:r>
            <a:r>
              <a:rPr lang="en-US" sz="2000" dirty="0"/>
              <a:t> (Muscle), </a:t>
            </a:r>
            <a:r>
              <a:rPr lang="en-US" sz="2000" dirty="0" err="1"/>
              <a:t>ClustalX</a:t>
            </a:r>
            <a:r>
              <a:rPr lang="en-US" sz="2000" dirty="0"/>
              <a:t>, </a:t>
            </a:r>
            <a:r>
              <a:rPr lang="en-US" sz="2000" dirty="0" err="1"/>
              <a:t>Clustal</a:t>
            </a:r>
            <a:r>
              <a:rPr lang="en-US" sz="2000" dirty="0"/>
              <a:t> Omega, </a:t>
            </a:r>
            <a:r>
              <a:rPr lang="en-US" sz="2000" dirty="0" err="1"/>
              <a:t>Mafft</a:t>
            </a:r>
            <a:r>
              <a:rPr lang="en-US" sz="2000" dirty="0"/>
              <a:t>, PRANK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Which works best with coding regions?</a:t>
            </a:r>
          </a:p>
          <a:p>
            <a:pPr marL="457200" lvl="1" indent="0">
              <a:buNone/>
            </a:pPr>
            <a:r>
              <a:rPr lang="en-US" sz="2000" dirty="0"/>
              <a:t>	MUSCLE, PRANK or adapting programs to identify codon (aligned as translated codons)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What is the key feature of multiple sequence files (MSA) that alignment programs must resolve ?</a:t>
            </a:r>
          </a:p>
          <a:p>
            <a:pPr marL="457200" lvl="1" indent="0">
              <a:buNone/>
            </a:pPr>
            <a:r>
              <a:rPr lang="en-US" sz="2000" dirty="0"/>
              <a:t>	Indels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4BB59-D39F-0047-A7B6-A3BEF250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33E62-860C-1140-9256-2D845A6E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223393"/>
            <a:ext cx="9144000" cy="571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103CA-B2E4-1348-A871-E4611D6D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12" y="6024701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4B8F4-D5BE-FA4E-9C9B-43F29358C9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70647" y="215378"/>
            <a:ext cx="6400800" cy="632465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3CA06C9A-37AF-3044-98B3-FC89BABFEBE7}"/>
              </a:ext>
            </a:extLst>
          </p:cNvPr>
          <p:cNvSpPr/>
          <p:nvPr/>
        </p:nvSpPr>
        <p:spPr>
          <a:xfrm>
            <a:off x="6595783" y="540489"/>
            <a:ext cx="564776" cy="24877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FA84AE-000F-EF48-A643-5F7731B7F23A}"/>
              </a:ext>
            </a:extLst>
          </p:cNvPr>
          <p:cNvSpPr/>
          <p:nvPr/>
        </p:nvSpPr>
        <p:spPr>
          <a:xfrm>
            <a:off x="6595783" y="3321197"/>
            <a:ext cx="605118" cy="2877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CD2E6-901F-EC44-8211-CC46BFBE1AF5}"/>
              </a:ext>
            </a:extLst>
          </p:cNvPr>
          <p:cNvSpPr txBox="1"/>
          <p:nvPr/>
        </p:nvSpPr>
        <p:spPr>
          <a:xfrm>
            <a:off x="7226197" y="1583622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Feliformia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6E4BF-BC01-E343-A506-45FE84B096F2}"/>
              </a:ext>
            </a:extLst>
          </p:cNvPr>
          <p:cNvSpPr txBox="1"/>
          <p:nvPr/>
        </p:nvSpPr>
        <p:spPr>
          <a:xfrm>
            <a:off x="7226197" y="4575367"/>
            <a:ext cx="120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Caniformia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9CA32D-1C01-4241-AD5A-B8D6A817D922}"/>
              </a:ext>
            </a:extLst>
          </p:cNvPr>
          <p:cNvCxnSpPr/>
          <p:nvPr/>
        </p:nvCxnSpPr>
        <p:spPr>
          <a:xfrm flipV="1">
            <a:off x="1896035" y="4450976"/>
            <a:ext cx="699247" cy="6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287DFD-8353-8A46-9239-B6D6396C3F6A}"/>
              </a:ext>
            </a:extLst>
          </p:cNvPr>
          <p:cNvCxnSpPr/>
          <p:nvPr/>
        </p:nvCxnSpPr>
        <p:spPr>
          <a:xfrm flipH="1" flipV="1">
            <a:off x="5755341" y="4450976"/>
            <a:ext cx="363071" cy="3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62B1D-455E-A447-9250-78AC69EF12C9}"/>
              </a:ext>
            </a:extLst>
          </p:cNvPr>
          <p:cNvCxnSpPr/>
          <p:nvPr/>
        </p:nvCxnSpPr>
        <p:spPr>
          <a:xfrm flipH="1">
            <a:off x="5257800" y="2980033"/>
            <a:ext cx="470647" cy="4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53FEA12-0692-0A4B-88D4-D694F09C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8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4669-C9AA-AA46-886C-BB763A75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Nectin4: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1C0D-7400-C346-836D-D8847AF7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3960"/>
            <a:ext cx="12192000" cy="539496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MP</a:t>
            </a:r>
            <a:r>
              <a:rPr lang="en-US" dirty="0"/>
              <a:t>			ME			ML			</a:t>
            </a:r>
            <a:r>
              <a:rPr lang="en-US"/>
              <a:t>Bayes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BE200-35CA-2A4F-8680-A0B23E0A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059"/>
            <a:ext cx="3013531" cy="4213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1D128-9D0E-4747-914B-741B497B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75" y="1656539"/>
            <a:ext cx="2938347" cy="4108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D5D9D-2F84-D14B-B93F-B61ED43D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25" y="1589939"/>
            <a:ext cx="3110683" cy="4349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9458C-C41D-7C4A-896E-F4DC272C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167" y="1690689"/>
            <a:ext cx="3475990" cy="38898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B949F7-3CCF-7943-994E-EE6B741437F3}"/>
              </a:ext>
            </a:extLst>
          </p:cNvPr>
          <p:cNvCxnSpPr/>
          <p:nvPr/>
        </p:nvCxnSpPr>
        <p:spPr>
          <a:xfrm>
            <a:off x="322729" y="4773706"/>
            <a:ext cx="349624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B148C-FB25-844C-A850-68C96DD00357}"/>
              </a:ext>
            </a:extLst>
          </p:cNvPr>
          <p:cNvCxnSpPr/>
          <p:nvPr/>
        </p:nvCxnSpPr>
        <p:spPr>
          <a:xfrm flipV="1">
            <a:off x="3258847" y="3402106"/>
            <a:ext cx="452905" cy="3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46147-E303-8D41-89E0-ED1A37A1FD4F}"/>
              </a:ext>
            </a:extLst>
          </p:cNvPr>
          <p:cNvCxnSpPr/>
          <p:nvPr/>
        </p:nvCxnSpPr>
        <p:spPr>
          <a:xfrm flipV="1">
            <a:off x="6096000" y="3415553"/>
            <a:ext cx="331694" cy="29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534DF2-5368-E944-9894-502CFD0C8ECB}"/>
              </a:ext>
            </a:extLst>
          </p:cNvPr>
          <p:cNvCxnSpPr/>
          <p:nvPr/>
        </p:nvCxnSpPr>
        <p:spPr>
          <a:xfrm flipV="1">
            <a:off x="8875059" y="4020671"/>
            <a:ext cx="578223" cy="30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C970E49-CEF2-EE41-BC91-99D65A022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C34ED3E-7B9D-4645-A4D6-B06331EEADD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80445" y="69104"/>
            <a:ext cx="4834765" cy="625708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90AD60-CC2E-5D4A-A34F-8298C02C5B7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639984" y="102634"/>
            <a:ext cx="4694060" cy="607432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0C13EE-5D2C-8547-8179-0E9B7CADE60E}"/>
              </a:ext>
            </a:extLst>
          </p:cNvPr>
          <p:cNvSpPr txBox="1"/>
          <p:nvPr/>
        </p:nvSpPr>
        <p:spPr>
          <a:xfrm>
            <a:off x="361244" y="496711"/>
            <a:ext cx="1491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Phylogeny</a:t>
            </a:r>
          </a:p>
          <a:p>
            <a:r>
              <a:rPr lang="en-US" dirty="0"/>
              <a:t>100 BS reps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5B3A7-7EF5-014A-96F8-1BC39FEB54F8}"/>
              </a:ext>
            </a:extLst>
          </p:cNvPr>
          <p:cNvSpPr/>
          <p:nvPr/>
        </p:nvSpPr>
        <p:spPr>
          <a:xfrm>
            <a:off x="2291644" y="2190044"/>
            <a:ext cx="3872089" cy="1196623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E6B59-ABD4-3046-9C47-3CD52C36BE5B}"/>
              </a:ext>
            </a:extLst>
          </p:cNvPr>
          <p:cNvSpPr/>
          <p:nvPr/>
        </p:nvSpPr>
        <p:spPr>
          <a:xfrm>
            <a:off x="7126409" y="2106592"/>
            <a:ext cx="3872089" cy="1192194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0E424A-B52D-D343-B930-2E8966EC2666}"/>
              </a:ext>
            </a:extLst>
          </p:cNvPr>
          <p:cNvCxnSpPr/>
          <p:nvPr/>
        </p:nvCxnSpPr>
        <p:spPr>
          <a:xfrm flipV="1">
            <a:off x="6415210" y="2997843"/>
            <a:ext cx="1594471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85727FE-F93A-F741-8381-C2D27A4BB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025799"/>
            <a:ext cx="1409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5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1385</Words>
  <Application>Microsoft Macintosh PowerPoint</Application>
  <PresentationFormat>Widescreen</PresentationFormat>
  <Paragraphs>339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Geneva</vt:lpstr>
      <vt:lpstr>Symbol</vt:lpstr>
      <vt:lpstr>Times</vt:lpstr>
      <vt:lpstr>Times New Roman</vt:lpstr>
      <vt:lpstr>Office Theme</vt:lpstr>
      <vt:lpstr>PowerPoint Presentation</vt:lpstr>
      <vt:lpstr>Nectin4 Workflow –Step 1</vt:lpstr>
      <vt:lpstr>Nectin4: Step 2</vt:lpstr>
      <vt:lpstr>PowerPoint Presentation</vt:lpstr>
      <vt:lpstr>Nectin4: Step 3</vt:lpstr>
      <vt:lpstr>PowerPoint Presentation</vt:lpstr>
      <vt:lpstr>PowerPoint Presentation</vt:lpstr>
      <vt:lpstr>Nectin4: Step 4</vt:lpstr>
      <vt:lpstr>PowerPoint Presentation</vt:lpstr>
      <vt:lpstr>Testing Coding Regions for Signals of Adaptive Evolution</vt:lpstr>
      <vt:lpstr>Testing for Selection in Aligned Sequences (MSA)</vt:lpstr>
      <vt:lpstr>Molecular Selection In Coding Sequences</vt:lpstr>
      <vt:lpstr>Categories of Codon Selection Models</vt:lpstr>
      <vt:lpstr>HyPHy: HYpothesis testing using PHYlogenies </vt:lpstr>
      <vt:lpstr>Basic Steps to CodeML</vt:lpstr>
      <vt:lpstr>Site Models</vt:lpstr>
      <vt:lpstr>Branch Site Models</vt:lpstr>
      <vt:lpstr>Nectin4: Step 5</vt:lpstr>
      <vt:lpstr>Nectin4: Among Sites Models</vt:lpstr>
      <vt:lpstr>Nectin4: Branch-Site Models</vt:lpstr>
      <vt:lpstr>Future Directions?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Slattery</dc:creator>
  <cp:lastModifiedBy>Jill Slattery</cp:lastModifiedBy>
  <cp:revision>52</cp:revision>
  <dcterms:created xsi:type="dcterms:W3CDTF">2018-06-08T01:31:58Z</dcterms:created>
  <dcterms:modified xsi:type="dcterms:W3CDTF">2019-06-07T01:08:53Z</dcterms:modified>
</cp:coreProperties>
</file>