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2" r:id="rId4"/>
    <p:sldId id="274" r:id="rId5"/>
    <p:sldId id="260" r:id="rId6"/>
    <p:sldId id="261" r:id="rId7"/>
    <p:sldId id="262" r:id="rId8"/>
    <p:sldId id="264" r:id="rId9"/>
    <p:sldId id="259" r:id="rId10"/>
    <p:sldId id="265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975"/>
  </p:normalViewPr>
  <p:slideViewPr>
    <p:cSldViewPr snapToGrid="0" snapToObjects="1">
      <p:cViewPr varScale="1">
        <p:scale>
          <a:sx n="84" d="100"/>
          <a:sy n="84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1EEB9-D8CF-4847-9112-7F11860C1793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22BD3-F1DC-254D-AE21-7AD5E617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evolutionary hypotheses while accounting for phylogenetic uncertainty</a:t>
            </a:r>
          </a:p>
          <a:p>
            <a:r>
              <a:rPr lang="en-US" dirty="0"/>
              <a:t>Modeling other values across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22BD3-F1DC-254D-AE21-7AD5E617C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these deal with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22BD3-F1DC-254D-AE21-7AD5E617C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7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parameter space…</a:t>
            </a:r>
            <a:r>
              <a:rPr lang="en-US" dirty="0" err="1"/>
              <a:t>mcmc</a:t>
            </a:r>
            <a:r>
              <a:rPr lang="en-US" dirty="0"/>
              <a:t> robot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22BD3-F1DC-254D-AE21-7AD5E617C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CB39-C4F0-6744-B22A-C9B88E8E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17ADF-E395-EA48-B35B-E450549C2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5913-99E1-4F47-BCD9-48F66C1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1312-8CCD-3B4B-AFC4-E54C073F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22D2-5F86-3E4A-ABFC-3CF49510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5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54A6-4E90-164F-92E0-0B08B859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FBE4E-D4CB-FC41-B0D6-DDB55577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2CC8-B31A-F044-BB37-5CC21BFE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38DF-C730-F442-B717-53EF5AAB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E58F-FB2B-5B48-A89C-4686A616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8C101-1A65-0349-BE1D-88DC0ECF5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89412-F6E9-DD46-B8A7-D3BB10AD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F9B-34DE-EB4C-8827-EF48A6AE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45F0-DDFF-AA4A-B03C-0915AF44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EE4E-C41D-424C-8017-EFFE3E45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F76D-5D2A-6E42-8FAD-F24E45CF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B37E-96FB-C74F-AFCC-E1210C03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474E9-0258-F245-8B4D-7005876E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AE8E-3840-AF4A-9B71-BC92A7DE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5D6C-373F-1240-BCA1-8D2E8438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47BE-C7CD-C146-82C4-3EFB53A3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DD5B-FFC7-5644-B324-FDC77DA6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16C6-5988-2D46-97FE-348D75E0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08D5-B18F-344E-89EB-49C1C944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362CA-E3EE-8D40-B9DD-A1B2573D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3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4922-64F0-544F-B185-0C51914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270B-ACC1-EF4D-98AC-050F9BCC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0F52-3BC6-A347-8B0F-72AF1A47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E782E-1B41-9544-8DA9-45D0ED7D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0AFE6-D85A-B041-AFAD-711303F0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31527-B030-AC4E-AF79-6AB23FC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ED5D-391D-AE48-A86D-CF76DACD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F553C-454D-3F46-81AC-5579E8F6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3B46E-9841-9743-A162-251513C1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75472-EA4C-7C48-8CCB-06CCA7612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23D6-2183-B74E-9CDE-D85021571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62AE6-172B-0C40-AA38-8A15313C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F4780-B65E-6340-8217-4D8FEA5E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17470-C691-1B47-BD12-E51A9EB6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4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AB29-0671-6641-83FA-DB4F2BB3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DB25D-90B0-DA49-8C4D-77F55F75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8327A-7F70-C84E-844E-32732A4C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7FE76-7ED8-2440-90BC-3B0BC476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0B420-3257-A54A-B4B8-52C716C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E5E14-DF63-AD42-B75F-F5DDAD40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DE6C2-25EB-4743-B76E-AF0DC8BF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CBBA-A7FC-EB40-92F2-0C3631D9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EBDB-6CCA-F642-9108-621356A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7ADD8-2C09-254E-8601-248D3904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0797-F75D-A045-8590-255E90DE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84E3E-B09C-4A4F-8213-F2939025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8A073-80A1-AD4F-AD6E-2DD41A43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27A7-79E5-A843-917F-F9AF7B47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D82D7-B174-3C4D-9073-4277BC7CA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5D355-7D98-6F44-9002-BFC8D0DF0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9EA5-B2D3-F14A-AE8F-2EBFC33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2D7E-79C7-D94A-B8C7-1BDEA643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3C84-060A-A545-9DA2-2960DF8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E92F5-1E09-8A46-AAF6-588AE0B2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3479-4157-7B47-BEEE-FA8FDBFC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416CE-E37A-454B-BE15-96854E1AD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3C5B-36BC-A048-B587-BDB7811DB8D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F2F6-38DE-B94B-8042-27014D27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72D8-2012-C445-8DE9-2859E4405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39F3-E109-904E-BF97-9839A651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0EEB-C969-9446-9182-4DEBB344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588" y="1320518"/>
            <a:ext cx="8964706" cy="914681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Working with</a:t>
            </a:r>
            <a:r>
              <a:rPr lang="en-US" dirty="0"/>
              <a:t>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3FD46-FE40-104A-9BE9-C186D901D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F2835-C871-534C-8D43-40B2BEDA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59" y="3089355"/>
            <a:ext cx="9279218" cy="26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1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C5F7E-59D7-3943-84D0-266F2C24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8" y="1459881"/>
            <a:ext cx="4163385" cy="120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A11AF-FB8D-A741-B047-31F713844258}"/>
              </a:ext>
            </a:extLst>
          </p:cNvPr>
          <p:cNvCxnSpPr/>
          <p:nvPr/>
        </p:nvCxnSpPr>
        <p:spPr>
          <a:xfrm>
            <a:off x="2156604" y="2048867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09B24-062E-D244-8675-5FCB615A184B}"/>
              </a:ext>
            </a:extLst>
          </p:cNvPr>
          <p:cNvCxnSpPr/>
          <p:nvPr/>
        </p:nvCxnSpPr>
        <p:spPr>
          <a:xfrm>
            <a:off x="7398589" y="2024519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D542C-36B7-D14F-996F-FCF1223C3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12" b="40463"/>
          <a:stretch/>
        </p:blipFill>
        <p:spPr>
          <a:xfrm>
            <a:off x="8398007" y="1339900"/>
            <a:ext cx="1850174" cy="1334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F9FC4-EE7D-194B-9C32-72DA9F58A43B}"/>
              </a:ext>
            </a:extLst>
          </p:cNvPr>
          <p:cNvSpPr txBox="1"/>
          <p:nvPr/>
        </p:nvSpPr>
        <p:spPr>
          <a:xfrm>
            <a:off x="8782315" y="2542074"/>
            <a:ext cx="1210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3E57A-6254-C347-A860-1152617B8831}"/>
              </a:ext>
            </a:extLst>
          </p:cNvPr>
          <p:cNvCxnSpPr>
            <a:cxnSpLocks/>
          </p:cNvCxnSpPr>
          <p:nvPr/>
        </p:nvCxnSpPr>
        <p:spPr>
          <a:xfrm>
            <a:off x="5375887" y="2782549"/>
            <a:ext cx="0" cy="81045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884F63-6C55-0B49-9EEE-1CEFEDD80F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91" b="28806"/>
          <a:stretch/>
        </p:blipFill>
        <p:spPr>
          <a:xfrm>
            <a:off x="4374601" y="3717562"/>
            <a:ext cx="2026199" cy="16998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B76D91-15B8-8D44-9E6F-2FE2CB84E61F}"/>
              </a:ext>
            </a:extLst>
          </p:cNvPr>
          <p:cNvSpPr txBox="1"/>
          <p:nvPr/>
        </p:nvSpPr>
        <p:spPr>
          <a:xfrm>
            <a:off x="3142508" y="5288340"/>
            <a:ext cx="4596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Tree Annotator </a:t>
            </a:r>
          </a:p>
          <a:p>
            <a:pPr algn="ctr"/>
            <a:r>
              <a:rPr lang="en-US" sz="3200" dirty="0"/>
              <a:t>Produces a consensus tree</a:t>
            </a:r>
          </a:p>
          <a:p>
            <a:pPr algn="ctr"/>
            <a:r>
              <a:rPr lang="en-US" sz="3200" dirty="0"/>
              <a:t>from BEAST output</a:t>
            </a:r>
          </a:p>
        </p:txBody>
      </p:sp>
    </p:spTree>
    <p:extLst>
      <p:ext uri="{BB962C8B-B14F-4D97-AF65-F5344CB8AC3E}">
        <p14:creationId xmlns:p14="http://schemas.microsoft.com/office/powerpoint/2010/main" val="125662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C5F7E-59D7-3943-84D0-266F2C24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8" y="1459881"/>
            <a:ext cx="4163385" cy="120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A11AF-FB8D-A741-B047-31F713844258}"/>
              </a:ext>
            </a:extLst>
          </p:cNvPr>
          <p:cNvCxnSpPr/>
          <p:nvPr/>
        </p:nvCxnSpPr>
        <p:spPr>
          <a:xfrm>
            <a:off x="2156604" y="2048867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09B24-062E-D244-8675-5FCB615A184B}"/>
              </a:ext>
            </a:extLst>
          </p:cNvPr>
          <p:cNvCxnSpPr/>
          <p:nvPr/>
        </p:nvCxnSpPr>
        <p:spPr>
          <a:xfrm>
            <a:off x="7398589" y="2024519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D542C-36B7-D14F-996F-FCF1223C3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12" b="40463"/>
          <a:stretch/>
        </p:blipFill>
        <p:spPr>
          <a:xfrm>
            <a:off x="8398007" y="1339900"/>
            <a:ext cx="1850174" cy="1334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F9FC4-EE7D-194B-9C32-72DA9F58A43B}"/>
              </a:ext>
            </a:extLst>
          </p:cNvPr>
          <p:cNvSpPr txBox="1"/>
          <p:nvPr/>
        </p:nvSpPr>
        <p:spPr>
          <a:xfrm>
            <a:off x="8782315" y="2542074"/>
            <a:ext cx="1210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3E57A-6254-C347-A860-1152617B8831}"/>
              </a:ext>
            </a:extLst>
          </p:cNvPr>
          <p:cNvCxnSpPr>
            <a:cxnSpLocks/>
          </p:cNvCxnSpPr>
          <p:nvPr/>
        </p:nvCxnSpPr>
        <p:spPr>
          <a:xfrm>
            <a:off x="5375887" y="2782549"/>
            <a:ext cx="0" cy="81045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884F63-6C55-0B49-9EEE-1CEFEDD80F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91" b="28806"/>
          <a:stretch/>
        </p:blipFill>
        <p:spPr>
          <a:xfrm>
            <a:off x="4374601" y="3717562"/>
            <a:ext cx="2026199" cy="16998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B76D91-15B8-8D44-9E6F-2FE2CB84E61F}"/>
              </a:ext>
            </a:extLst>
          </p:cNvPr>
          <p:cNvSpPr txBox="1"/>
          <p:nvPr/>
        </p:nvSpPr>
        <p:spPr>
          <a:xfrm>
            <a:off x="4043107" y="5288340"/>
            <a:ext cx="279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Tree Annotator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9D13E2-9F63-5745-B830-9F03FA1CB6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146" b="35328"/>
          <a:stretch/>
        </p:blipFill>
        <p:spPr>
          <a:xfrm>
            <a:off x="8505738" y="3617335"/>
            <a:ext cx="2081602" cy="16837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ADD1F-4B46-CB4A-979B-D728DFC9D387}"/>
              </a:ext>
            </a:extLst>
          </p:cNvPr>
          <p:cNvCxnSpPr/>
          <p:nvPr/>
        </p:nvCxnSpPr>
        <p:spPr>
          <a:xfrm>
            <a:off x="7116793" y="4536032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9FF023-062A-4D4D-90D5-B2D1A8783B4F}"/>
              </a:ext>
            </a:extLst>
          </p:cNvPr>
          <p:cNvSpPr txBox="1"/>
          <p:nvPr/>
        </p:nvSpPr>
        <p:spPr>
          <a:xfrm>
            <a:off x="7208597" y="5271086"/>
            <a:ext cx="4366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Fig Tree</a:t>
            </a:r>
          </a:p>
          <a:p>
            <a:pPr algn="ctr"/>
            <a:r>
              <a:rPr lang="en-US" sz="3200" dirty="0"/>
              <a:t>View consensus tree</a:t>
            </a:r>
          </a:p>
          <a:p>
            <a:pPr algn="ctr"/>
            <a:r>
              <a:rPr lang="en-US" sz="3200" dirty="0"/>
              <a:t>and parameter estimates</a:t>
            </a:r>
          </a:p>
        </p:txBody>
      </p:sp>
    </p:spTree>
    <p:extLst>
      <p:ext uri="{BB962C8B-B14F-4D97-AF65-F5344CB8AC3E}">
        <p14:creationId xmlns:p14="http://schemas.microsoft.com/office/powerpoint/2010/main" val="68366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C5F7E-59D7-3943-84D0-266F2C24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8" y="1459881"/>
            <a:ext cx="4163385" cy="120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A11AF-FB8D-A741-B047-31F713844258}"/>
              </a:ext>
            </a:extLst>
          </p:cNvPr>
          <p:cNvCxnSpPr/>
          <p:nvPr/>
        </p:nvCxnSpPr>
        <p:spPr>
          <a:xfrm>
            <a:off x="2156604" y="2048867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09B24-062E-D244-8675-5FCB615A184B}"/>
              </a:ext>
            </a:extLst>
          </p:cNvPr>
          <p:cNvCxnSpPr/>
          <p:nvPr/>
        </p:nvCxnSpPr>
        <p:spPr>
          <a:xfrm>
            <a:off x="7398589" y="2024519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D542C-36B7-D14F-996F-FCF1223C3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12" b="40463"/>
          <a:stretch/>
        </p:blipFill>
        <p:spPr>
          <a:xfrm>
            <a:off x="8398007" y="1339900"/>
            <a:ext cx="1850174" cy="1334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F9FC4-EE7D-194B-9C32-72DA9F58A43B}"/>
              </a:ext>
            </a:extLst>
          </p:cNvPr>
          <p:cNvSpPr txBox="1"/>
          <p:nvPr/>
        </p:nvSpPr>
        <p:spPr>
          <a:xfrm>
            <a:off x="8782315" y="2542074"/>
            <a:ext cx="1210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3E57A-6254-C347-A860-1152617B8831}"/>
              </a:ext>
            </a:extLst>
          </p:cNvPr>
          <p:cNvCxnSpPr>
            <a:cxnSpLocks/>
          </p:cNvCxnSpPr>
          <p:nvPr/>
        </p:nvCxnSpPr>
        <p:spPr>
          <a:xfrm>
            <a:off x="5375887" y="2782549"/>
            <a:ext cx="0" cy="81045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884F63-6C55-0B49-9EEE-1CEFEDD80F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91" b="28806"/>
          <a:stretch/>
        </p:blipFill>
        <p:spPr>
          <a:xfrm>
            <a:off x="4374601" y="3717562"/>
            <a:ext cx="2026199" cy="16998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B76D91-15B8-8D44-9E6F-2FE2CB84E61F}"/>
              </a:ext>
            </a:extLst>
          </p:cNvPr>
          <p:cNvSpPr txBox="1"/>
          <p:nvPr/>
        </p:nvSpPr>
        <p:spPr>
          <a:xfrm>
            <a:off x="4043107" y="5288340"/>
            <a:ext cx="279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Tree Annotator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9D13E2-9F63-5745-B830-9F03FA1CB6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146" b="35328"/>
          <a:stretch/>
        </p:blipFill>
        <p:spPr>
          <a:xfrm>
            <a:off x="8505738" y="3617335"/>
            <a:ext cx="2081602" cy="16837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ADD1F-4B46-CB4A-979B-D728DFC9D387}"/>
              </a:ext>
            </a:extLst>
          </p:cNvPr>
          <p:cNvCxnSpPr/>
          <p:nvPr/>
        </p:nvCxnSpPr>
        <p:spPr>
          <a:xfrm>
            <a:off x="7116793" y="4536032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9FF023-062A-4D4D-90D5-B2D1A8783B4F}"/>
              </a:ext>
            </a:extLst>
          </p:cNvPr>
          <p:cNvSpPr txBox="1"/>
          <p:nvPr/>
        </p:nvSpPr>
        <p:spPr>
          <a:xfrm>
            <a:off x="7208597" y="5271086"/>
            <a:ext cx="4366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Fig Tree</a:t>
            </a:r>
          </a:p>
          <a:p>
            <a:pPr algn="ctr"/>
            <a:r>
              <a:rPr lang="en-US" sz="3200" dirty="0"/>
              <a:t>View/edit consensus tree</a:t>
            </a:r>
          </a:p>
          <a:p>
            <a:pPr algn="ctr"/>
            <a:r>
              <a:rPr lang="en-US" sz="3200" dirty="0"/>
              <a:t>and parameter estimates</a:t>
            </a:r>
          </a:p>
        </p:txBody>
      </p:sp>
      <p:pic>
        <p:nvPicPr>
          <p:cNvPr id="21" name="Content Placeholder 7">
            <a:extLst>
              <a:ext uri="{FF2B5EF4-FFF2-40B4-BE49-F238E27FC236}">
                <a16:creationId xmlns:a16="http://schemas.microsoft.com/office/drawing/2014/main" id="{827C78E8-9D14-7346-BEC7-1823EFC06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608" y="119783"/>
            <a:ext cx="7762509" cy="55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99FB-461D-0244-AE2E-6D4576FF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Wait…there’s more!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6EDB0-7852-2946-922F-09FE21591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696" y="3166082"/>
            <a:ext cx="8322608" cy="1547364"/>
          </a:xfrm>
        </p:spPr>
      </p:pic>
    </p:spTree>
    <p:extLst>
      <p:ext uri="{BB962C8B-B14F-4D97-AF65-F5344CB8AC3E}">
        <p14:creationId xmlns:p14="http://schemas.microsoft.com/office/powerpoint/2010/main" val="4118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CDEF-4DDC-3941-AC9E-19641601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process leading up to BEAST…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6F29-87BA-9F42-B58F-C5DB83F9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Question/hypothesis  &gt;  Grant  &gt;  Samples  &gt;  Nucleic acid extraction </a:t>
            </a:r>
          </a:p>
          <a:p>
            <a:pPr marL="0" indent="0">
              <a:buNone/>
            </a:pPr>
            <a:r>
              <a:rPr lang="en-US" dirty="0"/>
              <a:t> &gt;  NGS/Sanger  &gt;  De novo assembly/mapping to reference   </a:t>
            </a:r>
          </a:p>
          <a:p>
            <a:pPr marL="0" indent="0">
              <a:buNone/>
            </a:pPr>
            <a:r>
              <a:rPr lang="en-US" dirty="0"/>
              <a:t> &gt;  Consensus sequences (+/- metadata)  &gt;  Alignment/trimming </a:t>
            </a:r>
          </a:p>
          <a:p>
            <a:pPr marL="0" indent="0">
              <a:buNone/>
            </a:pPr>
            <a:r>
              <a:rPr lang="en-US" dirty="0"/>
              <a:t> &gt;  Test for recombination  &gt;  Nucleotide substitution model selection</a:t>
            </a:r>
          </a:p>
          <a:p>
            <a:pPr marL="0" indent="0">
              <a:buNone/>
            </a:pPr>
            <a:r>
              <a:rPr lang="en-US" dirty="0"/>
              <a:t> &gt;  Revisit your question</a:t>
            </a:r>
          </a:p>
          <a:p>
            <a:pPr marL="0" indent="0">
              <a:buNone/>
            </a:pPr>
            <a:r>
              <a:rPr lang="en-US" dirty="0"/>
              <a:t> &gt;  Choose appropriate phylogenetic analysis to answer your question!</a:t>
            </a:r>
          </a:p>
          <a:p>
            <a:pPr marL="0" indent="0">
              <a:buNone/>
            </a:pPr>
            <a:r>
              <a:rPr lang="en-US" dirty="0"/>
              <a:t> &gt;  If above involves BEAST…proceed!</a:t>
            </a:r>
          </a:p>
          <a:p>
            <a:pPr marL="0" indent="0">
              <a:buNone/>
            </a:pPr>
            <a:r>
              <a:rPr lang="en-US" dirty="0"/>
              <a:t> &gt;  Validate BEAST model/run and priors*</a:t>
            </a:r>
          </a:p>
        </p:txBody>
      </p:sp>
    </p:spTree>
    <p:extLst>
      <p:ext uri="{BB962C8B-B14F-4D97-AF65-F5344CB8AC3E}">
        <p14:creationId xmlns:p14="http://schemas.microsoft.com/office/powerpoint/2010/main" val="16830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946-23E8-134E-A728-BEB3F6E3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questions applied to BEAST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CDB4-C724-1C4F-8790-0CBB8127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geography influence evolution between samples/populations?</a:t>
            </a:r>
          </a:p>
          <a:p>
            <a:r>
              <a:rPr lang="en-US" dirty="0"/>
              <a:t>What is the timeline of evolution across…(samples, species,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  <a:p>
            <a:r>
              <a:rPr lang="en-US" dirty="0"/>
              <a:t>What is the rate of evolution across my tree?</a:t>
            </a:r>
          </a:p>
          <a:p>
            <a:pPr lvl="1"/>
            <a:r>
              <a:rPr lang="en-US" dirty="0"/>
              <a:t>Does the evolutionary rate differ along different branches?</a:t>
            </a:r>
          </a:p>
          <a:p>
            <a:r>
              <a:rPr lang="en-US" dirty="0"/>
              <a:t>Approximately when did xx variant emerge?</a:t>
            </a:r>
          </a:p>
          <a:p>
            <a:r>
              <a:rPr lang="en-US" dirty="0"/>
              <a:t>What is the relationship between hosts/pathogens?</a:t>
            </a:r>
          </a:p>
          <a:p>
            <a:pPr lvl="1"/>
            <a:r>
              <a:rPr lang="en-US" dirty="0"/>
              <a:t>Cross-species transmission vs. host specificity</a:t>
            </a:r>
          </a:p>
          <a:p>
            <a:r>
              <a:rPr lang="en-US" dirty="0"/>
              <a:t>How has a particular phenotype evolved across taxa?</a:t>
            </a:r>
          </a:p>
        </p:txBody>
      </p:sp>
    </p:spTree>
    <p:extLst>
      <p:ext uri="{BB962C8B-B14F-4D97-AF65-F5344CB8AC3E}">
        <p14:creationId xmlns:p14="http://schemas.microsoft.com/office/powerpoint/2010/main" val="327412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4229C-2614-CD49-9373-293DDFC6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4" y="1621765"/>
            <a:ext cx="3953918" cy="48418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30D25C-32B6-E048-9E1B-CDE510A9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409"/>
            <a:ext cx="10515600" cy="1325563"/>
          </a:xfrm>
        </p:spPr>
        <p:txBody>
          <a:bodyPr/>
          <a:lstStyle/>
          <a:p>
            <a:r>
              <a:rPr lang="en-US" dirty="0"/>
              <a:t>BEAST uses the coalescent to work backwards in time when estimating trees….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9FC32-E046-7449-839F-6F4DABC794EC}"/>
              </a:ext>
            </a:extLst>
          </p:cNvPr>
          <p:cNvSpPr txBox="1"/>
          <p:nvPr/>
        </p:nvSpPr>
        <p:spPr>
          <a:xfrm>
            <a:off x="5040846" y="1673523"/>
            <a:ext cx="497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t=0 current time (sample)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27F90-296F-B647-ACAB-D48E8696D57D}"/>
              </a:ext>
            </a:extLst>
          </p:cNvPr>
          <p:cNvSpPr txBox="1"/>
          <p:nvPr/>
        </p:nvSpPr>
        <p:spPr>
          <a:xfrm>
            <a:off x="5075352" y="2224358"/>
            <a:ext cx="4252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baseline="-25000" dirty="0"/>
              <a:t>-1</a:t>
            </a:r>
            <a:r>
              <a:rPr lang="en-US" sz="3200" dirty="0"/>
              <a:t> = previous generation</a:t>
            </a:r>
            <a:endParaRPr lang="en-US" sz="32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6C895-C589-8448-9DD0-E648F8954573}"/>
              </a:ext>
            </a:extLst>
          </p:cNvPr>
          <p:cNvSpPr txBox="1"/>
          <p:nvPr/>
        </p:nvSpPr>
        <p:spPr>
          <a:xfrm>
            <a:off x="5109858" y="2664736"/>
            <a:ext cx="413923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.</a:t>
            </a:r>
          </a:p>
          <a:p>
            <a:r>
              <a:rPr lang="en-US" sz="3200" b="1" baseline="-25000" dirty="0"/>
              <a:t>.</a:t>
            </a:r>
          </a:p>
          <a:p>
            <a:r>
              <a:rPr lang="en-US" sz="4400" b="1" baseline="-25000" dirty="0"/>
              <a:t>.</a:t>
            </a:r>
          </a:p>
          <a:p>
            <a:r>
              <a:rPr lang="en-US" sz="4400" b="1" baseline="-25000" dirty="0"/>
              <a:t>.</a:t>
            </a:r>
          </a:p>
          <a:p>
            <a:r>
              <a:rPr lang="en-US" sz="4400" b="1" baseline="-25000" dirty="0"/>
              <a:t>.</a:t>
            </a:r>
          </a:p>
          <a:p>
            <a:r>
              <a:rPr lang="en-US" sz="4400" b="1" baseline="-25000" dirty="0"/>
              <a:t>.</a:t>
            </a:r>
          </a:p>
          <a:p>
            <a:r>
              <a:rPr lang="en-US" sz="4400" b="1" baseline="-25000" dirty="0"/>
              <a:t>.</a:t>
            </a:r>
          </a:p>
          <a:p>
            <a:endParaRPr lang="en-US" sz="3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E14C8-8A98-DA4A-B9F9-3E456808B42B}"/>
              </a:ext>
            </a:extLst>
          </p:cNvPr>
          <p:cNvSpPr txBox="1"/>
          <p:nvPr/>
        </p:nvSpPr>
        <p:spPr>
          <a:xfrm>
            <a:off x="5040846" y="5664148"/>
            <a:ext cx="53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baseline="-25000" dirty="0"/>
              <a:t>-n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64466C-70F1-2040-99AD-6BA7A2C298AC}"/>
              </a:ext>
            </a:extLst>
          </p:cNvPr>
          <p:cNvSpPr txBox="1">
            <a:spLocks/>
          </p:cNvSpPr>
          <p:nvPr/>
        </p:nvSpPr>
        <p:spPr>
          <a:xfrm>
            <a:off x="5786887" y="3036831"/>
            <a:ext cx="6255587" cy="2919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probability of coalescence is related to genetic diversity and population size in each generation…</a:t>
            </a:r>
          </a:p>
          <a:p>
            <a:endParaRPr lang="en-US" dirty="0"/>
          </a:p>
          <a:p>
            <a:r>
              <a:rPr lang="en-US" dirty="0" err="1"/>
              <a:t>ie</a:t>
            </a:r>
            <a:r>
              <a:rPr lang="en-US" dirty="0"/>
              <a:t>: effective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371399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9675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r>
              <a:rPr lang="en-US" sz="3200" dirty="0"/>
              <a:t> – </a:t>
            </a:r>
            <a:r>
              <a:rPr lang="en-US" sz="2800" dirty="0"/>
              <a:t>Input data, set parameters, create the BEAST input 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35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8C275-1465-DF4E-858D-108403D6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359" y="1337282"/>
            <a:ext cx="6484763" cy="4898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068D2-D426-E447-A7B1-CF2D8B229EE9}"/>
              </a:ext>
            </a:extLst>
          </p:cNvPr>
          <p:cNvSpPr txBox="1"/>
          <p:nvPr/>
        </p:nvSpPr>
        <p:spPr>
          <a:xfrm>
            <a:off x="340077" y="3416519"/>
            <a:ext cx="2217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XML Format</a:t>
            </a:r>
          </a:p>
        </p:txBody>
      </p:sp>
    </p:spTree>
    <p:extLst>
      <p:ext uri="{BB962C8B-B14F-4D97-AF65-F5344CB8AC3E}">
        <p14:creationId xmlns:p14="http://schemas.microsoft.com/office/powerpoint/2010/main" val="26462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C5F7E-59D7-3943-84D0-266F2C24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8" y="1459881"/>
            <a:ext cx="4163385" cy="120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A11AF-FB8D-A741-B047-31F713844258}"/>
              </a:ext>
            </a:extLst>
          </p:cNvPr>
          <p:cNvCxnSpPr/>
          <p:nvPr/>
        </p:nvCxnSpPr>
        <p:spPr>
          <a:xfrm>
            <a:off x="2156604" y="2048867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C40E658-AB35-D042-AF90-BC84B4745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273" y="1386327"/>
            <a:ext cx="4156934" cy="52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676-8B58-AD4E-BB3E-4966B76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a package than a single software…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0F6-3B3E-4D4E-AF6B-910B1C81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6C6A-B62E-D149-B1E6-8DFE02E3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92"/>
          <a:stretch/>
        </p:blipFill>
        <p:spPr>
          <a:xfrm>
            <a:off x="496793" y="1337282"/>
            <a:ext cx="4786263" cy="142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40C3-A0EA-AE4A-A297-D34545AA8DF5}"/>
              </a:ext>
            </a:extLst>
          </p:cNvPr>
          <p:cNvSpPr txBox="1"/>
          <p:nvPr/>
        </p:nvSpPr>
        <p:spPr>
          <a:xfrm>
            <a:off x="606608" y="2603002"/>
            <a:ext cx="139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BEAUTi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C5F7E-59D7-3943-84D0-266F2C24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8" y="1459881"/>
            <a:ext cx="4163385" cy="120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A11AF-FB8D-A741-B047-31F713844258}"/>
              </a:ext>
            </a:extLst>
          </p:cNvPr>
          <p:cNvCxnSpPr/>
          <p:nvPr/>
        </p:nvCxnSpPr>
        <p:spPr>
          <a:xfrm>
            <a:off x="2156604" y="2048867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09B24-062E-D244-8675-5FCB615A184B}"/>
              </a:ext>
            </a:extLst>
          </p:cNvPr>
          <p:cNvCxnSpPr/>
          <p:nvPr/>
        </p:nvCxnSpPr>
        <p:spPr>
          <a:xfrm>
            <a:off x="7398589" y="2024519"/>
            <a:ext cx="76782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D542C-36B7-D14F-996F-FCF1223C3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12" b="40463"/>
          <a:stretch/>
        </p:blipFill>
        <p:spPr>
          <a:xfrm>
            <a:off x="8398007" y="1339900"/>
            <a:ext cx="1850174" cy="1334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F9FC4-EE7D-194B-9C32-72DA9F58A43B}"/>
              </a:ext>
            </a:extLst>
          </p:cNvPr>
          <p:cNvSpPr txBox="1"/>
          <p:nvPr/>
        </p:nvSpPr>
        <p:spPr>
          <a:xfrm>
            <a:off x="8782315" y="2542074"/>
            <a:ext cx="28552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 – </a:t>
            </a:r>
            <a:r>
              <a:rPr lang="en-US" sz="2800" dirty="0"/>
              <a:t>view </a:t>
            </a:r>
          </a:p>
          <a:p>
            <a:r>
              <a:rPr lang="en-US" sz="2800" dirty="0"/>
              <a:t>BEAST output and</a:t>
            </a:r>
          </a:p>
          <a:p>
            <a:r>
              <a:rPr lang="en-US" sz="2800" dirty="0"/>
              <a:t>summarize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140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BEE74-29AE-6A45-96CA-904E2ABBB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69" y="1243036"/>
            <a:ext cx="5820531" cy="35477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2A160-33EF-6547-BDD3-A5F8D088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58" y="2930311"/>
            <a:ext cx="6053721" cy="3721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E48AFC-BFC7-2E4E-8550-2F3DEC117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787" y="297890"/>
            <a:ext cx="5334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7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5636</TotalTime>
  <Words>393</Words>
  <Application>Microsoft Macintosh PowerPoint</Application>
  <PresentationFormat>Widescreen</PresentationFormat>
  <Paragraphs>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Working with…</vt:lpstr>
      <vt:lpstr>Recap of process leading up to BEAST…</vt:lpstr>
      <vt:lpstr>Some common questions applied to BEAST</vt:lpstr>
      <vt:lpstr>BEAST uses the coalescent to work backwards in time when estimating trees….</vt:lpstr>
      <vt:lpstr>More of a package than a single software…</vt:lpstr>
      <vt:lpstr>More of a package than a single software…</vt:lpstr>
      <vt:lpstr>More of a package than a single software…</vt:lpstr>
      <vt:lpstr>More of a package than a single software…</vt:lpstr>
      <vt:lpstr>PowerPoint Presentation</vt:lpstr>
      <vt:lpstr>More of a package than a single software…</vt:lpstr>
      <vt:lpstr>More of a package than a single software…</vt:lpstr>
      <vt:lpstr>More of a package than a single software…</vt:lpstr>
      <vt:lpstr>Wait…there’s more!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BEAST</dc:title>
  <dc:creator>Justin Lee</dc:creator>
  <cp:lastModifiedBy>Justin Lee</cp:lastModifiedBy>
  <cp:revision>31</cp:revision>
  <dcterms:created xsi:type="dcterms:W3CDTF">2018-06-05T20:48:10Z</dcterms:created>
  <dcterms:modified xsi:type="dcterms:W3CDTF">2019-06-06T20:33:53Z</dcterms:modified>
</cp:coreProperties>
</file>