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2" r:id="rId4"/>
    <p:sldId id="274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75"/>
  </p:normalViewPr>
  <p:slideViewPr>
    <p:cSldViewPr snapToGrid="0" snapToObjects="1">
      <p:cViewPr varScale="1">
        <p:scale>
          <a:sx n="74" d="100"/>
          <a:sy n="74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EEB9-D8CF-4847-9112-7F11860C1793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2BD3-F1DC-254D-AE21-7AD5E617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evolutionary hypotheses while accounting for phylogenetic uncertainty</a:t>
            </a:r>
          </a:p>
          <a:p>
            <a:r>
              <a:rPr lang="en-US" dirty="0"/>
              <a:t>Modeling other values across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deal with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parameter space…</a:t>
            </a:r>
            <a:r>
              <a:rPr lang="en-US" dirty="0" err="1"/>
              <a:t>mcmc</a:t>
            </a:r>
            <a:r>
              <a:rPr lang="en-US" dirty="0"/>
              <a:t> robot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CB39-C4F0-6744-B22A-C9B88E8E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17ADF-E395-EA48-B35B-E450549C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5913-99E1-4F47-BCD9-48F66C1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1312-8CCD-3B4B-AFC4-E54C073F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22D2-5F86-3E4A-ABFC-3CF49510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54A6-4E90-164F-92E0-0B08B859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FBE4E-D4CB-FC41-B0D6-DDB55577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2CC8-B31A-F044-BB37-5CC21BFE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38DF-C730-F442-B717-53EF5AAB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E58F-FB2B-5B48-A89C-4686A61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8C101-1A65-0349-BE1D-88DC0ECF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89412-F6E9-DD46-B8A7-D3BB10AD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F9B-34DE-EB4C-8827-EF48A6AE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45F0-DDFF-AA4A-B03C-0915AF4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EE4E-C41D-424C-8017-EFFE3E45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76D-5D2A-6E42-8FAD-F24E45CF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B37E-96FB-C74F-AFCC-E1210C03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74E9-0258-F245-8B4D-7005876E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AE8E-3840-AF4A-9B71-BC92A7D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5D6C-373F-1240-BCA1-8D2E8438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7BE-C7CD-C146-82C4-3EFB53A3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DD5B-FFC7-5644-B324-FDC77DA6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16C6-5988-2D46-97FE-348D75E0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08D5-B18F-344E-89EB-49C1C94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362CA-E3EE-8D40-B9DD-A1B2573D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4922-64F0-544F-B185-0C51914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70B-ACC1-EF4D-98AC-050F9BCC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0F52-3BC6-A347-8B0F-72AF1A47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782E-1B41-9544-8DA9-45D0ED7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AFE6-D85A-B041-AFAD-711303F0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1527-B030-AC4E-AF79-6AB23FC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D5D-391D-AE48-A86D-CF76DACD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553C-454D-3F46-81AC-5579E8F6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B46E-9841-9743-A162-251513C1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75472-EA4C-7C48-8CCB-06CCA7612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23D6-2183-B74E-9CDE-D85021571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2AE6-172B-0C40-AA38-8A15313C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F4780-B65E-6340-8217-4D8FEA5E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17470-C691-1B47-BD12-E51A9EB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AB29-0671-6641-83FA-DB4F2BB3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DB25D-90B0-DA49-8C4D-77F55F7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327A-7F70-C84E-844E-32732A4C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FE76-7ED8-2440-90BC-3B0BC47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0B420-3257-A54A-B4B8-52C716C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E5E14-DF63-AD42-B75F-F5DDAD40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E6C2-25EB-4743-B76E-AF0DC8BF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CBBA-A7FC-EB40-92F2-0C3631D9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EBDB-6CCA-F642-9108-621356A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DD8-2C09-254E-8601-248D3904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0797-F75D-A045-8590-255E90D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4E3E-B09C-4A4F-8213-F2939025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A073-80A1-AD4F-AD6E-2DD41A43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27A7-79E5-A843-917F-F9AF7B47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D82D7-B174-3C4D-9073-4277BC7C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5D355-7D98-6F44-9002-BFC8D0DF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9EA5-B2D3-F14A-AE8F-2EBFC33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2D7E-79C7-D94A-B8C7-1BDEA643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3C84-060A-A545-9DA2-2960DF8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E92F5-1E09-8A46-AAF6-588AE0B2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3479-4157-7B47-BEEE-FA8FDBFC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16CE-E37A-454B-BE15-96854E1A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3C5B-36BC-A048-B587-BDB7811DB8D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F2F6-38DE-B94B-8042-27014D27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72D8-2012-C445-8DE9-2859E440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0EEB-C969-9446-9182-4DEBB344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1320518"/>
            <a:ext cx="8964706" cy="9146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Working with</a:t>
            </a:r>
            <a:r>
              <a:rPr lang="en-US" dirty="0"/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FD46-FE40-104A-9BE9-C186D901D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F2835-C871-534C-8D43-40B2BEDA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9" y="3089355"/>
            <a:ext cx="9279218" cy="26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3142508" y="5288340"/>
            <a:ext cx="4596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  <a:p>
            <a:pPr algn="ctr"/>
            <a:r>
              <a:rPr lang="en-US" sz="3200" dirty="0"/>
              <a:t>Produces a consensus tree</a:t>
            </a:r>
          </a:p>
          <a:p>
            <a:pPr algn="ctr"/>
            <a:r>
              <a:rPr lang="en-US" sz="3200" dirty="0"/>
              <a:t>from BEAST output</a:t>
            </a:r>
          </a:p>
        </p:txBody>
      </p:sp>
    </p:spTree>
    <p:extLst>
      <p:ext uri="{BB962C8B-B14F-4D97-AF65-F5344CB8AC3E}">
        <p14:creationId xmlns:p14="http://schemas.microsoft.com/office/powerpoint/2010/main" val="125662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4043107" y="5288340"/>
            <a:ext cx="279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9D13E2-9F63-5745-B830-9F03FA1CB6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146" b="35328"/>
          <a:stretch/>
        </p:blipFill>
        <p:spPr>
          <a:xfrm>
            <a:off x="8505738" y="3617335"/>
            <a:ext cx="2081602" cy="16837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ADD1F-4B46-CB4A-979B-D728DFC9D387}"/>
              </a:ext>
            </a:extLst>
          </p:cNvPr>
          <p:cNvCxnSpPr/>
          <p:nvPr/>
        </p:nvCxnSpPr>
        <p:spPr>
          <a:xfrm>
            <a:off x="7116793" y="4536032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9FF023-062A-4D4D-90D5-B2D1A8783B4F}"/>
              </a:ext>
            </a:extLst>
          </p:cNvPr>
          <p:cNvSpPr txBox="1"/>
          <p:nvPr/>
        </p:nvSpPr>
        <p:spPr>
          <a:xfrm>
            <a:off x="7208597" y="5271086"/>
            <a:ext cx="4366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Fig Tree</a:t>
            </a:r>
          </a:p>
          <a:p>
            <a:pPr algn="ctr"/>
            <a:r>
              <a:rPr lang="en-US" sz="3200" dirty="0"/>
              <a:t>View consensus tree</a:t>
            </a:r>
          </a:p>
          <a:p>
            <a:pPr algn="ctr"/>
            <a:r>
              <a:rPr lang="en-US" sz="3200" dirty="0"/>
              <a:t>and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68366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4043107" y="5288340"/>
            <a:ext cx="279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9D13E2-9F63-5745-B830-9F03FA1CB6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146" b="35328"/>
          <a:stretch/>
        </p:blipFill>
        <p:spPr>
          <a:xfrm>
            <a:off x="8505738" y="3617335"/>
            <a:ext cx="2081602" cy="16837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ADD1F-4B46-CB4A-979B-D728DFC9D387}"/>
              </a:ext>
            </a:extLst>
          </p:cNvPr>
          <p:cNvCxnSpPr/>
          <p:nvPr/>
        </p:nvCxnSpPr>
        <p:spPr>
          <a:xfrm>
            <a:off x="7116793" y="4536032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9FF023-062A-4D4D-90D5-B2D1A8783B4F}"/>
              </a:ext>
            </a:extLst>
          </p:cNvPr>
          <p:cNvSpPr txBox="1"/>
          <p:nvPr/>
        </p:nvSpPr>
        <p:spPr>
          <a:xfrm>
            <a:off x="7208597" y="5271086"/>
            <a:ext cx="4366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Fig Tree</a:t>
            </a:r>
          </a:p>
          <a:p>
            <a:pPr algn="ctr"/>
            <a:r>
              <a:rPr lang="en-US" sz="3200" dirty="0"/>
              <a:t>View/edit consensus tree</a:t>
            </a:r>
          </a:p>
          <a:p>
            <a:pPr algn="ctr"/>
            <a:r>
              <a:rPr lang="en-US" sz="3200" dirty="0"/>
              <a:t>and parameter estimates</a:t>
            </a:r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827C78E8-9D14-7346-BEC7-1823EFC06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08" y="119783"/>
            <a:ext cx="7762509" cy="55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99FB-461D-0244-AE2E-6D4576FF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Wait…there’s more!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EDB0-7852-2946-922F-09FE2159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96" y="3166082"/>
            <a:ext cx="8322608" cy="1547364"/>
          </a:xfrm>
        </p:spPr>
      </p:pic>
    </p:spTree>
    <p:extLst>
      <p:ext uri="{BB962C8B-B14F-4D97-AF65-F5344CB8AC3E}">
        <p14:creationId xmlns:p14="http://schemas.microsoft.com/office/powerpoint/2010/main" val="4118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DEF-4DDC-3941-AC9E-19641601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process leading up to BEAST…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F29-87BA-9F42-B58F-C5DB83F9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Question/hypothesis  &gt;  Grant  &gt;  Samples  &gt;  Nucleic acid extraction </a:t>
            </a:r>
          </a:p>
          <a:p>
            <a:pPr marL="0" indent="0">
              <a:buNone/>
            </a:pPr>
            <a:r>
              <a:rPr lang="en-US" dirty="0"/>
              <a:t> &gt;  NGS/Sanger  &gt;  De novo assembly/mapping to reference   </a:t>
            </a:r>
          </a:p>
          <a:p>
            <a:pPr marL="0" indent="0">
              <a:buNone/>
            </a:pPr>
            <a:r>
              <a:rPr lang="en-US" dirty="0"/>
              <a:t> &gt;  Consensus sequences (+/- metadata)  &gt;  Alignment/trimming </a:t>
            </a:r>
          </a:p>
          <a:p>
            <a:pPr marL="0" indent="0">
              <a:buNone/>
            </a:pPr>
            <a:r>
              <a:rPr lang="en-US" dirty="0"/>
              <a:t> &gt;  Test for recombination  &gt;  Nucleotide substitution model selection</a:t>
            </a:r>
          </a:p>
          <a:p>
            <a:pPr marL="0" indent="0">
              <a:buNone/>
            </a:pPr>
            <a:r>
              <a:rPr lang="en-US" dirty="0"/>
              <a:t> &gt;  Revisit your question</a:t>
            </a:r>
          </a:p>
          <a:p>
            <a:pPr marL="0" indent="0">
              <a:buNone/>
            </a:pPr>
            <a:r>
              <a:rPr lang="en-US" dirty="0"/>
              <a:t> &gt;  Choose appropriate phylogenetic analysis to answer your question!</a:t>
            </a:r>
          </a:p>
          <a:p>
            <a:pPr marL="0" indent="0">
              <a:buNone/>
            </a:pPr>
            <a:r>
              <a:rPr lang="en-US" dirty="0"/>
              <a:t> &gt;  If above involves BEAST…proceed!</a:t>
            </a:r>
          </a:p>
          <a:p>
            <a:pPr marL="0" indent="0">
              <a:buNone/>
            </a:pPr>
            <a:r>
              <a:rPr lang="en-US" dirty="0"/>
              <a:t> &gt;  Validate BEAST model/run and priors*</a:t>
            </a:r>
          </a:p>
        </p:txBody>
      </p:sp>
    </p:spTree>
    <p:extLst>
      <p:ext uri="{BB962C8B-B14F-4D97-AF65-F5344CB8AC3E}">
        <p14:creationId xmlns:p14="http://schemas.microsoft.com/office/powerpoint/2010/main" val="16830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946-23E8-134E-A728-BEB3F6E3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questions applied to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CDB4-C724-1C4F-8790-0CBB8127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geography influence evolution between samples/populations?</a:t>
            </a:r>
          </a:p>
          <a:p>
            <a:r>
              <a:rPr lang="en-US" dirty="0"/>
              <a:t>What is the timeline of evolution across…(samples, species,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r>
              <a:rPr lang="en-US" dirty="0"/>
              <a:t>What is the mutation rate across my tree?</a:t>
            </a:r>
          </a:p>
          <a:p>
            <a:pPr lvl="1"/>
            <a:r>
              <a:rPr lang="en-US" dirty="0"/>
              <a:t>Does the mutation rate differ along different branches?</a:t>
            </a:r>
          </a:p>
          <a:p>
            <a:r>
              <a:rPr lang="en-US" dirty="0"/>
              <a:t>Approximately when did xx variant emerge?</a:t>
            </a:r>
          </a:p>
          <a:p>
            <a:r>
              <a:rPr lang="en-US" dirty="0"/>
              <a:t>What is the relationship between hosts/pathogens?</a:t>
            </a:r>
          </a:p>
          <a:p>
            <a:pPr lvl="1"/>
            <a:r>
              <a:rPr lang="en-US" dirty="0"/>
              <a:t>Cross-species transmission vs. host specificity</a:t>
            </a:r>
          </a:p>
          <a:p>
            <a:r>
              <a:rPr lang="en-US" dirty="0"/>
              <a:t>How has a particular phenotype evolved across taxa?</a:t>
            </a:r>
          </a:p>
        </p:txBody>
      </p:sp>
    </p:spTree>
    <p:extLst>
      <p:ext uri="{BB962C8B-B14F-4D97-AF65-F5344CB8AC3E}">
        <p14:creationId xmlns:p14="http://schemas.microsoft.com/office/powerpoint/2010/main" val="327412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4229C-2614-CD49-9373-293DDFC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1621765"/>
            <a:ext cx="3953918" cy="48418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0D25C-32B6-E048-9E1B-CDE510A9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09"/>
            <a:ext cx="10515600" cy="1325563"/>
          </a:xfrm>
        </p:spPr>
        <p:txBody>
          <a:bodyPr/>
          <a:lstStyle/>
          <a:p>
            <a:r>
              <a:rPr lang="en-US" dirty="0"/>
              <a:t>BEAST uses the coalescent to work backwards in time when estimating trees….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9FC32-E046-7449-839F-6F4DABC794EC}"/>
              </a:ext>
            </a:extLst>
          </p:cNvPr>
          <p:cNvSpPr txBox="1"/>
          <p:nvPr/>
        </p:nvSpPr>
        <p:spPr>
          <a:xfrm>
            <a:off x="5040846" y="1673523"/>
            <a:ext cx="497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t=0 current time (sample)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27F90-296F-B647-ACAB-D48E8696D57D}"/>
              </a:ext>
            </a:extLst>
          </p:cNvPr>
          <p:cNvSpPr txBox="1"/>
          <p:nvPr/>
        </p:nvSpPr>
        <p:spPr>
          <a:xfrm>
            <a:off x="5075352" y="2224358"/>
            <a:ext cx="4252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-1</a:t>
            </a:r>
            <a:r>
              <a:rPr lang="en-US" sz="3200" dirty="0"/>
              <a:t> = previous generation</a:t>
            </a:r>
            <a:endParaRPr lang="en-US" sz="32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C895-C589-8448-9DD0-E648F8954573}"/>
              </a:ext>
            </a:extLst>
          </p:cNvPr>
          <p:cNvSpPr txBox="1"/>
          <p:nvPr/>
        </p:nvSpPr>
        <p:spPr>
          <a:xfrm>
            <a:off x="5109858" y="2664736"/>
            <a:ext cx="413923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.</a:t>
            </a:r>
          </a:p>
          <a:p>
            <a:r>
              <a:rPr lang="en-US" sz="32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E14C8-8A98-DA4A-B9F9-3E456808B42B}"/>
              </a:ext>
            </a:extLst>
          </p:cNvPr>
          <p:cNvSpPr txBox="1"/>
          <p:nvPr/>
        </p:nvSpPr>
        <p:spPr>
          <a:xfrm>
            <a:off x="5040846" y="5664148"/>
            <a:ext cx="53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-n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64466C-70F1-2040-99AD-6BA7A2C298AC}"/>
              </a:ext>
            </a:extLst>
          </p:cNvPr>
          <p:cNvSpPr txBox="1">
            <a:spLocks/>
          </p:cNvSpPr>
          <p:nvPr/>
        </p:nvSpPr>
        <p:spPr>
          <a:xfrm>
            <a:off x="5786887" y="3036831"/>
            <a:ext cx="6255587" cy="291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probability of coalescence is related to genetic diversity and population size in each generation…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: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7139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967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r>
              <a:rPr lang="en-US" sz="3200" dirty="0"/>
              <a:t> – </a:t>
            </a:r>
            <a:r>
              <a:rPr lang="en-US" sz="2800" dirty="0"/>
              <a:t>Input data, set parameters, create the BEAST input 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35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8C275-1465-DF4E-858D-108403D6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59" y="1337282"/>
            <a:ext cx="6484763" cy="4898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068D2-D426-E447-A7B1-CF2D8B229EE9}"/>
              </a:ext>
            </a:extLst>
          </p:cNvPr>
          <p:cNvSpPr txBox="1"/>
          <p:nvPr/>
        </p:nvSpPr>
        <p:spPr>
          <a:xfrm>
            <a:off x="340077" y="3416519"/>
            <a:ext cx="221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XML Format</a:t>
            </a:r>
          </a:p>
        </p:txBody>
      </p:sp>
    </p:spTree>
    <p:extLst>
      <p:ext uri="{BB962C8B-B14F-4D97-AF65-F5344CB8AC3E}">
        <p14:creationId xmlns:p14="http://schemas.microsoft.com/office/powerpoint/2010/main" val="26462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C40E658-AB35-D042-AF90-BC84B474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73" y="1386327"/>
            <a:ext cx="4156934" cy="52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2855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 – </a:t>
            </a:r>
            <a:r>
              <a:rPr lang="en-US" sz="2800" dirty="0"/>
              <a:t>view </a:t>
            </a:r>
          </a:p>
          <a:p>
            <a:r>
              <a:rPr lang="en-US" sz="2800" dirty="0"/>
              <a:t>BEAST output and</a:t>
            </a:r>
          </a:p>
          <a:p>
            <a:r>
              <a:rPr lang="en-US" sz="2800" dirty="0"/>
              <a:t>summarize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14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BEE74-29AE-6A45-96CA-904E2ABBB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9" y="1243036"/>
            <a:ext cx="5820531" cy="35477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2A160-33EF-6547-BDD3-A5F8D088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58" y="2930311"/>
            <a:ext cx="6053721" cy="3721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48AFC-BFC7-2E4E-8550-2F3DEC11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787" y="297890"/>
            <a:ext cx="533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392</Words>
  <Application>Microsoft Macintosh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Working with…</vt:lpstr>
      <vt:lpstr>Recap of process leading up to BEAST…</vt:lpstr>
      <vt:lpstr>Some common questions applied to BEAST</vt:lpstr>
      <vt:lpstr>BEAST uses the coalescent to work backwards in time when estimating trees….</vt:lpstr>
      <vt:lpstr>More of a package than a single software…</vt:lpstr>
      <vt:lpstr>More of a package than a single software…</vt:lpstr>
      <vt:lpstr>More of a package than a single software…</vt:lpstr>
      <vt:lpstr>More of a package than a single software…</vt:lpstr>
      <vt:lpstr>PowerPoint Presentation</vt:lpstr>
      <vt:lpstr>More of a package than a single software…</vt:lpstr>
      <vt:lpstr>More of a package than a single software…</vt:lpstr>
      <vt:lpstr>More of a package than a single software…</vt:lpstr>
      <vt:lpstr>Wait…there’s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BEAST</dc:title>
  <dc:creator>Justin Lee</dc:creator>
  <cp:lastModifiedBy>Justin Lee</cp:lastModifiedBy>
  <cp:revision>30</cp:revision>
  <dcterms:created xsi:type="dcterms:W3CDTF">2018-06-05T20:48:10Z</dcterms:created>
  <dcterms:modified xsi:type="dcterms:W3CDTF">2019-06-06T12:36:13Z</dcterms:modified>
</cp:coreProperties>
</file>