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9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_rels/slideMaster9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theme/theme9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144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media/image9.png" ContentType="image/png"/>
  <Override PartName="/ppt/media/image31.png" ContentType="image/png"/>
  <Override PartName="/ppt/media/image7.jpeg" ContentType="image/jpeg"/>
  <Override PartName="/ppt/media/image1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5.gif" ContentType="image/gif"/>
  <Override PartName="/ppt/media/image8.jpeg" ContentType="image/jpeg"/>
  <Override PartName="/ppt/media/image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jpeg" ContentType="image/jpeg"/>
  <Override PartName="/ppt/media/image16.png" ContentType="image/png"/>
  <Override PartName="/ppt/media/image17.png" ContentType="image/png"/>
  <Override PartName="/ppt/media/image18.png" ContentType="image/png"/>
  <Override PartName="/ppt/media/image22.png" ContentType="image/png"/>
  <Override PartName="/ppt/media/image19.jpeg" ContentType="image/jpeg"/>
  <Override PartName="/ppt/media/image20.jpeg" ContentType="image/jpeg"/>
  <Override PartName="/ppt/media/image21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2.png" ContentType="image/png"/>
  <Override PartName="/ppt/media/image33.png" ContentType="image/png"/>
  <Override PartName="/ppt/media/image34.png" ContentType="image/pn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slide" Target="slides/slide11.xml"/><Relationship Id="rId25" Type="http://schemas.openxmlformats.org/officeDocument/2006/relationships/slide" Target="slides/slide12.xml"/><Relationship Id="rId26" Type="http://schemas.openxmlformats.org/officeDocument/2006/relationships/slide" Target="slides/slide13.xml"/><Relationship Id="rId27" Type="http://schemas.openxmlformats.org/officeDocument/2006/relationships/slide" Target="slides/slide14.xml"/><Relationship Id="rId28" Type="http://schemas.openxmlformats.org/officeDocument/2006/relationships/slide" Target="slides/slide15.xml"/><Relationship Id="rId29" Type="http://schemas.openxmlformats.org/officeDocument/2006/relationships/slide" Target="slides/slide16.xml"/><Relationship Id="rId30" Type="http://schemas.openxmlformats.org/officeDocument/2006/relationships/slide" Target="slides/slide17.xml"/><Relationship Id="rId31" Type="http://schemas.openxmlformats.org/officeDocument/2006/relationships/slide" Target="slides/slide18.xml"/><Relationship Id="rId32" Type="http://schemas.openxmlformats.org/officeDocument/2006/relationships/slide" Target="slides/slide19.xml"/><Relationship Id="rId33" Type="http://schemas.openxmlformats.org/officeDocument/2006/relationships/slide" Target="slides/slide20.xml"/><Relationship Id="rId34" Type="http://schemas.openxmlformats.org/officeDocument/2006/relationships/slide" Target="slides/slide21.xml"/><Relationship Id="rId35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40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0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4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1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14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4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4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4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2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30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4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35" name="PlaceHolder 5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37" name="PlaceHolder 7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45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45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45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5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4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64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46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6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6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7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7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4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7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7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80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7" name="PlaceHolder 7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48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8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8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85" name="PlaceHolder 5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8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87" name="PlaceHolder 7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0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0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0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1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12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1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1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1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1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1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2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2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2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27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28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3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3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33" name="PlaceHolder 5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3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35" name="PlaceHolder 7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5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6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68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69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7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7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73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7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7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7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7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80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8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8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8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8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8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88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89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90" name="PlaceHolder 5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91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92" name="PlaceHolder 7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8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3" name="PlaceHolder 5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5" name="PlaceHolder 7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47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53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54" name="PlaceHolder 7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02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03" name="PlaceHolder 7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4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50" name="PlaceHolder 5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51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52" name="PlaceHolder 7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8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93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94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98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99" name="PlaceHolder 5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00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01" name="PlaceHolder 7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26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30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3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41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42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46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47" name="PlaceHolder 5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48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49" name="PlaceHolder 7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69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70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3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7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7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7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7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8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8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85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86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89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90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91" name="PlaceHolder 5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92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93" name="PlaceHolder 7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3.xml"/><Relationship Id="rId8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17.xml"/><Relationship Id="rId12" Type="http://schemas.openxmlformats.org/officeDocument/2006/relationships/slideLayout" Target="../slideLayouts/slideLayout118.xml"/><Relationship Id="rId13" Type="http://schemas.openxmlformats.org/officeDocument/2006/relationships/slideLayout" Target="../slideLayouts/slideLayout119.xml"/><Relationship Id="rId14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5.xml"/><Relationship Id="rId8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29.xml"/><Relationship Id="rId12" Type="http://schemas.openxmlformats.org/officeDocument/2006/relationships/slideLayout" Target="../slideLayouts/slideLayout130.xml"/><Relationship Id="rId13" Type="http://schemas.openxmlformats.org/officeDocument/2006/relationships/slideLayout" Target="../slideLayouts/slideLayout131.xml"/><Relationship Id="rId14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5.jpe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33.xml"/><Relationship Id="rId5" Type="http://schemas.openxmlformats.org/officeDocument/2006/relationships/slideLayout" Target="../slideLayouts/slideLayout134.xml"/><Relationship Id="rId6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6.xml"/><Relationship Id="rId8" Type="http://schemas.openxmlformats.org/officeDocument/2006/relationships/slideLayout" Target="../slideLayouts/slideLayout137.xml"/><Relationship Id="rId9" Type="http://schemas.openxmlformats.org/officeDocument/2006/relationships/slideLayout" Target="../slideLayouts/slideLayout138.xml"/><Relationship Id="rId10" Type="http://schemas.openxmlformats.org/officeDocument/2006/relationships/slideLayout" Target="../slideLayouts/slideLayout139.xml"/><Relationship Id="rId11" Type="http://schemas.openxmlformats.org/officeDocument/2006/relationships/slideLayout" Target="../slideLayouts/slideLayout140.xml"/><Relationship Id="rId12" Type="http://schemas.openxmlformats.org/officeDocument/2006/relationships/slideLayout" Target="../slideLayouts/slideLayout141.xml"/><Relationship Id="rId13" Type="http://schemas.openxmlformats.org/officeDocument/2006/relationships/slideLayout" Target="../slideLayouts/slideLayout142.xml"/><Relationship Id="rId14" Type="http://schemas.openxmlformats.org/officeDocument/2006/relationships/slideLayout" Target="../slideLayouts/slideLayout143.xml"/><Relationship Id="rId15" Type="http://schemas.openxmlformats.org/officeDocument/2006/relationships/slideLayout" Target="../slideLayouts/slideLayout144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image" Target="../media/image5.gif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6.png"/><Relationship Id="rId3" Type="http://schemas.openxmlformats.org/officeDocument/2006/relationships/image" Target="../media/image7.jpe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8.jpe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06.xml"/><Relationship Id="rId13" Type="http://schemas.openxmlformats.org/officeDocument/2006/relationships/slideLayout" Target="../slideLayouts/slideLayout107.xml"/><Relationship Id="rId14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4114800"/>
            <a:ext cx="10078920" cy="1554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10079640" cy="4113720"/>
          </a:xfrm>
          <a:prstGeom prst="rect">
            <a:avLst/>
          </a:prstGeom>
          <a:solidFill>
            <a:srgbClr val="e9ece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0" y="1280160"/>
            <a:ext cx="1553400" cy="639000"/>
          </a:xfrm>
          <a:prstGeom prst="rect">
            <a:avLst/>
          </a:prstGeom>
          <a:solidFill>
            <a:srgbClr val="343a40">
              <a:alpha val="2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914400" y="1920240"/>
            <a:ext cx="1279080" cy="1827720"/>
          </a:xfrm>
          <a:prstGeom prst="rect">
            <a:avLst/>
          </a:prstGeom>
          <a:solidFill>
            <a:srgbClr val="ced4d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2194560" y="548640"/>
            <a:ext cx="1279080" cy="1827720"/>
          </a:xfrm>
          <a:prstGeom prst="rect">
            <a:avLst/>
          </a:prstGeom>
          <a:solidFill>
            <a:srgbClr val="dee2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3474720" y="1188720"/>
            <a:ext cx="364680" cy="364680"/>
          </a:xfrm>
          <a:prstGeom prst="rect">
            <a:avLst/>
          </a:prstGeom>
          <a:solidFill>
            <a:srgbClr val="adb5b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4206240" y="0"/>
            <a:ext cx="1461960" cy="913320"/>
          </a:xfrm>
          <a:prstGeom prst="rect">
            <a:avLst/>
          </a:prstGeom>
          <a:solidFill>
            <a:srgbClr val="6c757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4663440" y="914400"/>
            <a:ext cx="1004760" cy="456120"/>
          </a:xfrm>
          <a:prstGeom prst="rect">
            <a:avLst/>
          </a:prstGeom>
          <a:solidFill>
            <a:srgbClr val="dee2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3474720" y="1737360"/>
            <a:ext cx="3107880" cy="1004760"/>
          </a:xfrm>
          <a:prstGeom prst="rect">
            <a:avLst/>
          </a:prstGeom>
          <a:solidFill>
            <a:srgbClr val="ced4d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4114800" y="2743200"/>
            <a:ext cx="1461960" cy="1004760"/>
          </a:xfrm>
          <a:prstGeom prst="rect">
            <a:avLst/>
          </a:prstGeom>
          <a:solidFill>
            <a:srgbClr val="adb5b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6583680" y="1463040"/>
            <a:ext cx="1553400" cy="456120"/>
          </a:xfrm>
          <a:prstGeom prst="rect">
            <a:avLst/>
          </a:prstGeom>
          <a:solidFill>
            <a:srgbClr val="b2b2b2">
              <a:alpha val="6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7315200" y="1920240"/>
            <a:ext cx="1461960" cy="1644840"/>
          </a:xfrm>
          <a:prstGeom prst="rect">
            <a:avLst/>
          </a:prstGeom>
          <a:solidFill>
            <a:srgbClr val="b2b2b2">
              <a:alpha val="3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>
            <a:off x="2743200" y="2377440"/>
            <a:ext cx="547560" cy="821880"/>
          </a:xfrm>
          <a:prstGeom prst="rect">
            <a:avLst/>
          </a:prstGeom>
          <a:solidFill>
            <a:srgbClr val="f4f4f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>
            <a:off x="8595360" y="0"/>
            <a:ext cx="1484280" cy="14619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5"/>
          <p:cNvSpPr/>
          <p:nvPr/>
        </p:nvSpPr>
        <p:spPr>
          <a:xfrm>
            <a:off x="6766560" y="0"/>
            <a:ext cx="273240" cy="1004760"/>
          </a:xfrm>
          <a:prstGeom prst="rect">
            <a:avLst/>
          </a:prstGeom>
          <a:solidFill>
            <a:srgbClr val="2f4550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6"/>
          <p:cNvSpPr/>
          <p:nvPr/>
        </p:nvSpPr>
        <p:spPr>
          <a:xfrm>
            <a:off x="1554480" y="0"/>
            <a:ext cx="181800" cy="91332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7"/>
          <p:cNvSpPr/>
          <p:nvPr/>
        </p:nvSpPr>
        <p:spPr>
          <a:xfrm>
            <a:off x="0" y="3017520"/>
            <a:ext cx="364680" cy="1096200"/>
          </a:xfrm>
          <a:prstGeom prst="rect">
            <a:avLst/>
          </a:prstGeom>
          <a:solidFill>
            <a:srgbClr val="f4f4f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8"/>
          <p:cNvSpPr/>
          <p:nvPr/>
        </p:nvSpPr>
        <p:spPr>
          <a:xfrm>
            <a:off x="9601200" y="2560320"/>
            <a:ext cx="364680" cy="155340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CustomShape 19"/>
          <p:cNvSpPr/>
          <p:nvPr/>
        </p:nvSpPr>
        <p:spPr>
          <a:xfrm>
            <a:off x="8778240" y="1828800"/>
            <a:ext cx="364680" cy="364680"/>
          </a:xfrm>
          <a:prstGeom prst="rect">
            <a:avLst/>
          </a:prstGeom>
          <a:solidFill>
            <a:srgbClr val="adb5b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CustomShape 20"/>
          <p:cNvSpPr/>
          <p:nvPr/>
        </p:nvSpPr>
        <p:spPr>
          <a:xfrm>
            <a:off x="72360" y="59400"/>
            <a:ext cx="4822920" cy="33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PT" sz="1600" spc="-1" strike="noStrike">
                <a:solidFill>
                  <a:srgbClr val="000000"/>
                </a:solidFill>
                <a:latin typeface="Arial"/>
                <a:ea typeface="DejaVu Sans"/>
              </a:rPr>
              <a:t>UFCD 5437 - Noções de Economia de Empresa</a:t>
            </a:r>
            <a:endParaRPr b="0" lang="pt-PT" sz="1600" spc="-1" strike="noStrike">
              <a:latin typeface="Arial"/>
            </a:endParaRPr>
          </a:p>
        </p:txBody>
      </p:sp>
      <p:sp>
        <p:nvSpPr>
          <p:cNvPr id="20" name="PlaceHolder 2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PT" sz="4400" spc="-1" strike="noStrike">
                <a:latin typeface="Arial"/>
              </a:rPr>
              <a:t>Click to edit the title text format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21" name="PlaceHolder 2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Click to edit the outline text format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Second Outline Level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Third Outline Level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Fourth Outline Level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Fifth Outline Level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Sixth Outline Level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Seventh Outline Level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CustomShape 1"/>
          <p:cNvSpPr/>
          <p:nvPr/>
        </p:nvSpPr>
        <p:spPr>
          <a:xfrm>
            <a:off x="822960" y="2468880"/>
            <a:ext cx="1461960" cy="1461960"/>
          </a:xfrm>
          <a:prstGeom prst="ellipse">
            <a:avLst/>
          </a:prstGeom>
          <a:solidFill>
            <a:srgbClr val="eeeeee"/>
          </a:solidFill>
          <a:ln>
            <a:noFill/>
          </a:ln>
          <a:effectLst>
            <a:outerShdw dir="2700000" dist="10335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9" name="CustomShape 2"/>
          <p:cNvSpPr/>
          <p:nvPr/>
        </p:nvSpPr>
        <p:spPr>
          <a:xfrm>
            <a:off x="4480560" y="1554480"/>
            <a:ext cx="1461960" cy="1461960"/>
          </a:xfrm>
          <a:prstGeom prst="ellipse">
            <a:avLst/>
          </a:prstGeom>
          <a:solidFill>
            <a:srgbClr val="eeeeee"/>
          </a:solidFill>
          <a:ln>
            <a:noFill/>
          </a:ln>
          <a:effectLst>
            <a:outerShdw dir="2700000" dist="10335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40" name="CustomShape 3"/>
          <p:cNvSpPr/>
          <p:nvPr/>
        </p:nvSpPr>
        <p:spPr>
          <a:xfrm>
            <a:off x="6583680" y="3108960"/>
            <a:ext cx="1461960" cy="1461960"/>
          </a:xfrm>
          <a:prstGeom prst="ellipse">
            <a:avLst/>
          </a:prstGeom>
          <a:solidFill>
            <a:srgbClr val="eeeeee"/>
          </a:solidFill>
          <a:ln>
            <a:noFill/>
          </a:ln>
          <a:effectLst>
            <a:outerShdw dir="2700000" dist="10335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41" name="CustomShape 4"/>
          <p:cNvSpPr/>
          <p:nvPr/>
        </p:nvSpPr>
        <p:spPr>
          <a:xfrm>
            <a:off x="1554480" y="4114800"/>
            <a:ext cx="913320" cy="656280"/>
          </a:xfrm>
          <a:custGeom>
            <a:avLst/>
            <a:gdLst/>
            <a:ahLst/>
            <a:rect l="l" t="t" r="r" b="b"/>
            <a:pathLst>
              <a:path w="2540" h="1826">
                <a:moveTo>
                  <a:pt x="0" y="0"/>
                </a:moveTo>
                <a:cubicBezTo>
                  <a:pt x="508" y="2286"/>
                  <a:pt x="2540" y="1778"/>
                  <a:pt x="2540" y="1778"/>
                </a:cubicBezTo>
              </a:path>
            </a:pathLst>
          </a:custGeom>
          <a:noFill/>
          <a:ln cap="rnd" w="36720">
            <a:solidFill>
              <a:srgbClr val="666666"/>
            </a:solidFill>
            <a:custDash>
              <a:ds d="6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2" name="CustomShape 5"/>
          <p:cNvSpPr/>
          <p:nvPr/>
        </p:nvSpPr>
        <p:spPr>
          <a:xfrm>
            <a:off x="3657600" y="1188720"/>
            <a:ext cx="821880" cy="639000"/>
          </a:xfrm>
          <a:custGeom>
            <a:avLst/>
            <a:gdLst/>
            <a:ahLst/>
            <a:rect l="l" t="t" r="r" b="b"/>
            <a:pathLst>
              <a:path w="2286" h="1778">
                <a:moveTo>
                  <a:pt x="2286" y="1778"/>
                </a:moveTo>
                <a:cubicBezTo>
                  <a:pt x="1016" y="1778"/>
                  <a:pt x="2033" y="0"/>
                  <a:pt x="0" y="0"/>
                </a:cubicBezTo>
              </a:path>
            </a:pathLst>
          </a:custGeom>
          <a:noFill/>
          <a:ln cap="rnd" w="36720">
            <a:solidFill>
              <a:srgbClr val="666666"/>
            </a:solidFill>
            <a:custDash>
              <a:ds d="6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CustomShape 6"/>
          <p:cNvSpPr/>
          <p:nvPr/>
        </p:nvSpPr>
        <p:spPr>
          <a:xfrm>
            <a:off x="7955280" y="2011680"/>
            <a:ext cx="1463040" cy="1187640"/>
          </a:xfrm>
          <a:custGeom>
            <a:avLst/>
            <a:gdLst/>
            <a:ahLst/>
            <a:rect l="l" t="t" r="r" b="b"/>
            <a:pathLst>
              <a:path w="4067" h="3302">
                <a:moveTo>
                  <a:pt x="3302" y="0"/>
                </a:moveTo>
                <a:cubicBezTo>
                  <a:pt x="4826" y="1016"/>
                  <a:pt x="3810" y="2286"/>
                  <a:pt x="2540" y="2286"/>
                </a:cubicBezTo>
                <a:cubicBezTo>
                  <a:pt x="1269" y="2286"/>
                  <a:pt x="253" y="2540"/>
                  <a:pt x="0" y="3302"/>
                </a:cubicBezTo>
              </a:path>
            </a:pathLst>
          </a:custGeom>
          <a:noFill/>
          <a:ln cap="rnd" w="36720">
            <a:solidFill>
              <a:srgbClr val="666666"/>
            </a:solidFill>
            <a:custDash>
              <a:ds d="6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4" name="CustomShape 7"/>
          <p:cNvSpPr/>
          <p:nvPr/>
        </p:nvSpPr>
        <p:spPr>
          <a:xfrm>
            <a:off x="2468880" y="822960"/>
            <a:ext cx="1409400" cy="1370520"/>
          </a:xfrm>
          <a:prstGeom prst="ellipse">
            <a:avLst/>
          </a:prstGeom>
          <a:solidFill>
            <a:srgbClr val="8d99ae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CustomShape 8"/>
          <p:cNvSpPr/>
          <p:nvPr/>
        </p:nvSpPr>
        <p:spPr>
          <a:xfrm>
            <a:off x="3931920" y="4663440"/>
            <a:ext cx="1683720" cy="1644840"/>
          </a:xfrm>
          <a:prstGeom prst="ellipse">
            <a:avLst/>
          </a:prstGeom>
          <a:solidFill>
            <a:srgbClr val="8d99ae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CustomShape 9"/>
          <p:cNvSpPr/>
          <p:nvPr/>
        </p:nvSpPr>
        <p:spPr>
          <a:xfrm>
            <a:off x="8412480" y="1280160"/>
            <a:ext cx="1096200" cy="1004760"/>
          </a:xfrm>
          <a:prstGeom prst="ellipse">
            <a:avLst/>
          </a:prstGeom>
          <a:solidFill>
            <a:srgbClr val="8d99ae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47" name="Imagem 361" descr=""/>
          <p:cNvPicPr/>
          <p:nvPr/>
        </p:nvPicPr>
        <p:blipFill>
          <a:blip r:embed="rId2"/>
          <a:stretch/>
        </p:blipFill>
        <p:spPr>
          <a:xfrm>
            <a:off x="228600" y="4895640"/>
            <a:ext cx="1520280" cy="854640"/>
          </a:xfrm>
          <a:prstGeom prst="rect">
            <a:avLst/>
          </a:prstGeom>
          <a:ln>
            <a:noFill/>
          </a:ln>
        </p:spPr>
      </p:pic>
      <p:sp>
        <p:nvSpPr>
          <p:cNvPr id="448" name="CustomShape 10"/>
          <p:cNvSpPr/>
          <p:nvPr/>
        </p:nvSpPr>
        <p:spPr>
          <a:xfrm>
            <a:off x="9350280" y="5121000"/>
            <a:ext cx="1665720" cy="44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5D8E83B8-9E20-40A9-A1E3-E6462525361D}" type="slidenum"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pt-PT" sz="2400" spc="-1" strike="noStrike">
              <a:latin typeface="Arial"/>
            </a:endParaRPr>
          </a:p>
        </p:txBody>
      </p:sp>
      <p:sp>
        <p:nvSpPr>
          <p:cNvPr id="449" name="CustomShape 11"/>
          <p:cNvSpPr/>
          <p:nvPr/>
        </p:nvSpPr>
        <p:spPr>
          <a:xfrm>
            <a:off x="72360" y="59400"/>
            <a:ext cx="4822920" cy="33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PT" sz="1600" spc="-1" strike="noStrike">
                <a:solidFill>
                  <a:srgbClr val="000000"/>
                </a:solidFill>
                <a:latin typeface="Arial"/>
                <a:ea typeface="DejaVu Sans"/>
              </a:rPr>
              <a:t>UFCD 5437 - Noções de Economia de Empresa</a:t>
            </a:r>
            <a:endParaRPr b="0" lang="pt-PT" sz="1600" spc="-1" strike="noStrike">
              <a:latin typeface="Arial"/>
            </a:endParaRPr>
          </a:p>
        </p:txBody>
      </p:sp>
      <p:sp>
        <p:nvSpPr>
          <p:cNvPr id="450" name="PlaceHolder 1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PT" sz="4400" spc="-1" strike="noStrike">
                <a:latin typeface="Arial"/>
              </a:rPr>
              <a:t>Click to edit the title text format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451" name="PlaceHolder 1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Click to edit the outline text format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Second Outline Level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Third Outline Level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Fourth Outline Level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Fifth Outline Level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Sixth Outline Level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Seventh Outline Level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CustomShape 1"/>
          <p:cNvSpPr/>
          <p:nvPr/>
        </p:nvSpPr>
        <p:spPr>
          <a:xfrm>
            <a:off x="8503920" y="5120640"/>
            <a:ext cx="1279440" cy="90720"/>
          </a:xfrm>
          <a:prstGeom prst="rect">
            <a:avLst/>
          </a:prstGeom>
          <a:solidFill>
            <a:srgbClr val="cccccc">
              <a:alpha val="7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9" name="CustomShape 2"/>
          <p:cNvSpPr/>
          <p:nvPr/>
        </p:nvSpPr>
        <p:spPr>
          <a:xfrm>
            <a:off x="8321040" y="5303520"/>
            <a:ext cx="913680" cy="90720"/>
          </a:xfrm>
          <a:prstGeom prst="rect">
            <a:avLst/>
          </a:prstGeom>
          <a:solidFill>
            <a:srgbClr val="cccccc">
              <a:alpha val="7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0" name="CustomShape 3"/>
          <p:cNvSpPr/>
          <p:nvPr/>
        </p:nvSpPr>
        <p:spPr>
          <a:xfrm>
            <a:off x="8869680" y="5486400"/>
            <a:ext cx="913680" cy="90720"/>
          </a:xfrm>
          <a:prstGeom prst="rect">
            <a:avLst/>
          </a:prstGeom>
          <a:solidFill>
            <a:srgbClr val="cccccc">
              <a:alpha val="7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1" name="CustomShape 4"/>
          <p:cNvSpPr/>
          <p:nvPr/>
        </p:nvSpPr>
        <p:spPr>
          <a:xfrm flipH="1" flipV="1">
            <a:off x="273600" y="547920"/>
            <a:ext cx="1279440" cy="90720"/>
          </a:xfrm>
          <a:prstGeom prst="rect">
            <a:avLst/>
          </a:prstGeom>
          <a:solidFill>
            <a:srgbClr val="cccccc">
              <a:alpha val="7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2" name="CustomShape 5"/>
          <p:cNvSpPr/>
          <p:nvPr/>
        </p:nvSpPr>
        <p:spPr>
          <a:xfrm flipH="1" flipV="1">
            <a:off x="822240" y="365040"/>
            <a:ext cx="913680" cy="90720"/>
          </a:xfrm>
          <a:prstGeom prst="rect">
            <a:avLst/>
          </a:prstGeom>
          <a:solidFill>
            <a:srgbClr val="cccccc">
              <a:alpha val="7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3" name="CustomShape 6"/>
          <p:cNvSpPr/>
          <p:nvPr/>
        </p:nvSpPr>
        <p:spPr>
          <a:xfrm flipH="1" flipV="1">
            <a:off x="273600" y="182160"/>
            <a:ext cx="913680" cy="90720"/>
          </a:xfrm>
          <a:prstGeom prst="rect">
            <a:avLst/>
          </a:prstGeom>
          <a:solidFill>
            <a:srgbClr val="cccccc">
              <a:alpha val="7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4" name="CustomShape 7"/>
          <p:cNvSpPr/>
          <p:nvPr/>
        </p:nvSpPr>
        <p:spPr>
          <a:xfrm>
            <a:off x="3474720" y="2560320"/>
            <a:ext cx="2742480" cy="2742480"/>
          </a:xfrm>
          <a:prstGeom prst="ellipse">
            <a:avLst/>
          </a:prstGeom>
          <a:solidFill>
            <a:srgbClr val="8d99ae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95" name="Picture 127" descr=""/>
          <p:cNvPicPr/>
          <p:nvPr/>
        </p:nvPicPr>
        <p:blipFill>
          <a:blip r:embed="rId2"/>
          <a:stretch/>
        </p:blipFill>
        <p:spPr>
          <a:xfrm>
            <a:off x="228600" y="4895280"/>
            <a:ext cx="1520640" cy="855000"/>
          </a:xfrm>
          <a:prstGeom prst="rect">
            <a:avLst/>
          </a:prstGeom>
          <a:ln>
            <a:noFill/>
          </a:ln>
        </p:spPr>
      </p:pic>
      <p:sp>
        <p:nvSpPr>
          <p:cNvPr id="496" name="CustomShape 8"/>
          <p:cNvSpPr/>
          <p:nvPr/>
        </p:nvSpPr>
        <p:spPr>
          <a:xfrm>
            <a:off x="9422280" y="5193000"/>
            <a:ext cx="1666080" cy="44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1AAA6BF8-1891-4C4F-8C24-9554BD97D6BF}" type="slidenum"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pt-PT" sz="2400" spc="-1" strike="noStrike">
              <a:latin typeface="Arial"/>
            </a:endParaRPr>
          </a:p>
        </p:txBody>
      </p:sp>
      <p:sp>
        <p:nvSpPr>
          <p:cNvPr id="497" name="CustomShape 9"/>
          <p:cNvSpPr/>
          <p:nvPr/>
        </p:nvSpPr>
        <p:spPr>
          <a:xfrm>
            <a:off x="72360" y="59400"/>
            <a:ext cx="4270680" cy="33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PT" sz="1400" spc="-1" strike="noStrike">
                <a:solidFill>
                  <a:srgbClr val="000000"/>
                </a:solidFill>
                <a:latin typeface="Noto Sans"/>
                <a:ea typeface="DejaVu Sans"/>
              </a:rPr>
              <a:t>UFCD 5437 - Noções de Economia de Empresa</a:t>
            </a:r>
            <a:endParaRPr b="0" lang="pt-PT" sz="1400" spc="-1" strike="noStrike">
              <a:latin typeface="Arial"/>
            </a:endParaRPr>
          </a:p>
        </p:txBody>
      </p:sp>
      <p:sp>
        <p:nvSpPr>
          <p:cNvPr id="498" name="PlaceHolder 10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PT" sz="4400" spc="-1" strike="noStrike">
                <a:latin typeface="Arial"/>
              </a:rPr>
              <a:t>Click to edit the title text format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499" name="PlaceHolder 11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Click to edit the outline text format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Second Outline Level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Third Outline Level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Fourth Outline Level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Fifth Outline Level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Sixth Outline Level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Seventh Outline Level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PlaceHolder 1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Click to edit the outline text format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Second Outline Level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Third Outline Level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Fourth Outline Level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Fifth Outline Level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Sixth Outline Level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Seventh Outline Level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537" name="CustomShape 2"/>
          <p:cNvSpPr/>
          <p:nvPr/>
        </p:nvSpPr>
        <p:spPr>
          <a:xfrm>
            <a:off x="504000" y="1344600"/>
            <a:ext cx="9072000" cy="3479400"/>
          </a:xfrm>
          <a:prstGeom prst="rect">
            <a:avLst/>
          </a:prstGeom>
          <a:solidFill>
            <a:srgbClr val="e9ece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8" name="CustomShape 3"/>
          <p:cNvSpPr/>
          <p:nvPr/>
        </p:nvSpPr>
        <p:spPr>
          <a:xfrm>
            <a:off x="3763800" y="1225440"/>
            <a:ext cx="4926240" cy="2622240"/>
          </a:xfrm>
          <a:prstGeom prst="rect">
            <a:avLst/>
          </a:prstGeom>
          <a:noFill/>
          <a:ln w="18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9" name="CustomShape 4"/>
          <p:cNvSpPr/>
          <p:nvPr/>
        </p:nvSpPr>
        <p:spPr>
          <a:xfrm>
            <a:off x="-893160" y="4486680"/>
            <a:ext cx="1072080" cy="765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3822" y="20239"/>
                </a:moveTo>
                <a:cubicBezTo>
                  <a:pt x="5451" y="20418"/>
                  <a:pt x="7281" y="21646"/>
                  <a:pt x="8714" y="20776"/>
                </a:cubicBezTo>
                <a:cubicBezTo>
                  <a:pt x="8865" y="20686"/>
                  <a:pt x="8964" y="20455"/>
                  <a:pt x="9019" y="20239"/>
                </a:cubicBezTo>
                <a:cubicBezTo>
                  <a:pt x="9071" y="20036"/>
                  <a:pt x="9053" y="19804"/>
                  <a:pt x="9019" y="19597"/>
                </a:cubicBezTo>
                <a:cubicBezTo>
                  <a:pt x="8966" y="19288"/>
                  <a:pt x="8781" y="19048"/>
                  <a:pt x="8714" y="18743"/>
                </a:cubicBezTo>
                <a:cubicBezTo>
                  <a:pt x="8601" y="18227"/>
                  <a:pt x="8526" y="17674"/>
                  <a:pt x="8560" y="17138"/>
                </a:cubicBezTo>
                <a:cubicBezTo>
                  <a:pt x="8584" y="16800"/>
                  <a:pt x="8662" y="16459"/>
                  <a:pt x="8790" y="16170"/>
                </a:cubicBezTo>
                <a:cubicBezTo>
                  <a:pt x="8923" y="15870"/>
                  <a:pt x="9117" y="15626"/>
                  <a:pt x="9326" y="15422"/>
                </a:cubicBezTo>
                <a:cubicBezTo>
                  <a:pt x="9578" y="15179"/>
                  <a:pt x="9865" y="14979"/>
                  <a:pt x="10164" y="14886"/>
                </a:cubicBezTo>
                <a:cubicBezTo>
                  <a:pt x="10338" y="14833"/>
                  <a:pt x="10527" y="14833"/>
                  <a:pt x="10701" y="14886"/>
                </a:cubicBezTo>
                <a:cubicBezTo>
                  <a:pt x="11112" y="15016"/>
                  <a:pt x="11507" y="15284"/>
                  <a:pt x="11846" y="15638"/>
                </a:cubicBezTo>
                <a:cubicBezTo>
                  <a:pt x="12122" y="15922"/>
                  <a:pt x="12397" y="16268"/>
                  <a:pt x="12534" y="16707"/>
                </a:cubicBezTo>
                <a:cubicBezTo>
                  <a:pt x="12687" y="17203"/>
                  <a:pt x="12716" y="17792"/>
                  <a:pt x="12641" y="18321"/>
                </a:cubicBezTo>
                <a:cubicBezTo>
                  <a:pt x="12586" y="18707"/>
                  <a:pt x="12368" y="19012"/>
                  <a:pt x="12246" y="19365"/>
                </a:cubicBezTo>
                <a:cubicBezTo>
                  <a:pt x="12151" y="19646"/>
                  <a:pt x="12009" y="19914"/>
                  <a:pt x="11983" y="20223"/>
                </a:cubicBezTo>
                <a:cubicBezTo>
                  <a:pt x="11962" y="20471"/>
                  <a:pt x="11930" y="20808"/>
                  <a:pt x="12070" y="20963"/>
                </a:cubicBezTo>
                <a:cubicBezTo>
                  <a:pt x="13488" y="22552"/>
                  <a:pt x="15695" y="20678"/>
                  <a:pt x="17507" y="20532"/>
                </a:cubicBezTo>
                <a:lnTo>
                  <a:pt x="17542" y="20524"/>
                </a:lnTo>
                <a:cubicBezTo>
                  <a:pt x="17438" y="17983"/>
                  <a:pt x="16101" y="14890"/>
                  <a:pt x="17235" y="12902"/>
                </a:cubicBezTo>
                <a:cubicBezTo>
                  <a:pt x="17345" y="12707"/>
                  <a:pt x="17586" y="12752"/>
                  <a:pt x="17762" y="12780"/>
                </a:cubicBezTo>
                <a:cubicBezTo>
                  <a:pt x="17983" y="12817"/>
                  <a:pt x="18174" y="13016"/>
                  <a:pt x="18374" y="13150"/>
                </a:cubicBezTo>
                <a:cubicBezTo>
                  <a:pt x="18627" y="13321"/>
                  <a:pt x="18844" y="13626"/>
                  <a:pt x="19120" y="13703"/>
                </a:cubicBezTo>
                <a:cubicBezTo>
                  <a:pt x="19497" y="13809"/>
                  <a:pt x="19917" y="13768"/>
                  <a:pt x="20271" y="13553"/>
                </a:cubicBezTo>
                <a:cubicBezTo>
                  <a:pt x="20584" y="13362"/>
                  <a:pt x="20831" y="12975"/>
                  <a:pt x="21034" y="12589"/>
                </a:cubicBezTo>
                <a:cubicBezTo>
                  <a:pt x="21286" y="12114"/>
                  <a:pt x="21477" y="11561"/>
                  <a:pt x="21570" y="10984"/>
                </a:cubicBezTo>
                <a:cubicBezTo>
                  <a:pt x="21608" y="10740"/>
                  <a:pt x="21608" y="10476"/>
                  <a:pt x="21570" y="10232"/>
                </a:cubicBezTo>
                <a:cubicBezTo>
                  <a:pt x="21504" y="9813"/>
                  <a:pt x="21361" y="9411"/>
                  <a:pt x="21187" y="9057"/>
                </a:cubicBezTo>
                <a:cubicBezTo>
                  <a:pt x="21042" y="8764"/>
                  <a:pt x="20868" y="8492"/>
                  <a:pt x="20654" y="8305"/>
                </a:cubicBezTo>
                <a:cubicBezTo>
                  <a:pt x="20448" y="8126"/>
                  <a:pt x="20204" y="8016"/>
                  <a:pt x="19964" y="7984"/>
                </a:cubicBezTo>
                <a:cubicBezTo>
                  <a:pt x="19581" y="7935"/>
                  <a:pt x="19186" y="8041"/>
                  <a:pt x="18818" y="8199"/>
                </a:cubicBezTo>
                <a:cubicBezTo>
                  <a:pt x="18601" y="8293"/>
                  <a:pt x="18429" y="8553"/>
                  <a:pt x="18209" y="8626"/>
                </a:cubicBezTo>
                <a:cubicBezTo>
                  <a:pt x="18061" y="8675"/>
                  <a:pt x="17896" y="8699"/>
                  <a:pt x="17751" y="8626"/>
                </a:cubicBezTo>
                <a:cubicBezTo>
                  <a:pt x="17597" y="8549"/>
                  <a:pt x="17432" y="8411"/>
                  <a:pt x="17368" y="8199"/>
                </a:cubicBezTo>
                <a:cubicBezTo>
                  <a:pt x="16747" y="6191"/>
                  <a:pt x="17623" y="3631"/>
                  <a:pt x="17751" y="1342"/>
                </a:cubicBezTo>
                <a:lnTo>
                  <a:pt x="17722" y="1358"/>
                </a:lnTo>
                <a:cubicBezTo>
                  <a:pt x="16089" y="1180"/>
                  <a:pt x="14262" y="-48"/>
                  <a:pt x="12829" y="822"/>
                </a:cubicBezTo>
                <a:cubicBezTo>
                  <a:pt x="12679" y="911"/>
                  <a:pt x="12580" y="1143"/>
                  <a:pt x="12525" y="1358"/>
                </a:cubicBezTo>
                <a:cubicBezTo>
                  <a:pt x="12473" y="1562"/>
                  <a:pt x="12490" y="1793"/>
                  <a:pt x="12525" y="2001"/>
                </a:cubicBezTo>
                <a:cubicBezTo>
                  <a:pt x="12577" y="2310"/>
                  <a:pt x="12763" y="2549"/>
                  <a:pt x="12829" y="2854"/>
                </a:cubicBezTo>
                <a:cubicBezTo>
                  <a:pt x="12942" y="3370"/>
                  <a:pt x="13018" y="3923"/>
                  <a:pt x="12983" y="4460"/>
                </a:cubicBezTo>
                <a:cubicBezTo>
                  <a:pt x="12960" y="4797"/>
                  <a:pt x="12882" y="5139"/>
                  <a:pt x="12754" y="5427"/>
                </a:cubicBezTo>
                <a:cubicBezTo>
                  <a:pt x="12621" y="5728"/>
                  <a:pt x="12426" y="5972"/>
                  <a:pt x="12217" y="6175"/>
                </a:cubicBezTo>
                <a:cubicBezTo>
                  <a:pt x="11965" y="6419"/>
                  <a:pt x="11678" y="6618"/>
                  <a:pt x="11379" y="6712"/>
                </a:cubicBezTo>
                <a:cubicBezTo>
                  <a:pt x="11205" y="6765"/>
                  <a:pt x="11017" y="6765"/>
                  <a:pt x="10843" y="6712"/>
                </a:cubicBezTo>
                <a:cubicBezTo>
                  <a:pt x="10431" y="6582"/>
                  <a:pt x="10037" y="6313"/>
                  <a:pt x="9697" y="5960"/>
                </a:cubicBezTo>
                <a:cubicBezTo>
                  <a:pt x="9422" y="5675"/>
                  <a:pt x="9146" y="5330"/>
                  <a:pt x="9010" y="4891"/>
                </a:cubicBezTo>
                <a:cubicBezTo>
                  <a:pt x="8856" y="4395"/>
                  <a:pt x="8827" y="3805"/>
                  <a:pt x="8903" y="3277"/>
                </a:cubicBezTo>
                <a:cubicBezTo>
                  <a:pt x="8958" y="2891"/>
                  <a:pt x="9175" y="2586"/>
                  <a:pt x="9297" y="2232"/>
                </a:cubicBezTo>
                <a:cubicBezTo>
                  <a:pt x="9393" y="1952"/>
                  <a:pt x="9535" y="1684"/>
                  <a:pt x="9561" y="1375"/>
                </a:cubicBezTo>
                <a:cubicBezTo>
                  <a:pt x="9581" y="1127"/>
                  <a:pt x="9613" y="789"/>
                  <a:pt x="9474" y="635"/>
                </a:cubicBezTo>
                <a:cubicBezTo>
                  <a:pt x="8056" y="-954"/>
                  <a:pt x="5849" y="924"/>
                  <a:pt x="4036" y="1066"/>
                </a:cubicBezTo>
                <a:lnTo>
                  <a:pt x="4057" y="1127"/>
                </a:lnTo>
                <a:cubicBezTo>
                  <a:pt x="4158" y="3667"/>
                  <a:pt x="5498" y="6760"/>
                  <a:pt x="4364" y="8748"/>
                </a:cubicBezTo>
                <a:cubicBezTo>
                  <a:pt x="4254" y="8943"/>
                  <a:pt x="4013" y="8899"/>
                  <a:pt x="3836" y="8870"/>
                </a:cubicBezTo>
                <a:cubicBezTo>
                  <a:pt x="3616" y="8833"/>
                  <a:pt x="3424" y="8634"/>
                  <a:pt x="3224" y="8500"/>
                </a:cubicBezTo>
                <a:cubicBezTo>
                  <a:pt x="2972" y="8329"/>
                  <a:pt x="2754" y="8025"/>
                  <a:pt x="2479" y="7947"/>
                </a:cubicBezTo>
                <a:cubicBezTo>
                  <a:pt x="2102" y="7842"/>
                  <a:pt x="1681" y="7882"/>
                  <a:pt x="1328" y="8098"/>
                </a:cubicBezTo>
                <a:cubicBezTo>
                  <a:pt x="1014" y="8289"/>
                  <a:pt x="768" y="8675"/>
                  <a:pt x="565" y="9061"/>
                </a:cubicBezTo>
                <a:cubicBezTo>
                  <a:pt x="312" y="9537"/>
                  <a:pt x="121" y="10089"/>
                  <a:pt x="28" y="10667"/>
                </a:cubicBezTo>
                <a:cubicBezTo>
                  <a:pt x="-9" y="10911"/>
                  <a:pt x="-9" y="11175"/>
                  <a:pt x="28" y="11419"/>
                </a:cubicBezTo>
                <a:cubicBezTo>
                  <a:pt x="95" y="11837"/>
                  <a:pt x="237" y="12240"/>
                  <a:pt x="411" y="12593"/>
                </a:cubicBezTo>
                <a:cubicBezTo>
                  <a:pt x="556" y="12886"/>
                  <a:pt x="730" y="13158"/>
                  <a:pt x="945" y="13345"/>
                </a:cubicBezTo>
                <a:cubicBezTo>
                  <a:pt x="1151" y="13524"/>
                  <a:pt x="1394" y="13634"/>
                  <a:pt x="1635" y="13666"/>
                </a:cubicBezTo>
                <a:cubicBezTo>
                  <a:pt x="2018" y="13715"/>
                  <a:pt x="2412" y="13610"/>
                  <a:pt x="2780" y="13451"/>
                </a:cubicBezTo>
                <a:cubicBezTo>
                  <a:pt x="2998" y="13358"/>
                  <a:pt x="3169" y="13097"/>
                  <a:pt x="3390" y="13024"/>
                </a:cubicBezTo>
                <a:cubicBezTo>
                  <a:pt x="3537" y="12975"/>
                  <a:pt x="3703" y="12951"/>
                  <a:pt x="3848" y="13024"/>
                </a:cubicBezTo>
                <a:cubicBezTo>
                  <a:pt x="4001" y="13101"/>
                  <a:pt x="4167" y="13240"/>
                  <a:pt x="4231" y="13451"/>
                </a:cubicBezTo>
                <a:cubicBezTo>
                  <a:pt x="4851" y="15459"/>
                  <a:pt x="3975" y="18024"/>
                  <a:pt x="3848" y="20308"/>
                </a:cubicBezTo>
                <a:lnTo>
                  <a:pt x="3822" y="20239"/>
                </a:lnTo>
                <a:close/>
              </a:path>
            </a:pathLst>
          </a:custGeom>
          <a:solidFill>
            <a:srgbClr val="ced4da"/>
          </a:solidFill>
          <a:ln>
            <a:noFill/>
          </a:ln>
          <a:effectLst>
            <a:outerShdw dir="2700000" dist="10335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40" name="CustomShape 5"/>
          <p:cNvSpPr/>
          <p:nvPr/>
        </p:nvSpPr>
        <p:spPr>
          <a:xfrm>
            <a:off x="-228960" y="5161680"/>
            <a:ext cx="1072080" cy="765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3822" y="20239"/>
                </a:moveTo>
                <a:cubicBezTo>
                  <a:pt x="5451" y="20418"/>
                  <a:pt x="7281" y="21646"/>
                  <a:pt x="8714" y="20776"/>
                </a:cubicBezTo>
                <a:cubicBezTo>
                  <a:pt x="8865" y="20686"/>
                  <a:pt x="8964" y="20455"/>
                  <a:pt x="9019" y="20239"/>
                </a:cubicBezTo>
                <a:cubicBezTo>
                  <a:pt x="9071" y="20036"/>
                  <a:pt x="9053" y="19804"/>
                  <a:pt x="9019" y="19597"/>
                </a:cubicBezTo>
                <a:cubicBezTo>
                  <a:pt x="8966" y="19288"/>
                  <a:pt x="8781" y="19048"/>
                  <a:pt x="8714" y="18743"/>
                </a:cubicBezTo>
                <a:cubicBezTo>
                  <a:pt x="8601" y="18227"/>
                  <a:pt x="8526" y="17674"/>
                  <a:pt x="8560" y="17138"/>
                </a:cubicBezTo>
                <a:cubicBezTo>
                  <a:pt x="8584" y="16800"/>
                  <a:pt x="8662" y="16459"/>
                  <a:pt x="8790" y="16170"/>
                </a:cubicBezTo>
                <a:cubicBezTo>
                  <a:pt x="8923" y="15870"/>
                  <a:pt x="9117" y="15626"/>
                  <a:pt x="9326" y="15422"/>
                </a:cubicBezTo>
                <a:cubicBezTo>
                  <a:pt x="9578" y="15179"/>
                  <a:pt x="9865" y="14979"/>
                  <a:pt x="10164" y="14886"/>
                </a:cubicBezTo>
                <a:cubicBezTo>
                  <a:pt x="10338" y="14833"/>
                  <a:pt x="10527" y="14833"/>
                  <a:pt x="10701" y="14886"/>
                </a:cubicBezTo>
                <a:cubicBezTo>
                  <a:pt x="11112" y="15016"/>
                  <a:pt x="11507" y="15284"/>
                  <a:pt x="11846" y="15638"/>
                </a:cubicBezTo>
                <a:cubicBezTo>
                  <a:pt x="12122" y="15922"/>
                  <a:pt x="12397" y="16268"/>
                  <a:pt x="12534" y="16707"/>
                </a:cubicBezTo>
                <a:cubicBezTo>
                  <a:pt x="12687" y="17203"/>
                  <a:pt x="12716" y="17792"/>
                  <a:pt x="12641" y="18321"/>
                </a:cubicBezTo>
                <a:cubicBezTo>
                  <a:pt x="12586" y="18707"/>
                  <a:pt x="12368" y="19012"/>
                  <a:pt x="12246" y="19365"/>
                </a:cubicBezTo>
                <a:cubicBezTo>
                  <a:pt x="12151" y="19646"/>
                  <a:pt x="12009" y="19914"/>
                  <a:pt x="11983" y="20223"/>
                </a:cubicBezTo>
                <a:cubicBezTo>
                  <a:pt x="11962" y="20471"/>
                  <a:pt x="11930" y="20808"/>
                  <a:pt x="12070" y="20963"/>
                </a:cubicBezTo>
                <a:cubicBezTo>
                  <a:pt x="13488" y="22552"/>
                  <a:pt x="15695" y="20678"/>
                  <a:pt x="17507" y="20532"/>
                </a:cubicBezTo>
                <a:lnTo>
                  <a:pt x="17542" y="20524"/>
                </a:lnTo>
                <a:cubicBezTo>
                  <a:pt x="17438" y="17983"/>
                  <a:pt x="16101" y="14890"/>
                  <a:pt x="17235" y="12902"/>
                </a:cubicBezTo>
                <a:cubicBezTo>
                  <a:pt x="17345" y="12707"/>
                  <a:pt x="17586" y="12752"/>
                  <a:pt x="17762" y="12780"/>
                </a:cubicBezTo>
                <a:cubicBezTo>
                  <a:pt x="17983" y="12817"/>
                  <a:pt x="18174" y="13016"/>
                  <a:pt x="18374" y="13150"/>
                </a:cubicBezTo>
                <a:cubicBezTo>
                  <a:pt x="18627" y="13321"/>
                  <a:pt x="18844" y="13626"/>
                  <a:pt x="19120" y="13703"/>
                </a:cubicBezTo>
                <a:cubicBezTo>
                  <a:pt x="19497" y="13809"/>
                  <a:pt x="19917" y="13768"/>
                  <a:pt x="20271" y="13553"/>
                </a:cubicBezTo>
                <a:cubicBezTo>
                  <a:pt x="20584" y="13362"/>
                  <a:pt x="20831" y="12975"/>
                  <a:pt x="21034" y="12589"/>
                </a:cubicBezTo>
                <a:cubicBezTo>
                  <a:pt x="21286" y="12114"/>
                  <a:pt x="21477" y="11561"/>
                  <a:pt x="21570" y="10984"/>
                </a:cubicBezTo>
                <a:cubicBezTo>
                  <a:pt x="21608" y="10740"/>
                  <a:pt x="21608" y="10476"/>
                  <a:pt x="21570" y="10232"/>
                </a:cubicBezTo>
                <a:cubicBezTo>
                  <a:pt x="21504" y="9813"/>
                  <a:pt x="21361" y="9411"/>
                  <a:pt x="21187" y="9057"/>
                </a:cubicBezTo>
                <a:cubicBezTo>
                  <a:pt x="21042" y="8764"/>
                  <a:pt x="20868" y="8492"/>
                  <a:pt x="20654" y="8305"/>
                </a:cubicBezTo>
                <a:cubicBezTo>
                  <a:pt x="20448" y="8126"/>
                  <a:pt x="20204" y="8016"/>
                  <a:pt x="19964" y="7984"/>
                </a:cubicBezTo>
                <a:cubicBezTo>
                  <a:pt x="19581" y="7935"/>
                  <a:pt x="19186" y="8041"/>
                  <a:pt x="18818" y="8199"/>
                </a:cubicBezTo>
                <a:cubicBezTo>
                  <a:pt x="18601" y="8293"/>
                  <a:pt x="18429" y="8553"/>
                  <a:pt x="18209" y="8626"/>
                </a:cubicBezTo>
                <a:cubicBezTo>
                  <a:pt x="18061" y="8675"/>
                  <a:pt x="17896" y="8699"/>
                  <a:pt x="17751" y="8626"/>
                </a:cubicBezTo>
                <a:cubicBezTo>
                  <a:pt x="17597" y="8549"/>
                  <a:pt x="17432" y="8411"/>
                  <a:pt x="17368" y="8199"/>
                </a:cubicBezTo>
                <a:cubicBezTo>
                  <a:pt x="16747" y="6191"/>
                  <a:pt x="17623" y="3631"/>
                  <a:pt x="17751" y="1342"/>
                </a:cubicBezTo>
                <a:lnTo>
                  <a:pt x="17722" y="1358"/>
                </a:lnTo>
                <a:cubicBezTo>
                  <a:pt x="16089" y="1180"/>
                  <a:pt x="14262" y="-48"/>
                  <a:pt x="12829" y="822"/>
                </a:cubicBezTo>
                <a:cubicBezTo>
                  <a:pt x="12679" y="911"/>
                  <a:pt x="12580" y="1143"/>
                  <a:pt x="12525" y="1358"/>
                </a:cubicBezTo>
                <a:cubicBezTo>
                  <a:pt x="12473" y="1562"/>
                  <a:pt x="12490" y="1793"/>
                  <a:pt x="12525" y="2001"/>
                </a:cubicBezTo>
                <a:cubicBezTo>
                  <a:pt x="12577" y="2310"/>
                  <a:pt x="12763" y="2549"/>
                  <a:pt x="12829" y="2854"/>
                </a:cubicBezTo>
                <a:cubicBezTo>
                  <a:pt x="12942" y="3370"/>
                  <a:pt x="13018" y="3923"/>
                  <a:pt x="12983" y="4460"/>
                </a:cubicBezTo>
                <a:cubicBezTo>
                  <a:pt x="12960" y="4797"/>
                  <a:pt x="12882" y="5139"/>
                  <a:pt x="12754" y="5427"/>
                </a:cubicBezTo>
                <a:cubicBezTo>
                  <a:pt x="12621" y="5728"/>
                  <a:pt x="12426" y="5972"/>
                  <a:pt x="12217" y="6175"/>
                </a:cubicBezTo>
                <a:cubicBezTo>
                  <a:pt x="11965" y="6419"/>
                  <a:pt x="11678" y="6618"/>
                  <a:pt x="11379" y="6712"/>
                </a:cubicBezTo>
                <a:cubicBezTo>
                  <a:pt x="11205" y="6765"/>
                  <a:pt x="11017" y="6765"/>
                  <a:pt x="10843" y="6712"/>
                </a:cubicBezTo>
                <a:cubicBezTo>
                  <a:pt x="10431" y="6582"/>
                  <a:pt x="10037" y="6313"/>
                  <a:pt x="9697" y="5960"/>
                </a:cubicBezTo>
                <a:cubicBezTo>
                  <a:pt x="9422" y="5675"/>
                  <a:pt x="9146" y="5330"/>
                  <a:pt x="9010" y="4891"/>
                </a:cubicBezTo>
                <a:cubicBezTo>
                  <a:pt x="8856" y="4395"/>
                  <a:pt x="8827" y="3805"/>
                  <a:pt x="8903" y="3277"/>
                </a:cubicBezTo>
                <a:cubicBezTo>
                  <a:pt x="8958" y="2891"/>
                  <a:pt x="9175" y="2586"/>
                  <a:pt x="9297" y="2232"/>
                </a:cubicBezTo>
                <a:cubicBezTo>
                  <a:pt x="9393" y="1952"/>
                  <a:pt x="9535" y="1684"/>
                  <a:pt x="9561" y="1375"/>
                </a:cubicBezTo>
                <a:cubicBezTo>
                  <a:pt x="9581" y="1127"/>
                  <a:pt x="9613" y="789"/>
                  <a:pt x="9474" y="635"/>
                </a:cubicBezTo>
                <a:cubicBezTo>
                  <a:pt x="8056" y="-954"/>
                  <a:pt x="5849" y="924"/>
                  <a:pt x="4036" y="1066"/>
                </a:cubicBezTo>
                <a:lnTo>
                  <a:pt x="4057" y="1127"/>
                </a:lnTo>
                <a:cubicBezTo>
                  <a:pt x="4158" y="3667"/>
                  <a:pt x="5498" y="6760"/>
                  <a:pt x="4364" y="8748"/>
                </a:cubicBezTo>
                <a:cubicBezTo>
                  <a:pt x="4254" y="8943"/>
                  <a:pt x="4013" y="8899"/>
                  <a:pt x="3836" y="8870"/>
                </a:cubicBezTo>
                <a:cubicBezTo>
                  <a:pt x="3616" y="8833"/>
                  <a:pt x="3424" y="8634"/>
                  <a:pt x="3224" y="8500"/>
                </a:cubicBezTo>
                <a:cubicBezTo>
                  <a:pt x="2972" y="8329"/>
                  <a:pt x="2754" y="8025"/>
                  <a:pt x="2479" y="7947"/>
                </a:cubicBezTo>
                <a:cubicBezTo>
                  <a:pt x="2102" y="7842"/>
                  <a:pt x="1681" y="7882"/>
                  <a:pt x="1328" y="8098"/>
                </a:cubicBezTo>
                <a:cubicBezTo>
                  <a:pt x="1014" y="8289"/>
                  <a:pt x="768" y="8675"/>
                  <a:pt x="565" y="9061"/>
                </a:cubicBezTo>
                <a:cubicBezTo>
                  <a:pt x="312" y="9537"/>
                  <a:pt x="121" y="10089"/>
                  <a:pt x="28" y="10667"/>
                </a:cubicBezTo>
                <a:cubicBezTo>
                  <a:pt x="-9" y="10911"/>
                  <a:pt x="-9" y="11175"/>
                  <a:pt x="28" y="11419"/>
                </a:cubicBezTo>
                <a:cubicBezTo>
                  <a:pt x="95" y="11837"/>
                  <a:pt x="237" y="12240"/>
                  <a:pt x="411" y="12593"/>
                </a:cubicBezTo>
                <a:cubicBezTo>
                  <a:pt x="556" y="12886"/>
                  <a:pt x="730" y="13158"/>
                  <a:pt x="945" y="13345"/>
                </a:cubicBezTo>
                <a:cubicBezTo>
                  <a:pt x="1151" y="13524"/>
                  <a:pt x="1394" y="13634"/>
                  <a:pt x="1635" y="13666"/>
                </a:cubicBezTo>
                <a:cubicBezTo>
                  <a:pt x="2018" y="13715"/>
                  <a:pt x="2412" y="13610"/>
                  <a:pt x="2780" y="13451"/>
                </a:cubicBezTo>
                <a:cubicBezTo>
                  <a:pt x="2998" y="13358"/>
                  <a:pt x="3169" y="13097"/>
                  <a:pt x="3390" y="13024"/>
                </a:cubicBezTo>
                <a:cubicBezTo>
                  <a:pt x="3537" y="12975"/>
                  <a:pt x="3703" y="12951"/>
                  <a:pt x="3848" y="13024"/>
                </a:cubicBezTo>
                <a:cubicBezTo>
                  <a:pt x="4001" y="13101"/>
                  <a:pt x="4167" y="13240"/>
                  <a:pt x="4231" y="13451"/>
                </a:cubicBezTo>
                <a:cubicBezTo>
                  <a:pt x="4851" y="15459"/>
                  <a:pt x="3975" y="18024"/>
                  <a:pt x="3848" y="20308"/>
                </a:cubicBezTo>
                <a:lnTo>
                  <a:pt x="3822" y="20239"/>
                </a:lnTo>
                <a:close/>
              </a:path>
            </a:pathLst>
          </a:custGeom>
          <a:solidFill>
            <a:srgbClr val="f8f9fa"/>
          </a:solidFill>
          <a:ln>
            <a:noFill/>
          </a:ln>
          <a:effectLst>
            <a:outerShdw dir="2700000" dist="10335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41" name="CustomShape 6"/>
          <p:cNvSpPr/>
          <p:nvPr/>
        </p:nvSpPr>
        <p:spPr>
          <a:xfrm rot="5358000">
            <a:off x="-218880" y="4488840"/>
            <a:ext cx="1067400" cy="765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3822" y="20239"/>
                </a:moveTo>
                <a:cubicBezTo>
                  <a:pt x="5451" y="20418"/>
                  <a:pt x="7281" y="21646"/>
                  <a:pt x="8714" y="20776"/>
                </a:cubicBezTo>
                <a:cubicBezTo>
                  <a:pt x="8865" y="20686"/>
                  <a:pt x="8964" y="20455"/>
                  <a:pt x="9019" y="20239"/>
                </a:cubicBezTo>
                <a:cubicBezTo>
                  <a:pt x="9071" y="20036"/>
                  <a:pt x="9053" y="19804"/>
                  <a:pt x="9019" y="19597"/>
                </a:cubicBezTo>
                <a:cubicBezTo>
                  <a:pt x="8966" y="19288"/>
                  <a:pt x="8781" y="19048"/>
                  <a:pt x="8714" y="18743"/>
                </a:cubicBezTo>
                <a:cubicBezTo>
                  <a:pt x="8601" y="18227"/>
                  <a:pt x="8526" y="17674"/>
                  <a:pt x="8560" y="17138"/>
                </a:cubicBezTo>
                <a:cubicBezTo>
                  <a:pt x="8584" y="16800"/>
                  <a:pt x="8662" y="16459"/>
                  <a:pt x="8790" y="16170"/>
                </a:cubicBezTo>
                <a:cubicBezTo>
                  <a:pt x="8923" y="15870"/>
                  <a:pt x="9117" y="15626"/>
                  <a:pt x="9326" y="15422"/>
                </a:cubicBezTo>
                <a:cubicBezTo>
                  <a:pt x="9578" y="15179"/>
                  <a:pt x="9865" y="14979"/>
                  <a:pt x="10164" y="14886"/>
                </a:cubicBezTo>
                <a:cubicBezTo>
                  <a:pt x="10338" y="14833"/>
                  <a:pt x="10527" y="14833"/>
                  <a:pt x="10701" y="14886"/>
                </a:cubicBezTo>
                <a:cubicBezTo>
                  <a:pt x="11112" y="15016"/>
                  <a:pt x="11507" y="15284"/>
                  <a:pt x="11846" y="15638"/>
                </a:cubicBezTo>
                <a:cubicBezTo>
                  <a:pt x="12122" y="15922"/>
                  <a:pt x="12397" y="16268"/>
                  <a:pt x="12534" y="16707"/>
                </a:cubicBezTo>
                <a:cubicBezTo>
                  <a:pt x="12687" y="17203"/>
                  <a:pt x="12716" y="17792"/>
                  <a:pt x="12641" y="18321"/>
                </a:cubicBezTo>
                <a:cubicBezTo>
                  <a:pt x="12586" y="18707"/>
                  <a:pt x="12368" y="19012"/>
                  <a:pt x="12246" y="19365"/>
                </a:cubicBezTo>
                <a:cubicBezTo>
                  <a:pt x="12151" y="19646"/>
                  <a:pt x="12009" y="19914"/>
                  <a:pt x="11983" y="20223"/>
                </a:cubicBezTo>
                <a:cubicBezTo>
                  <a:pt x="11962" y="20471"/>
                  <a:pt x="11930" y="20808"/>
                  <a:pt x="12070" y="20963"/>
                </a:cubicBezTo>
                <a:cubicBezTo>
                  <a:pt x="13488" y="22552"/>
                  <a:pt x="15695" y="20678"/>
                  <a:pt x="17507" y="20532"/>
                </a:cubicBezTo>
                <a:lnTo>
                  <a:pt x="17542" y="20524"/>
                </a:lnTo>
                <a:cubicBezTo>
                  <a:pt x="17438" y="17983"/>
                  <a:pt x="16101" y="14890"/>
                  <a:pt x="17235" y="12902"/>
                </a:cubicBezTo>
                <a:cubicBezTo>
                  <a:pt x="17345" y="12707"/>
                  <a:pt x="17586" y="12752"/>
                  <a:pt x="17762" y="12780"/>
                </a:cubicBezTo>
                <a:cubicBezTo>
                  <a:pt x="17983" y="12817"/>
                  <a:pt x="18174" y="13016"/>
                  <a:pt x="18374" y="13150"/>
                </a:cubicBezTo>
                <a:cubicBezTo>
                  <a:pt x="18627" y="13321"/>
                  <a:pt x="18844" y="13626"/>
                  <a:pt x="19120" y="13703"/>
                </a:cubicBezTo>
                <a:cubicBezTo>
                  <a:pt x="19497" y="13809"/>
                  <a:pt x="19917" y="13768"/>
                  <a:pt x="20271" y="13553"/>
                </a:cubicBezTo>
                <a:cubicBezTo>
                  <a:pt x="20584" y="13362"/>
                  <a:pt x="20831" y="12975"/>
                  <a:pt x="21034" y="12589"/>
                </a:cubicBezTo>
                <a:cubicBezTo>
                  <a:pt x="21286" y="12114"/>
                  <a:pt x="21477" y="11561"/>
                  <a:pt x="21570" y="10984"/>
                </a:cubicBezTo>
                <a:cubicBezTo>
                  <a:pt x="21608" y="10740"/>
                  <a:pt x="21608" y="10476"/>
                  <a:pt x="21570" y="10232"/>
                </a:cubicBezTo>
                <a:cubicBezTo>
                  <a:pt x="21504" y="9813"/>
                  <a:pt x="21361" y="9411"/>
                  <a:pt x="21187" y="9057"/>
                </a:cubicBezTo>
                <a:cubicBezTo>
                  <a:pt x="21042" y="8764"/>
                  <a:pt x="20868" y="8492"/>
                  <a:pt x="20654" y="8305"/>
                </a:cubicBezTo>
                <a:cubicBezTo>
                  <a:pt x="20448" y="8126"/>
                  <a:pt x="20204" y="8016"/>
                  <a:pt x="19964" y="7984"/>
                </a:cubicBezTo>
                <a:cubicBezTo>
                  <a:pt x="19581" y="7935"/>
                  <a:pt x="19186" y="8041"/>
                  <a:pt x="18818" y="8199"/>
                </a:cubicBezTo>
                <a:cubicBezTo>
                  <a:pt x="18601" y="8293"/>
                  <a:pt x="18429" y="8553"/>
                  <a:pt x="18209" y="8626"/>
                </a:cubicBezTo>
                <a:cubicBezTo>
                  <a:pt x="18061" y="8675"/>
                  <a:pt x="17896" y="8699"/>
                  <a:pt x="17751" y="8626"/>
                </a:cubicBezTo>
                <a:cubicBezTo>
                  <a:pt x="17597" y="8549"/>
                  <a:pt x="17432" y="8411"/>
                  <a:pt x="17368" y="8199"/>
                </a:cubicBezTo>
                <a:cubicBezTo>
                  <a:pt x="16747" y="6191"/>
                  <a:pt x="17623" y="3631"/>
                  <a:pt x="17751" y="1342"/>
                </a:cubicBezTo>
                <a:lnTo>
                  <a:pt x="17722" y="1358"/>
                </a:lnTo>
                <a:cubicBezTo>
                  <a:pt x="16089" y="1180"/>
                  <a:pt x="14262" y="-48"/>
                  <a:pt x="12829" y="822"/>
                </a:cubicBezTo>
                <a:cubicBezTo>
                  <a:pt x="12679" y="911"/>
                  <a:pt x="12580" y="1143"/>
                  <a:pt x="12525" y="1358"/>
                </a:cubicBezTo>
                <a:cubicBezTo>
                  <a:pt x="12473" y="1562"/>
                  <a:pt x="12490" y="1793"/>
                  <a:pt x="12525" y="2001"/>
                </a:cubicBezTo>
                <a:cubicBezTo>
                  <a:pt x="12577" y="2310"/>
                  <a:pt x="12763" y="2549"/>
                  <a:pt x="12829" y="2854"/>
                </a:cubicBezTo>
                <a:cubicBezTo>
                  <a:pt x="12942" y="3370"/>
                  <a:pt x="13018" y="3923"/>
                  <a:pt x="12983" y="4460"/>
                </a:cubicBezTo>
                <a:cubicBezTo>
                  <a:pt x="12960" y="4797"/>
                  <a:pt x="12882" y="5139"/>
                  <a:pt x="12754" y="5427"/>
                </a:cubicBezTo>
                <a:cubicBezTo>
                  <a:pt x="12621" y="5728"/>
                  <a:pt x="12426" y="5972"/>
                  <a:pt x="12217" y="6175"/>
                </a:cubicBezTo>
                <a:cubicBezTo>
                  <a:pt x="11965" y="6419"/>
                  <a:pt x="11678" y="6618"/>
                  <a:pt x="11379" y="6712"/>
                </a:cubicBezTo>
                <a:cubicBezTo>
                  <a:pt x="11205" y="6765"/>
                  <a:pt x="11017" y="6765"/>
                  <a:pt x="10843" y="6712"/>
                </a:cubicBezTo>
                <a:cubicBezTo>
                  <a:pt x="10431" y="6582"/>
                  <a:pt x="10037" y="6313"/>
                  <a:pt x="9697" y="5960"/>
                </a:cubicBezTo>
                <a:cubicBezTo>
                  <a:pt x="9422" y="5675"/>
                  <a:pt x="9146" y="5330"/>
                  <a:pt x="9010" y="4891"/>
                </a:cubicBezTo>
                <a:cubicBezTo>
                  <a:pt x="8856" y="4395"/>
                  <a:pt x="8827" y="3805"/>
                  <a:pt x="8903" y="3277"/>
                </a:cubicBezTo>
                <a:cubicBezTo>
                  <a:pt x="8958" y="2891"/>
                  <a:pt x="9175" y="2586"/>
                  <a:pt x="9297" y="2232"/>
                </a:cubicBezTo>
                <a:cubicBezTo>
                  <a:pt x="9393" y="1952"/>
                  <a:pt x="9535" y="1684"/>
                  <a:pt x="9561" y="1375"/>
                </a:cubicBezTo>
                <a:cubicBezTo>
                  <a:pt x="9581" y="1127"/>
                  <a:pt x="9613" y="789"/>
                  <a:pt x="9474" y="635"/>
                </a:cubicBezTo>
                <a:cubicBezTo>
                  <a:pt x="8056" y="-954"/>
                  <a:pt x="5849" y="924"/>
                  <a:pt x="4036" y="1066"/>
                </a:cubicBezTo>
                <a:lnTo>
                  <a:pt x="4057" y="1127"/>
                </a:lnTo>
                <a:cubicBezTo>
                  <a:pt x="4158" y="3667"/>
                  <a:pt x="5498" y="6760"/>
                  <a:pt x="4364" y="8748"/>
                </a:cubicBezTo>
                <a:cubicBezTo>
                  <a:pt x="4254" y="8943"/>
                  <a:pt x="4013" y="8899"/>
                  <a:pt x="3836" y="8870"/>
                </a:cubicBezTo>
                <a:cubicBezTo>
                  <a:pt x="3616" y="8833"/>
                  <a:pt x="3424" y="8634"/>
                  <a:pt x="3224" y="8500"/>
                </a:cubicBezTo>
                <a:cubicBezTo>
                  <a:pt x="2972" y="8329"/>
                  <a:pt x="2754" y="8025"/>
                  <a:pt x="2479" y="7947"/>
                </a:cubicBezTo>
                <a:cubicBezTo>
                  <a:pt x="2102" y="7842"/>
                  <a:pt x="1681" y="7882"/>
                  <a:pt x="1328" y="8098"/>
                </a:cubicBezTo>
                <a:cubicBezTo>
                  <a:pt x="1014" y="8289"/>
                  <a:pt x="768" y="8675"/>
                  <a:pt x="565" y="9061"/>
                </a:cubicBezTo>
                <a:cubicBezTo>
                  <a:pt x="312" y="9537"/>
                  <a:pt x="121" y="10089"/>
                  <a:pt x="28" y="10667"/>
                </a:cubicBezTo>
                <a:cubicBezTo>
                  <a:pt x="-9" y="10911"/>
                  <a:pt x="-9" y="11175"/>
                  <a:pt x="28" y="11419"/>
                </a:cubicBezTo>
                <a:cubicBezTo>
                  <a:pt x="95" y="11837"/>
                  <a:pt x="237" y="12240"/>
                  <a:pt x="411" y="12593"/>
                </a:cubicBezTo>
                <a:cubicBezTo>
                  <a:pt x="556" y="12886"/>
                  <a:pt x="730" y="13158"/>
                  <a:pt x="945" y="13345"/>
                </a:cubicBezTo>
                <a:cubicBezTo>
                  <a:pt x="1151" y="13524"/>
                  <a:pt x="1394" y="13634"/>
                  <a:pt x="1635" y="13666"/>
                </a:cubicBezTo>
                <a:cubicBezTo>
                  <a:pt x="2018" y="13715"/>
                  <a:pt x="2412" y="13610"/>
                  <a:pt x="2780" y="13451"/>
                </a:cubicBezTo>
                <a:cubicBezTo>
                  <a:pt x="2998" y="13358"/>
                  <a:pt x="3169" y="13097"/>
                  <a:pt x="3390" y="13024"/>
                </a:cubicBezTo>
                <a:cubicBezTo>
                  <a:pt x="3537" y="12975"/>
                  <a:pt x="3703" y="12951"/>
                  <a:pt x="3848" y="13024"/>
                </a:cubicBezTo>
                <a:cubicBezTo>
                  <a:pt x="4001" y="13101"/>
                  <a:pt x="4167" y="13240"/>
                  <a:pt x="4231" y="13451"/>
                </a:cubicBezTo>
                <a:cubicBezTo>
                  <a:pt x="4851" y="15459"/>
                  <a:pt x="3975" y="18024"/>
                  <a:pt x="3848" y="20308"/>
                </a:cubicBezTo>
                <a:lnTo>
                  <a:pt x="3822" y="20239"/>
                </a:lnTo>
                <a:close/>
              </a:path>
            </a:pathLst>
          </a:custGeom>
          <a:solidFill>
            <a:srgbClr val="343a40"/>
          </a:solidFill>
          <a:ln>
            <a:noFill/>
          </a:ln>
          <a:effectLst>
            <a:outerShdw dir="2700000" dist="10335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42" name="CustomShape 7"/>
          <p:cNvSpPr/>
          <p:nvPr/>
        </p:nvSpPr>
        <p:spPr>
          <a:xfrm>
            <a:off x="-228960" y="3826080"/>
            <a:ext cx="1072080" cy="765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3822" y="20239"/>
                </a:moveTo>
                <a:cubicBezTo>
                  <a:pt x="5451" y="20418"/>
                  <a:pt x="7281" y="21646"/>
                  <a:pt x="8714" y="20776"/>
                </a:cubicBezTo>
                <a:cubicBezTo>
                  <a:pt x="8865" y="20686"/>
                  <a:pt x="8964" y="20455"/>
                  <a:pt x="9019" y="20239"/>
                </a:cubicBezTo>
                <a:cubicBezTo>
                  <a:pt x="9071" y="20036"/>
                  <a:pt x="9053" y="19804"/>
                  <a:pt x="9019" y="19597"/>
                </a:cubicBezTo>
                <a:cubicBezTo>
                  <a:pt x="8966" y="19288"/>
                  <a:pt x="8781" y="19048"/>
                  <a:pt x="8714" y="18743"/>
                </a:cubicBezTo>
                <a:cubicBezTo>
                  <a:pt x="8601" y="18227"/>
                  <a:pt x="8526" y="17674"/>
                  <a:pt x="8560" y="17138"/>
                </a:cubicBezTo>
                <a:cubicBezTo>
                  <a:pt x="8584" y="16800"/>
                  <a:pt x="8662" y="16459"/>
                  <a:pt x="8790" y="16170"/>
                </a:cubicBezTo>
                <a:cubicBezTo>
                  <a:pt x="8923" y="15870"/>
                  <a:pt x="9117" y="15626"/>
                  <a:pt x="9326" y="15422"/>
                </a:cubicBezTo>
                <a:cubicBezTo>
                  <a:pt x="9578" y="15179"/>
                  <a:pt x="9865" y="14979"/>
                  <a:pt x="10164" y="14886"/>
                </a:cubicBezTo>
                <a:cubicBezTo>
                  <a:pt x="10338" y="14833"/>
                  <a:pt x="10527" y="14833"/>
                  <a:pt x="10701" y="14886"/>
                </a:cubicBezTo>
                <a:cubicBezTo>
                  <a:pt x="11112" y="15016"/>
                  <a:pt x="11507" y="15284"/>
                  <a:pt x="11846" y="15638"/>
                </a:cubicBezTo>
                <a:cubicBezTo>
                  <a:pt x="12122" y="15922"/>
                  <a:pt x="12397" y="16268"/>
                  <a:pt x="12534" y="16707"/>
                </a:cubicBezTo>
                <a:cubicBezTo>
                  <a:pt x="12687" y="17203"/>
                  <a:pt x="12716" y="17792"/>
                  <a:pt x="12641" y="18321"/>
                </a:cubicBezTo>
                <a:cubicBezTo>
                  <a:pt x="12586" y="18707"/>
                  <a:pt x="12368" y="19012"/>
                  <a:pt x="12246" y="19365"/>
                </a:cubicBezTo>
                <a:cubicBezTo>
                  <a:pt x="12151" y="19646"/>
                  <a:pt x="12009" y="19914"/>
                  <a:pt x="11983" y="20223"/>
                </a:cubicBezTo>
                <a:cubicBezTo>
                  <a:pt x="11962" y="20471"/>
                  <a:pt x="11930" y="20808"/>
                  <a:pt x="12070" y="20963"/>
                </a:cubicBezTo>
                <a:cubicBezTo>
                  <a:pt x="13488" y="22552"/>
                  <a:pt x="15695" y="20678"/>
                  <a:pt x="17507" y="20532"/>
                </a:cubicBezTo>
                <a:lnTo>
                  <a:pt x="17542" y="20524"/>
                </a:lnTo>
                <a:cubicBezTo>
                  <a:pt x="17438" y="17983"/>
                  <a:pt x="16101" y="14890"/>
                  <a:pt x="17235" y="12902"/>
                </a:cubicBezTo>
                <a:cubicBezTo>
                  <a:pt x="17345" y="12707"/>
                  <a:pt x="17586" y="12752"/>
                  <a:pt x="17762" y="12780"/>
                </a:cubicBezTo>
                <a:cubicBezTo>
                  <a:pt x="17983" y="12817"/>
                  <a:pt x="18174" y="13016"/>
                  <a:pt x="18374" y="13150"/>
                </a:cubicBezTo>
                <a:cubicBezTo>
                  <a:pt x="18627" y="13321"/>
                  <a:pt x="18844" y="13626"/>
                  <a:pt x="19120" y="13703"/>
                </a:cubicBezTo>
                <a:cubicBezTo>
                  <a:pt x="19497" y="13809"/>
                  <a:pt x="19917" y="13768"/>
                  <a:pt x="20271" y="13553"/>
                </a:cubicBezTo>
                <a:cubicBezTo>
                  <a:pt x="20584" y="13362"/>
                  <a:pt x="20831" y="12975"/>
                  <a:pt x="21034" y="12589"/>
                </a:cubicBezTo>
                <a:cubicBezTo>
                  <a:pt x="21286" y="12114"/>
                  <a:pt x="21477" y="11561"/>
                  <a:pt x="21570" y="10984"/>
                </a:cubicBezTo>
                <a:cubicBezTo>
                  <a:pt x="21608" y="10740"/>
                  <a:pt x="21608" y="10476"/>
                  <a:pt x="21570" y="10232"/>
                </a:cubicBezTo>
                <a:cubicBezTo>
                  <a:pt x="21504" y="9813"/>
                  <a:pt x="21361" y="9411"/>
                  <a:pt x="21187" y="9057"/>
                </a:cubicBezTo>
                <a:cubicBezTo>
                  <a:pt x="21042" y="8764"/>
                  <a:pt x="20868" y="8492"/>
                  <a:pt x="20654" y="8305"/>
                </a:cubicBezTo>
                <a:cubicBezTo>
                  <a:pt x="20448" y="8126"/>
                  <a:pt x="20204" y="8016"/>
                  <a:pt x="19964" y="7984"/>
                </a:cubicBezTo>
                <a:cubicBezTo>
                  <a:pt x="19581" y="7935"/>
                  <a:pt x="19186" y="8041"/>
                  <a:pt x="18818" y="8199"/>
                </a:cubicBezTo>
                <a:cubicBezTo>
                  <a:pt x="18601" y="8293"/>
                  <a:pt x="18429" y="8553"/>
                  <a:pt x="18209" y="8626"/>
                </a:cubicBezTo>
                <a:cubicBezTo>
                  <a:pt x="18061" y="8675"/>
                  <a:pt x="17896" y="8699"/>
                  <a:pt x="17751" y="8626"/>
                </a:cubicBezTo>
                <a:cubicBezTo>
                  <a:pt x="17597" y="8549"/>
                  <a:pt x="17432" y="8411"/>
                  <a:pt x="17368" y="8199"/>
                </a:cubicBezTo>
                <a:cubicBezTo>
                  <a:pt x="16747" y="6191"/>
                  <a:pt x="17623" y="3631"/>
                  <a:pt x="17751" y="1342"/>
                </a:cubicBezTo>
                <a:lnTo>
                  <a:pt x="17722" y="1358"/>
                </a:lnTo>
                <a:cubicBezTo>
                  <a:pt x="16089" y="1180"/>
                  <a:pt x="14262" y="-48"/>
                  <a:pt x="12829" y="822"/>
                </a:cubicBezTo>
                <a:cubicBezTo>
                  <a:pt x="12679" y="911"/>
                  <a:pt x="12580" y="1143"/>
                  <a:pt x="12525" y="1358"/>
                </a:cubicBezTo>
                <a:cubicBezTo>
                  <a:pt x="12473" y="1562"/>
                  <a:pt x="12490" y="1793"/>
                  <a:pt x="12525" y="2001"/>
                </a:cubicBezTo>
                <a:cubicBezTo>
                  <a:pt x="12577" y="2310"/>
                  <a:pt x="12763" y="2549"/>
                  <a:pt x="12829" y="2854"/>
                </a:cubicBezTo>
                <a:cubicBezTo>
                  <a:pt x="12942" y="3370"/>
                  <a:pt x="13018" y="3923"/>
                  <a:pt x="12983" y="4460"/>
                </a:cubicBezTo>
                <a:cubicBezTo>
                  <a:pt x="12960" y="4797"/>
                  <a:pt x="12882" y="5139"/>
                  <a:pt x="12754" y="5427"/>
                </a:cubicBezTo>
                <a:cubicBezTo>
                  <a:pt x="12621" y="5728"/>
                  <a:pt x="12426" y="5972"/>
                  <a:pt x="12217" y="6175"/>
                </a:cubicBezTo>
                <a:cubicBezTo>
                  <a:pt x="11965" y="6419"/>
                  <a:pt x="11678" y="6618"/>
                  <a:pt x="11379" y="6712"/>
                </a:cubicBezTo>
                <a:cubicBezTo>
                  <a:pt x="11205" y="6765"/>
                  <a:pt x="11017" y="6765"/>
                  <a:pt x="10843" y="6712"/>
                </a:cubicBezTo>
                <a:cubicBezTo>
                  <a:pt x="10431" y="6582"/>
                  <a:pt x="10037" y="6313"/>
                  <a:pt x="9697" y="5960"/>
                </a:cubicBezTo>
                <a:cubicBezTo>
                  <a:pt x="9422" y="5675"/>
                  <a:pt x="9146" y="5330"/>
                  <a:pt x="9010" y="4891"/>
                </a:cubicBezTo>
                <a:cubicBezTo>
                  <a:pt x="8856" y="4395"/>
                  <a:pt x="8827" y="3805"/>
                  <a:pt x="8903" y="3277"/>
                </a:cubicBezTo>
                <a:cubicBezTo>
                  <a:pt x="8958" y="2891"/>
                  <a:pt x="9175" y="2586"/>
                  <a:pt x="9297" y="2232"/>
                </a:cubicBezTo>
                <a:cubicBezTo>
                  <a:pt x="9393" y="1952"/>
                  <a:pt x="9535" y="1684"/>
                  <a:pt x="9561" y="1375"/>
                </a:cubicBezTo>
                <a:cubicBezTo>
                  <a:pt x="9581" y="1127"/>
                  <a:pt x="9613" y="789"/>
                  <a:pt x="9474" y="635"/>
                </a:cubicBezTo>
                <a:cubicBezTo>
                  <a:pt x="8056" y="-954"/>
                  <a:pt x="5849" y="924"/>
                  <a:pt x="4036" y="1066"/>
                </a:cubicBezTo>
                <a:lnTo>
                  <a:pt x="4057" y="1127"/>
                </a:lnTo>
                <a:cubicBezTo>
                  <a:pt x="4158" y="3667"/>
                  <a:pt x="5498" y="6760"/>
                  <a:pt x="4364" y="8748"/>
                </a:cubicBezTo>
                <a:cubicBezTo>
                  <a:pt x="4254" y="8943"/>
                  <a:pt x="4013" y="8899"/>
                  <a:pt x="3836" y="8870"/>
                </a:cubicBezTo>
                <a:cubicBezTo>
                  <a:pt x="3616" y="8833"/>
                  <a:pt x="3424" y="8634"/>
                  <a:pt x="3224" y="8500"/>
                </a:cubicBezTo>
                <a:cubicBezTo>
                  <a:pt x="2972" y="8329"/>
                  <a:pt x="2754" y="8025"/>
                  <a:pt x="2479" y="7947"/>
                </a:cubicBezTo>
                <a:cubicBezTo>
                  <a:pt x="2102" y="7842"/>
                  <a:pt x="1681" y="7882"/>
                  <a:pt x="1328" y="8098"/>
                </a:cubicBezTo>
                <a:cubicBezTo>
                  <a:pt x="1014" y="8289"/>
                  <a:pt x="768" y="8675"/>
                  <a:pt x="565" y="9061"/>
                </a:cubicBezTo>
                <a:cubicBezTo>
                  <a:pt x="312" y="9537"/>
                  <a:pt x="121" y="10089"/>
                  <a:pt x="28" y="10667"/>
                </a:cubicBezTo>
                <a:cubicBezTo>
                  <a:pt x="-9" y="10911"/>
                  <a:pt x="-9" y="11175"/>
                  <a:pt x="28" y="11419"/>
                </a:cubicBezTo>
                <a:cubicBezTo>
                  <a:pt x="95" y="11837"/>
                  <a:pt x="237" y="12240"/>
                  <a:pt x="411" y="12593"/>
                </a:cubicBezTo>
                <a:cubicBezTo>
                  <a:pt x="556" y="12886"/>
                  <a:pt x="730" y="13158"/>
                  <a:pt x="945" y="13345"/>
                </a:cubicBezTo>
                <a:cubicBezTo>
                  <a:pt x="1151" y="13524"/>
                  <a:pt x="1394" y="13634"/>
                  <a:pt x="1635" y="13666"/>
                </a:cubicBezTo>
                <a:cubicBezTo>
                  <a:pt x="2018" y="13715"/>
                  <a:pt x="2412" y="13610"/>
                  <a:pt x="2780" y="13451"/>
                </a:cubicBezTo>
                <a:cubicBezTo>
                  <a:pt x="2998" y="13358"/>
                  <a:pt x="3169" y="13097"/>
                  <a:pt x="3390" y="13024"/>
                </a:cubicBezTo>
                <a:cubicBezTo>
                  <a:pt x="3537" y="12975"/>
                  <a:pt x="3703" y="12951"/>
                  <a:pt x="3848" y="13024"/>
                </a:cubicBezTo>
                <a:cubicBezTo>
                  <a:pt x="4001" y="13101"/>
                  <a:pt x="4167" y="13240"/>
                  <a:pt x="4231" y="13451"/>
                </a:cubicBezTo>
                <a:cubicBezTo>
                  <a:pt x="4851" y="15459"/>
                  <a:pt x="3975" y="18024"/>
                  <a:pt x="3848" y="20308"/>
                </a:cubicBezTo>
                <a:lnTo>
                  <a:pt x="3822" y="20239"/>
                </a:lnTo>
                <a:close/>
              </a:path>
            </a:pathLst>
          </a:custGeom>
          <a:blipFill>
            <a:blip r:embed="rId2"/>
            <a:tile/>
          </a:blipFill>
          <a:ln>
            <a:noFill/>
          </a:ln>
          <a:effectLst>
            <a:outerShdw dir="2700000" dist="10335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43" name="CustomShape 8"/>
          <p:cNvSpPr/>
          <p:nvPr/>
        </p:nvSpPr>
        <p:spPr>
          <a:xfrm rot="5358000">
            <a:off x="-894960" y="3820320"/>
            <a:ext cx="1067760" cy="765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3822" y="20239"/>
                </a:moveTo>
                <a:cubicBezTo>
                  <a:pt x="5451" y="20418"/>
                  <a:pt x="7281" y="21646"/>
                  <a:pt x="8714" y="20776"/>
                </a:cubicBezTo>
                <a:cubicBezTo>
                  <a:pt x="8865" y="20686"/>
                  <a:pt x="8964" y="20455"/>
                  <a:pt x="9019" y="20239"/>
                </a:cubicBezTo>
                <a:cubicBezTo>
                  <a:pt x="9071" y="20036"/>
                  <a:pt x="9053" y="19804"/>
                  <a:pt x="9019" y="19597"/>
                </a:cubicBezTo>
                <a:cubicBezTo>
                  <a:pt x="8966" y="19288"/>
                  <a:pt x="8781" y="19048"/>
                  <a:pt x="8714" y="18743"/>
                </a:cubicBezTo>
                <a:cubicBezTo>
                  <a:pt x="8601" y="18227"/>
                  <a:pt x="8526" y="17674"/>
                  <a:pt x="8560" y="17138"/>
                </a:cubicBezTo>
                <a:cubicBezTo>
                  <a:pt x="8584" y="16800"/>
                  <a:pt x="8662" y="16459"/>
                  <a:pt x="8790" y="16170"/>
                </a:cubicBezTo>
                <a:cubicBezTo>
                  <a:pt x="8923" y="15870"/>
                  <a:pt x="9117" y="15626"/>
                  <a:pt x="9326" y="15422"/>
                </a:cubicBezTo>
                <a:cubicBezTo>
                  <a:pt x="9578" y="15179"/>
                  <a:pt x="9865" y="14979"/>
                  <a:pt x="10164" y="14886"/>
                </a:cubicBezTo>
                <a:cubicBezTo>
                  <a:pt x="10338" y="14833"/>
                  <a:pt x="10527" y="14833"/>
                  <a:pt x="10701" y="14886"/>
                </a:cubicBezTo>
                <a:cubicBezTo>
                  <a:pt x="11112" y="15016"/>
                  <a:pt x="11507" y="15284"/>
                  <a:pt x="11846" y="15638"/>
                </a:cubicBezTo>
                <a:cubicBezTo>
                  <a:pt x="12122" y="15922"/>
                  <a:pt x="12397" y="16268"/>
                  <a:pt x="12534" y="16707"/>
                </a:cubicBezTo>
                <a:cubicBezTo>
                  <a:pt x="12687" y="17203"/>
                  <a:pt x="12716" y="17792"/>
                  <a:pt x="12641" y="18321"/>
                </a:cubicBezTo>
                <a:cubicBezTo>
                  <a:pt x="12586" y="18707"/>
                  <a:pt x="12368" y="19012"/>
                  <a:pt x="12246" y="19365"/>
                </a:cubicBezTo>
                <a:cubicBezTo>
                  <a:pt x="12151" y="19646"/>
                  <a:pt x="12009" y="19914"/>
                  <a:pt x="11983" y="20223"/>
                </a:cubicBezTo>
                <a:cubicBezTo>
                  <a:pt x="11962" y="20471"/>
                  <a:pt x="11930" y="20808"/>
                  <a:pt x="12070" y="20963"/>
                </a:cubicBezTo>
                <a:cubicBezTo>
                  <a:pt x="13488" y="22552"/>
                  <a:pt x="15695" y="20678"/>
                  <a:pt x="17507" y="20532"/>
                </a:cubicBezTo>
                <a:lnTo>
                  <a:pt x="17542" y="20524"/>
                </a:lnTo>
                <a:cubicBezTo>
                  <a:pt x="17438" y="17983"/>
                  <a:pt x="16101" y="14890"/>
                  <a:pt x="17235" y="12902"/>
                </a:cubicBezTo>
                <a:cubicBezTo>
                  <a:pt x="17345" y="12707"/>
                  <a:pt x="17586" y="12752"/>
                  <a:pt x="17762" y="12780"/>
                </a:cubicBezTo>
                <a:cubicBezTo>
                  <a:pt x="17983" y="12817"/>
                  <a:pt x="18174" y="13016"/>
                  <a:pt x="18374" y="13150"/>
                </a:cubicBezTo>
                <a:cubicBezTo>
                  <a:pt x="18627" y="13321"/>
                  <a:pt x="18844" y="13626"/>
                  <a:pt x="19120" y="13703"/>
                </a:cubicBezTo>
                <a:cubicBezTo>
                  <a:pt x="19497" y="13809"/>
                  <a:pt x="19917" y="13768"/>
                  <a:pt x="20271" y="13553"/>
                </a:cubicBezTo>
                <a:cubicBezTo>
                  <a:pt x="20584" y="13362"/>
                  <a:pt x="20831" y="12975"/>
                  <a:pt x="21034" y="12589"/>
                </a:cubicBezTo>
                <a:cubicBezTo>
                  <a:pt x="21286" y="12114"/>
                  <a:pt x="21477" y="11561"/>
                  <a:pt x="21570" y="10984"/>
                </a:cubicBezTo>
                <a:cubicBezTo>
                  <a:pt x="21608" y="10740"/>
                  <a:pt x="21608" y="10476"/>
                  <a:pt x="21570" y="10232"/>
                </a:cubicBezTo>
                <a:cubicBezTo>
                  <a:pt x="21504" y="9813"/>
                  <a:pt x="21361" y="9411"/>
                  <a:pt x="21187" y="9057"/>
                </a:cubicBezTo>
                <a:cubicBezTo>
                  <a:pt x="21042" y="8764"/>
                  <a:pt x="20868" y="8492"/>
                  <a:pt x="20654" y="8305"/>
                </a:cubicBezTo>
                <a:cubicBezTo>
                  <a:pt x="20448" y="8126"/>
                  <a:pt x="20204" y="8016"/>
                  <a:pt x="19964" y="7984"/>
                </a:cubicBezTo>
                <a:cubicBezTo>
                  <a:pt x="19581" y="7935"/>
                  <a:pt x="19186" y="8041"/>
                  <a:pt x="18818" y="8199"/>
                </a:cubicBezTo>
                <a:cubicBezTo>
                  <a:pt x="18601" y="8293"/>
                  <a:pt x="18429" y="8553"/>
                  <a:pt x="18209" y="8626"/>
                </a:cubicBezTo>
                <a:cubicBezTo>
                  <a:pt x="18061" y="8675"/>
                  <a:pt x="17896" y="8699"/>
                  <a:pt x="17751" y="8626"/>
                </a:cubicBezTo>
                <a:cubicBezTo>
                  <a:pt x="17597" y="8549"/>
                  <a:pt x="17432" y="8411"/>
                  <a:pt x="17368" y="8199"/>
                </a:cubicBezTo>
                <a:cubicBezTo>
                  <a:pt x="16747" y="6191"/>
                  <a:pt x="17623" y="3631"/>
                  <a:pt x="17751" y="1342"/>
                </a:cubicBezTo>
                <a:lnTo>
                  <a:pt x="17722" y="1358"/>
                </a:lnTo>
                <a:cubicBezTo>
                  <a:pt x="16089" y="1180"/>
                  <a:pt x="14262" y="-48"/>
                  <a:pt x="12829" y="822"/>
                </a:cubicBezTo>
                <a:cubicBezTo>
                  <a:pt x="12679" y="911"/>
                  <a:pt x="12580" y="1143"/>
                  <a:pt x="12525" y="1358"/>
                </a:cubicBezTo>
                <a:cubicBezTo>
                  <a:pt x="12473" y="1562"/>
                  <a:pt x="12490" y="1793"/>
                  <a:pt x="12525" y="2001"/>
                </a:cubicBezTo>
                <a:cubicBezTo>
                  <a:pt x="12577" y="2310"/>
                  <a:pt x="12763" y="2549"/>
                  <a:pt x="12829" y="2854"/>
                </a:cubicBezTo>
                <a:cubicBezTo>
                  <a:pt x="12942" y="3370"/>
                  <a:pt x="13018" y="3923"/>
                  <a:pt x="12983" y="4460"/>
                </a:cubicBezTo>
                <a:cubicBezTo>
                  <a:pt x="12960" y="4797"/>
                  <a:pt x="12882" y="5139"/>
                  <a:pt x="12754" y="5427"/>
                </a:cubicBezTo>
                <a:cubicBezTo>
                  <a:pt x="12621" y="5728"/>
                  <a:pt x="12426" y="5972"/>
                  <a:pt x="12217" y="6175"/>
                </a:cubicBezTo>
                <a:cubicBezTo>
                  <a:pt x="11965" y="6419"/>
                  <a:pt x="11678" y="6618"/>
                  <a:pt x="11379" y="6712"/>
                </a:cubicBezTo>
                <a:cubicBezTo>
                  <a:pt x="11205" y="6765"/>
                  <a:pt x="11017" y="6765"/>
                  <a:pt x="10843" y="6712"/>
                </a:cubicBezTo>
                <a:cubicBezTo>
                  <a:pt x="10431" y="6582"/>
                  <a:pt x="10037" y="6313"/>
                  <a:pt x="9697" y="5960"/>
                </a:cubicBezTo>
                <a:cubicBezTo>
                  <a:pt x="9422" y="5675"/>
                  <a:pt x="9146" y="5330"/>
                  <a:pt x="9010" y="4891"/>
                </a:cubicBezTo>
                <a:cubicBezTo>
                  <a:pt x="8856" y="4395"/>
                  <a:pt x="8827" y="3805"/>
                  <a:pt x="8903" y="3277"/>
                </a:cubicBezTo>
                <a:cubicBezTo>
                  <a:pt x="8958" y="2891"/>
                  <a:pt x="9175" y="2586"/>
                  <a:pt x="9297" y="2232"/>
                </a:cubicBezTo>
                <a:cubicBezTo>
                  <a:pt x="9393" y="1952"/>
                  <a:pt x="9535" y="1684"/>
                  <a:pt x="9561" y="1375"/>
                </a:cubicBezTo>
                <a:cubicBezTo>
                  <a:pt x="9581" y="1127"/>
                  <a:pt x="9613" y="789"/>
                  <a:pt x="9474" y="635"/>
                </a:cubicBezTo>
                <a:cubicBezTo>
                  <a:pt x="8056" y="-954"/>
                  <a:pt x="5849" y="924"/>
                  <a:pt x="4036" y="1066"/>
                </a:cubicBezTo>
                <a:lnTo>
                  <a:pt x="4057" y="1127"/>
                </a:lnTo>
                <a:cubicBezTo>
                  <a:pt x="4158" y="3667"/>
                  <a:pt x="5498" y="6760"/>
                  <a:pt x="4364" y="8748"/>
                </a:cubicBezTo>
                <a:cubicBezTo>
                  <a:pt x="4254" y="8943"/>
                  <a:pt x="4013" y="8899"/>
                  <a:pt x="3836" y="8870"/>
                </a:cubicBezTo>
                <a:cubicBezTo>
                  <a:pt x="3616" y="8833"/>
                  <a:pt x="3424" y="8634"/>
                  <a:pt x="3224" y="8500"/>
                </a:cubicBezTo>
                <a:cubicBezTo>
                  <a:pt x="2972" y="8329"/>
                  <a:pt x="2754" y="8025"/>
                  <a:pt x="2479" y="7947"/>
                </a:cubicBezTo>
                <a:cubicBezTo>
                  <a:pt x="2102" y="7842"/>
                  <a:pt x="1681" y="7882"/>
                  <a:pt x="1328" y="8098"/>
                </a:cubicBezTo>
                <a:cubicBezTo>
                  <a:pt x="1014" y="8289"/>
                  <a:pt x="768" y="8675"/>
                  <a:pt x="565" y="9061"/>
                </a:cubicBezTo>
                <a:cubicBezTo>
                  <a:pt x="312" y="9537"/>
                  <a:pt x="121" y="10089"/>
                  <a:pt x="28" y="10667"/>
                </a:cubicBezTo>
                <a:cubicBezTo>
                  <a:pt x="-9" y="10911"/>
                  <a:pt x="-9" y="11175"/>
                  <a:pt x="28" y="11419"/>
                </a:cubicBezTo>
                <a:cubicBezTo>
                  <a:pt x="95" y="11837"/>
                  <a:pt x="237" y="12240"/>
                  <a:pt x="411" y="12593"/>
                </a:cubicBezTo>
                <a:cubicBezTo>
                  <a:pt x="556" y="12886"/>
                  <a:pt x="730" y="13158"/>
                  <a:pt x="945" y="13345"/>
                </a:cubicBezTo>
                <a:cubicBezTo>
                  <a:pt x="1151" y="13524"/>
                  <a:pt x="1394" y="13634"/>
                  <a:pt x="1635" y="13666"/>
                </a:cubicBezTo>
                <a:cubicBezTo>
                  <a:pt x="2018" y="13715"/>
                  <a:pt x="2412" y="13610"/>
                  <a:pt x="2780" y="13451"/>
                </a:cubicBezTo>
                <a:cubicBezTo>
                  <a:pt x="2998" y="13358"/>
                  <a:pt x="3169" y="13097"/>
                  <a:pt x="3390" y="13024"/>
                </a:cubicBezTo>
                <a:cubicBezTo>
                  <a:pt x="3537" y="12975"/>
                  <a:pt x="3703" y="12951"/>
                  <a:pt x="3848" y="13024"/>
                </a:cubicBezTo>
                <a:cubicBezTo>
                  <a:pt x="4001" y="13101"/>
                  <a:pt x="4167" y="13240"/>
                  <a:pt x="4231" y="13451"/>
                </a:cubicBezTo>
                <a:cubicBezTo>
                  <a:pt x="4851" y="15459"/>
                  <a:pt x="3975" y="18024"/>
                  <a:pt x="3848" y="20308"/>
                </a:cubicBezTo>
                <a:lnTo>
                  <a:pt x="3822" y="20239"/>
                </a:lnTo>
                <a:close/>
              </a:path>
            </a:pathLst>
          </a:custGeom>
          <a:solidFill>
            <a:srgbClr val="6c757d"/>
          </a:solidFill>
          <a:ln>
            <a:noFill/>
          </a:ln>
          <a:effectLst>
            <a:outerShdw dir="2700000" dist="10335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44" name="CustomShape 9"/>
          <p:cNvSpPr/>
          <p:nvPr/>
        </p:nvSpPr>
        <p:spPr>
          <a:xfrm rot="5358000">
            <a:off x="-219960" y="3153600"/>
            <a:ext cx="1067760" cy="765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3822" y="20239"/>
                </a:moveTo>
                <a:cubicBezTo>
                  <a:pt x="5451" y="20418"/>
                  <a:pt x="7281" y="21646"/>
                  <a:pt x="8714" y="20776"/>
                </a:cubicBezTo>
                <a:cubicBezTo>
                  <a:pt x="8865" y="20686"/>
                  <a:pt x="8964" y="20455"/>
                  <a:pt x="9019" y="20239"/>
                </a:cubicBezTo>
                <a:cubicBezTo>
                  <a:pt x="9071" y="20036"/>
                  <a:pt x="9053" y="19804"/>
                  <a:pt x="9019" y="19597"/>
                </a:cubicBezTo>
                <a:cubicBezTo>
                  <a:pt x="8966" y="19288"/>
                  <a:pt x="8781" y="19048"/>
                  <a:pt x="8714" y="18743"/>
                </a:cubicBezTo>
                <a:cubicBezTo>
                  <a:pt x="8601" y="18227"/>
                  <a:pt x="8526" y="17674"/>
                  <a:pt x="8560" y="17138"/>
                </a:cubicBezTo>
                <a:cubicBezTo>
                  <a:pt x="8584" y="16800"/>
                  <a:pt x="8662" y="16459"/>
                  <a:pt x="8790" y="16170"/>
                </a:cubicBezTo>
                <a:cubicBezTo>
                  <a:pt x="8923" y="15870"/>
                  <a:pt x="9117" y="15626"/>
                  <a:pt x="9326" y="15422"/>
                </a:cubicBezTo>
                <a:cubicBezTo>
                  <a:pt x="9578" y="15179"/>
                  <a:pt x="9865" y="14979"/>
                  <a:pt x="10164" y="14886"/>
                </a:cubicBezTo>
                <a:cubicBezTo>
                  <a:pt x="10338" y="14833"/>
                  <a:pt x="10527" y="14833"/>
                  <a:pt x="10701" y="14886"/>
                </a:cubicBezTo>
                <a:cubicBezTo>
                  <a:pt x="11112" y="15016"/>
                  <a:pt x="11507" y="15284"/>
                  <a:pt x="11846" y="15638"/>
                </a:cubicBezTo>
                <a:cubicBezTo>
                  <a:pt x="12122" y="15922"/>
                  <a:pt x="12397" y="16268"/>
                  <a:pt x="12534" y="16707"/>
                </a:cubicBezTo>
                <a:cubicBezTo>
                  <a:pt x="12687" y="17203"/>
                  <a:pt x="12716" y="17792"/>
                  <a:pt x="12641" y="18321"/>
                </a:cubicBezTo>
                <a:cubicBezTo>
                  <a:pt x="12586" y="18707"/>
                  <a:pt x="12368" y="19012"/>
                  <a:pt x="12246" y="19365"/>
                </a:cubicBezTo>
                <a:cubicBezTo>
                  <a:pt x="12151" y="19646"/>
                  <a:pt x="12009" y="19914"/>
                  <a:pt x="11983" y="20223"/>
                </a:cubicBezTo>
                <a:cubicBezTo>
                  <a:pt x="11962" y="20471"/>
                  <a:pt x="11930" y="20808"/>
                  <a:pt x="12070" y="20963"/>
                </a:cubicBezTo>
                <a:cubicBezTo>
                  <a:pt x="13488" y="22552"/>
                  <a:pt x="15695" y="20678"/>
                  <a:pt x="17507" y="20532"/>
                </a:cubicBezTo>
                <a:lnTo>
                  <a:pt x="17542" y="20524"/>
                </a:lnTo>
                <a:cubicBezTo>
                  <a:pt x="17438" y="17983"/>
                  <a:pt x="16101" y="14890"/>
                  <a:pt x="17235" y="12902"/>
                </a:cubicBezTo>
                <a:cubicBezTo>
                  <a:pt x="17345" y="12707"/>
                  <a:pt x="17586" y="12752"/>
                  <a:pt x="17762" y="12780"/>
                </a:cubicBezTo>
                <a:cubicBezTo>
                  <a:pt x="17983" y="12817"/>
                  <a:pt x="18174" y="13016"/>
                  <a:pt x="18374" y="13150"/>
                </a:cubicBezTo>
                <a:cubicBezTo>
                  <a:pt x="18627" y="13321"/>
                  <a:pt x="18844" y="13626"/>
                  <a:pt x="19120" y="13703"/>
                </a:cubicBezTo>
                <a:cubicBezTo>
                  <a:pt x="19497" y="13809"/>
                  <a:pt x="19917" y="13768"/>
                  <a:pt x="20271" y="13553"/>
                </a:cubicBezTo>
                <a:cubicBezTo>
                  <a:pt x="20584" y="13362"/>
                  <a:pt x="20831" y="12975"/>
                  <a:pt x="21034" y="12589"/>
                </a:cubicBezTo>
                <a:cubicBezTo>
                  <a:pt x="21286" y="12114"/>
                  <a:pt x="21477" y="11561"/>
                  <a:pt x="21570" y="10984"/>
                </a:cubicBezTo>
                <a:cubicBezTo>
                  <a:pt x="21608" y="10740"/>
                  <a:pt x="21608" y="10476"/>
                  <a:pt x="21570" y="10232"/>
                </a:cubicBezTo>
                <a:cubicBezTo>
                  <a:pt x="21504" y="9813"/>
                  <a:pt x="21361" y="9411"/>
                  <a:pt x="21187" y="9057"/>
                </a:cubicBezTo>
                <a:cubicBezTo>
                  <a:pt x="21042" y="8764"/>
                  <a:pt x="20868" y="8492"/>
                  <a:pt x="20654" y="8305"/>
                </a:cubicBezTo>
                <a:cubicBezTo>
                  <a:pt x="20448" y="8126"/>
                  <a:pt x="20204" y="8016"/>
                  <a:pt x="19964" y="7984"/>
                </a:cubicBezTo>
                <a:cubicBezTo>
                  <a:pt x="19581" y="7935"/>
                  <a:pt x="19186" y="8041"/>
                  <a:pt x="18818" y="8199"/>
                </a:cubicBezTo>
                <a:cubicBezTo>
                  <a:pt x="18601" y="8293"/>
                  <a:pt x="18429" y="8553"/>
                  <a:pt x="18209" y="8626"/>
                </a:cubicBezTo>
                <a:cubicBezTo>
                  <a:pt x="18061" y="8675"/>
                  <a:pt x="17896" y="8699"/>
                  <a:pt x="17751" y="8626"/>
                </a:cubicBezTo>
                <a:cubicBezTo>
                  <a:pt x="17597" y="8549"/>
                  <a:pt x="17432" y="8411"/>
                  <a:pt x="17368" y="8199"/>
                </a:cubicBezTo>
                <a:cubicBezTo>
                  <a:pt x="16747" y="6191"/>
                  <a:pt x="17623" y="3631"/>
                  <a:pt x="17751" y="1342"/>
                </a:cubicBezTo>
                <a:lnTo>
                  <a:pt x="17722" y="1358"/>
                </a:lnTo>
                <a:cubicBezTo>
                  <a:pt x="16089" y="1180"/>
                  <a:pt x="14262" y="-48"/>
                  <a:pt x="12829" y="822"/>
                </a:cubicBezTo>
                <a:cubicBezTo>
                  <a:pt x="12679" y="911"/>
                  <a:pt x="12580" y="1143"/>
                  <a:pt x="12525" y="1358"/>
                </a:cubicBezTo>
                <a:cubicBezTo>
                  <a:pt x="12473" y="1562"/>
                  <a:pt x="12490" y="1793"/>
                  <a:pt x="12525" y="2001"/>
                </a:cubicBezTo>
                <a:cubicBezTo>
                  <a:pt x="12577" y="2310"/>
                  <a:pt x="12763" y="2549"/>
                  <a:pt x="12829" y="2854"/>
                </a:cubicBezTo>
                <a:cubicBezTo>
                  <a:pt x="12942" y="3370"/>
                  <a:pt x="13018" y="3923"/>
                  <a:pt x="12983" y="4460"/>
                </a:cubicBezTo>
                <a:cubicBezTo>
                  <a:pt x="12960" y="4797"/>
                  <a:pt x="12882" y="5139"/>
                  <a:pt x="12754" y="5427"/>
                </a:cubicBezTo>
                <a:cubicBezTo>
                  <a:pt x="12621" y="5728"/>
                  <a:pt x="12426" y="5972"/>
                  <a:pt x="12217" y="6175"/>
                </a:cubicBezTo>
                <a:cubicBezTo>
                  <a:pt x="11965" y="6419"/>
                  <a:pt x="11678" y="6618"/>
                  <a:pt x="11379" y="6712"/>
                </a:cubicBezTo>
                <a:cubicBezTo>
                  <a:pt x="11205" y="6765"/>
                  <a:pt x="11017" y="6765"/>
                  <a:pt x="10843" y="6712"/>
                </a:cubicBezTo>
                <a:cubicBezTo>
                  <a:pt x="10431" y="6582"/>
                  <a:pt x="10037" y="6313"/>
                  <a:pt x="9697" y="5960"/>
                </a:cubicBezTo>
                <a:cubicBezTo>
                  <a:pt x="9422" y="5675"/>
                  <a:pt x="9146" y="5330"/>
                  <a:pt x="9010" y="4891"/>
                </a:cubicBezTo>
                <a:cubicBezTo>
                  <a:pt x="8856" y="4395"/>
                  <a:pt x="8827" y="3805"/>
                  <a:pt x="8903" y="3277"/>
                </a:cubicBezTo>
                <a:cubicBezTo>
                  <a:pt x="8958" y="2891"/>
                  <a:pt x="9175" y="2586"/>
                  <a:pt x="9297" y="2232"/>
                </a:cubicBezTo>
                <a:cubicBezTo>
                  <a:pt x="9393" y="1952"/>
                  <a:pt x="9535" y="1684"/>
                  <a:pt x="9561" y="1375"/>
                </a:cubicBezTo>
                <a:cubicBezTo>
                  <a:pt x="9581" y="1127"/>
                  <a:pt x="9613" y="789"/>
                  <a:pt x="9474" y="635"/>
                </a:cubicBezTo>
                <a:cubicBezTo>
                  <a:pt x="8056" y="-954"/>
                  <a:pt x="5849" y="924"/>
                  <a:pt x="4036" y="1066"/>
                </a:cubicBezTo>
                <a:lnTo>
                  <a:pt x="4057" y="1127"/>
                </a:lnTo>
                <a:cubicBezTo>
                  <a:pt x="4158" y="3667"/>
                  <a:pt x="5498" y="6760"/>
                  <a:pt x="4364" y="8748"/>
                </a:cubicBezTo>
                <a:cubicBezTo>
                  <a:pt x="4254" y="8943"/>
                  <a:pt x="4013" y="8899"/>
                  <a:pt x="3836" y="8870"/>
                </a:cubicBezTo>
                <a:cubicBezTo>
                  <a:pt x="3616" y="8833"/>
                  <a:pt x="3424" y="8634"/>
                  <a:pt x="3224" y="8500"/>
                </a:cubicBezTo>
                <a:cubicBezTo>
                  <a:pt x="2972" y="8329"/>
                  <a:pt x="2754" y="8025"/>
                  <a:pt x="2479" y="7947"/>
                </a:cubicBezTo>
                <a:cubicBezTo>
                  <a:pt x="2102" y="7842"/>
                  <a:pt x="1681" y="7882"/>
                  <a:pt x="1328" y="8098"/>
                </a:cubicBezTo>
                <a:cubicBezTo>
                  <a:pt x="1014" y="8289"/>
                  <a:pt x="768" y="8675"/>
                  <a:pt x="565" y="9061"/>
                </a:cubicBezTo>
                <a:cubicBezTo>
                  <a:pt x="312" y="9537"/>
                  <a:pt x="121" y="10089"/>
                  <a:pt x="28" y="10667"/>
                </a:cubicBezTo>
                <a:cubicBezTo>
                  <a:pt x="-9" y="10911"/>
                  <a:pt x="-9" y="11175"/>
                  <a:pt x="28" y="11419"/>
                </a:cubicBezTo>
                <a:cubicBezTo>
                  <a:pt x="95" y="11837"/>
                  <a:pt x="237" y="12240"/>
                  <a:pt x="411" y="12593"/>
                </a:cubicBezTo>
                <a:cubicBezTo>
                  <a:pt x="556" y="12886"/>
                  <a:pt x="730" y="13158"/>
                  <a:pt x="945" y="13345"/>
                </a:cubicBezTo>
                <a:cubicBezTo>
                  <a:pt x="1151" y="13524"/>
                  <a:pt x="1394" y="13634"/>
                  <a:pt x="1635" y="13666"/>
                </a:cubicBezTo>
                <a:cubicBezTo>
                  <a:pt x="2018" y="13715"/>
                  <a:pt x="2412" y="13610"/>
                  <a:pt x="2780" y="13451"/>
                </a:cubicBezTo>
                <a:cubicBezTo>
                  <a:pt x="2998" y="13358"/>
                  <a:pt x="3169" y="13097"/>
                  <a:pt x="3390" y="13024"/>
                </a:cubicBezTo>
                <a:cubicBezTo>
                  <a:pt x="3537" y="12975"/>
                  <a:pt x="3703" y="12951"/>
                  <a:pt x="3848" y="13024"/>
                </a:cubicBezTo>
                <a:cubicBezTo>
                  <a:pt x="4001" y="13101"/>
                  <a:pt x="4167" y="13240"/>
                  <a:pt x="4231" y="13451"/>
                </a:cubicBezTo>
                <a:cubicBezTo>
                  <a:pt x="4851" y="15459"/>
                  <a:pt x="3975" y="18024"/>
                  <a:pt x="3848" y="20308"/>
                </a:cubicBezTo>
                <a:lnTo>
                  <a:pt x="3822" y="20239"/>
                </a:lnTo>
                <a:close/>
              </a:path>
            </a:pathLst>
          </a:custGeom>
          <a:solidFill>
            <a:srgbClr val="dee2e6"/>
          </a:solidFill>
          <a:ln>
            <a:noFill/>
          </a:ln>
          <a:effectLst>
            <a:outerShdw dir="2700000" dist="10335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45" name="CustomShape 10"/>
          <p:cNvSpPr/>
          <p:nvPr/>
        </p:nvSpPr>
        <p:spPr>
          <a:xfrm>
            <a:off x="455040" y="4477680"/>
            <a:ext cx="1072080" cy="765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3822" y="20239"/>
                </a:moveTo>
                <a:cubicBezTo>
                  <a:pt x="5451" y="20418"/>
                  <a:pt x="7281" y="21646"/>
                  <a:pt x="8714" y="20776"/>
                </a:cubicBezTo>
                <a:cubicBezTo>
                  <a:pt x="8865" y="20686"/>
                  <a:pt x="8964" y="20455"/>
                  <a:pt x="9019" y="20239"/>
                </a:cubicBezTo>
                <a:cubicBezTo>
                  <a:pt x="9071" y="20036"/>
                  <a:pt x="9053" y="19804"/>
                  <a:pt x="9019" y="19597"/>
                </a:cubicBezTo>
                <a:cubicBezTo>
                  <a:pt x="8966" y="19288"/>
                  <a:pt x="8781" y="19048"/>
                  <a:pt x="8714" y="18743"/>
                </a:cubicBezTo>
                <a:cubicBezTo>
                  <a:pt x="8601" y="18227"/>
                  <a:pt x="8526" y="17674"/>
                  <a:pt x="8560" y="17138"/>
                </a:cubicBezTo>
                <a:cubicBezTo>
                  <a:pt x="8584" y="16800"/>
                  <a:pt x="8662" y="16459"/>
                  <a:pt x="8790" y="16170"/>
                </a:cubicBezTo>
                <a:cubicBezTo>
                  <a:pt x="8923" y="15870"/>
                  <a:pt x="9117" y="15626"/>
                  <a:pt x="9326" y="15422"/>
                </a:cubicBezTo>
                <a:cubicBezTo>
                  <a:pt x="9578" y="15179"/>
                  <a:pt x="9865" y="14979"/>
                  <a:pt x="10164" y="14886"/>
                </a:cubicBezTo>
                <a:cubicBezTo>
                  <a:pt x="10338" y="14833"/>
                  <a:pt x="10527" y="14833"/>
                  <a:pt x="10701" y="14886"/>
                </a:cubicBezTo>
                <a:cubicBezTo>
                  <a:pt x="11112" y="15016"/>
                  <a:pt x="11507" y="15284"/>
                  <a:pt x="11846" y="15638"/>
                </a:cubicBezTo>
                <a:cubicBezTo>
                  <a:pt x="12122" y="15922"/>
                  <a:pt x="12397" y="16268"/>
                  <a:pt x="12534" y="16707"/>
                </a:cubicBezTo>
                <a:cubicBezTo>
                  <a:pt x="12687" y="17203"/>
                  <a:pt x="12716" y="17792"/>
                  <a:pt x="12641" y="18321"/>
                </a:cubicBezTo>
                <a:cubicBezTo>
                  <a:pt x="12586" y="18707"/>
                  <a:pt x="12368" y="19012"/>
                  <a:pt x="12246" y="19365"/>
                </a:cubicBezTo>
                <a:cubicBezTo>
                  <a:pt x="12151" y="19646"/>
                  <a:pt x="12009" y="19914"/>
                  <a:pt x="11983" y="20223"/>
                </a:cubicBezTo>
                <a:cubicBezTo>
                  <a:pt x="11962" y="20471"/>
                  <a:pt x="11930" y="20808"/>
                  <a:pt x="12070" y="20963"/>
                </a:cubicBezTo>
                <a:cubicBezTo>
                  <a:pt x="13488" y="22552"/>
                  <a:pt x="15695" y="20678"/>
                  <a:pt x="17507" y="20532"/>
                </a:cubicBezTo>
                <a:lnTo>
                  <a:pt x="17542" y="20524"/>
                </a:lnTo>
                <a:cubicBezTo>
                  <a:pt x="17438" y="17983"/>
                  <a:pt x="16101" y="14890"/>
                  <a:pt x="17235" y="12902"/>
                </a:cubicBezTo>
                <a:cubicBezTo>
                  <a:pt x="17345" y="12707"/>
                  <a:pt x="17586" y="12752"/>
                  <a:pt x="17762" y="12780"/>
                </a:cubicBezTo>
                <a:cubicBezTo>
                  <a:pt x="17983" y="12817"/>
                  <a:pt x="18174" y="13016"/>
                  <a:pt x="18374" y="13150"/>
                </a:cubicBezTo>
                <a:cubicBezTo>
                  <a:pt x="18627" y="13321"/>
                  <a:pt x="18844" y="13626"/>
                  <a:pt x="19120" y="13703"/>
                </a:cubicBezTo>
                <a:cubicBezTo>
                  <a:pt x="19497" y="13809"/>
                  <a:pt x="19917" y="13768"/>
                  <a:pt x="20271" y="13553"/>
                </a:cubicBezTo>
                <a:cubicBezTo>
                  <a:pt x="20584" y="13362"/>
                  <a:pt x="20831" y="12975"/>
                  <a:pt x="21034" y="12589"/>
                </a:cubicBezTo>
                <a:cubicBezTo>
                  <a:pt x="21286" y="12114"/>
                  <a:pt x="21477" y="11561"/>
                  <a:pt x="21570" y="10984"/>
                </a:cubicBezTo>
                <a:cubicBezTo>
                  <a:pt x="21608" y="10740"/>
                  <a:pt x="21608" y="10476"/>
                  <a:pt x="21570" y="10232"/>
                </a:cubicBezTo>
                <a:cubicBezTo>
                  <a:pt x="21504" y="9813"/>
                  <a:pt x="21361" y="9411"/>
                  <a:pt x="21187" y="9057"/>
                </a:cubicBezTo>
                <a:cubicBezTo>
                  <a:pt x="21042" y="8764"/>
                  <a:pt x="20868" y="8492"/>
                  <a:pt x="20654" y="8305"/>
                </a:cubicBezTo>
                <a:cubicBezTo>
                  <a:pt x="20448" y="8126"/>
                  <a:pt x="20204" y="8016"/>
                  <a:pt x="19964" y="7984"/>
                </a:cubicBezTo>
                <a:cubicBezTo>
                  <a:pt x="19581" y="7935"/>
                  <a:pt x="19186" y="8041"/>
                  <a:pt x="18818" y="8199"/>
                </a:cubicBezTo>
                <a:cubicBezTo>
                  <a:pt x="18601" y="8293"/>
                  <a:pt x="18429" y="8553"/>
                  <a:pt x="18209" y="8626"/>
                </a:cubicBezTo>
                <a:cubicBezTo>
                  <a:pt x="18061" y="8675"/>
                  <a:pt x="17896" y="8699"/>
                  <a:pt x="17751" y="8626"/>
                </a:cubicBezTo>
                <a:cubicBezTo>
                  <a:pt x="17597" y="8549"/>
                  <a:pt x="17432" y="8411"/>
                  <a:pt x="17368" y="8199"/>
                </a:cubicBezTo>
                <a:cubicBezTo>
                  <a:pt x="16747" y="6191"/>
                  <a:pt x="17623" y="3631"/>
                  <a:pt x="17751" y="1342"/>
                </a:cubicBezTo>
                <a:lnTo>
                  <a:pt x="17722" y="1358"/>
                </a:lnTo>
                <a:cubicBezTo>
                  <a:pt x="16089" y="1180"/>
                  <a:pt x="14262" y="-48"/>
                  <a:pt x="12829" y="822"/>
                </a:cubicBezTo>
                <a:cubicBezTo>
                  <a:pt x="12679" y="911"/>
                  <a:pt x="12580" y="1143"/>
                  <a:pt x="12525" y="1358"/>
                </a:cubicBezTo>
                <a:cubicBezTo>
                  <a:pt x="12473" y="1562"/>
                  <a:pt x="12490" y="1793"/>
                  <a:pt x="12525" y="2001"/>
                </a:cubicBezTo>
                <a:cubicBezTo>
                  <a:pt x="12577" y="2310"/>
                  <a:pt x="12763" y="2549"/>
                  <a:pt x="12829" y="2854"/>
                </a:cubicBezTo>
                <a:cubicBezTo>
                  <a:pt x="12942" y="3370"/>
                  <a:pt x="13018" y="3923"/>
                  <a:pt x="12983" y="4460"/>
                </a:cubicBezTo>
                <a:cubicBezTo>
                  <a:pt x="12960" y="4797"/>
                  <a:pt x="12882" y="5139"/>
                  <a:pt x="12754" y="5427"/>
                </a:cubicBezTo>
                <a:cubicBezTo>
                  <a:pt x="12621" y="5728"/>
                  <a:pt x="12426" y="5972"/>
                  <a:pt x="12217" y="6175"/>
                </a:cubicBezTo>
                <a:cubicBezTo>
                  <a:pt x="11965" y="6419"/>
                  <a:pt x="11678" y="6618"/>
                  <a:pt x="11379" y="6712"/>
                </a:cubicBezTo>
                <a:cubicBezTo>
                  <a:pt x="11205" y="6765"/>
                  <a:pt x="11017" y="6765"/>
                  <a:pt x="10843" y="6712"/>
                </a:cubicBezTo>
                <a:cubicBezTo>
                  <a:pt x="10431" y="6582"/>
                  <a:pt x="10037" y="6313"/>
                  <a:pt x="9697" y="5960"/>
                </a:cubicBezTo>
                <a:cubicBezTo>
                  <a:pt x="9422" y="5675"/>
                  <a:pt x="9146" y="5330"/>
                  <a:pt x="9010" y="4891"/>
                </a:cubicBezTo>
                <a:cubicBezTo>
                  <a:pt x="8856" y="4395"/>
                  <a:pt x="8827" y="3805"/>
                  <a:pt x="8903" y="3277"/>
                </a:cubicBezTo>
                <a:cubicBezTo>
                  <a:pt x="8958" y="2891"/>
                  <a:pt x="9175" y="2586"/>
                  <a:pt x="9297" y="2232"/>
                </a:cubicBezTo>
                <a:cubicBezTo>
                  <a:pt x="9393" y="1952"/>
                  <a:pt x="9535" y="1684"/>
                  <a:pt x="9561" y="1375"/>
                </a:cubicBezTo>
                <a:cubicBezTo>
                  <a:pt x="9581" y="1127"/>
                  <a:pt x="9613" y="789"/>
                  <a:pt x="9474" y="635"/>
                </a:cubicBezTo>
                <a:cubicBezTo>
                  <a:pt x="8056" y="-954"/>
                  <a:pt x="5849" y="924"/>
                  <a:pt x="4036" y="1066"/>
                </a:cubicBezTo>
                <a:lnTo>
                  <a:pt x="4057" y="1127"/>
                </a:lnTo>
                <a:cubicBezTo>
                  <a:pt x="4158" y="3667"/>
                  <a:pt x="5498" y="6760"/>
                  <a:pt x="4364" y="8748"/>
                </a:cubicBezTo>
                <a:cubicBezTo>
                  <a:pt x="4254" y="8943"/>
                  <a:pt x="4013" y="8899"/>
                  <a:pt x="3836" y="8870"/>
                </a:cubicBezTo>
                <a:cubicBezTo>
                  <a:pt x="3616" y="8833"/>
                  <a:pt x="3424" y="8634"/>
                  <a:pt x="3224" y="8500"/>
                </a:cubicBezTo>
                <a:cubicBezTo>
                  <a:pt x="2972" y="8329"/>
                  <a:pt x="2754" y="8025"/>
                  <a:pt x="2479" y="7947"/>
                </a:cubicBezTo>
                <a:cubicBezTo>
                  <a:pt x="2102" y="7842"/>
                  <a:pt x="1681" y="7882"/>
                  <a:pt x="1328" y="8098"/>
                </a:cubicBezTo>
                <a:cubicBezTo>
                  <a:pt x="1014" y="8289"/>
                  <a:pt x="768" y="8675"/>
                  <a:pt x="565" y="9061"/>
                </a:cubicBezTo>
                <a:cubicBezTo>
                  <a:pt x="312" y="9537"/>
                  <a:pt x="121" y="10089"/>
                  <a:pt x="28" y="10667"/>
                </a:cubicBezTo>
                <a:cubicBezTo>
                  <a:pt x="-9" y="10911"/>
                  <a:pt x="-9" y="11175"/>
                  <a:pt x="28" y="11419"/>
                </a:cubicBezTo>
                <a:cubicBezTo>
                  <a:pt x="95" y="11837"/>
                  <a:pt x="237" y="12240"/>
                  <a:pt x="411" y="12593"/>
                </a:cubicBezTo>
                <a:cubicBezTo>
                  <a:pt x="556" y="12886"/>
                  <a:pt x="730" y="13158"/>
                  <a:pt x="945" y="13345"/>
                </a:cubicBezTo>
                <a:cubicBezTo>
                  <a:pt x="1151" y="13524"/>
                  <a:pt x="1394" y="13634"/>
                  <a:pt x="1635" y="13666"/>
                </a:cubicBezTo>
                <a:cubicBezTo>
                  <a:pt x="2018" y="13715"/>
                  <a:pt x="2412" y="13610"/>
                  <a:pt x="2780" y="13451"/>
                </a:cubicBezTo>
                <a:cubicBezTo>
                  <a:pt x="2998" y="13358"/>
                  <a:pt x="3169" y="13097"/>
                  <a:pt x="3390" y="13024"/>
                </a:cubicBezTo>
                <a:cubicBezTo>
                  <a:pt x="3537" y="12975"/>
                  <a:pt x="3703" y="12951"/>
                  <a:pt x="3848" y="13024"/>
                </a:cubicBezTo>
                <a:cubicBezTo>
                  <a:pt x="4001" y="13101"/>
                  <a:pt x="4167" y="13240"/>
                  <a:pt x="4231" y="13451"/>
                </a:cubicBezTo>
                <a:cubicBezTo>
                  <a:pt x="4851" y="15459"/>
                  <a:pt x="3975" y="18024"/>
                  <a:pt x="3848" y="20308"/>
                </a:cubicBezTo>
                <a:lnTo>
                  <a:pt x="3822" y="20239"/>
                </a:lnTo>
                <a:close/>
              </a:path>
            </a:pathLst>
          </a:custGeom>
          <a:solidFill>
            <a:srgbClr val="6c757d"/>
          </a:solidFill>
          <a:ln>
            <a:noFill/>
          </a:ln>
          <a:effectLst>
            <a:outerShdw dir="2700000" dist="10335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46" name="CustomShape 11"/>
          <p:cNvSpPr/>
          <p:nvPr/>
        </p:nvSpPr>
        <p:spPr>
          <a:xfrm rot="5358000">
            <a:off x="471600" y="3820320"/>
            <a:ext cx="1067760" cy="765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3822" y="20239"/>
                </a:moveTo>
                <a:cubicBezTo>
                  <a:pt x="5451" y="20418"/>
                  <a:pt x="7281" y="21646"/>
                  <a:pt x="8714" y="20776"/>
                </a:cubicBezTo>
                <a:cubicBezTo>
                  <a:pt x="8865" y="20686"/>
                  <a:pt x="8964" y="20455"/>
                  <a:pt x="9019" y="20239"/>
                </a:cubicBezTo>
                <a:cubicBezTo>
                  <a:pt x="9071" y="20036"/>
                  <a:pt x="9053" y="19804"/>
                  <a:pt x="9019" y="19597"/>
                </a:cubicBezTo>
                <a:cubicBezTo>
                  <a:pt x="8966" y="19288"/>
                  <a:pt x="8781" y="19048"/>
                  <a:pt x="8714" y="18743"/>
                </a:cubicBezTo>
                <a:cubicBezTo>
                  <a:pt x="8601" y="18227"/>
                  <a:pt x="8526" y="17674"/>
                  <a:pt x="8560" y="17138"/>
                </a:cubicBezTo>
                <a:cubicBezTo>
                  <a:pt x="8584" y="16800"/>
                  <a:pt x="8662" y="16459"/>
                  <a:pt x="8790" y="16170"/>
                </a:cubicBezTo>
                <a:cubicBezTo>
                  <a:pt x="8923" y="15870"/>
                  <a:pt x="9117" y="15626"/>
                  <a:pt x="9326" y="15422"/>
                </a:cubicBezTo>
                <a:cubicBezTo>
                  <a:pt x="9578" y="15179"/>
                  <a:pt x="9865" y="14979"/>
                  <a:pt x="10164" y="14886"/>
                </a:cubicBezTo>
                <a:cubicBezTo>
                  <a:pt x="10338" y="14833"/>
                  <a:pt x="10527" y="14833"/>
                  <a:pt x="10701" y="14886"/>
                </a:cubicBezTo>
                <a:cubicBezTo>
                  <a:pt x="11112" y="15016"/>
                  <a:pt x="11507" y="15284"/>
                  <a:pt x="11846" y="15638"/>
                </a:cubicBezTo>
                <a:cubicBezTo>
                  <a:pt x="12122" y="15922"/>
                  <a:pt x="12397" y="16268"/>
                  <a:pt x="12534" y="16707"/>
                </a:cubicBezTo>
                <a:cubicBezTo>
                  <a:pt x="12687" y="17203"/>
                  <a:pt x="12716" y="17792"/>
                  <a:pt x="12641" y="18321"/>
                </a:cubicBezTo>
                <a:cubicBezTo>
                  <a:pt x="12586" y="18707"/>
                  <a:pt x="12368" y="19012"/>
                  <a:pt x="12246" y="19365"/>
                </a:cubicBezTo>
                <a:cubicBezTo>
                  <a:pt x="12151" y="19646"/>
                  <a:pt x="12009" y="19914"/>
                  <a:pt x="11983" y="20223"/>
                </a:cubicBezTo>
                <a:cubicBezTo>
                  <a:pt x="11962" y="20471"/>
                  <a:pt x="11930" y="20808"/>
                  <a:pt x="12070" y="20963"/>
                </a:cubicBezTo>
                <a:cubicBezTo>
                  <a:pt x="13488" y="22552"/>
                  <a:pt x="15695" y="20678"/>
                  <a:pt x="17507" y="20532"/>
                </a:cubicBezTo>
                <a:lnTo>
                  <a:pt x="17542" y="20524"/>
                </a:lnTo>
                <a:cubicBezTo>
                  <a:pt x="17438" y="17983"/>
                  <a:pt x="16101" y="14890"/>
                  <a:pt x="17235" y="12902"/>
                </a:cubicBezTo>
                <a:cubicBezTo>
                  <a:pt x="17345" y="12707"/>
                  <a:pt x="17586" y="12752"/>
                  <a:pt x="17762" y="12780"/>
                </a:cubicBezTo>
                <a:cubicBezTo>
                  <a:pt x="17983" y="12817"/>
                  <a:pt x="18174" y="13016"/>
                  <a:pt x="18374" y="13150"/>
                </a:cubicBezTo>
                <a:cubicBezTo>
                  <a:pt x="18627" y="13321"/>
                  <a:pt x="18844" y="13626"/>
                  <a:pt x="19120" y="13703"/>
                </a:cubicBezTo>
                <a:cubicBezTo>
                  <a:pt x="19497" y="13809"/>
                  <a:pt x="19917" y="13768"/>
                  <a:pt x="20271" y="13553"/>
                </a:cubicBezTo>
                <a:cubicBezTo>
                  <a:pt x="20584" y="13362"/>
                  <a:pt x="20831" y="12975"/>
                  <a:pt x="21034" y="12589"/>
                </a:cubicBezTo>
                <a:cubicBezTo>
                  <a:pt x="21286" y="12114"/>
                  <a:pt x="21477" y="11561"/>
                  <a:pt x="21570" y="10984"/>
                </a:cubicBezTo>
                <a:cubicBezTo>
                  <a:pt x="21608" y="10740"/>
                  <a:pt x="21608" y="10476"/>
                  <a:pt x="21570" y="10232"/>
                </a:cubicBezTo>
                <a:cubicBezTo>
                  <a:pt x="21504" y="9813"/>
                  <a:pt x="21361" y="9411"/>
                  <a:pt x="21187" y="9057"/>
                </a:cubicBezTo>
                <a:cubicBezTo>
                  <a:pt x="21042" y="8764"/>
                  <a:pt x="20868" y="8492"/>
                  <a:pt x="20654" y="8305"/>
                </a:cubicBezTo>
                <a:cubicBezTo>
                  <a:pt x="20448" y="8126"/>
                  <a:pt x="20204" y="8016"/>
                  <a:pt x="19964" y="7984"/>
                </a:cubicBezTo>
                <a:cubicBezTo>
                  <a:pt x="19581" y="7935"/>
                  <a:pt x="19186" y="8041"/>
                  <a:pt x="18818" y="8199"/>
                </a:cubicBezTo>
                <a:cubicBezTo>
                  <a:pt x="18601" y="8293"/>
                  <a:pt x="18429" y="8553"/>
                  <a:pt x="18209" y="8626"/>
                </a:cubicBezTo>
                <a:cubicBezTo>
                  <a:pt x="18061" y="8675"/>
                  <a:pt x="17896" y="8699"/>
                  <a:pt x="17751" y="8626"/>
                </a:cubicBezTo>
                <a:cubicBezTo>
                  <a:pt x="17597" y="8549"/>
                  <a:pt x="17432" y="8411"/>
                  <a:pt x="17368" y="8199"/>
                </a:cubicBezTo>
                <a:cubicBezTo>
                  <a:pt x="16747" y="6191"/>
                  <a:pt x="17623" y="3631"/>
                  <a:pt x="17751" y="1342"/>
                </a:cubicBezTo>
                <a:lnTo>
                  <a:pt x="17722" y="1358"/>
                </a:lnTo>
                <a:cubicBezTo>
                  <a:pt x="16089" y="1180"/>
                  <a:pt x="14262" y="-48"/>
                  <a:pt x="12829" y="822"/>
                </a:cubicBezTo>
                <a:cubicBezTo>
                  <a:pt x="12679" y="911"/>
                  <a:pt x="12580" y="1143"/>
                  <a:pt x="12525" y="1358"/>
                </a:cubicBezTo>
                <a:cubicBezTo>
                  <a:pt x="12473" y="1562"/>
                  <a:pt x="12490" y="1793"/>
                  <a:pt x="12525" y="2001"/>
                </a:cubicBezTo>
                <a:cubicBezTo>
                  <a:pt x="12577" y="2310"/>
                  <a:pt x="12763" y="2549"/>
                  <a:pt x="12829" y="2854"/>
                </a:cubicBezTo>
                <a:cubicBezTo>
                  <a:pt x="12942" y="3370"/>
                  <a:pt x="13018" y="3923"/>
                  <a:pt x="12983" y="4460"/>
                </a:cubicBezTo>
                <a:cubicBezTo>
                  <a:pt x="12960" y="4797"/>
                  <a:pt x="12882" y="5139"/>
                  <a:pt x="12754" y="5427"/>
                </a:cubicBezTo>
                <a:cubicBezTo>
                  <a:pt x="12621" y="5728"/>
                  <a:pt x="12426" y="5972"/>
                  <a:pt x="12217" y="6175"/>
                </a:cubicBezTo>
                <a:cubicBezTo>
                  <a:pt x="11965" y="6419"/>
                  <a:pt x="11678" y="6618"/>
                  <a:pt x="11379" y="6712"/>
                </a:cubicBezTo>
                <a:cubicBezTo>
                  <a:pt x="11205" y="6765"/>
                  <a:pt x="11017" y="6765"/>
                  <a:pt x="10843" y="6712"/>
                </a:cubicBezTo>
                <a:cubicBezTo>
                  <a:pt x="10431" y="6582"/>
                  <a:pt x="10037" y="6313"/>
                  <a:pt x="9697" y="5960"/>
                </a:cubicBezTo>
                <a:cubicBezTo>
                  <a:pt x="9422" y="5675"/>
                  <a:pt x="9146" y="5330"/>
                  <a:pt x="9010" y="4891"/>
                </a:cubicBezTo>
                <a:cubicBezTo>
                  <a:pt x="8856" y="4395"/>
                  <a:pt x="8827" y="3805"/>
                  <a:pt x="8903" y="3277"/>
                </a:cubicBezTo>
                <a:cubicBezTo>
                  <a:pt x="8958" y="2891"/>
                  <a:pt x="9175" y="2586"/>
                  <a:pt x="9297" y="2232"/>
                </a:cubicBezTo>
                <a:cubicBezTo>
                  <a:pt x="9393" y="1952"/>
                  <a:pt x="9535" y="1684"/>
                  <a:pt x="9561" y="1375"/>
                </a:cubicBezTo>
                <a:cubicBezTo>
                  <a:pt x="9581" y="1127"/>
                  <a:pt x="9613" y="789"/>
                  <a:pt x="9474" y="635"/>
                </a:cubicBezTo>
                <a:cubicBezTo>
                  <a:pt x="8056" y="-954"/>
                  <a:pt x="5849" y="924"/>
                  <a:pt x="4036" y="1066"/>
                </a:cubicBezTo>
                <a:lnTo>
                  <a:pt x="4057" y="1127"/>
                </a:lnTo>
                <a:cubicBezTo>
                  <a:pt x="4158" y="3667"/>
                  <a:pt x="5498" y="6760"/>
                  <a:pt x="4364" y="8748"/>
                </a:cubicBezTo>
                <a:cubicBezTo>
                  <a:pt x="4254" y="8943"/>
                  <a:pt x="4013" y="8899"/>
                  <a:pt x="3836" y="8870"/>
                </a:cubicBezTo>
                <a:cubicBezTo>
                  <a:pt x="3616" y="8833"/>
                  <a:pt x="3424" y="8634"/>
                  <a:pt x="3224" y="8500"/>
                </a:cubicBezTo>
                <a:cubicBezTo>
                  <a:pt x="2972" y="8329"/>
                  <a:pt x="2754" y="8025"/>
                  <a:pt x="2479" y="7947"/>
                </a:cubicBezTo>
                <a:cubicBezTo>
                  <a:pt x="2102" y="7842"/>
                  <a:pt x="1681" y="7882"/>
                  <a:pt x="1328" y="8098"/>
                </a:cubicBezTo>
                <a:cubicBezTo>
                  <a:pt x="1014" y="8289"/>
                  <a:pt x="768" y="8675"/>
                  <a:pt x="565" y="9061"/>
                </a:cubicBezTo>
                <a:cubicBezTo>
                  <a:pt x="312" y="9537"/>
                  <a:pt x="121" y="10089"/>
                  <a:pt x="28" y="10667"/>
                </a:cubicBezTo>
                <a:cubicBezTo>
                  <a:pt x="-9" y="10911"/>
                  <a:pt x="-9" y="11175"/>
                  <a:pt x="28" y="11419"/>
                </a:cubicBezTo>
                <a:cubicBezTo>
                  <a:pt x="95" y="11837"/>
                  <a:pt x="237" y="12240"/>
                  <a:pt x="411" y="12593"/>
                </a:cubicBezTo>
                <a:cubicBezTo>
                  <a:pt x="556" y="12886"/>
                  <a:pt x="730" y="13158"/>
                  <a:pt x="945" y="13345"/>
                </a:cubicBezTo>
                <a:cubicBezTo>
                  <a:pt x="1151" y="13524"/>
                  <a:pt x="1394" y="13634"/>
                  <a:pt x="1635" y="13666"/>
                </a:cubicBezTo>
                <a:cubicBezTo>
                  <a:pt x="2018" y="13715"/>
                  <a:pt x="2412" y="13610"/>
                  <a:pt x="2780" y="13451"/>
                </a:cubicBezTo>
                <a:cubicBezTo>
                  <a:pt x="2998" y="13358"/>
                  <a:pt x="3169" y="13097"/>
                  <a:pt x="3390" y="13024"/>
                </a:cubicBezTo>
                <a:cubicBezTo>
                  <a:pt x="3537" y="12975"/>
                  <a:pt x="3703" y="12951"/>
                  <a:pt x="3848" y="13024"/>
                </a:cubicBezTo>
                <a:cubicBezTo>
                  <a:pt x="4001" y="13101"/>
                  <a:pt x="4167" y="13240"/>
                  <a:pt x="4231" y="13451"/>
                </a:cubicBezTo>
                <a:cubicBezTo>
                  <a:pt x="4851" y="15459"/>
                  <a:pt x="3975" y="18024"/>
                  <a:pt x="3848" y="20308"/>
                </a:cubicBezTo>
                <a:lnTo>
                  <a:pt x="3822" y="20239"/>
                </a:lnTo>
                <a:close/>
              </a:path>
            </a:pathLst>
          </a:custGeom>
          <a:solidFill>
            <a:srgbClr val="e9ecef"/>
          </a:solidFill>
          <a:ln>
            <a:noFill/>
          </a:ln>
          <a:effectLst>
            <a:outerShdw dir="2700000" dist="10335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47" name="CustomShape 12"/>
          <p:cNvSpPr/>
          <p:nvPr/>
        </p:nvSpPr>
        <p:spPr>
          <a:xfrm>
            <a:off x="1158840" y="5170680"/>
            <a:ext cx="1072080" cy="765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3822" y="20239"/>
                </a:moveTo>
                <a:cubicBezTo>
                  <a:pt x="5451" y="20418"/>
                  <a:pt x="7281" y="21646"/>
                  <a:pt x="8714" y="20776"/>
                </a:cubicBezTo>
                <a:cubicBezTo>
                  <a:pt x="8865" y="20686"/>
                  <a:pt x="8964" y="20455"/>
                  <a:pt x="9019" y="20239"/>
                </a:cubicBezTo>
                <a:cubicBezTo>
                  <a:pt x="9071" y="20036"/>
                  <a:pt x="9053" y="19804"/>
                  <a:pt x="9019" y="19597"/>
                </a:cubicBezTo>
                <a:cubicBezTo>
                  <a:pt x="8966" y="19288"/>
                  <a:pt x="8781" y="19048"/>
                  <a:pt x="8714" y="18743"/>
                </a:cubicBezTo>
                <a:cubicBezTo>
                  <a:pt x="8601" y="18227"/>
                  <a:pt x="8526" y="17674"/>
                  <a:pt x="8560" y="17138"/>
                </a:cubicBezTo>
                <a:cubicBezTo>
                  <a:pt x="8584" y="16800"/>
                  <a:pt x="8662" y="16459"/>
                  <a:pt x="8790" y="16170"/>
                </a:cubicBezTo>
                <a:cubicBezTo>
                  <a:pt x="8923" y="15870"/>
                  <a:pt x="9117" y="15626"/>
                  <a:pt x="9326" y="15422"/>
                </a:cubicBezTo>
                <a:cubicBezTo>
                  <a:pt x="9578" y="15179"/>
                  <a:pt x="9865" y="14979"/>
                  <a:pt x="10164" y="14886"/>
                </a:cubicBezTo>
                <a:cubicBezTo>
                  <a:pt x="10338" y="14833"/>
                  <a:pt x="10527" y="14833"/>
                  <a:pt x="10701" y="14886"/>
                </a:cubicBezTo>
                <a:cubicBezTo>
                  <a:pt x="11112" y="15016"/>
                  <a:pt x="11507" y="15284"/>
                  <a:pt x="11846" y="15638"/>
                </a:cubicBezTo>
                <a:cubicBezTo>
                  <a:pt x="12122" y="15922"/>
                  <a:pt x="12397" y="16268"/>
                  <a:pt x="12534" y="16707"/>
                </a:cubicBezTo>
                <a:cubicBezTo>
                  <a:pt x="12687" y="17203"/>
                  <a:pt x="12716" y="17792"/>
                  <a:pt x="12641" y="18321"/>
                </a:cubicBezTo>
                <a:cubicBezTo>
                  <a:pt x="12586" y="18707"/>
                  <a:pt x="12368" y="19012"/>
                  <a:pt x="12246" y="19365"/>
                </a:cubicBezTo>
                <a:cubicBezTo>
                  <a:pt x="12151" y="19646"/>
                  <a:pt x="12009" y="19914"/>
                  <a:pt x="11983" y="20223"/>
                </a:cubicBezTo>
                <a:cubicBezTo>
                  <a:pt x="11962" y="20471"/>
                  <a:pt x="11930" y="20808"/>
                  <a:pt x="12070" y="20963"/>
                </a:cubicBezTo>
                <a:cubicBezTo>
                  <a:pt x="13488" y="22552"/>
                  <a:pt x="15695" y="20678"/>
                  <a:pt x="17507" y="20532"/>
                </a:cubicBezTo>
                <a:lnTo>
                  <a:pt x="17542" y="20524"/>
                </a:lnTo>
                <a:cubicBezTo>
                  <a:pt x="17438" y="17983"/>
                  <a:pt x="16101" y="14890"/>
                  <a:pt x="17235" y="12902"/>
                </a:cubicBezTo>
                <a:cubicBezTo>
                  <a:pt x="17345" y="12707"/>
                  <a:pt x="17586" y="12752"/>
                  <a:pt x="17762" y="12780"/>
                </a:cubicBezTo>
                <a:cubicBezTo>
                  <a:pt x="17983" y="12817"/>
                  <a:pt x="18174" y="13016"/>
                  <a:pt x="18374" y="13150"/>
                </a:cubicBezTo>
                <a:cubicBezTo>
                  <a:pt x="18627" y="13321"/>
                  <a:pt x="18844" y="13626"/>
                  <a:pt x="19120" y="13703"/>
                </a:cubicBezTo>
                <a:cubicBezTo>
                  <a:pt x="19497" y="13809"/>
                  <a:pt x="19917" y="13768"/>
                  <a:pt x="20271" y="13553"/>
                </a:cubicBezTo>
                <a:cubicBezTo>
                  <a:pt x="20584" y="13362"/>
                  <a:pt x="20831" y="12975"/>
                  <a:pt x="21034" y="12589"/>
                </a:cubicBezTo>
                <a:cubicBezTo>
                  <a:pt x="21286" y="12114"/>
                  <a:pt x="21477" y="11561"/>
                  <a:pt x="21570" y="10984"/>
                </a:cubicBezTo>
                <a:cubicBezTo>
                  <a:pt x="21608" y="10740"/>
                  <a:pt x="21608" y="10476"/>
                  <a:pt x="21570" y="10232"/>
                </a:cubicBezTo>
                <a:cubicBezTo>
                  <a:pt x="21504" y="9813"/>
                  <a:pt x="21361" y="9411"/>
                  <a:pt x="21187" y="9057"/>
                </a:cubicBezTo>
                <a:cubicBezTo>
                  <a:pt x="21042" y="8764"/>
                  <a:pt x="20868" y="8492"/>
                  <a:pt x="20654" y="8305"/>
                </a:cubicBezTo>
                <a:cubicBezTo>
                  <a:pt x="20448" y="8126"/>
                  <a:pt x="20204" y="8016"/>
                  <a:pt x="19964" y="7984"/>
                </a:cubicBezTo>
                <a:cubicBezTo>
                  <a:pt x="19581" y="7935"/>
                  <a:pt x="19186" y="8041"/>
                  <a:pt x="18818" y="8199"/>
                </a:cubicBezTo>
                <a:cubicBezTo>
                  <a:pt x="18601" y="8293"/>
                  <a:pt x="18429" y="8553"/>
                  <a:pt x="18209" y="8626"/>
                </a:cubicBezTo>
                <a:cubicBezTo>
                  <a:pt x="18061" y="8675"/>
                  <a:pt x="17896" y="8699"/>
                  <a:pt x="17751" y="8626"/>
                </a:cubicBezTo>
                <a:cubicBezTo>
                  <a:pt x="17597" y="8549"/>
                  <a:pt x="17432" y="8411"/>
                  <a:pt x="17368" y="8199"/>
                </a:cubicBezTo>
                <a:cubicBezTo>
                  <a:pt x="16747" y="6191"/>
                  <a:pt x="17623" y="3631"/>
                  <a:pt x="17751" y="1342"/>
                </a:cubicBezTo>
                <a:lnTo>
                  <a:pt x="17722" y="1358"/>
                </a:lnTo>
                <a:cubicBezTo>
                  <a:pt x="16089" y="1180"/>
                  <a:pt x="14262" y="-48"/>
                  <a:pt x="12829" y="822"/>
                </a:cubicBezTo>
                <a:cubicBezTo>
                  <a:pt x="12679" y="911"/>
                  <a:pt x="12580" y="1143"/>
                  <a:pt x="12525" y="1358"/>
                </a:cubicBezTo>
                <a:cubicBezTo>
                  <a:pt x="12473" y="1562"/>
                  <a:pt x="12490" y="1793"/>
                  <a:pt x="12525" y="2001"/>
                </a:cubicBezTo>
                <a:cubicBezTo>
                  <a:pt x="12577" y="2310"/>
                  <a:pt x="12763" y="2549"/>
                  <a:pt x="12829" y="2854"/>
                </a:cubicBezTo>
                <a:cubicBezTo>
                  <a:pt x="12942" y="3370"/>
                  <a:pt x="13018" y="3923"/>
                  <a:pt x="12983" y="4460"/>
                </a:cubicBezTo>
                <a:cubicBezTo>
                  <a:pt x="12960" y="4797"/>
                  <a:pt x="12882" y="5139"/>
                  <a:pt x="12754" y="5427"/>
                </a:cubicBezTo>
                <a:cubicBezTo>
                  <a:pt x="12621" y="5728"/>
                  <a:pt x="12426" y="5972"/>
                  <a:pt x="12217" y="6175"/>
                </a:cubicBezTo>
                <a:cubicBezTo>
                  <a:pt x="11965" y="6419"/>
                  <a:pt x="11678" y="6618"/>
                  <a:pt x="11379" y="6712"/>
                </a:cubicBezTo>
                <a:cubicBezTo>
                  <a:pt x="11205" y="6765"/>
                  <a:pt x="11017" y="6765"/>
                  <a:pt x="10843" y="6712"/>
                </a:cubicBezTo>
                <a:cubicBezTo>
                  <a:pt x="10431" y="6582"/>
                  <a:pt x="10037" y="6313"/>
                  <a:pt x="9697" y="5960"/>
                </a:cubicBezTo>
                <a:cubicBezTo>
                  <a:pt x="9422" y="5675"/>
                  <a:pt x="9146" y="5330"/>
                  <a:pt x="9010" y="4891"/>
                </a:cubicBezTo>
                <a:cubicBezTo>
                  <a:pt x="8856" y="4395"/>
                  <a:pt x="8827" y="3805"/>
                  <a:pt x="8903" y="3277"/>
                </a:cubicBezTo>
                <a:cubicBezTo>
                  <a:pt x="8958" y="2891"/>
                  <a:pt x="9175" y="2586"/>
                  <a:pt x="9297" y="2232"/>
                </a:cubicBezTo>
                <a:cubicBezTo>
                  <a:pt x="9393" y="1952"/>
                  <a:pt x="9535" y="1684"/>
                  <a:pt x="9561" y="1375"/>
                </a:cubicBezTo>
                <a:cubicBezTo>
                  <a:pt x="9581" y="1127"/>
                  <a:pt x="9613" y="789"/>
                  <a:pt x="9474" y="635"/>
                </a:cubicBezTo>
                <a:cubicBezTo>
                  <a:pt x="8056" y="-954"/>
                  <a:pt x="5849" y="924"/>
                  <a:pt x="4036" y="1066"/>
                </a:cubicBezTo>
                <a:lnTo>
                  <a:pt x="4057" y="1127"/>
                </a:lnTo>
                <a:cubicBezTo>
                  <a:pt x="4158" y="3667"/>
                  <a:pt x="5498" y="6760"/>
                  <a:pt x="4364" y="8748"/>
                </a:cubicBezTo>
                <a:cubicBezTo>
                  <a:pt x="4254" y="8943"/>
                  <a:pt x="4013" y="8899"/>
                  <a:pt x="3836" y="8870"/>
                </a:cubicBezTo>
                <a:cubicBezTo>
                  <a:pt x="3616" y="8833"/>
                  <a:pt x="3424" y="8634"/>
                  <a:pt x="3224" y="8500"/>
                </a:cubicBezTo>
                <a:cubicBezTo>
                  <a:pt x="2972" y="8329"/>
                  <a:pt x="2754" y="8025"/>
                  <a:pt x="2479" y="7947"/>
                </a:cubicBezTo>
                <a:cubicBezTo>
                  <a:pt x="2102" y="7842"/>
                  <a:pt x="1681" y="7882"/>
                  <a:pt x="1328" y="8098"/>
                </a:cubicBezTo>
                <a:cubicBezTo>
                  <a:pt x="1014" y="8289"/>
                  <a:pt x="768" y="8675"/>
                  <a:pt x="565" y="9061"/>
                </a:cubicBezTo>
                <a:cubicBezTo>
                  <a:pt x="312" y="9537"/>
                  <a:pt x="121" y="10089"/>
                  <a:pt x="28" y="10667"/>
                </a:cubicBezTo>
                <a:cubicBezTo>
                  <a:pt x="-9" y="10911"/>
                  <a:pt x="-9" y="11175"/>
                  <a:pt x="28" y="11419"/>
                </a:cubicBezTo>
                <a:cubicBezTo>
                  <a:pt x="95" y="11837"/>
                  <a:pt x="237" y="12240"/>
                  <a:pt x="411" y="12593"/>
                </a:cubicBezTo>
                <a:cubicBezTo>
                  <a:pt x="556" y="12886"/>
                  <a:pt x="730" y="13158"/>
                  <a:pt x="945" y="13345"/>
                </a:cubicBezTo>
                <a:cubicBezTo>
                  <a:pt x="1151" y="13524"/>
                  <a:pt x="1394" y="13634"/>
                  <a:pt x="1635" y="13666"/>
                </a:cubicBezTo>
                <a:cubicBezTo>
                  <a:pt x="2018" y="13715"/>
                  <a:pt x="2412" y="13610"/>
                  <a:pt x="2780" y="13451"/>
                </a:cubicBezTo>
                <a:cubicBezTo>
                  <a:pt x="2998" y="13358"/>
                  <a:pt x="3169" y="13097"/>
                  <a:pt x="3390" y="13024"/>
                </a:cubicBezTo>
                <a:cubicBezTo>
                  <a:pt x="3537" y="12975"/>
                  <a:pt x="3703" y="12951"/>
                  <a:pt x="3848" y="13024"/>
                </a:cubicBezTo>
                <a:cubicBezTo>
                  <a:pt x="4001" y="13101"/>
                  <a:pt x="4167" y="13240"/>
                  <a:pt x="4231" y="13451"/>
                </a:cubicBezTo>
                <a:cubicBezTo>
                  <a:pt x="4851" y="15459"/>
                  <a:pt x="3975" y="18024"/>
                  <a:pt x="3848" y="20308"/>
                </a:cubicBezTo>
                <a:lnTo>
                  <a:pt x="3822" y="20239"/>
                </a:lnTo>
                <a:close/>
              </a:path>
            </a:pathLst>
          </a:custGeom>
          <a:solidFill>
            <a:srgbClr val="ced4da"/>
          </a:solidFill>
          <a:ln>
            <a:noFill/>
          </a:ln>
          <a:effectLst>
            <a:outerShdw dir="2700000" dist="10335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48" name="CustomShape 13"/>
          <p:cNvSpPr/>
          <p:nvPr/>
        </p:nvSpPr>
        <p:spPr>
          <a:xfrm rot="5358000">
            <a:off x="462600" y="5169600"/>
            <a:ext cx="1067760" cy="765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3822" y="20239"/>
                </a:moveTo>
                <a:cubicBezTo>
                  <a:pt x="5451" y="20418"/>
                  <a:pt x="7281" y="21646"/>
                  <a:pt x="8714" y="20776"/>
                </a:cubicBezTo>
                <a:cubicBezTo>
                  <a:pt x="8865" y="20686"/>
                  <a:pt x="8964" y="20455"/>
                  <a:pt x="9019" y="20239"/>
                </a:cubicBezTo>
                <a:cubicBezTo>
                  <a:pt x="9071" y="20036"/>
                  <a:pt x="9053" y="19804"/>
                  <a:pt x="9019" y="19597"/>
                </a:cubicBezTo>
                <a:cubicBezTo>
                  <a:pt x="8966" y="19288"/>
                  <a:pt x="8781" y="19048"/>
                  <a:pt x="8714" y="18743"/>
                </a:cubicBezTo>
                <a:cubicBezTo>
                  <a:pt x="8601" y="18227"/>
                  <a:pt x="8526" y="17674"/>
                  <a:pt x="8560" y="17138"/>
                </a:cubicBezTo>
                <a:cubicBezTo>
                  <a:pt x="8584" y="16800"/>
                  <a:pt x="8662" y="16459"/>
                  <a:pt x="8790" y="16170"/>
                </a:cubicBezTo>
                <a:cubicBezTo>
                  <a:pt x="8923" y="15870"/>
                  <a:pt x="9117" y="15626"/>
                  <a:pt x="9326" y="15422"/>
                </a:cubicBezTo>
                <a:cubicBezTo>
                  <a:pt x="9578" y="15179"/>
                  <a:pt x="9865" y="14979"/>
                  <a:pt x="10164" y="14886"/>
                </a:cubicBezTo>
                <a:cubicBezTo>
                  <a:pt x="10338" y="14833"/>
                  <a:pt x="10527" y="14833"/>
                  <a:pt x="10701" y="14886"/>
                </a:cubicBezTo>
                <a:cubicBezTo>
                  <a:pt x="11112" y="15016"/>
                  <a:pt x="11507" y="15284"/>
                  <a:pt x="11846" y="15638"/>
                </a:cubicBezTo>
                <a:cubicBezTo>
                  <a:pt x="12122" y="15922"/>
                  <a:pt x="12397" y="16268"/>
                  <a:pt x="12534" y="16707"/>
                </a:cubicBezTo>
                <a:cubicBezTo>
                  <a:pt x="12687" y="17203"/>
                  <a:pt x="12716" y="17792"/>
                  <a:pt x="12641" y="18321"/>
                </a:cubicBezTo>
                <a:cubicBezTo>
                  <a:pt x="12586" y="18707"/>
                  <a:pt x="12368" y="19012"/>
                  <a:pt x="12246" y="19365"/>
                </a:cubicBezTo>
                <a:cubicBezTo>
                  <a:pt x="12151" y="19646"/>
                  <a:pt x="12009" y="19914"/>
                  <a:pt x="11983" y="20223"/>
                </a:cubicBezTo>
                <a:cubicBezTo>
                  <a:pt x="11962" y="20471"/>
                  <a:pt x="11930" y="20808"/>
                  <a:pt x="12070" y="20963"/>
                </a:cubicBezTo>
                <a:cubicBezTo>
                  <a:pt x="13488" y="22552"/>
                  <a:pt x="15695" y="20678"/>
                  <a:pt x="17507" y="20532"/>
                </a:cubicBezTo>
                <a:lnTo>
                  <a:pt x="17542" y="20524"/>
                </a:lnTo>
                <a:cubicBezTo>
                  <a:pt x="17438" y="17983"/>
                  <a:pt x="16101" y="14890"/>
                  <a:pt x="17235" y="12902"/>
                </a:cubicBezTo>
                <a:cubicBezTo>
                  <a:pt x="17345" y="12707"/>
                  <a:pt x="17586" y="12752"/>
                  <a:pt x="17762" y="12780"/>
                </a:cubicBezTo>
                <a:cubicBezTo>
                  <a:pt x="17983" y="12817"/>
                  <a:pt x="18174" y="13016"/>
                  <a:pt x="18374" y="13150"/>
                </a:cubicBezTo>
                <a:cubicBezTo>
                  <a:pt x="18627" y="13321"/>
                  <a:pt x="18844" y="13626"/>
                  <a:pt x="19120" y="13703"/>
                </a:cubicBezTo>
                <a:cubicBezTo>
                  <a:pt x="19497" y="13809"/>
                  <a:pt x="19917" y="13768"/>
                  <a:pt x="20271" y="13553"/>
                </a:cubicBezTo>
                <a:cubicBezTo>
                  <a:pt x="20584" y="13362"/>
                  <a:pt x="20831" y="12975"/>
                  <a:pt x="21034" y="12589"/>
                </a:cubicBezTo>
                <a:cubicBezTo>
                  <a:pt x="21286" y="12114"/>
                  <a:pt x="21477" y="11561"/>
                  <a:pt x="21570" y="10984"/>
                </a:cubicBezTo>
                <a:cubicBezTo>
                  <a:pt x="21608" y="10740"/>
                  <a:pt x="21608" y="10476"/>
                  <a:pt x="21570" y="10232"/>
                </a:cubicBezTo>
                <a:cubicBezTo>
                  <a:pt x="21504" y="9813"/>
                  <a:pt x="21361" y="9411"/>
                  <a:pt x="21187" y="9057"/>
                </a:cubicBezTo>
                <a:cubicBezTo>
                  <a:pt x="21042" y="8764"/>
                  <a:pt x="20868" y="8492"/>
                  <a:pt x="20654" y="8305"/>
                </a:cubicBezTo>
                <a:cubicBezTo>
                  <a:pt x="20448" y="8126"/>
                  <a:pt x="20204" y="8016"/>
                  <a:pt x="19964" y="7984"/>
                </a:cubicBezTo>
                <a:cubicBezTo>
                  <a:pt x="19581" y="7935"/>
                  <a:pt x="19186" y="8041"/>
                  <a:pt x="18818" y="8199"/>
                </a:cubicBezTo>
                <a:cubicBezTo>
                  <a:pt x="18601" y="8293"/>
                  <a:pt x="18429" y="8553"/>
                  <a:pt x="18209" y="8626"/>
                </a:cubicBezTo>
                <a:cubicBezTo>
                  <a:pt x="18061" y="8675"/>
                  <a:pt x="17896" y="8699"/>
                  <a:pt x="17751" y="8626"/>
                </a:cubicBezTo>
                <a:cubicBezTo>
                  <a:pt x="17597" y="8549"/>
                  <a:pt x="17432" y="8411"/>
                  <a:pt x="17368" y="8199"/>
                </a:cubicBezTo>
                <a:cubicBezTo>
                  <a:pt x="16747" y="6191"/>
                  <a:pt x="17623" y="3631"/>
                  <a:pt x="17751" y="1342"/>
                </a:cubicBezTo>
                <a:lnTo>
                  <a:pt x="17722" y="1358"/>
                </a:lnTo>
                <a:cubicBezTo>
                  <a:pt x="16089" y="1180"/>
                  <a:pt x="14262" y="-48"/>
                  <a:pt x="12829" y="822"/>
                </a:cubicBezTo>
                <a:cubicBezTo>
                  <a:pt x="12679" y="911"/>
                  <a:pt x="12580" y="1143"/>
                  <a:pt x="12525" y="1358"/>
                </a:cubicBezTo>
                <a:cubicBezTo>
                  <a:pt x="12473" y="1562"/>
                  <a:pt x="12490" y="1793"/>
                  <a:pt x="12525" y="2001"/>
                </a:cubicBezTo>
                <a:cubicBezTo>
                  <a:pt x="12577" y="2310"/>
                  <a:pt x="12763" y="2549"/>
                  <a:pt x="12829" y="2854"/>
                </a:cubicBezTo>
                <a:cubicBezTo>
                  <a:pt x="12942" y="3370"/>
                  <a:pt x="13018" y="3923"/>
                  <a:pt x="12983" y="4460"/>
                </a:cubicBezTo>
                <a:cubicBezTo>
                  <a:pt x="12960" y="4797"/>
                  <a:pt x="12882" y="5139"/>
                  <a:pt x="12754" y="5427"/>
                </a:cubicBezTo>
                <a:cubicBezTo>
                  <a:pt x="12621" y="5728"/>
                  <a:pt x="12426" y="5972"/>
                  <a:pt x="12217" y="6175"/>
                </a:cubicBezTo>
                <a:cubicBezTo>
                  <a:pt x="11965" y="6419"/>
                  <a:pt x="11678" y="6618"/>
                  <a:pt x="11379" y="6712"/>
                </a:cubicBezTo>
                <a:cubicBezTo>
                  <a:pt x="11205" y="6765"/>
                  <a:pt x="11017" y="6765"/>
                  <a:pt x="10843" y="6712"/>
                </a:cubicBezTo>
                <a:cubicBezTo>
                  <a:pt x="10431" y="6582"/>
                  <a:pt x="10037" y="6313"/>
                  <a:pt x="9697" y="5960"/>
                </a:cubicBezTo>
                <a:cubicBezTo>
                  <a:pt x="9422" y="5675"/>
                  <a:pt x="9146" y="5330"/>
                  <a:pt x="9010" y="4891"/>
                </a:cubicBezTo>
                <a:cubicBezTo>
                  <a:pt x="8856" y="4395"/>
                  <a:pt x="8827" y="3805"/>
                  <a:pt x="8903" y="3277"/>
                </a:cubicBezTo>
                <a:cubicBezTo>
                  <a:pt x="8958" y="2891"/>
                  <a:pt x="9175" y="2586"/>
                  <a:pt x="9297" y="2232"/>
                </a:cubicBezTo>
                <a:cubicBezTo>
                  <a:pt x="9393" y="1952"/>
                  <a:pt x="9535" y="1684"/>
                  <a:pt x="9561" y="1375"/>
                </a:cubicBezTo>
                <a:cubicBezTo>
                  <a:pt x="9581" y="1127"/>
                  <a:pt x="9613" y="789"/>
                  <a:pt x="9474" y="635"/>
                </a:cubicBezTo>
                <a:cubicBezTo>
                  <a:pt x="8056" y="-954"/>
                  <a:pt x="5849" y="924"/>
                  <a:pt x="4036" y="1066"/>
                </a:cubicBezTo>
                <a:lnTo>
                  <a:pt x="4057" y="1127"/>
                </a:lnTo>
                <a:cubicBezTo>
                  <a:pt x="4158" y="3667"/>
                  <a:pt x="5498" y="6760"/>
                  <a:pt x="4364" y="8748"/>
                </a:cubicBezTo>
                <a:cubicBezTo>
                  <a:pt x="4254" y="8943"/>
                  <a:pt x="4013" y="8899"/>
                  <a:pt x="3836" y="8870"/>
                </a:cubicBezTo>
                <a:cubicBezTo>
                  <a:pt x="3616" y="8833"/>
                  <a:pt x="3424" y="8634"/>
                  <a:pt x="3224" y="8500"/>
                </a:cubicBezTo>
                <a:cubicBezTo>
                  <a:pt x="2972" y="8329"/>
                  <a:pt x="2754" y="8025"/>
                  <a:pt x="2479" y="7947"/>
                </a:cubicBezTo>
                <a:cubicBezTo>
                  <a:pt x="2102" y="7842"/>
                  <a:pt x="1681" y="7882"/>
                  <a:pt x="1328" y="8098"/>
                </a:cubicBezTo>
                <a:cubicBezTo>
                  <a:pt x="1014" y="8289"/>
                  <a:pt x="768" y="8675"/>
                  <a:pt x="565" y="9061"/>
                </a:cubicBezTo>
                <a:cubicBezTo>
                  <a:pt x="312" y="9537"/>
                  <a:pt x="121" y="10089"/>
                  <a:pt x="28" y="10667"/>
                </a:cubicBezTo>
                <a:cubicBezTo>
                  <a:pt x="-9" y="10911"/>
                  <a:pt x="-9" y="11175"/>
                  <a:pt x="28" y="11419"/>
                </a:cubicBezTo>
                <a:cubicBezTo>
                  <a:pt x="95" y="11837"/>
                  <a:pt x="237" y="12240"/>
                  <a:pt x="411" y="12593"/>
                </a:cubicBezTo>
                <a:cubicBezTo>
                  <a:pt x="556" y="12886"/>
                  <a:pt x="730" y="13158"/>
                  <a:pt x="945" y="13345"/>
                </a:cubicBezTo>
                <a:cubicBezTo>
                  <a:pt x="1151" y="13524"/>
                  <a:pt x="1394" y="13634"/>
                  <a:pt x="1635" y="13666"/>
                </a:cubicBezTo>
                <a:cubicBezTo>
                  <a:pt x="2018" y="13715"/>
                  <a:pt x="2412" y="13610"/>
                  <a:pt x="2780" y="13451"/>
                </a:cubicBezTo>
                <a:cubicBezTo>
                  <a:pt x="2998" y="13358"/>
                  <a:pt x="3169" y="13097"/>
                  <a:pt x="3390" y="13024"/>
                </a:cubicBezTo>
                <a:cubicBezTo>
                  <a:pt x="3537" y="12975"/>
                  <a:pt x="3703" y="12951"/>
                  <a:pt x="3848" y="13024"/>
                </a:cubicBezTo>
                <a:cubicBezTo>
                  <a:pt x="4001" y="13101"/>
                  <a:pt x="4167" y="13240"/>
                  <a:pt x="4231" y="13451"/>
                </a:cubicBezTo>
                <a:cubicBezTo>
                  <a:pt x="4851" y="15459"/>
                  <a:pt x="3975" y="18024"/>
                  <a:pt x="3848" y="20308"/>
                </a:cubicBezTo>
                <a:lnTo>
                  <a:pt x="3822" y="20239"/>
                </a:lnTo>
                <a:close/>
              </a:path>
            </a:pathLst>
          </a:custGeom>
          <a:solidFill>
            <a:srgbClr val="dee2e6"/>
          </a:solidFill>
          <a:ln>
            <a:noFill/>
          </a:ln>
          <a:effectLst>
            <a:outerShdw dir="2700000" dist="10335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49" name="CustomShape 14"/>
          <p:cNvSpPr/>
          <p:nvPr/>
        </p:nvSpPr>
        <p:spPr>
          <a:xfrm>
            <a:off x="496800" y="1120320"/>
            <a:ext cx="1096200" cy="122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PT" sz="80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endParaRPr b="0" lang="pt-PT" sz="8000" spc="-1" strike="noStrike">
              <a:latin typeface="Arial"/>
            </a:endParaRPr>
          </a:p>
        </p:txBody>
      </p:sp>
      <p:sp>
        <p:nvSpPr>
          <p:cNvPr id="550" name="CustomShape 15"/>
          <p:cNvSpPr/>
          <p:nvPr/>
        </p:nvSpPr>
        <p:spPr>
          <a:xfrm>
            <a:off x="9108000" y="4212000"/>
            <a:ext cx="1096200" cy="11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PT" sz="7200" spc="-1" strike="noStrike">
                <a:solidFill>
                  <a:srgbClr val="000000"/>
                </a:solidFill>
                <a:latin typeface="Arial"/>
                <a:ea typeface="DejaVu Sans"/>
              </a:rPr>
              <a:t>”</a:t>
            </a:r>
            <a:endParaRPr b="0" lang="pt-PT" sz="7200" spc="-1" strike="noStrike">
              <a:latin typeface="Arial"/>
            </a:endParaRPr>
          </a:p>
        </p:txBody>
      </p:sp>
      <p:sp>
        <p:nvSpPr>
          <p:cNvPr id="551" name="CustomShape 16"/>
          <p:cNvSpPr/>
          <p:nvPr/>
        </p:nvSpPr>
        <p:spPr>
          <a:xfrm>
            <a:off x="7372080" y="4974480"/>
            <a:ext cx="1683720" cy="1644840"/>
          </a:xfrm>
          <a:prstGeom prst="ellipse">
            <a:avLst/>
          </a:prstGeom>
          <a:solidFill>
            <a:srgbClr val="8d99ae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2" name="CustomShape 17"/>
          <p:cNvSpPr/>
          <p:nvPr/>
        </p:nvSpPr>
        <p:spPr>
          <a:xfrm>
            <a:off x="7868160" y="-329040"/>
            <a:ext cx="2010600" cy="2010600"/>
          </a:xfrm>
          <a:prstGeom prst="ellipse">
            <a:avLst/>
          </a:prstGeom>
          <a:solidFill>
            <a:srgbClr val="8d99ae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53" name="Imagem 495" descr=""/>
          <p:cNvPicPr/>
          <p:nvPr/>
        </p:nvPicPr>
        <p:blipFill>
          <a:blip r:embed="rId3"/>
          <a:stretch/>
        </p:blipFill>
        <p:spPr>
          <a:xfrm>
            <a:off x="228600" y="4895640"/>
            <a:ext cx="1520280" cy="854640"/>
          </a:xfrm>
          <a:prstGeom prst="rect">
            <a:avLst/>
          </a:prstGeom>
          <a:ln>
            <a:noFill/>
          </a:ln>
        </p:spPr>
      </p:pic>
      <p:sp>
        <p:nvSpPr>
          <p:cNvPr id="554" name="CustomShape 18"/>
          <p:cNvSpPr/>
          <p:nvPr/>
        </p:nvSpPr>
        <p:spPr>
          <a:xfrm>
            <a:off x="9350280" y="5121000"/>
            <a:ext cx="1665720" cy="44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C6C38209-AF7C-4BC3-A11F-EB8CFF3C8CC1}" type="slidenum"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pt-PT" sz="2400" spc="-1" strike="noStrike">
              <a:latin typeface="Arial"/>
            </a:endParaRPr>
          </a:p>
        </p:txBody>
      </p:sp>
      <p:sp>
        <p:nvSpPr>
          <p:cNvPr id="555" name="CustomShape 19"/>
          <p:cNvSpPr/>
          <p:nvPr/>
        </p:nvSpPr>
        <p:spPr>
          <a:xfrm>
            <a:off x="72360" y="59400"/>
            <a:ext cx="4822920" cy="33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PT" sz="1600" spc="-1" strike="noStrike">
                <a:solidFill>
                  <a:srgbClr val="000000"/>
                </a:solidFill>
                <a:latin typeface="Arial"/>
                <a:ea typeface="DejaVu Sans"/>
              </a:rPr>
              <a:t>UFCD 5437 - Noções de Economia de Empresa</a:t>
            </a:r>
            <a:endParaRPr b="0" lang="pt-PT" sz="1600" spc="-1" strike="noStrike">
              <a:latin typeface="Arial"/>
            </a:endParaRPr>
          </a:p>
        </p:txBody>
      </p:sp>
      <p:sp>
        <p:nvSpPr>
          <p:cNvPr id="556" name="PlaceHolder 20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PT" sz="4400" spc="-1" strike="noStrike">
                <a:latin typeface="Arial"/>
              </a:rPr>
              <a:t>Click to edit the title text format</a:t>
            </a:r>
            <a:endParaRPr b="0" lang="pt-PT" sz="4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  <p:sldLayoutId id="2147483803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8503920" y="5120640"/>
            <a:ext cx="1279080" cy="90360"/>
          </a:xfrm>
          <a:prstGeom prst="rect">
            <a:avLst/>
          </a:prstGeom>
          <a:solidFill>
            <a:srgbClr val="cccccc">
              <a:alpha val="7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2"/>
          <p:cNvSpPr/>
          <p:nvPr/>
        </p:nvSpPr>
        <p:spPr>
          <a:xfrm>
            <a:off x="8321040" y="5303520"/>
            <a:ext cx="913320" cy="90360"/>
          </a:xfrm>
          <a:prstGeom prst="rect">
            <a:avLst/>
          </a:prstGeom>
          <a:solidFill>
            <a:srgbClr val="cccccc">
              <a:alpha val="7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3"/>
          <p:cNvSpPr/>
          <p:nvPr/>
        </p:nvSpPr>
        <p:spPr>
          <a:xfrm>
            <a:off x="8869680" y="5486400"/>
            <a:ext cx="913320" cy="90360"/>
          </a:xfrm>
          <a:prstGeom prst="rect">
            <a:avLst/>
          </a:prstGeom>
          <a:solidFill>
            <a:srgbClr val="cccccc">
              <a:alpha val="7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4"/>
          <p:cNvSpPr/>
          <p:nvPr/>
        </p:nvSpPr>
        <p:spPr>
          <a:xfrm flipH="1" flipV="1">
            <a:off x="272880" y="547200"/>
            <a:ext cx="1279080" cy="90360"/>
          </a:xfrm>
          <a:prstGeom prst="rect">
            <a:avLst/>
          </a:prstGeom>
          <a:solidFill>
            <a:srgbClr val="cccccc">
              <a:alpha val="7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5"/>
          <p:cNvSpPr/>
          <p:nvPr/>
        </p:nvSpPr>
        <p:spPr>
          <a:xfrm flipH="1" flipV="1">
            <a:off x="821520" y="364320"/>
            <a:ext cx="913320" cy="90360"/>
          </a:xfrm>
          <a:prstGeom prst="rect">
            <a:avLst/>
          </a:prstGeom>
          <a:solidFill>
            <a:srgbClr val="cccccc">
              <a:alpha val="7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6"/>
          <p:cNvSpPr/>
          <p:nvPr/>
        </p:nvSpPr>
        <p:spPr>
          <a:xfrm flipH="1" flipV="1">
            <a:off x="272880" y="181440"/>
            <a:ext cx="913320" cy="90360"/>
          </a:xfrm>
          <a:prstGeom prst="rect">
            <a:avLst/>
          </a:prstGeom>
          <a:solidFill>
            <a:srgbClr val="cccccc">
              <a:alpha val="7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7"/>
          <p:cNvSpPr/>
          <p:nvPr/>
        </p:nvSpPr>
        <p:spPr>
          <a:xfrm>
            <a:off x="3474720" y="2560320"/>
            <a:ext cx="2742120" cy="2742120"/>
          </a:xfrm>
          <a:prstGeom prst="ellipse">
            <a:avLst/>
          </a:prstGeom>
          <a:solidFill>
            <a:srgbClr val="8d99ae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5" name="Imagem 64" descr=""/>
          <p:cNvPicPr/>
          <p:nvPr/>
        </p:nvPicPr>
        <p:blipFill>
          <a:blip r:embed="rId2"/>
          <a:stretch/>
        </p:blipFill>
        <p:spPr>
          <a:xfrm>
            <a:off x="228600" y="4895280"/>
            <a:ext cx="1520280" cy="854640"/>
          </a:xfrm>
          <a:prstGeom prst="rect">
            <a:avLst/>
          </a:prstGeom>
          <a:ln>
            <a:noFill/>
          </a:ln>
        </p:spPr>
      </p:pic>
      <p:sp>
        <p:nvSpPr>
          <p:cNvPr id="66" name="CustomShape 8"/>
          <p:cNvSpPr/>
          <p:nvPr/>
        </p:nvSpPr>
        <p:spPr>
          <a:xfrm>
            <a:off x="9350280" y="5121000"/>
            <a:ext cx="1665720" cy="44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4F8F89ED-EA12-4EB8-A6D9-BDFE9B6825C8}" type="slidenum"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pt-PT" sz="2400" spc="-1" strike="noStrike">
              <a:latin typeface="Arial"/>
            </a:endParaRPr>
          </a:p>
        </p:txBody>
      </p:sp>
      <p:sp>
        <p:nvSpPr>
          <p:cNvPr id="67" name="CustomShape 9"/>
          <p:cNvSpPr/>
          <p:nvPr/>
        </p:nvSpPr>
        <p:spPr>
          <a:xfrm>
            <a:off x="72360" y="59400"/>
            <a:ext cx="4822920" cy="33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PT" sz="1600" spc="-1" strike="noStrike">
                <a:solidFill>
                  <a:srgbClr val="000000"/>
                </a:solidFill>
                <a:latin typeface="Arial"/>
                <a:ea typeface="DejaVu Sans"/>
              </a:rPr>
              <a:t>UFCD 5437 - Noções de Economia de Empresa</a:t>
            </a:r>
            <a:endParaRPr b="0" lang="pt-PT" sz="1600" spc="-1" strike="noStrike">
              <a:latin typeface="Arial"/>
            </a:endParaRPr>
          </a:p>
        </p:txBody>
      </p:sp>
      <p:sp>
        <p:nvSpPr>
          <p:cNvPr id="68" name="PlaceHolder 10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PT" sz="4400" spc="-1" strike="noStrike">
                <a:latin typeface="Arial"/>
              </a:rPr>
              <a:t>Click to edit the title text format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69" name="PlaceHolder 11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Click to edit the outline text format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Second Outline Level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Third Outline Level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Fourth Outline Level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Fifth Outline Level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Sixth Outline Level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Seventh Outline Level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Imagem 105" descr=""/>
          <p:cNvPicPr/>
          <p:nvPr/>
        </p:nvPicPr>
        <p:blipFill>
          <a:blip r:embed="rId2"/>
          <a:stretch/>
        </p:blipFill>
        <p:spPr>
          <a:xfrm>
            <a:off x="6299640" y="1600200"/>
            <a:ext cx="3780000" cy="3256200"/>
          </a:xfrm>
          <a:prstGeom prst="rect">
            <a:avLst/>
          </a:prstGeom>
          <a:ln>
            <a:noFill/>
          </a:ln>
        </p:spPr>
      </p:pic>
      <p:sp>
        <p:nvSpPr>
          <p:cNvPr id="107" name="CustomShape 1"/>
          <p:cNvSpPr/>
          <p:nvPr/>
        </p:nvSpPr>
        <p:spPr>
          <a:xfrm rot="18876000">
            <a:off x="8645400" y="-404640"/>
            <a:ext cx="2894400" cy="2894400"/>
          </a:xfrm>
          <a:prstGeom prst="rect">
            <a:avLst/>
          </a:prstGeom>
          <a:solidFill>
            <a:srgbClr val="ced4d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2"/>
          <p:cNvSpPr/>
          <p:nvPr/>
        </p:nvSpPr>
        <p:spPr>
          <a:xfrm rot="18876000">
            <a:off x="8665560" y="3983040"/>
            <a:ext cx="2894400" cy="2894400"/>
          </a:xfrm>
          <a:prstGeom prst="rect">
            <a:avLst/>
          </a:prstGeom>
          <a:solidFill>
            <a:srgbClr val="ced4d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3"/>
          <p:cNvSpPr/>
          <p:nvPr/>
        </p:nvSpPr>
        <p:spPr>
          <a:xfrm rot="18964800">
            <a:off x="993240" y="5915880"/>
            <a:ext cx="2587680" cy="730440"/>
          </a:xfrm>
          <a:prstGeom prst="rect">
            <a:avLst/>
          </a:prstGeom>
          <a:solidFill>
            <a:srgbClr val="8d99ae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4"/>
          <p:cNvSpPr/>
          <p:nvPr/>
        </p:nvSpPr>
        <p:spPr>
          <a:xfrm rot="18964800">
            <a:off x="-1296720" y="5513760"/>
            <a:ext cx="2587680" cy="730440"/>
          </a:xfrm>
          <a:prstGeom prst="rect">
            <a:avLst/>
          </a:prstGeom>
          <a:solidFill>
            <a:srgbClr val="8d99ae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5"/>
          <p:cNvSpPr/>
          <p:nvPr/>
        </p:nvSpPr>
        <p:spPr>
          <a:xfrm rot="18964800">
            <a:off x="3681360" y="339480"/>
            <a:ext cx="3456720" cy="921240"/>
          </a:xfrm>
          <a:prstGeom prst="rect">
            <a:avLst/>
          </a:prstGeom>
          <a:solidFill>
            <a:srgbClr val="8d99ae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6"/>
          <p:cNvSpPr/>
          <p:nvPr/>
        </p:nvSpPr>
        <p:spPr>
          <a:xfrm rot="18964800">
            <a:off x="1445040" y="-757440"/>
            <a:ext cx="2587680" cy="730440"/>
          </a:xfrm>
          <a:prstGeom prst="rect">
            <a:avLst/>
          </a:prstGeom>
          <a:solidFill>
            <a:srgbClr val="8d99ae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7"/>
          <p:cNvSpPr/>
          <p:nvPr/>
        </p:nvSpPr>
        <p:spPr>
          <a:xfrm rot="18964800">
            <a:off x="-726840" y="3295080"/>
            <a:ext cx="2587680" cy="511920"/>
          </a:xfrm>
          <a:prstGeom prst="rect">
            <a:avLst/>
          </a:prstGeom>
          <a:solidFill>
            <a:srgbClr val="8d99ae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4" name="Imagem 113" descr=""/>
          <p:cNvPicPr/>
          <p:nvPr/>
        </p:nvPicPr>
        <p:blipFill>
          <a:blip r:embed="rId3"/>
          <a:stretch/>
        </p:blipFill>
        <p:spPr>
          <a:xfrm>
            <a:off x="228600" y="4895640"/>
            <a:ext cx="1520280" cy="854640"/>
          </a:xfrm>
          <a:prstGeom prst="rect">
            <a:avLst/>
          </a:prstGeom>
          <a:ln>
            <a:noFill/>
          </a:ln>
        </p:spPr>
      </p:pic>
      <p:sp>
        <p:nvSpPr>
          <p:cNvPr id="115" name="CustomShape 8"/>
          <p:cNvSpPr/>
          <p:nvPr/>
        </p:nvSpPr>
        <p:spPr>
          <a:xfrm>
            <a:off x="9350280" y="5121000"/>
            <a:ext cx="1665720" cy="44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4F736D4D-90B6-48F4-8813-DA101E867718}" type="slidenum"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pt-PT" sz="2400" spc="-1" strike="noStrike">
              <a:latin typeface="Arial"/>
            </a:endParaRPr>
          </a:p>
        </p:txBody>
      </p:sp>
      <p:sp>
        <p:nvSpPr>
          <p:cNvPr id="116" name="CustomShape 9"/>
          <p:cNvSpPr/>
          <p:nvPr/>
        </p:nvSpPr>
        <p:spPr>
          <a:xfrm>
            <a:off x="72360" y="59400"/>
            <a:ext cx="4822920" cy="33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PT" sz="1600" spc="-1" strike="noStrike">
                <a:solidFill>
                  <a:srgbClr val="000000"/>
                </a:solidFill>
                <a:latin typeface="Arial"/>
                <a:ea typeface="DejaVu Sans"/>
              </a:rPr>
              <a:t>UFCD 5437 - Noções de Economia de Empresa</a:t>
            </a:r>
            <a:endParaRPr b="0" lang="pt-PT" sz="1600" spc="-1" strike="noStrike">
              <a:latin typeface="Arial"/>
            </a:endParaRPr>
          </a:p>
        </p:txBody>
      </p:sp>
      <p:sp>
        <p:nvSpPr>
          <p:cNvPr id="117" name="PlaceHolder 10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PT" sz="4400" spc="-1" strike="noStrike">
                <a:latin typeface="Arial"/>
              </a:rPr>
              <a:t>Click to edit the title text format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118" name="PlaceHolder 11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Click to edit the outline text format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Second Outline Level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Third Outline Level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Fourth Outline Level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Fifth Outline Level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Sixth Outline Level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Seventh Outline Level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Imagem 203" descr=""/>
          <p:cNvPicPr/>
          <p:nvPr/>
        </p:nvPicPr>
        <p:blipFill>
          <a:blip r:embed="rId2"/>
          <a:stretch/>
        </p:blipFill>
        <p:spPr>
          <a:xfrm>
            <a:off x="228600" y="4896360"/>
            <a:ext cx="1520280" cy="854640"/>
          </a:xfrm>
          <a:prstGeom prst="rect">
            <a:avLst/>
          </a:prstGeom>
          <a:ln>
            <a:noFill/>
          </a:ln>
        </p:spPr>
      </p:pic>
      <p:sp>
        <p:nvSpPr>
          <p:cNvPr id="156" name="CustomShape 1"/>
          <p:cNvSpPr/>
          <p:nvPr/>
        </p:nvSpPr>
        <p:spPr>
          <a:xfrm rot="18964800">
            <a:off x="3681360" y="340200"/>
            <a:ext cx="3456720" cy="921240"/>
          </a:xfrm>
          <a:prstGeom prst="rect">
            <a:avLst/>
          </a:prstGeom>
          <a:solidFill>
            <a:srgbClr val="8d99ae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2"/>
          <p:cNvSpPr/>
          <p:nvPr/>
        </p:nvSpPr>
        <p:spPr>
          <a:xfrm rot="18964800">
            <a:off x="1445040" y="-756720"/>
            <a:ext cx="2587680" cy="730440"/>
          </a:xfrm>
          <a:prstGeom prst="rect">
            <a:avLst/>
          </a:prstGeom>
          <a:solidFill>
            <a:srgbClr val="8d99ae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3"/>
          <p:cNvSpPr/>
          <p:nvPr/>
        </p:nvSpPr>
        <p:spPr>
          <a:xfrm rot="18964800">
            <a:off x="-726840" y="3295080"/>
            <a:ext cx="2587680" cy="511920"/>
          </a:xfrm>
          <a:prstGeom prst="rect">
            <a:avLst/>
          </a:prstGeom>
          <a:solidFill>
            <a:srgbClr val="8d99ae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4"/>
          <p:cNvSpPr/>
          <p:nvPr/>
        </p:nvSpPr>
        <p:spPr>
          <a:xfrm rot="18964800">
            <a:off x="-1296000" y="5514480"/>
            <a:ext cx="2587680" cy="730440"/>
          </a:xfrm>
          <a:prstGeom prst="rect">
            <a:avLst/>
          </a:prstGeom>
          <a:solidFill>
            <a:srgbClr val="8d99ae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5"/>
          <p:cNvSpPr/>
          <p:nvPr/>
        </p:nvSpPr>
        <p:spPr>
          <a:xfrm rot="18964800">
            <a:off x="993240" y="5916600"/>
            <a:ext cx="2587680" cy="730440"/>
          </a:xfrm>
          <a:prstGeom prst="rect">
            <a:avLst/>
          </a:prstGeom>
          <a:solidFill>
            <a:srgbClr val="8d99ae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1" name="Imagem 209" descr=""/>
          <p:cNvPicPr/>
          <p:nvPr/>
        </p:nvPicPr>
        <p:blipFill>
          <a:blip r:embed="rId3"/>
          <a:stretch/>
        </p:blipFill>
        <p:spPr>
          <a:xfrm>
            <a:off x="6911280" y="1828800"/>
            <a:ext cx="2735280" cy="2970720"/>
          </a:xfrm>
          <a:prstGeom prst="rect">
            <a:avLst/>
          </a:prstGeom>
          <a:ln>
            <a:noFill/>
          </a:ln>
        </p:spPr>
      </p:pic>
      <p:sp>
        <p:nvSpPr>
          <p:cNvPr id="162" name="CustomShape 6"/>
          <p:cNvSpPr/>
          <p:nvPr/>
        </p:nvSpPr>
        <p:spPr>
          <a:xfrm rot="18876000">
            <a:off x="8645400" y="-403920"/>
            <a:ext cx="2894400" cy="2894400"/>
          </a:xfrm>
          <a:prstGeom prst="rect">
            <a:avLst/>
          </a:prstGeom>
          <a:solidFill>
            <a:srgbClr val="ced4d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7"/>
          <p:cNvSpPr/>
          <p:nvPr/>
        </p:nvSpPr>
        <p:spPr>
          <a:xfrm rot="18876000">
            <a:off x="8665560" y="3983760"/>
            <a:ext cx="2894400" cy="2894400"/>
          </a:xfrm>
          <a:prstGeom prst="rect">
            <a:avLst/>
          </a:prstGeom>
          <a:solidFill>
            <a:srgbClr val="ced4d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8"/>
          <p:cNvSpPr/>
          <p:nvPr/>
        </p:nvSpPr>
        <p:spPr>
          <a:xfrm>
            <a:off x="9350280" y="5121000"/>
            <a:ext cx="1665720" cy="44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FBBB9509-ABD2-40D0-952D-77EE8EC9D63D}" type="slidenum"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pt-PT" sz="2400" spc="-1" strike="noStrike">
              <a:latin typeface="Arial"/>
            </a:endParaRPr>
          </a:p>
        </p:txBody>
      </p:sp>
      <p:sp>
        <p:nvSpPr>
          <p:cNvPr id="165" name="CustomShape 9"/>
          <p:cNvSpPr/>
          <p:nvPr/>
        </p:nvSpPr>
        <p:spPr>
          <a:xfrm>
            <a:off x="72360" y="59400"/>
            <a:ext cx="4822920" cy="33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PT" sz="1600" spc="-1" strike="noStrike">
                <a:solidFill>
                  <a:srgbClr val="000000"/>
                </a:solidFill>
                <a:latin typeface="Arial"/>
                <a:ea typeface="DejaVu Sans"/>
              </a:rPr>
              <a:t>UFCD 5437 - Noções de Economia de Empresa</a:t>
            </a:r>
            <a:endParaRPr b="0" lang="pt-PT" sz="1600" spc="-1" strike="noStrike">
              <a:latin typeface="Arial"/>
            </a:endParaRPr>
          </a:p>
        </p:txBody>
      </p:sp>
      <p:sp>
        <p:nvSpPr>
          <p:cNvPr id="166" name="PlaceHolder 10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PT" sz="4400" spc="-1" strike="noStrike">
                <a:latin typeface="Arial"/>
              </a:rPr>
              <a:t>Click to edit the title text format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167" name="PlaceHolder 11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Click to edit the outline text format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Second Outline Level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Third Outline Level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Fourth Outline Level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Fifth Outline Level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Sixth Outline Level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Seventh Outline Level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 rot="18964800">
            <a:off x="-1295640" y="5514840"/>
            <a:ext cx="2587680" cy="730440"/>
          </a:xfrm>
          <a:prstGeom prst="rect">
            <a:avLst/>
          </a:prstGeom>
          <a:solidFill>
            <a:srgbClr val="8d99ae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2"/>
          <p:cNvSpPr/>
          <p:nvPr/>
        </p:nvSpPr>
        <p:spPr>
          <a:xfrm rot="18964800">
            <a:off x="993240" y="5916960"/>
            <a:ext cx="2587680" cy="730440"/>
          </a:xfrm>
          <a:prstGeom prst="rect">
            <a:avLst/>
          </a:prstGeom>
          <a:solidFill>
            <a:srgbClr val="8d99ae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3"/>
          <p:cNvSpPr/>
          <p:nvPr/>
        </p:nvSpPr>
        <p:spPr>
          <a:xfrm rot="18964800">
            <a:off x="-726840" y="3295080"/>
            <a:ext cx="2587680" cy="511920"/>
          </a:xfrm>
          <a:prstGeom prst="rect">
            <a:avLst/>
          </a:prstGeom>
          <a:solidFill>
            <a:srgbClr val="8d99ae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7" name="Imagem 255" descr=""/>
          <p:cNvPicPr/>
          <p:nvPr/>
        </p:nvPicPr>
        <p:blipFill>
          <a:blip r:embed="rId2"/>
          <a:stretch/>
        </p:blipFill>
        <p:spPr>
          <a:xfrm>
            <a:off x="228600" y="4896720"/>
            <a:ext cx="1520280" cy="854640"/>
          </a:xfrm>
          <a:prstGeom prst="rect">
            <a:avLst/>
          </a:prstGeom>
          <a:ln>
            <a:noFill/>
          </a:ln>
        </p:spPr>
      </p:pic>
      <p:sp>
        <p:nvSpPr>
          <p:cNvPr id="208" name="CustomShape 4"/>
          <p:cNvSpPr/>
          <p:nvPr/>
        </p:nvSpPr>
        <p:spPr>
          <a:xfrm rot="18964800">
            <a:off x="3681360" y="340560"/>
            <a:ext cx="3456720" cy="921240"/>
          </a:xfrm>
          <a:prstGeom prst="rect">
            <a:avLst/>
          </a:prstGeom>
          <a:solidFill>
            <a:srgbClr val="8d99ae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5"/>
          <p:cNvSpPr/>
          <p:nvPr/>
        </p:nvSpPr>
        <p:spPr>
          <a:xfrm rot="18964800">
            <a:off x="1445040" y="-756360"/>
            <a:ext cx="2587680" cy="730440"/>
          </a:xfrm>
          <a:prstGeom prst="rect">
            <a:avLst/>
          </a:prstGeom>
          <a:solidFill>
            <a:srgbClr val="8d99ae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0" name="Imagem 258" descr=""/>
          <p:cNvPicPr/>
          <p:nvPr/>
        </p:nvPicPr>
        <p:blipFill>
          <a:blip r:embed="rId3"/>
          <a:stretch/>
        </p:blipFill>
        <p:spPr>
          <a:xfrm>
            <a:off x="6834240" y="1974600"/>
            <a:ext cx="2812320" cy="2812320"/>
          </a:xfrm>
          <a:prstGeom prst="rect">
            <a:avLst/>
          </a:prstGeom>
          <a:ln>
            <a:noFill/>
          </a:ln>
        </p:spPr>
      </p:pic>
      <p:sp>
        <p:nvSpPr>
          <p:cNvPr id="211" name="CustomShape 6"/>
          <p:cNvSpPr/>
          <p:nvPr/>
        </p:nvSpPr>
        <p:spPr>
          <a:xfrm rot="18876000">
            <a:off x="8645400" y="-403560"/>
            <a:ext cx="2894400" cy="2894400"/>
          </a:xfrm>
          <a:prstGeom prst="rect">
            <a:avLst/>
          </a:prstGeom>
          <a:solidFill>
            <a:srgbClr val="ced4d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7"/>
          <p:cNvSpPr/>
          <p:nvPr/>
        </p:nvSpPr>
        <p:spPr>
          <a:xfrm rot="18876000">
            <a:off x="8665560" y="3984120"/>
            <a:ext cx="2894400" cy="2894400"/>
          </a:xfrm>
          <a:prstGeom prst="rect">
            <a:avLst/>
          </a:prstGeom>
          <a:solidFill>
            <a:srgbClr val="ced4d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8"/>
          <p:cNvSpPr/>
          <p:nvPr/>
        </p:nvSpPr>
        <p:spPr>
          <a:xfrm>
            <a:off x="9350280" y="5121000"/>
            <a:ext cx="1665720" cy="44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EBAE8CA1-FB40-4D56-BB1B-46552A3B38D3}" type="slidenum"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pt-PT" sz="2400" spc="-1" strike="noStrike">
              <a:latin typeface="Arial"/>
            </a:endParaRPr>
          </a:p>
        </p:txBody>
      </p:sp>
      <p:sp>
        <p:nvSpPr>
          <p:cNvPr id="214" name="CustomShape 9"/>
          <p:cNvSpPr/>
          <p:nvPr/>
        </p:nvSpPr>
        <p:spPr>
          <a:xfrm>
            <a:off x="72360" y="59400"/>
            <a:ext cx="4822920" cy="33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PT" sz="1600" spc="-1" strike="noStrike">
                <a:solidFill>
                  <a:srgbClr val="000000"/>
                </a:solidFill>
                <a:latin typeface="Arial"/>
                <a:ea typeface="DejaVu Sans"/>
              </a:rPr>
              <a:t>UFCD 5437 - Noções de Economia de Empresa</a:t>
            </a:r>
            <a:endParaRPr b="0" lang="pt-PT" sz="1600" spc="-1" strike="noStrike">
              <a:latin typeface="Arial"/>
            </a:endParaRPr>
          </a:p>
        </p:txBody>
      </p:sp>
      <p:sp>
        <p:nvSpPr>
          <p:cNvPr id="215" name="PlaceHolder 10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PT" sz="4400" spc="-1" strike="noStrike">
                <a:latin typeface="Arial"/>
              </a:rPr>
              <a:t>Click to edit the title text format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216" name="PlaceHolder 11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Click to edit the outline text format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Second Outline Level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Third Outline Level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Fourth Outline Level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Fifth Outline Level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Sixth Outline Level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Seventh Outline Level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Imagem 154" descr=""/>
          <p:cNvPicPr/>
          <p:nvPr/>
        </p:nvPicPr>
        <p:blipFill>
          <a:blip r:embed="rId2"/>
          <a:stretch/>
        </p:blipFill>
        <p:spPr>
          <a:xfrm>
            <a:off x="6606000" y="1764360"/>
            <a:ext cx="3035520" cy="3035520"/>
          </a:xfrm>
          <a:prstGeom prst="rect">
            <a:avLst/>
          </a:prstGeom>
          <a:ln>
            <a:noFill/>
          </a:ln>
        </p:spPr>
      </p:pic>
      <p:sp>
        <p:nvSpPr>
          <p:cNvPr id="254" name="CustomShape 1"/>
          <p:cNvSpPr/>
          <p:nvPr/>
        </p:nvSpPr>
        <p:spPr>
          <a:xfrm rot="18876000">
            <a:off x="8645400" y="-404280"/>
            <a:ext cx="2894400" cy="2894400"/>
          </a:xfrm>
          <a:prstGeom prst="rect">
            <a:avLst/>
          </a:prstGeom>
          <a:solidFill>
            <a:srgbClr val="ced4d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2"/>
          <p:cNvSpPr/>
          <p:nvPr/>
        </p:nvSpPr>
        <p:spPr>
          <a:xfrm rot="18876000">
            <a:off x="8665560" y="3983400"/>
            <a:ext cx="2894400" cy="2894400"/>
          </a:xfrm>
          <a:prstGeom prst="rect">
            <a:avLst/>
          </a:prstGeom>
          <a:solidFill>
            <a:srgbClr val="ced4d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3"/>
          <p:cNvSpPr/>
          <p:nvPr/>
        </p:nvSpPr>
        <p:spPr>
          <a:xfrm rot="18964800">
            <a:off x="-1296360" y="5514120"/>
            <a:ext cx="2587680" cy="730440"/>
          </a:xfrm>
          <a:prstGeom prst="rect">
            <a:avLst/>
          </a:prstGeom>
          <a:solidFill>
            <a:srgbClr val="8d99ae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4"/>
          <p:cNvSpPr/>
          <p:nvPr/>
        </p:nvSpPr>
        <p:spPr>
          <a:xfrm rot="18964800">
            <a:off x="993240" y="5916240"/>
            <a:ext cx="2587680" cy="730440"/>
          </a:xfrm>
          <a:prstGeom prst="rect">
            <a:avLst/>
          </a:prstGeom>
          <a:solidFill>
            <a:srgbClr val="8d99ae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5"/>
          <p:cNvSpPr/>
          <p:nvPr/>
        </p:nvSpPr>
        <p:spPr>
          <a:xfrm rot="18964800">
            <a:off x="-726840" y="3295080"/>
            <a:ext cx="2587680" cy="511920"/>
          </a:xfrm>
          <a:prstGeom prst="rect">
            <a:avLst/>
          </a:prstGeom>
          <a:solidFill>
            <a:srgbClr val="8d99ae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6"/>
          <p:cNvSpPr/>
          <p:nvPr/>
        </p:nvSpPr>
        <p:spPr>
          <a:xfrm rot="18964800">
            <a:off x="1445040" y="-757080"/>
            <a:ext cx="2587680" cy="730440"/>
          </a:xfrm>
          <a:prstGeom prst="rect">
            <a:avLst/>
          </a:prstGeom>
          <a:solidFill>
            <a:srgbClr val="8d99ae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7"/>
          <p:cNvSpPr/>
          <p:nvPr/>
        </p:nvSpPr>
        <p:spPr>
          <a:xfrm rot="18964800">
            <a:off x="3681360" y="339840"/>
            <a:ext cx="3456720" cy="921240"/>
          </a:xfrm>
          <a:prstGeom prst="rect">
            <a:avLst/>
          </a:prstGeom>
          <a:solidFill>
            <a:srgbClr val="8d99ae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1" name="Imagem 162" descr=""/>
          <p:cNvPicPr/>
          <p:nvPr/>
        </p:nvPicPr>
        <p:blipFill>
          <a:blip r:embed="rId3"/>
          <a:stretch/>
        </p:blipFill>
        <p:spPr>
          <a:xfrm>
            <a:off x="228600" y="4896000"/>
            <a:ext cx="1520280" cy="854640"/>
          </a:xfrm>
          <a:prstGeom prst="rect">
            <a:avLst/>
          </a:prstGeom>
          <a:ln>
            <a:noFill/>
          </a:ln>
        </p:spPr>
      </p:pic>
      <p:sp>
        <p:nvSpPr>
          <p:cNvPr id="262" name="CustomShape 8"/>
          <p:cNvSpPr/>
          <p:nvPr/>
        </p:nvSpPr>
        <p:spPr>
          <a:xfrm>
            <a:off x="9350280" y="5121000"/>
            <a:ext cx="1665720" cy="44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03082F20-EEAB-4A17-8415-510934E75B4F}" type="slidenum"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pt-PT" sz="2400" spc="-1" strike="noStrike">
              <a:latin typeface="Arial"/>
            </a:endParaRPr>
          </a:p>
        </p:txBody>
      </p:sp>
      <p:sp>
        <p:nvSpPr>
          <p:cNvPr id="263" name="CustomShape 9"/>
          <p:cNvSpPr/>
          <p:nvPr/>
        </p:nvSpPr>
        <p:spPr>
          <a:xfrm>
            <a:off x="72360" y="59400"/>
            <a:ext cx="4822920" cy="33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PT" sz="1600" spc="-1" strike="noStrike">
                <a:solidFill>
                  <a:srgbClr val="000000"/>
                </a:solidFill>
                <a:latin typeface="Arial"/>
                <a:ea typeface="DejaVu Sans"/>
              </a:rPr>
              <a:t>UFCD 5437 - Noções de Economia de Empresa</a:t>
            </a:r>
            <a:endParaRPr b="0" lang="pt-PT" sz="1600" spc="-1" strike="noStrike">
              <a:latin typeface="Arial"/>
            </a:endParaRPr>
          </a:p>
        </p:txBody>
      </p:sp>
      <p:sp>
        <p:nvSpPr>
          <p:cNvPr id="264" name="PlaceHolder 10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PT" sz="4400" spc="-1" strike="noStrike">
                <a:latin typeface="Arial"/>
              </a:rPr>
              <a:t>Click to edit the title text format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265" name="PlaceHolder 11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Click to edit the outline text format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Second Outline Level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Third Outline Level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Fourth Outline Level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Fifth Outline Level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Sixth Outline Level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Seventh Outline Level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8503920" y="5120640"/>
            <a:ext cx="1279080" cy="90360"/>
          </a:xfrm>
          <a:prstGeom prst="rect">
            <a:avLst/>
          </a:prstGeom>
          <a:solidFill>
            <a:srgbClr val="cccccc">
              <a:alpha val="7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2"/>
          <p:cNvSpPr/>
          <p:nvPr/>
        </p:nvSpPr>
        <p:spPr>
          <a:xfrm>
            <a:off x="8321040" y="5303520"/>
            <a:ext cx="913320" cy="90360"/>
          </a:xfrm>
          <a:prstGeom prst="rect">
            <a:avLst/>
          </a:prstGeom>
          <a:solidFill>
            <a:srgbClr val="cccccc">
              <a:alpha val="7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3"/>
          <p:cNvSpPr/>
          <p:nvPr/>
        </p:nvSpPr>
        <p:spPr>
          <a:xfrm>
            <a:off x="8869680" y="5486400"/>
            <a:ext cx="913320" cy="90360"/>
          </a:xfrm>
          <a:prstGeom prst="rect">
            <a:avLst/>
          </a:prstGeom>
          <a:solidFill>
            <a:srgbClr val="cccccc">
              <a:alpha val="7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4"/>
          <p:cNvSpPr/>
          <p:nvPr/>
        </p:nvSpPr>
        <p:spPr>
          <a:xfrm flipH="1" flipV="1">
            <a:off x="272880" y="547200"/>
            <a:ext cx="1279080" cy="90360"/>
          </a:xfrm>
          <a:prstGeom prst="rect">
            <a:avLst/>
          </a:prstGeom>
          <a:solidFill>
            <a:srgbClr val="cccccc">
              <a:alpha val="7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5"/>
          <p:cNvSpPr/>
          <p:nvPr/>
        </p:nvSpPr>
        <p:spPr>
          <a:xfrm flipH="1" flipV="1">
            <a:off x="821520" y="364320"/>
            <a:ext cx="913320" cy="90360"/>
          </a:xfrm>
          <a:prstGeom prst="rect">
            <a:avLst/>
          </a:prstGeom>
          <a:solidFill>
            <a:srgbClr val="cccccc">
              <a:alpha val="7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6"/>
          <p:cNvSpPr/>
          <p:nvPr/>
        </p:nvSpPr>
        <p:spPr>
          <a:xfrm flipH="1" flipV="1">
            <a:off x="272880" y="181440"/>
            <a:ext cx="913320" cy="90360"/>
          </a:xfrm>
          <a:prstGeom prst="rect">
            <a:avLst/>
          </a:prstGeom>
          <a:solidFill>
            <a:srgbClr val="cccccc">
              <a:alpha val="7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7"/>
          <p:cNvSpPr/>
          <p:nvPr/>
        </p:nvSpPr>
        <p:spPr>
          <a:xfrm>
            <a:off x="3474720" y="2560320"/>
            <a:ext cx="2742120" cy="2742120"/>
          </a:xfrm>
          <a:prstGeom prst="ellipse">
            <a:avLst/>
          </a:prstGeom>
          <a:solidFill>
            <a:srgbClr val="8d99ae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9" name="Picture 127" descr=""/>
          <p:cNvPicPr/>
          <p:nvPr/>
        </p:nvPicPr>
        <p:blipFill>
          <a:blip r:embed="rId2"/>
          <a:stretch/>
        </p:blipFill>
        <p:spPr>
          <a:xfrm>
            <a:off x="228600" y="4895280"/>
            <a:ext cx="1520280" cy="854640"/>
          </a:xfrm>
          <a:prstGeom prst="rect">
            <a:avLst/>
          </a:prstGeom>
          <a:ln>
            <a:noFill/>
          </a:ln>
        </p:spPr>
      </p:pic>
      <p:sp>
        <p:nvSpPr>
          <p:cNvPr id="310" name="CustomShape 8"/>
          <p:cNvSpPr/>
          <p:nvPr/>
        </p:nvSpPr>
        <p:spPr>
          <a:xfrm>
            <a:off x="9350280" y="5121000"/>
            <a:ext cx="1665720" cy="44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302B2FDB-517F-43C8-A1BE-E21145947755}" type="slidenum"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pt-PT" sz="2400" spc="-1" strike="noStrike">
              <a:latin typeface="Arial"/>
            </a:endParaRPr>
          </a:p>
        </p:txBody>
      </p:sp>
      <p:sp>
        <p:nvSpPr>
          <p:cNvPr id="311" name="CustomShape 9"/>
          <p:cNvSpPr/>
          <p:nvPr/>
        </p:nvSpPr>
        <p:spPr>
          <a:xfrm>
            <a:off x="72360" y="59400"/>
            <a:ext cx="4822920" cy="33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PT" sz="1600" spc="-1" strike="noStrike">
                <a:solidFill>
                  <a:srgbClr val="000000"/>
                </a:solidFill>
                <a:latin typeface="Arial"/>
                <a:ea typeface="DejaVu Sans"/>
              </a:rPr>
              <a:t>UFCD 5437 - Noções de Economia de Empresa</a:t>
            </a:r>
            <a:endParaRPr b="0" lang="pt-PT" sz="1600" spc="-1" strike="noStrike">
              <a:latin typeface="Arial"/>
            </a:endParaRPr>
          </a:p>
        </p:txBody>
      </p:sp>
      <p:sp>
        <p:nvSpPr>
          <p:cNvPr id="312" name="PlaceHolder 10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PT" sz="4400" spc="-1" strike="noStrike">
                <a:latin typeface="Arial"/>
              </a:rPr>
              <a:t>Click to edit the title text format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313" name="PlaceHolder 11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Click to edit the outline text format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Second Outline Level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Third Outline Level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Fourth Outline Level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Fifth Outline Level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Sixth Outline Level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Seventh Outline Level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CustomShape 1"/>
          <p:cNvSpPr/>
          <p:nvPr/>
        </p:nvSpPr>
        <p:spPr>
          <a:xfrm>
            <a:off x="7589520" y="2560320"/>
            <a:ext cx="2193480" cy="2193480"/>
          </a:xfrm>
          <a:prstGeom prst="ellipse">
            <a:avLst/>
          </a:prstGeom>
          <a:solidFill>
            <a:srgbClr val="8d99ae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CustomShape 2"/>
          <p:cNvSpPr/>
          <p:nvPr/>
        </p:nvSpPr>
        <p:spPr>
          <a:xfrm>
            <a:off x="3200400" y="731520"/>
            <a:ext cx="1683720" cy="1644840"/>
          </a:xfrm>
          <a:prstGeom prst="ellipse">
            <a:avLst/>
          </a:prstGeom>
          <a:solidFill>
            <a:srgbClr val="8d99ae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CustomShape 3"/>
          <p:cNvSpPr/>
          <p:nvPr/>
        </p:nvSpPr>
        <p:spPr>
          <a:xfrm>
            <a:off x="1424160" y="3489120"/>
            <a:ext cx="1683720" cy="1644840"/>
          </a:xfrm>
          <a:prstGeom prst="ellipse">
            <a:avLst/>
          </a:prstGeom>
          <a:solidFill>
            <a:srgbClr val="8d99ae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53" name="Imagem 412" descr=""/>
          <p:cNvPicPr/>
          <p:nvPr/>
        </p:nvPicPr>
        <p:blipFill>
          <a:blip r:embed="rId2"/>
          <a:stretch/>
        </p:blipFill>
        <p:spPr>
          <a:xfrm>
            <a:off x="228600" y="4895640"/>
            <a:ext cx="1520280" cy="854640"/>
          </a:xfrm>
          <a:prstGeom prst="rect">
            <a:avLst/>
          </a:prstGeom>
          <a:ln>
            <a:noFill/>
          </a:ln>
        </p:spPr>
      </p:pic>
      <p:sp>
        <p:nvSpPr>
          <p:cNvPr id="354" name="CustomShape 4"/>
          <p:cNvSpPr/>
          <p:nvPr/>
        </p:nvSpPr>
        <p:spPr>
          <a:xfrm>
            <a:off x="9350280" y="5121000"/>
            <a:ext cx="1665720" cy="44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EB0971BC-E3AF-4BDA-A125-AA79F90110F7}" type="slidenum"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pt-PT" sz="2400" spc="-1" strike="noStrike">
              <a:latin typeface="Arial"/>
            </a:endParaRPr>
          </a:p>
        </p:txBody>
      </p:sp>
      <p:sp>
        <p:nvSpPr>
          <p:cNvPr id="355" name="CustomShape 5"/>
          <p:cNvSpPr/>
          <p:nvPr/>
        </p:nvSpPr>
        <p:spPr>
          <a:xfrm>
            <a:off x="72360" y="59400"/>
            <a:ext cx="4822920" cy="33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PT" sz="1600" spc="-1" strike="noStrike">
                <a:solidFill>
                  <a:srgbClr val="000000"/>
                </a:solidFill>
                <a:latin typeface="Arial"/>
                <a:ea typeface="DejaVu Sans"/>
              </a:rPr>
              <a:t>UFCD 5437 - Noções de Economia de Empresa</a:t>
            </a:r>
            <a:endParaRPr b="0" lang="pt-PT" sz="1600" spc="-1" strike="noStrike">
              <a:latin typeface="Arial"/>
            </a:endParaRPr>
          </a:p>
        </p:txBody>
      </p:sp>
      <p:sp>
        <p:nvSpPr>
          <p:cNvPr id="356" name="PlaceHolder 6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PT" sz="4400" spc="-1" strike="noStrike">
                <a:latin typeface="Arial"/>
              </a:rPr>
              <a:t>Click to edit the title text format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357" name="PlaceHolder 7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Click to edit the outline text format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Second Outline Level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Third Outline Level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Fourth Outline Level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Fifth Outline Level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Sixth Outline Level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Seventh Outline Level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CustomShape 1"/>
          <p:cNvSpPr/>
          <p:nvPr/>
        </p:nvSpPr>
        <p:spPr>
          <a:xfrm>
            <a:off x="8266320" y="4115520"/>
            <a:ext cx="1919160" cy="1919160"/>
          </a:xfrm>
          <a:prstGeom prst="ellipse">
            <a:avLst/>
          </a:prstGeom>
          <a:solidFill>
            <a:srgbClr val="8d99ae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CustomShape 2"/>
          <p:cNvSpPr/>
          <p:nvPr/>
        </p:nvSpPr>
        <p:spPr>
          <a:xfrm>
            <a:off x="7717680" y="-548280"/>
            <a:ext cx="1919160" cy="1919160"/>
          </a:xfrm>
          <a:prstGeom prst="ellipse">
            <a:avLst/>
          </a:prstGeom>
          <a:solidFill>
            <a:srgbClr val="8d99ae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CustomShape 3"/>
          <p:cNvSpPr/>
          <p:nvPr/>
        </p:nvSpPr>
        <p:spPr>
          <a:xfrm>
            <a:off x="-146160" y="3109320"/>
            <a:ext cx="1919160" cy="1919160"/>
          </a:xfrm>
          <a:prstGeom prst="ellipse">
            <a:avLst/>
          </a:prstGeom>
          <a:solidFill>
            <a:srgbClr val="8d99ae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97" name="Imagem 539" descr=""/>
          <p:cNvPicPr/>
          <p:nvPr/>
        </p:nvPicPr>
        <p:blipFill>
          <a:blip r:embed="rId2"/>
          <a:stretch/>
        </p:blipFill>
        <p:spPr>
          <a:xfrm>
            <a:off x="228600" y="4895640"/>
            <a:ext cx="1520280" cy="854640"/>
          </a:xfrm>
          <a:prstGeom prst="rect">
            <a:avLst/>
          </a:prstGeom>
          <a:ln>
            <a:noFill/>
          </a:ln>
        </p:spPr>
      </p:pic>
      <p:sp>
        <p:nvSpPr>
          <p:cNvPr id="398" name="CustomShape 4"/>
          <p:cNvSpPr/>
          <p:nvPr/>
        </p:nvSpPr>
        <p:spPr>
          <a:xfrm>
            <a:off x="9350280" y="5121000"/>
            <a:ext cx="1665720" cy="44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B021345B-3068-46EA-A826-B68F9FA7A0EB}" type="slidenum"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pt-PT" sz="2400" spc="-1" strike="noStrike">
              <a:latin typeface="Arial"/>
            </a:endParaRPr>
          </a:p>
        </p:txBody>
      </p:sp>
      <p:sp>
        <p:nvSpPr>
          <p:cNvPr id="399" name="CustomShape 5"/>
          <p:cNvSpPr/>
          <p:nvPr/>
        </p:nvSpPr>
        <p:spPr>
          <a:xfrm>
            <a:off x="72360" y="59400"/>
            <a:ext cx="4822920" cy="33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PT" sz="1600" spc="-1" strike="noStrike">
                <a:solidFill>
                  <a:srgbClr val="000000"/>
                </a:solidFill>
                <a:latin typeface="Arial"/>
                <a:ea typeface="DejaVu Sans"/>
              </a:rPr>
              <a:t>UFCD 5437 - Noções de Economia de Empresa</a:t>
            </a:r>
            <a:endParaRPr b="0" lang="pt-PT" sz="1600" spc="-1" strike="noStrike">
              <a:latin typeface="Arial"/>
            </a:endParaRPr>
          </a:p>
        </p:txBody>
      </p:sp>
      <p:sp>
        <p:nvSpPr>
          <p:cNvPr id="400" name="PlaceHolder 6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PT" sz="4400" spc="-1" strike="noStrike">
                <a:latin typeface="Arial"/>
              </a:rPr>
              <a:t>Click to edit the title text format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401" name="PlaceHolder 7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Click to edit the outline text format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Second Outline Level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Third Outline Level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Fourth Outline Level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Fifth Outline Level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Sixth Outline Level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Seventh Outline Level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9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9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9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QY0Tn4EJe4M" TargetMode="External"/><Relationship Id="rId2" Type="http://schemas.openxmlformats.org/officeDocument/2006/relationships/slideLayout" Target="../slideLayouts/slideLayout10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2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2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2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2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hyperlink" Target="https://accelerationeconomy.com/cloud-wars/how-oracle-will-reach-65-billion-heres-the-plan/" TargetMode="External"/><Relationship Id="rId2" Type="http://schemas.openxmlformats.org/officeDocument/2006/relationships/hyperlink" Target="https://blogs.oracle.com/cx/post/the-future-of-fusion-sales-at-oracle-cloudworld-2023-revenue-transformation" TargetMode="External"/><Relationship Id="rId3" Type="http://schemas.openxmlformats.org/officeDocument/2006/relationships/hyperlink" Target="https://www.organimi.com/organizational-structures/oracle/" TargetMode="External"/><Relationship Id="rId4" Type="http://schemas.openxmlformats.org/officeDocument/2006/relationships/hyperlink" Target="https://thestrategystory.com/2023/02/11/what-does-oracle-do-how-does-oracle-make-money-business-model/" TargetMode="External"/><Relationship Id="rId5" Type="http://schemas.openxmlformats.org/officeDocument/2006/relationships/hyperlink" Target="https://companiesmarketcap.com/oracle/earnings/" TargetMode="External"/><Relationship Id="rId6" Type="http://schemas.openxmlformats.org/officeDocument/2006/relationships/hyperlink" Target="https://en.wikipedia.org/wiki/Oracle_Database" TargetMode="External"/><Relationship Id="rId7" Type="http://schemas.openxmlformats.org/officeDocument/2006/relationships/hyperlink" Target="https://eduardolegatti.blogspot.com/2007/04/evoluo-dos-bancos-de-dados-oracle.html#google_vignette" TargetMode="External"/><Relationship Id="rId8" Type="http://schemas.openxmlformats.org/officeDocument/2006/relationships/slideLayout" Target="../slideLayouts/slideLayout13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slideLayout" Target="../slideLayouts/slideLayout7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8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CustomShape 1"/>
          <p:cNvSpPr/>
          <p:nvPr/>
        </p:nvSpPr>
        <p:spPr>
          <a:xfrm>
            <a:off x="4800600" y="4307400"/>
            <a:ext cx="228492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  <a:spcBef>
                <a:spcPts val="142"/>
              </a:spcBef>
            </a:pPr>
            <a:r>
              <a:rPr b="1" lang="pt-PT" sz="1300" spc="-1" strike="noStrike">
                <a:solidFill>
                  <a:srgbClr val="000000"/>
                </a:solidFill>
                <a:latin typeface="Arial"/>
                <a:ea typeface="DejaVu Sans"/>
              </a:rPr>
              <a:t>Trabalho realizado por:</a:t>
            </a:r>
            <a:endParaRPr b="0" lang="pt-PT" sz="13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42"/>
              </a:spcBef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  <a:ea typeface="DejaVu Sans"/>
              </a:rPr>
              <a:t>Daniel Quaresma</a:t>
            </a:r>
            <a:endParaRPr b="0" lang="pt-PT" sz="12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42"/>
              </a:spcBef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  <a:ea typeface="DejaVu Sans"/>
              </a:rPr>
              <a:t>João Correia</a:t>
            </a:r>
            <a:endParaRPr b="0" lang="pt-PT" sz="12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42"/>
              </a:spcBef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  <a:ea typeface="DejaVu Sans"/>
              </a:rPr>
              <a:t>Vladimiro Bonaparte</a:t>
            </a:r>
            <a:endParaRPr b="0" lang="pt-PT" sz="12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42"/>
              </a:spcBef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P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Lucas Silvestre</a:t>
            </a:r>
            <a:endParaRPr b="0" lang="pt-PT" sz="1200" spc="-1" strike="noStrike">
              <a:latin typeface="Arial"/>
            </a:endParaRPr>
          </a:p>
        </p:txBody>
      </p:sp>
      <p:sp>
        <p:nvSpPr>
          <p:cNvPr id="594" name="CustomShape 2"/>
          <p:cNvSpPr/>
          <p:nvPr/>
        </p:nvSpPr>
        <p:spPr>
          <a:xfrm>
            <a:off x="7207200" y="4737240"/>
            <a:ext cx="2809080" cy="71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ATEC – Academia de Formação</a:t>
            </a:r>
            <a:endParaRPr b="0" lang="pt-P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Palmela</a:t>
            </a:r>
            <a:endParaRPr b="0" lang="pt-PT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2"/>
              </a:spcBef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  <a:ea typeface="DejaVu Sans"/>
              </a:rPr>
              <a:t>Dezembro 2023</a:t>
            </a:r>
            <a:endParaRPr b="0" lang="pt-PT" sz="1200" spc="-1" strike="noStrike">
              <a:latin typeface="Arial"/>
            </a:endParaRPr>
          </a:p>
        </p:txBody>
      </p:sp>
      <p:sp>
        <p:nvSpPr>
          <p:cNvPr id="595" name="Line 3"/>
          <p:cNvSpPr/>
          <p:nvPr/>
        </p:nvSpPr>
        <p:spPr>
          <a:xfrm>
            <a:off x="7132320" y="4375440"/>
            <a:ext cx="360" cy="1005840"/>
          </a:xfrm>
          <a:prstGeom prst="line">
            <a:avLst/>
          </a:prstGeom>
          <a:ln w="5472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596" name="Imagem 631" descr=""/>
          <p:cNvPicPr/>
          <p:nvPr/>
        </p:nvPicPr>
        <p:blipFill>
          <a:blip r:embed="rId1"/>
          <a:stretch/>
        </p:blipFill>
        <p:spPr>
          <a:xfrm>
            <a:off x="1649520" y="568080"/>
            <a:ext cx="6780240" cy="3813120"/>
          </a:xfrm>
          <a:prstGeom prst="rect">
            <a:avLst/>
          </a:prstGeom>
          <a:ln>
            <a:noFill/>
          </a:ln>
        </p:spPr>
      </p:pic>
      <p:pic>
        <p:nvPicPr>
          <p:cNvPr id="597" name="Imagem 632" descr=""/>
          <p:cNvPicPr/>
          <p:nvPr/>
        </p:nvPicPr>
        <p:blipFill>
          <a:blip r:embed="rId2"/>
          <a:stretch/>
        </p:blipFill>
        <p:spPr>
          <a:xfrm>
            <a:off x="7279200" y="4343400"/>
            <a:ext cx="1265400" cy="456840"/>
          </a:xfrm>
          <a:prstGeom prst="rect">
            <a:avLst/>
          </a:prstGeom>
          <a:ln>
            <a:noFill/>
          </a:ln>
        </p:spPr>
      </p:pic>
      <p:sp>
        <p:nvSpPr>
          <p:cNvPr id="598" name="CustomShape 4"/>
          <p:cNvSpPr/>
          <p:nvPr/>
        </p:nvSpPr>
        <p:spPr>
          <a:xfrm>
            <a:off x="95400" y="4296600"/>
            <a:ext cx="3427920" cy="52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PT" sz="1300" spc="-1" strike="noStrike">
                <a:solidFill>
                  <a:srgbClr val="000000"/>
                </a:solidFill>
                <a:latin typeface="Arial"/>
                <a:ea typeface="DejaVu Sans"/>
              </a:rPr>
              <a:t>Turma:</a:t>
            </a:r>
            <a:r>
              <a:rPr b="0" lang="pt-PT" sz="13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pt-PT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  <a:ea typeface="DejaVu Sans"/>
              </a:rPr>
              <a:t>TSI PL 1223</a:t>
            </a:r>
            <a:endParaRPr b="0" lang="pt-PT" sz="1200" spc="-1" strike="noStrike">
              <a:latin typeface="Arial"/>
            </a:endParaRPr>
          </a:p>
        </p:txBody>
      </p:sp>
      <p:sp>
        <p:nvSpPr>
          <p:cNvPr id="599" name="CustomShape 5"/>
          <p:cNvSpPr/>
          <p:nvPr/>
        </p:nvSpPr>
        <p:spPr>
          <a:xfrm>
            <a:off x="108000" y="4880160"/>
            <a:ext cx="2261160" cy="52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PT" sz="1300" spc="-1" strike="noStrike">
                <a:solidFill>
                  <a:srgbClr val="000000"/>
                </a:solidFill>
                <a:latin typeface="Arial"/>
                <a:ea typeface="DejaVu Sans"/>
              </a:rPr>
              <a:t>Formador:</a:t>
            </a:r>
            <a:r>
              <a:rPr b="0" lang="pt-PT" sz="13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pt-PT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  <a:ea typeface="DejaVu Sans"/>
              </a:rPr>
              <a:t>José Manuel Caló Simplicio</a:t>
            </a:r>
            <a:endParaRPr b="0" lang="pt-PT" sz="1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" name="Imagem 4" descr=""/>
          <p:cNvPicPr/>
          <p:nvPr/>
        </p:nvPicPr>
        <p:blipFill>
          <a:blip r:embed="rId1"/>
          <a:stretch/>
        </p:blipFill>
        <p:spPr>
          <a:xfrm>
            <a:off x="7355160" y="1910160"/>
            <a:ext cx="1850400" cy="1850400"/>
          </a:xfrm>
          <a:prstGeom prst="rect">
            <a:avLst/>
          </a:prstGeom>
          <a:ln>
            <a:noFill/>
          </a:ln>
        </p:spPr>
      </p:pic>
      <p:sp>
        <p:nvSpPr>
          <p:cNvPr id="635" name="CustomShape 1"/>
          <p:cNvSpPr/>
          <p:nvPr/>
        </p:nvSpPr>
        <p:spPr>
          <a:xfrm>
            <a:off x="223920" y="1335960"/>
            <a:ext cx="6399720" cy="319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1c1c1c"/>
                </a:solidFill>
                <a:latin typeface="Arial"/>
                <a:ea typeface="DejaVu Sans"/>
              </a:rPr>
              <a:t>A Oracle fornece produtos e serviços que atendem a ambientes empresariais a nivel de tecnologia da informação, os quais incluem aplicativos e ofertas de infraestructura que são entregues pelo mundo inteiro por meio de uma variedade de modelos de implementação de TI flexíveis e interoperáveis.</a:t>
            </a:r>
            <a:br/>
            <a:br/>
            <a:r>
              <a:rPr b="0" lang="pt-PT" sz="1800" spc="-1" strike="noStrike">
                <a:solidFill>
                  <a:srgbClr val="1c1c1c"/>
                </a:solidFill>
                <a:latin typeface="Arial"/>
                <a:ea typeface="DejaVu Sans"/>
              </a:rPr>
              <a:t>Utilizam um modelo de licenciamento dos seus produtos onde as empresas pagam a licença para poder utilizar os produtos, oferecem ainda formação e certificação e prestam suporte técnico.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1800" spc="-1" strike="noStrike">
              <a:latin typeface="Arial"/>
            </a:endParaRPr>
          </a:p>
        </p:txBody>
      </p:sp>
      <p:sp>
        <p:nvSpPr>
          <p:cNvPr id="636" name="CustomShape 2"/>
          <p:cNvSpPr/>
          <p:nvPr/>
        </p:nvSpPr>
        <p:spPr>
          <a:xfrm>
            <a:off x="9360" y="468000"/>
            <a:ext cx="10057680" cy="7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PT" sz="2800" spc="-1" strike="noStrike">
                <a:solidFill>
                  <a:srgbClr val="000000"/>
                </a:solidFill>
                <a:latin typeface="Arial"/>
                <a:ea typeface="DejaVu Sans"/>
              </a:rPr>
              <a:t>Politicas Comerciais</a:t>
            </a:r>
            <a:endParaRPr b="0" lang="pt-PT" sz="2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CustomShape 1"/>
          <p:cNvSpPr/>
          <p:nvPr/>
        </p:nvSpPr>
        <p:spPr>
          <a:xfrm>
            <a:off x="326880" y="1197000"/>
            <a:ext cx="9198360" cy="401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O Oracle, criado pela empresa Oracle Corporation em 1977, é um software de gestão de banco de dados relacional.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Os fundadores da empresa utilizaram uma tese escrita por Edgar F. Codd </a:t>
            </a:r>
            <a:r>
              <a:rPr b="0" lang="pt-PT" sz="1800" spc="-1" strike="noStrike">
                <a:solidFill>
                  <a:srgbClr val="202122"/>
                </a:solidFill>
                <a:latin typeface="Arial"/>
                <a:ea typeface="DejaVu Sans"/>
              </a:rPr>
              <a:t>"A Relational Model of Data for Large Shared Data Banks“, que permitiu desenvolver e comercializar o primeiro software de gestão de bases de dados relacional. Desta forma, encontraram um nicho de mercado exclusivo e conseguiram adiantar-se aos seus competidores por dois anos.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PT" sz="1800" spc="-1" strike="noStrike">
                <a:solidFill>
                  <a:srgbClr val="202122"/>
                </a:solidFill>
                <a:latin typeface="Arial"/>
                <a:ea typeface="DejaVu Sans"/>
              </a:rPr>
              <a:t>Além do avanço relativamente às bases de dados, o fundador lançou a primeira versão do Oracle como Oracle V2 como uma estratégia de venda, pois pensaram que os consumidores não iriam comprar uma primeira versão de um software.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638" name="CustomShape 2"/>
          <p:cNvSpPr/>
          <p:nvPr/>
        </p:nvSpPr>
        <p:spPr>
          <a:xfrm>
            <a:off x="9360" y="468000"/>
            <a:ext cx="10057680" cy="7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PT" sz="2800" spc="-1" strike="noStrike">
                <a:solidFill>
                  <a:srgbClr val="000000"/>
                </a:solidFill>
                <a:latin typeface="Arial"/>
                <a:ea typeface="DejaVu Sans"/>
              </a:rPr>
              <a:t>Mercado Inicial – Oracle DB</a:t>
            </a:r>
            <a:endParaRPr b="0" lang="pt-PT" sz="2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CustomShape 1"/>
          <p:cNvSpPr/>
          <p:nvPr/>
        </p:nvSpPr>
        <p:spPr>
          <a:xfrm>
            <a:off x="326880" y="1197000"/>
            <a:ext cx="9198360" cy="401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Em 1981 foi reescrito na linguagem computacional C e foi sendo otimizado e acrescentados pequenos avanços até 1991.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Em 1991 foi lançada a versão 6.0 juntamente com o PL/SQL 1.0. 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O Oracle 7.0 que teve muitas funcionalidades adicionadas, continuando a evoluir e otimizar até 2001.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Em 2001 é lançada a versão 9i que foi pioneira no suporte ao modelo web, evoluindo para uma tecnologia de Grid com o Oracle 10g em 2005.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 dia 16 de Março de 2006 é lançada a versão Oracle 10g Express Edition, que é uma edição inicial e gratuita do Banco de Dados Oracle.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640" name="CustomShape 2"/>
          <p:cNvSpPr/>
          <p:nvPr/>
        </p:nvSpPr>
        <p:spPr>
          <a:xfrm>
            <a:off x="9360" y="468000"/>
            <a:ext cx="10057680" cy="7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PT" sz="2800" spc="-1" strike="noStrike">
                <a:solidFill>
                  <a:srgbClr val="000000"/>
                </a:solidFill>
                <a:latin typeface="Arial"/>
                <a:ea typeface="DejaVu Sans"/>
              </a:rPr>
              <a:t>Evolução do Produto</a:t>
            </a:r>
            <a:endParaRPr b="0" lang="pt-PT" sz="2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1" name="Imagem 5" descr=""/>
          <p:cNvPicPr/>
          <p:nvPr/>
        </p:nvPicPr>
        <p:blipFill>
          <a:blip r:embed="rId1"/>
          <a:stretch/>
        </p:blipFill>
        <p:spPr>
          <a:xfrm>
            <a:off x="2092320" y="1535400"/>
            <a:ext cx="5896080" cy="2599920"/>
          </a:xfrm>
          <a:prstGeom prst="rect">
            <a:avLst/>
          </a:prstGeom>
          <a:ln>
            <a:noFill/>
          </a:ln>
        </p:spPr>
      </p:pic>
      <p:sp>
        <p:nvSpPr>
          <p:cNvPr id="642" name="CustomShape 1"/>
          <p:cNvSpPr/>
          <p:nvPr/>
        </p:nvSpPr>
        <p:spPr>
          <a:xfrm rot="5400000">
            <a:off x="6879600" y="2656080"/>
            <a:ext cx="1745640" cy="14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PT" sz="1100" spc="-1" strike="noStrike">
                <a:solidFill>
                  <a:srgbClr val="000000"/>
                </a:solidFill>
                <a:latin typeface="Arial"/>
                <a:ea typeface="DejaVu Sans"/>
              </a:rPr>
              <a:t>Número de trabalhadores</a:t>
            </a:r>
            <a:endParaRPr b="0" lang="pt-PT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100" spc="-1" strike="noStrike">
                <a:solidFill>
                  <a:srgbClr val="000000"/>
                </a:solidFill>
                <a:latin typeface="Arial"/>
                <a:ea typeface="DejaVu Sans"/>
              </a:rPr>
              <a:t>em milhares</a:t>
            </a:r>
            <a:endParaRPr b="0" lang="pt-PT" sz="1100" spc="-1" strike="noStrike">
              <a:latin typeface="Arial"/>
            </a:endParaRPr>
          </a:p>
        </p:txBody>
      </p:sp>
      <p:sp>
        <p:nvSpPr>
          <p:cNvPr id="643" name="CustomShape 2"/>
          <p:cNvSpPr/>
          <p:nvPr/>
        </p:nvSpPr>
        <p:spPr>
          <a:xfrm>
            <a:off x="9360" y="468000"/>
            <a:ext cx="10057680" cy="7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PT" sz="2600" spc="-1" strike="noStrike">
                <a:solidFill>
                  <a:srgbClr val="000000"/>
                </a:solidFill>
                <a:latin typeface="Arial"/>
                <a:ea typeface="DejaVu Sans"/>
              </a:rPr>
              <a:t>Evolução do numero de trabalhadores ao longo do tempo</a:t>
            </a:r>
            <a:endParaRPr b="0" lang="pt-PT" sz="26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4" name="Imagem 1" descr=""/>
          <p:cNvPicPr/>
          <p:nvPr/>
        </p:nvPicPr>
        <p:blipFill>
          <a:blip r:embed="rId1"/>
          <a:stretch/>
        </p:blipFill>
        <p:spPr>
          <a:xfrm>
            <a:off x="2044800" y="1521000"/>
            <a:ext cx="5991480" cy="2628720"/>
          </a:xfrm>
          <a:prstGeom prst="rect">
            <a:avLst/>
          </a:prstGeom>
          <a:ln>
            <a:noFill/>
          </a:ln>
        </p:spPr>
      </p:pic>
      <p:sp>
        <p:nvSpPr>
          <p:cNvPr id="645" name="CustomShape 1"/>
          <p:cNvSpPr/>
          <p:nvPr/>
        </p:nvSpPr>
        <p:spPr>
          <a:xfrm rot="5400000">
            <a:off x="6879600" y="2648520"/>
            <a:ext cx="1745640" cy="14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PT" sz="1100" spc="-1" strike="noStrike">
                <a:solidFill>
                  <a:srgbClr val="000000"/>
                </a:solidFill>
                <a:latin typeface="Arial"/>
                <a:ea typeface="DejaVu Sans"/>
              </a:rPr>
              <a:t>Ganhos em biliões</a:t>
            </a:r>
            <a:endParaRPr b="0" lang="pt-PT" sz="1100" spc="-1" strike="noStrike">
              <a:latin typeface="Arial"/>
            </a:endParaRPr>
          </a:p>
        </p:txBody>
      </p:sp>
      <p:sp>
        <p:nvSpPr>
          <p:cNvPr id="646" name="CustomShape 2"/>
          <p:cNvSpPr/>
          <p:nvPr/>
        </p:nvSpPr>
        <p:spPr>
          <a:xfrm>
            <a:off x="9360" y="468000"/>
            <a:ext cx="10057680" cy="7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PT" sz="2800" spc="-1" strike="noStrike">
                <a:solidFill>
                  <a:srgbClr val="000000"/>
                </a:solidFill>
                <a:latin typeface="Arial"/>
                <a:ea typeface="DejaVu Sans"/>
              </a:rPr>
              <a:t>Evolução dos lucros ao longo do tempo</a:t>
            </a:r>
            <a:endParaRPr b="0" lang="pt-PT" sz="2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CustomShape 1"/>
          <p:cNvSpPr/>
          <p:nvPr/>
        </p:nvSpPr>
        <p:spPr>
          <a:xfrm>
            <a:off x="689760" y="774360"/>
            <a:ext cx="8701560" cy="86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Vídeo Publicitário: 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https://www.youtube.com/watch?v=JHP6-R1loxM</a:t>
            </a:r>
            <a:endParaRPr b="0" lang="pt-PT" sz="1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CustomShape 1"/>
          <p:cNvSpPr/>
          <p:nvPr/>
        </p:nvSpPr>
        <p:spPr>
          <a:xfrm>
            <a:off x="565920" y="884160"/>
            <a:ext cx="894888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Vídeo Sobre a Oracle: 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https://www.youtube.com/watch?v=QY0Tn4EJe4M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18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CustomShape 1"/>
          <p:cNvSpPr/>
          <p:nvPr/>
        </p:nvSpPr>
        <p:spPr>
          <a:xfrm>
            <a:off x="914400" y="2835000"/>
            <a:ext cx="90720" cy="1645200"/>
          </a:xfrm>
          <a:prstGeom prst="rect">
            <a:avLst/>
          </a:prstGeom>
          <a:solidFill>
            <a:srgbClr val="ced4da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0" name="CustomShape 2"/>
          <p:cNvSpPr/>
          <p:nvPr/>
        </p:nvSpPr>
        <p:spPr>
          <a:xfrm>
            <a:off x="1245600" y="1626480"/>
            <a:ext cx="3794040" cy="286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PT" sz="1400" spc="-1" strike="noStrike">
                <a:solidFill>
                  <a:srgbClr val="000000"/>
                </a:solidFill>
                <a:latin typeface="Arial"/>
                <a:ea typeface="DejaVu Sans"/>
              </a:rPr>
              <a:t>Anos 2000</a:t>
            </a:r>
            <a:endParaRPr b="0" lang="pt-PT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PT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  <a:ea typeface="DejaVu Sans"/>
              </a:rPr>
              <a:t>Oracle Database estabeleceu a base no armazenamento em cloud e impulsionou o crescimento das vendas na metade da década de 2000 até os anos 2010</a:t>
            </a:r>
            <a:endParaRPr b="0" lang="pt-PT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PT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  <a:ea typeface="DejaVu Sans"/>
              </a:rPr>
              <a:t>Devido a fatores externos, Oracle ERP Cloud e SCM Cloud refletiram valores oscilantes de vendas, no entanto foram produtos com uma resposta bastante positiva no mercado de gestão empresarial em cloud</a:t>
            </a:r>
            <a:endParaRPr b="0" lang="pt-PT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PT" sz="1400" spc="-1" strike="noStrike">
              <a:latin typeface="Arial"/>
            </a:endParaRPr>
          </a:p>
        </p:txBody>
      </p:sp>
      <p:pic>
        <p:nvPicPr>
          <p:cNvPr id="651" name="Picture 12" descr=""/>
          <p:cNvPicPr/>
          <p:nvPr/>
        </p:nvPicPr>
        <p:blipFill>
          <a:blip r:embed="rId1"/>
          <a:stretch/>
        </p:blipFill>
        <p:spPr>
          <a:xfrm>
            <a:off x="5179320" y="1758960"/>
            <a:ext cx="4559040" cy="2628000"/>
          </a:xfrm>
          <a:prstGeom prst="rect">
            <a:avLst/>
          </a:prstGeom>
          <a:ln>
            <a:noFill/>
          </a:ln>
        </p:spPr>
      </p:pic>
      <p:sp>
        <p:nvSpPr>
          <p:cNvPr id="652" name="CustomShape 3"/>
          <p:cNvSpPr/>
          <p:nvPr/>
        </p:nvSpPr>
        <p:spPr>
          <a:xfrm>
            <a:off x="9360" y="468000"/>
            <a:ext cx="10057680" cy="7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PT" sz="2800" spc="-1" strike="noStrike">
                <a:solidFill>
                  <a:srgbClr val="000000"/>
                </a:solidFill>
                <a:latin typeface="Arial"/>
                <a:ea typeface="DejaVu Sans"/>
              </a:rPr>
              <a:t>Evolução das vendas – por produto</a:t>
            </a:r>
            <a:endParaRPr b="0" lang="pt-PT" sz="28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CustomShape 1"/>
          <p:cNvSpPr/>
          <p:nvPr/>
        </p:nvSpPr>
        <p:spPr>
          <a:xfrm>
            <a:off x="914400" y="2835000"/>
            <a:ext cx="90720" cy="1645200"/>
          </a:xfrm>
          <a:prstGeom prst="rect">
            <a:avLst/>
          </a:prstGeom>
          <a:solidFill>
            <a:srgbClr val="ced4da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4" name="CustomShape 2"/>
          <p:cNvSpPr/>
          <p:nvPr/>
        </p:nvSpPr>
        <p:spPr>
          <a:xfrm>
            <a:off x="1245600" y="1803240"/>
            <a:ext cx="3794040" cy="264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  <a:ea typeface="DejaVu Sans"/>
              </a:rPr>
              <a:t>Enquanto as vendas por ano mostraram flutuações significativas, a faturação exibiu um crescimento mais estável a partir de meados dos anos 2000</a:t>
            </a:r>
            <a:endParaRPr b="0" lang="pt-PT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PT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  <a:ea typeface="DejaVu Sans"/>
              </a:rPr>
              <a:t>Embora picos de vendas, como em 2011, tenham impulsionado um aumento notável na faturação, períodos de queda na receita (2015 e 2021), demonstraram que além do desempenho das vendas individuais existem outros fatores que influenciaram significativamente o resultado financeiro</a:t>
            </a:r>
            <a:endParaRPr b="0" lang="pt-PT" sz="1400" spc="-1" strike="noStrike">
              <a:latin typeface="Arial"/>
            </a:endParaRPr>
          </a:p>
        </p:txBody>
      </p:sp>
      <p:pic>
        <p:nvPicPr>
          <p:cNvPr id="655" name="Picture 1" descr=""/>
          <p:cNvPicPr/>
          <p:nvPr/>
        </p:nvPicPr>
        <p:blipFill>
          <a:blip r:embed="rId1"/>
          <a:stretch/>
        </p:blipFill>
        <p:spPr>
          <a:xfrm>
            <a:off x="5040360" y="1515960"/>
            <a:ext cx="4760640" cy="2964240"/>
          </a:xfrm>
          <a:prstGeom prst="rect">
            <a:avLst/>
          </a:prstGeom>
          <a:ln>
            <a:noFill/>
          </a:ln>
        </p:spPr>
      </p:pic>
      <p:sp>
        <p:nvSpPr>
          <p:cNvPr id="656" name="CustomShape 3"/>
          <p:cNvSpPr/>
          <p:nvPr/>
        </p:nvSpPr>
        <p:spPr>
          <a:xfrm>
            <a:off x="9360" y="468000"/>
            <a:ext cx="10057680" cy="7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PT" sz="2800" spc="-1" strike="noStrike">
                <a:solidFill>
                  <a:srgbClr val="000000"/>
                </a:solidFill>
                <a:latin typeface="Arial"/>
                <a:ea typeface="DejaVu Sans"/>
              </a:rPr>
              <a:t>Evolução das vendas – faturação</a:t>
            </a:r>
            <a:endParaRPr b="0" lang="pt-PT" sz="28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CustomShape 1"/>
          <p:cNvSpPr/>
          <p:nvPr/>
        </p:nvSpPr>
        <p:spPr>
          <a:xfrm>
            <a:off x="914400" y="2835000"/>
            <a:ext cx="90720" cy="1645200"/>
          </a:xfrm>
          <a:prstGeom prst="rect">
            <a:avLst/>
          </a:prstGeom>
          <a:solidFill>
            <a:srgbClr val="ced4da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8" name="CustomShape 2"/>
          <p:cNvSpPr/>
          <p:nvPr/>
        </p:nvSpPr>
        <p:spPr>
          <a:xfrm>
            <a:off x="1041120" y="2142360"/>
            <a:ext cx="3998520" cy="136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  <a:ea typeface="DejaVu Sans"/>
              </a:rPr>
              <a:t>Cultura Empresarial e Valores</a:t>
            </a:r>
            <a:endParaRPr b="0" lang="pt-PT" sz="1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  <a:ea typeface="DejaVu Sans"/>
              </a:rPr>
              <a:t>Incentivo à Inovação e Desenvolvimento Profissional</a:t>
            </a:r>
            <a:endParaRPr b="0" lang="pt-PT" sz="1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  <a:ea typeface="DejaVu Sans"/>
              </a:rPr>
              <a:t>Benefícios e Remuneração</a:t>
            </a:r>
            <a:endParaRPr b="0" lang="pt-PT" sz="1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  <a:ea typeface="DejaVu Sans"/>
              </a:rPr>
              <a:t>Diversidade e Inclusão</a:t>
            </a:r>
            <a:endParaRPr b="0" lang="pt-PT" sz="1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  <a:ea typeface="DejaVu Sans"/>
              </a:rPr>
              <a:t>Ambiente de Trabalho e Flexibilidade</a:t>
            </a:r>
            <a:endParaRPr b="0" lang="pt-PT" sz="1400" spc="-1" strike="noStrike">
              <a:latin typeface="Arial"/>
            </a:endParaRPr>
          </a:p>
        </p:txBody>
      </p:sp>
      <p:pic>
        <p:nvPicPr>
          <p:cNvPr id="659" name="Picture 2" descr=""/>
          <p:cNvPicPr/>
          <p:nvPr/>
        </p:nvPicPr>
        <p:blipFill>
          <a:blip r:embed="rId1"/>
          <a:stretch/>
        </p:blipFill>
        <p:spPr>
          <a:xfrm>
            <a:off x="5040360" y="1615680"/>
            <a:ext cx="3917520" cy="2437920"/>
          </a:xfrm>
          <a:prstGeom prst="rect">
            <a:avLst/>
          </a:prstGeom>
          <a:ln>
            <a:noFill/>
          </a:ln>
        </p:spPr>
      </p:pic>
      <p:sp>
        <p:nvSpPr>
          <p:cNvPr id="660" name="CustomShape 3"/>
          <p:cNvSpPr/>
          <p:nvPr/>
        </p:nvSpPr>
        <p:spPr>
          <a:xfrm>
            <a:off x="9360" y="468000"/>
            <a:ext cx="10057680" cy="7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PT" sz="2800" spc="-1" strike="noStrike">
                <a:solidFill>
                  <a:srgbClr val="000000"/>
                </a:solidFill>
                <a:latin typeface="Arial"/>
                <a:ea typeface="DejaVu Sans"/>
              </a:rPr>
              <a:t>Políticas de recursos humanos</a:t>
            </a:r>
            <a:endParaRPr b="0" lang="pt-PT" sz="28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CustomShape 1"/>
          <p:cNvSpPr/>
          <p:nvPr/>
        </p:nvSpPr>
        <p:spPr>
          <a:xfrm>
            <a:off x="3348360" y="324000"/>
            <a:ext cx="2986920" cy="7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PT" sz="4000" spc="-1" strike="noStrike">
                <a:solidFill>
                  <a:srgbClr val="000000"/>
                </a:solidFill>
                <a:latin typeface="Arial"/>
                <a:ea typeface="DejaVu Sans"/>
              </a:rPr>
              <a:t>Fundação</a:t>
            </a:r>
            <a:endParaRPr b="0" lang="pt-PT" sz="4000" spc="-1" strike="noStrike">
              <a:latin typeface="Arial"/>
            </a:endParaRPr>
          </a:p>
        </p:txBody>
      </p:sp>
      <p:sp>
        <p:nvSpPr>
          <p:cNvPr id="601" name="CustomShape 2"/>
          <p:cNvSpPr/>
          <p:nvPr/>
        </p:nvSpPr>
        <p:spPr>
          <a:xfrm>
            <a:off x="228600" y="1060200"/>
            <a:ext cx="9600120" cy="138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PT" sz="1800" spc="-1" strike="noStrike">
                <a:solidFill>
                  <a:srgbClr val="333333"/>
                </a:solidFill>
                <a:latin typeface="Arial"/>
                <a:ea typeface="DejaVu Sans"/>
              </a:rPr>
              <a:t>A Oracle foi fundada em 1977 em Belmont, Califórnia nos Estados Unidos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602" name="CustomShape 3"/>
          <p:cNvSpPr/>
          <p:nvPr/>
        </p:nvSpPr>
        <p:spPr>
          <a:xfrm>
            <a:off x="914400" y="2835000"/>
            <a:ext cx="90360" cy="1644840"/>
          </a:xfrm>
          <a:prstGeom prst="rect">
            <a:avLst/>
          </a:prstGeom>
          <a:solidFill>
            <a:srgbClr val="ced4da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03" name="Imagem 638" descr=""/>
          <p:cNvPicPr/>
          <p:nvPr/>
        </p:nvPicPr>
        <p:blipFill>
          <a:blip r:embed="rId1"/>
          <a:stretch/>
        </p:blipFill>
        <p:spPr>
          <a:xfrm>
            <a:off x="2180520" y="1589760"/>
            <a:ext cx="5718240" cy="3209400"/>
          </a:xfrm>
          <a:prstGeom prst="rect">
            <a:avLst/>
          </a:prstGeom>
          <a:ln>
            <a:noFill/>
          </a:ln>
        </p:spPr>
      </p:pic>
      <p:sp>
        <p:nvSpPr>
          <p:cNvPr id="604" name="CustomShape 4"/>
          <p:cNvSpPr/>
          <p:nvPr/>
        </p:nvSpPr>
        <p:spPr>
          <a:xfrm>
            <a:off x="3668400" y="4849200"/>
            <a:ext cx="2742120" cy="2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Sede original da empresa em 1977.</a:t>
            </a:r>
            <a:endParaRPr b="0" lang="pt-PT" sz="1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CustomShape 1"/>
          <p:cNvSpPr/>
          <p:nvPr/>
        </p:nvSpPr>
        <p:spPr>
          <a:xfrm>
            <a:off x="914400" y="2835000"/>
            <a:ext cx="90720" cy="1645200"/>
          </a:xfrm>
          <a:prstGeom prst="rect">
            <a:avLst/>
          </a:prstGeom>
          <a:solidFill>
            <a:srgbClr val="ced4da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2" name="CustomShape 2"/>
          <p:cNvSpPr/>
          <p:nvPr/>
        </p:nvSpPr>
        <p:spPr>
          <a:xfrm>
            <a:off x="1156320" y="1886040"/>
            <a:ext cx="3998520" cy="243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  <a:ea typeface="DejaVu Sans"/>
              </a:rPr>
              <a:t>A Oracle demonstrou um crescimento notável no número de trabalhadores, refletindo um aumento de aproximadamente 871% entre 1995 e 2023</a:t>
            </a:r>
            <a:endParaRPr b="0" lang="pt-PT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PT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PT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  <a:ea typeface="DejaVu Sans"/>
              </a:rPr>
              <a:t>Momentos de crise, como a crise financeira de 2008 e a pandemia COVID-19, destacaram a resiliência da Oracle, pois nesses períodos, a empresa demonstrou crescimento e adaptação positiva</a:t>
            </a:r>
            <a:endParaRPr b="0" lang="pt-PT" sz="1400" spc="-1" strike="noStrike">
              <a:latin typeface="Arial"/>
            </a:endParaRPr>
          </a:p>
        </p:txBody>
      </p:sp>
      <p:pic>
        <p:nvPicPr>
          <p:cNvPr id="663" name="Picture 1" descr=""/>
          <p:cNvPicPr/>
          <p:nvPr/>
        </p:nvPicPr>
        <p:blipFill>
          <a:blip r:embed="rId1"/>
          <a:stretch/>
        </p:blipFill>
        <p:spPr>
          <a:xfrm>
            <a:off x="5306040" y="1886040"/>
            <a:ext cx="4428000" cy="2461320"/>
          </a:xfrm>
          <a:prstGeom prst="rect">
            <a:avLst/>
          </a:prstGeom>
          <a:ln>
            <a:noFill/>
          </a:ln>
        </p:spPr>
      </p:pic>
      <p:sp>
        <p:nvSpPr>
          <p:cNvPr id="664" name="CustomShape 3"/>
          <p:cNvSpPr/>
          <p:nvPr/>
        </p:nvSpPr>
        <p:spPr>
          <a:xfrm>
            <a:off x="9360" y="468000"/>
            <a:ext cx="10057680" cy="7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PT" sz="2800" spc="-1" strike="noStrike">
                <a:solidFill>
                  <a:srgbClr val="000000"/>
                </a:solidFill>
                <a:latin typeface="Arial"/>
                <a:ea typeface="DejaVu Sans"/>
              </a:rPr>
              <a:t>Evolução do numero de trabalhadores</a:t>
            </a:r>
            <a:endParaRPr b="0" lang="pt-PT" sz="28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CustomShape 1"/>
          <p:cNvSpPr/>
          <p:nvPr/>
        </p:nvSpPr>
        <p:spPr>
          <a:xfrm>
            <a:off x="914400" y="2835000"/>
            <a:ext cx="90720" cy="1645200"/>
          </a:xfrm>
          <a:prstGeom prst="rect">
            <a:avLst/>
          </a:prstGeom>
          <a:solidFill>
            <a:srgbClr val="ced4da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6" name="CustomShape 2"/>
          <p:cNvSpPr/>
          <p:nvPr/>
        </p:nvSpPr>
        <p:spPr>
          <a:xfrm>
            <a:off x="1005840" y="3073320"/>
            <a:ext cx="3812040" cy="115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  <a:ea typeface="DejaVu Sans"/>
              </a:rPr>
              <a:t>Segmentação e Personalização</a:t>
            </a:r>
            <a:endParaRPr b="0" lang="pt-PT" sz="1400" spc="-1" strike="noStrike">
              <a:latin typeface="Arial"/>
            </a:endParaRPr>
          </a:p>
          <a:p>
            <a:pPr marL="21600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  <a:ea typeface="DejaVu Sans"/>
              </a:rPr>
              <a:t>Marketing Digital e Presença Online</a:t>
            </a:r>
            <a:endParaRPr b="0" lang="pt-PT" sz="1400" spc="-1" strike="noStrike">
              <a:latin typeface="Arial"/>
            </a:endParaRPr>
          </a:p>
          <a:p>
            <a:pPr marL="21600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  <a:ea typeface="DejaVu Sans"/>
              </a:rPr>
              <a:t>Eventos e Patrocínios</a:t>
            </a:r>
            <a:endParaRPr b="0" lang="pt-PT" sz="1400" spc="-1" strike="noStrike">
              <a:latin typeface="Arial"/>
            </a:endParaRPr>
          </a:p>
          <a:p>
            <a:pPr marL="21600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  <a:ea typeface="DejaVu Sans"/>
              </a:rPr>
              <a:t>Parcerias e Alianças Estratégicas</a:t>
            </a:r>
            <a:endParaRPr b="0" lang="pt-PT" sz="1400" spc="-1" strike="noStrike">
              <a:latin typeface="Arial"/>
            </a:endParaRPr>
          </a:p>
          <a:p>
            <a:pPr marL="21600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  <a:ea typeface="DejaVu Sans"/>
              </a:rPr>
              <a:t>Foco em Soluções e Benefícios</a:t>
            </a:r>
            <a:endParaRPr b="0" lang="pt-PT" sz="1400" spc="-1" strike="noStrike">
              <a:latin typeface="Arial"/>
            </a:endParaRPr>
          </a:p>
        </p:txBody>
      </p:sp>
      <p:pic>
        <p:nvPicPr>
          <p:cNvPr id="667" name="Picture 4" descr=""/>
          <p:cNvPicPr/>
          <p:nvPr/>
        </p:nvPicPr>
        <p:blipFill>
          <a:blip r:embed="rId1"/>
          <a:stretch/>
        </p:blipFill>
        <p:spPr>
          <a:xfrm>
            <a:off x="5040360" y="1556640"/>
            <a:ext cx="4553280" cy="2556000"/>
          </a:xfrm>
          <a:prstGeom prst="rect">
            <a:avLst/>
          </a:prstGeom>
          <a:ln>
            <a:noFill/>
          </a:ln>
        </p:spPr>
      </p:pic>
      <p:sp>
        <p:nvSpPr>
          <p:cNvPr id="668" name="CustomShape 3"/>
          <p:cNvSpPr/>
          <p:nvPr/>
        </p:nvSpPr>
        <p:spPr>
          <a:xfrm>
            <a:off x="9360" y="468000"/>
            <a:ext cx="10057680" cy="7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PT" sz="2800" spc="-1" strike="noStrike">
                <a:solidFill>
                  <a:srgbClr val="000000"/>
                </a:solidFill>
                <a:latin typeface="Arial"/>
                <a:ea typeface="DejaVu Sans"/>
              </a:rPr>
              <a:t>Políticas de marketing</a:t>
            </a:r>
            <a:endParaRPr b="0" lang="pt-PT" sz="28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CustomShape 1"/>
          <p:cNvSpPr/>
          <p:nvPr/>
        </p:nvSpPr>
        <p:spPr>
          <a:xfrm>
            <a:off x="864000" y="1476000"/>
            <a:ext cx="8496000" cy="273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endParaRPr b="0" lang="pt-PT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pt-PT" sz="11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https://accelerationeconomy.com/cloud-wars/how-oracle-will-reach-65-billion-heres-the-plan/</a:t>
            </a:r>
            <a:r>
              <a:rPr b="0" lang="pt-PT" sz="1100" spc="-1" strike="noStrike">
                <a:solidFill>
                  <a:srgbClr val="0000ff"/>
                </a:solidFill>
                <a:latin typeface="Arial"/>
                <a:ea typeface="DejaVu Sans"/>
              </a:rPr>
              <a:t>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  <a:ea typeface="DejaVu Sans"/>
              </a:rPr>
              <a:t>- Plano de crescimento.</a:t>
            </a:r>
            <a:endParaRPr b="0" lang="pt-PT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pt-PT" sz="11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https://blogs.oracle.com/cx/post/the-future-of-fusion-sales-at-oracle-cloudworld-2023-revenue-transformation</a:t>
            </a:r>
            <a:r>
              <a:rPr b="0" lang="pt-PT" sz="1100" spc="-1" strike="noStrike">
                <a:solidFill>
                  <a:srgbClr val="0000ff"/>
                </a:solidFill>
                <a:latin typeface="Arial"/>
                <a:ea typeface="DejaVu Sans"/>
              </a:rPr>
              <a:t>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  <a:ea typeface="DejaVu Sans"/>
              </a:rPr>
              <a:t>- Futuro de vendas.</a:t>
            </a:r>
            <a:endParaRPr b="0" lang="pt-PT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pt-PT" sz="11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https://www.organimi.com/organizational-structures/oracle/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  <a:ea typeface="DejaVu Sans"/>
              </a:rPr>
              <a:t>e </a:t>
            </a:r>
            <a:r>
              <a:rPr b="0" lang="pt-PT" sz="11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_x0001__x0001_https://www.oracle.com/at/corporate/executives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  <a:ea typeface="DejaVu Sans"/>
              </a:rPr>
              <a:t> - Estructura da empresa.</a:t>
            </a:r>
            <a:endParaRPr b="0" lang="pt-PT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pt-PT" sz="11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4"/>
              </a:rPr>
              <a:t>https://thestrategystory.com/2023/02/11/what-does-oracle-do-how-does-oracle-make-money-business-model/</a:t>
            </a:r>
            <a:r>
              <a:rPr b="0" lang="pt-PT" sz="1100" spc="-1" strike="noStrike">
                <a:solidFill>
                  <a:srgbClr val="0000ff"/>
                </a:solidFill>
                <a:latin typeface="Arial"/>
                <a:ea typeface="DejaVu Sans"/>
              </a:rPr>
              <a:t>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  <a:ea typeface="DejaVu Sans"/>
              </a:rPr>
              <a:t>- Modelo de negócios.</a:t>
            </a:r>
            <a:endParaRPr b="0" lang="pt-PT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pt-PT" sz="11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5"/>
              </a:rPr>
              <a:t>https://companiesmarketcap.com/oracle/earnings/</a:t>
            </a:r>
            <a:r>
              <a:rPr b="0" lang="pt-PT" sz="1100" spc="-1" strike="noStrike">
                <a:solidFill>
                  <a:srgbClr val="0000ff"/>
                </a:solidFill>
                <a:latin typeface="Arial"/>
                <a:ea typeface="DejaVu Sans"/>
              </a:rPr>
              <a:t>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  <a:ea typeface="DejaVu Sans"/>
              </a:rPr>
              <a:t>- Relatório financeiro.</a:t>
            </a:r>
            <a:endParaRPr b="0" lang="pt-PT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pt-PT" sz="11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6"/>
              </a:rPr>
              <a:t>https://en.wikipedia.org/wiki/Oracle_Database</a:t>
            </a:r>
            <a:r>
              <a:rPr b="0" lang="pt-PT" sz="1100" spc="-1" strike="noStrike">
                <a:solidFill>
                  <a:srgbClr val="0000ff"/>
                </a:solidFill>
                <a:latin typeface="Arial"/>
                <a:ea typeface="DejaVu Sans"/>
              </a:rPr>
              <a:t>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  <a:ea typeface="DejaVu Sans"/>
              </a:rPr>
              <a:t>- Base de dados Oracle.</a:t>
            </a:r>
            <a:endParaRPr b="0" lang="pt-PT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pt-PT" sz="11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7"/>
              </a:rPr>
              <a:t>https://eduardolegatti.blogspot.com/2007/04/evoluo-dos-bancos-de-dados-oracle.html#google_vignette</a:t>
            </a:r>
            <a:r>
              <a:rPr b="0" lang="pt-PT" sz="1100" spc="-1" strike="noStrike">
                <a:solidFill>
                  <a:srgbClr val="0000ff"/>
                </a:solidFill>
                <a:latin typeface="Arial"/>
                <a:ea typeface="DejaVu Sans"/>
              </a:rPr>
              <a:t>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  <a:ea typeface="DejaVu Sans"/>
              </a:rPr>
              <a:t>- Evolução da DB Oracle.</a:t>
            </a:r>
            <a:endParaRPr b="0" lang="pt-PT" sz="11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pt-PT" sz="1100" spc="-1" strike="noStrike" u="sng">
                <a:solidFill>
                  <a:srgbClr val="0000ff"/>
                </a:solidFill>
                <a:uFillTx/>
                <a:latin typeface="Arial"/>
                <a:ea typeface="Calibri"/>
              </a:rPr>
              <a:t>_x0001_</a:t>
            </a:r>
            <a:r>
              <a:rPr b="0" lang="pt-PT" sz="1100" spc="-1" strike="noStrike" u="sng">
                <a:solidFill>
                  <a:srgbClr val="0000ff"/>
                </a:solidFill>
                <a:uFillTx/>
                <a:latin typeface="Arial"/>
                <a:ea typeface="Calibri"/>
              </a:rPr>
              <a:t>https://www.oracle.com/webfolder/assets/ebook/employee-code-of-conduct-and-ethics/pdf/PT.pdf</a:t>
            </a:r>
            <a:r>
              <a:rPr b="0" lang="pt-PT" sz="1100" spc="-1" strike="noStrike">
                <a:solidFill>
                  <a:srgbClr val="0000ff"/>
                </a:solidFill>
                <a:latin typeface="Arial"/>
                <a:ea typeface="Calibri"/>
              </a:rPr>
              <a:t>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  <a:ea typeface="Calibri"/>
              </a:rPr>
              <a:t>- Política de recursos humanos e marketing</a:t>
            </a:r>
            <a:endParaRPr b="0" lang="pt-PT" sz="11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pt-PT" sz="1100" spc="-1" strike="noStrike" u="sng">
                <a:solidFill>
                  <a:srgbClr val="0000ff"/>
                </a:solidFill>
                <a:uFillTx/>
                <a:latin typeface="Arial"/>
                <a:ea typeface="Calibri"/>
              </a:rPr>
              <a:t>https://stockanalysis.com/stocks/orcl/employees/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  <a:ea typeface="Calibri"/>
              </a:rPr>
              <a:t> - Evolução do numero de trabalhadores.</a:t>
            </a:r>
            <a:endParaRPr b="0" lang="pt-PT" sz="11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pt-PT" sz="1100" spc="-1" strike="noStrike" u="sng">
                <a:solidFill>
                  <a:srgbClr val="0000ff"/>
                </a:solidFill>
                <a:uFillTx/>
                <a:latin typeface="Arial"/>
                <a:ea typeface="Calibri"/>
              </a:rPr>
              <a:t>_x0001_</a:t>
            </a:r>
            <a:r>
              <a:rPr b="0" lang="pt-PT" sz="1100" spc="-1" strike="noStrike" u="sng">
                <a:solidFill>
                  <a:srgbClr val="0000ff"/>
                </a:solidFill>
                <a:uFillTx/>
                <a:latin typeface="Arial"/>
                <a:ea typeface="Calibri"/>
              </a:rPr>
              <a:t>https://companiesmarketcap.com/oracle/earnings/</a:t>
            </a:r>
            <a:r>
              <a:rPr b="0" lang="pt-PT" sz="1100" spc="-1" strike="noStrike">
                <a:solidFill>
                  <a:srgbClr val="0000ff"/>
                </a:solidFill>
                <a:latin typeface="Arial"/>
                <a:ea typeface="Calibri"/>
              </a:rPr>
              <a:t>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  <a:ea typeface="Calibri"/>
              </a:rPr>
              <a:t>  e </a:t>
            </a:r>
            <a:r>
              <a:rPr b="0" lang="pt-PT" sz="1100" spc="-1" strike="noStrike" u="sng">
                <a:solidFill>
                  <a:srgbClr val="0000ff"/>
                </a:solidFill>
                <a:uFillTx/>
                <a:latin typeface="Arial"/>
                <a:ea typeface="Calibri"/>
              </a:rPr>
              <a:t>https://companiesmarketcap.com/oracle/revenue/</a:t>
            </a:r>
            <a:r>
              <a:rPr b="0" lang="pt-PT" sz="1100" spc="-1" strike="noStrike">
                <a:solidFill>
                  <a:srgbClr val="0000ff"/>
                </a:solidFill>
                <a:latin typeface="Arial"/>
                <a:ea typeface="Calibri"/>
              </a:rPr>
              <a:t>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  <a:ea typeface="Calibri"/>
              </a:rPr>
              <a:t> - Evolução de vendas e faturação.</a:t>
            </a:r>
            <a:endParaRPr b="0" lang="pt-PT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endParaRPr b="0" lang="pt-PT" sz="1100" spc="-1" strike="noStrike">
              <a:latin typeface="Arial"/>
            </a:endParaRPr>
          </a:p>
        </p:txBody>
      </p:sp>
      <p:sp>
        <p:nvSpPr>
          <p:cNvPr id="670" name="CustomShape 2"/>
          <p:cNvSpPr/>
          <p:nvPr/>
        </p:nvSpPr>
        <p:spPr>
          <a:xfrm>
            <a:off x="9360" y="468000"/>
            <a:ext cx="10057680" cy="7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PT" sz="2800" spc="-1" strike="noStrike">
                <a:solidFill>
                  <a:srgbClr val="000000"/>
                </a:solidFill>
                <a:latin typeface="Arial"/>
                <a:ea typeface="DejaVu Sans"/>
              </a:rPr>
              <a:t>Bibliografia</a:t>
            </a:r>
            <a:endParaRPr b="0" lang="pt-PT" sz="28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CustomShape 1"/>
          <p:cNvSpPr/>
          <p:nvPr/>
        </p:nvSpPr>
        <p:spPr>
          <a:xfrm>
            <a:off x="202320" y="1157760"/>
            <a:ext cx="3382200" cy="64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Larry Ellison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606" name="CustomShape 2"/>
          <p:cNvSpPr/>
          <p:nvPr/>
        </p:nvSpPr>
        <p:spPr>
          <a:xfrm>
            <a:off x="228600" y="2087280"/>
            <a:ext cx="6399720" cy="319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333333"/>
                </a:solidFill>
                <a:latin typeface="Arial"/>
                <a:ea typeface="DejaVu Sans"/>
              </a:rPr>
              <a:t>Foi CEO da Oracle desde 1977 até 2014 onde passou a ser CTO e presidente executivo.</a:t>
            </a:r>
            <a:br/>
            <a:br/>
            <a:r>
              <a:rPr b="0" lang="pt-PT" sz="1800" spc="-1" strike="noStrike">
                <a:solidFill>
                  <a:srgbClr val="333333"/>
                </a:solidFill>
                <a:latin typeface="Arial"/>
                <a:ea typeface="DejaVu Sans"/>
              </a:rPr>
              <a:t>Antes de fundar a Oracle trabalhou para a Ampex Corporation onde ajudou a desenvolver um sistema de banco de dados para a CIA.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CustomShape 1"/>
          <p:cNvSpPr/>
          <p:nvPr/>
        </p:nvSpPr>
        <p:spPr>
          <a:xfrm>
            <a:off x="228600" y="2086920"/>
            <a:ext cx="6399720" cy="302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333333"/>
                </a:solidFill>
                <a:latin typeface="Arial"/>
                <a:ea typeface="DejaVu Sans"/>
              </a:rPr>
              <a:t>Bob Miner, como era conhecido, trabalhou na Ampex Corporation onde foi supervisor de Larry Ellison antes de ser fundador da Oracle. 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333333"/>
                </a:solidFill>
                <a:latin typeface="Arial"/>
                <a:ea typeface="DejaVu Sans"/>
              </a:rPr>
              <a:t>Na Oracle foi o principal responsável pela programação da Oracle Database, ficou sempre na Oracle até 1993 onde viu-se forçado a abandonar devido a  motivo de doença.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608" name="CustomShape 2"/>
          <p:cNvSpPr/>
          <p:nvPr/>
        </p:nvSpPr>
        <p:spPr>
          <a:xfrm>
            <a:off x="202320" y="1157760"/>
            <a:ext cx="3382200" cy="64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Robert Miner</a:t>
            </a:r>
            <a:endParaRPr b="0" lang="pt-PT" sz="3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CustomShape 1"/>
          <p:cNvSpPr/>
          <p:nvPr/>
        </p:nvSpPr>
        <p:spPr>
          <a:xfrm>
            <a:off x="228600" y="2086920"/>
            <a:ext cx="6399720" cy="302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333333"/>
                </a:solidFill>
                <a:latin typeface="Arial"/>
                <a:ea typeface="DejaVu Sans"/>
              </a:rPr>
              <a:t>Trabalhou na Ampex Corporation juntamente com Larry Ellison e Bob Miner, os seus futuros parceiros de negócios na Oracle. 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333333"/>
                </a:solidFill>
                <a:latin typeface="Arial"/>
                <a:ea typeface="DejaVu Sans"/>
              </a:rPr>
              <a:t>Na Ampex, Oates ajudou a desenvolver um projeto para a CIA que envolveu a criação de um banco de dados para processar grandes volumes de informações.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610" name="CustomShape 2"/>
          <p:cNvSpPr/>
          <p:nvPr/>
        </p:nvSpPr>
        <p:spPr>
          <a:xfrm>
            <a:off x="202320" y="1157760"/>
            <a:ext cx="3382200" cy="64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Edward Oates</a:t>
            </a:r>
            <a:endParaRPr b="0" lang="pt-PT" sz="3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CustomShape 1"/>
          <p:cNvSpPr/>
          <p:nvPr/>
        </p:nvSpPr>
        <p:spPr>
          <a:xfrm>
            <a:off x="228600" y="2086920"/>
            <a:ext cx="6399720" cy="302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333333"/>
                </a:solidFill>
                <a:latin typeface="Arial"/>
                <a:ea typeface="DejaVu Sans"/>
              </a:rPr>
              <a:t>Foi o primeiro empregado contractado e apesar de não ser fundador era considerado o numero quatro da Oracle e indispensável à empresa. 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333333"/>
                </a:solidFill>
                <a:latin typeface="Arial"/>
                <a:ea typeface="Noto Sans CJK SC"/>
              </a:rPr>
              <a:t>Abandonou a empresa em 1984 mas enquanto esteve lá foi instrumental no desenvolvimento a Oracle Database.</a:t>
            </a:r>
            <a:r>
              <a:rPr b="0" lang="pt-PT" sz="1800" spc="-1" strike="noStrike">
                <a:solidFill>
                  <a:srgbClr val="666666"/>
                </a:solidFill>
                <a:latin typeface="Arial"/>
                <a:ea typeface="Noto Sans CJK SC"/>
              </a:rPr>
              <a:t> 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612" name="CustomShape 2"/>
          <p:cNvSpPr/>
          <p:nvPr/>
        </p:nvSpPr>
        <p:spPr>
          <a:xfrm>
            <a:off x="202320" y="1157760"/>
            <a:ext cx="3382200" cy="64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Bruce Scott</a:t>
            </a:r>
            <a:endParaRPr b="0" lang="pt-PT" sz="32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CustomShape 1"/>
          <p:cNvSpPr/>
          <p:nvPr/>
        </p:nvSpPr>
        <p:spPr>
          <a:xfrm>
            <a:off x="914400" y="2835000"/>
            <a:ext cx="90360" cy="1644840"/>
          </a:xfrm>
          <a:prstGeom prst="rect">
            <a:avLst/>
          </a:prstGeom>
          <a:solidFill>
            <a:srgbClr val="ced4da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14" name="Imagem 641" descr=""/>
          <p:cNvPicPr/>
          <p:nvPr/>
        </p:nvPicPr>
        <p:blipFill>
          <a:blip r:embed="rId1"/>
          <a:stretch/>
        </p:blipFill>
        <p:spPr>
          <a:xfrm>
            <a:off x="1848240" y="1599120"/>
            <a:ext cx="6382800" cy="3190680"/>
          </a:xfrm>
          <a:prstGeom prst="rect">
            <a:avLst/>
          </a:prstGeom>
          <a:ln>
            <a:noFill/>
          </a:ln>
        </p:spPr>
      </p:pic>
      <p:sp>
        <p:nvSpPr>
          <p:cNvPr id="615" name="CustomShape 2"/>
          <p:cNvSpPr/>
          <p:nvPr/>
        </p:nvSpPr>
        <p:spPr>
          <a:xfrm>
            <a:off x="2296800" y="4849200"/>
            <a:ext cx="5485320" cy="2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Celebração do sucesso com o seu primeiro cliente.</a:t>
            </a:r>
            <a:endParaRPr b="0" lang="pt-PT" sz="1200" spc="-1" strike="noStrike">
              <a:latin typeface="Arial"/>
            </a:endParaRPr>
          </a:p>
        </p:txBody>
      </p:sp>
      <p:sp>
        <p:nvSpPr>
          <p:cNvPr id="616" name="CustomShape 3"/>
          <p:cNvSpPr/>
          <p:nvPr/>
        </p:nvSpPr>
        <p:spPr>
          <a:xfrm>
            <a:off x="228600" y="1060560"/>
            <a:ext cx="9600120" cy="43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PT" sz="1800" spc="-1" strike="noStrike">
                <a:solidFill>
                  <a:srgbClr val="333333"/>
                </a:solidFill>
                <a:latin typeface="Arial"/>
                <a:ea typeface="DejaVu Sans"/>
              </a:rPr>
              <a:t>Os fundadores Ed Oates, Bruce Scott, Bob Miner e Larry Ellison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617" name="CustomShape 4"/>
          <p:cNvSpPr/>
          <p:nvPr/>
        </p:nvSpPr>
        <p:spPr>
          <a:xfrm>
            <a:off x="3348360" y="324000"/>
            <a:ext cx="2986920" cy="7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PT" sz="4000" spc="-1" strike="noStrike">
                <a:solidFill>
                  <a:srgbClr val="000000"/>
                </a:solidFill>
                <a:latin typeface="Arial"/>
                <a:ea typeface="DejaVu Sans"/>
              </a:rPr>
              <a:t>Fundação</a:t>
            </a:r>
            <a:endParaRPr b="0" lang="pt-PT" sz="4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8" name="Picture 5" descr=""/>
          <p:cNvPicPr/>
          <p:nvPr/>
        </p:nvPicPr>
        <p:blipFill>
          <a:blip r:embed="rId1"/>
          <a:stretch/>
        </p:blipFill>
        <p:spPr>
          <a:xfrm>
            <a:off x="4761720" y="1207440"/>
            <a:ext cx="741240" cy="741240"/>
          </a:xfrm>
          <a:prstGeom prst="rect">
            <a:avLst/>
          </a:prstGeom>
          <a:ln>
            <a:noFill/>
          </a:ln>
        </p:spPr>
      </p:pic>
      <p:sp>
        <p:nvSpPr>
          <p:cNvPr id="619" name="CustomShape 1"/>
          <p:cNvSpPr/>
          <p:nvPr/>
        </p:nvSpPr>
        <p:spPr>
          <a:xfrm>
            <a:off x="3413160" y="1979280"/>
            <a:ext cx="3402720" cy="38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142"/>
              </a:spcBef>
            </a:pPr>
            <a:r>
              <a:rPr b="0" lang="pt-PT" sz="1000" spc="-1" strike="noStrike">
                <a:solidFill>
                  <a:srgbClr val="000000"/>
                </a:solidFill>
                <a:latin typeface="Arial"/>
                <a:ea typeface="DejaVu Sans"/>
              </a:rPr>
              <a:t>Larry Ellison</a:t>
            </a:r>
            <a:endParaRPr b="0" lang="pt-PT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2"/>
              </a:spcBef>
            </a:pPr>
            <a:r>
              <a:rPr b="1" lang="pt-PT" sz="800" spc="-1" strike="noStrike">
                <a:solidFill>
                  <a:srgbClr val="000000"/>
                </a:solidFill>
                <a:latin typeface="Arial"/>
                <a:ea typeface="DejaVu Sans"/>
              </a:rPr>
              <a:t>Chairman of the Board and Chief Technology Officer</a:t>
            </a:r>
            <a:endParaRPr b="0" lang="pt-PT" sz="800" spc="-1" strike="noStrike">
              <a:latin typeface="Arial"/>
            </a:endParaRPr>
          </a:p>
        </p:txBody>
      </p:sp>
      <p:pic>
        <p:nvPicPr>
          <p:cNvPr id="620" name="Picture 8" descr=""/>
          <p:cNvPicPr/>
          <p:nvPr/>
        </p:nvPicPr>
        <p:blipFill>
          <a:blip r:embed="rId2"/>
          <a:stretch/>
        </p:blipFill>
        <p:spPr>
          <a:xfrm>
            <a:off x="4761720" y="2525400"/>
            <a:ext cx="741240" cy="741240"/>
          </a:xfrm>
          <a:prstGeom prst="rect">
            <a:avLst/>
          </a:prstGeom>
          <a:ln>
            <a:noFill/>
          </a:ln>
        </p:spPr>
      </p:pic>
      <p:sp>
        <p:nvSpPr>
          <p:cNvPr id="621" name="CustomShape 2"/>
          <p:cNvSpPr/>
          <p:nvPr/>
        </p:nvSpPr>
        <p:spPr>
          <a:xfrm>
            <a:off x="4374360" y="3289320"/>
            <a:ext cx="151596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PT" sz="1000" spc="-1" strike="noStrike">
                <a:solidFill>
                  <a:srgbClr val="000000"/>
                </a:solidFill>
                <a:latin typeface="Arial"/>
                <a:ea typeface="DejaVu Sans"/>
              </a:rPr>
              <a:t>Safra A. Catz</a:t>
            </a:r>
            <a:endParaRPr b="0" lang="pt-PT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PT" sz="800" spc="-1" strike="noStrike">
                <a:solidFill>
                  <a:srgbClr val="000000"/>
                </a:solidFill>
                <a:latin typeface="Arial"/>
                <a:ea typeface="DejaVu Sans"/>
              </a:rPr>
              <a:t>Chief Executive Officer</a:t>
            </a:r>
            <a:endParaRPr b="0" lang="pt-PT" sz="800" spc="-1" strike="noStrike">
              <a:latin typeface="Arial"/>
            </a:endParaRPr>
          </a:p>
        </p:txBody>
      </p:sp>
      <p:pic>
        <p:nvPicPr>
          <p:cNvPr id="622" name="Picture 11" descr=""/>
          <p:cNvPicPr/>
          <p:nvPr/>
        </p:nvPicPr>
        <p:blipFill>
          <a:blip r:embed="rId3"/>
          <a:stretch/>
        </p:blipFill>
        <p:spPr>
          <a:xfrm>
            <a:off x="4742640" y="3821400"/>
            <a:ext cx="741240" cy="741240"/>
          </a:xfrm>
          <a:prstGeom prst="rect">
            <a:avLst/>
          </a:prstGeom>
          <a:ln>
            <a:noFill/>
          </a:ln>
        </p:spPr>
      </p:pic>
      <p:sp>
        <p:nvSpPr>
          <p:cNvPr id="623" name="CustomShape 3"/>
          <p:cNvSpPr/>
          <p:nvPr/>
        </p:nvSpPr>
        <p:spPr>
          <a:xfrm>
            <a:off x="4329360" y="4597920"/>
            <a:ext cx="1515600" cy="50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142"/>
              </a:spcBef>
            </a:pPr>
            <a:r>
              <a:rPr b="0" lang="pt-PT" sz="1000" spc="-1" strike="noStrike">
                <a:solidFill>
                  <a:srgbClr val="000000"/>
                </a:solidFill>
                <a:latin typeface="Arial"/>
                <a:ea typeface="DejaVu Sans"/>
              </a:rPr>
              <a:t>T.K. Anand</a:t>
            </a:r>
            <a:endParaRPr b="0" lang="pt-PT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2"/>
              </a:spcBef>
            </a:pPr>
            <a:r>
              <a:rPr b="1" lang="pt-PT" sz="800" spc="-1" strike="noStrike">
                <a:solidFill>
                  <a:srgbClr val="000000"/>
                </a:solidFill>
                <a:latin typeface="Arial"/>
                <a:ea typeface="DejaVu Sans"/>
              </a:rPr>
              <a:t>Executive Vice President, Analytics</a:t>
            </a:r>
            <a:endParaRPr b="0" lang="pt-PT" sz="800" spc="-1" strike="noStrike">
              <a:latin typeface="Arial"/>
            </a:endParaRPr>
          </a:p>
        </p:txBody>
      </p:sp>
      <p:sp>
        <p:nvSpPr>
          <p:cNvPr id="624" name="CustomShape 4"/>
          <p:cNvSpPr/>
          <p:nvPr/>
        </p:nvSpPr>
        <p:spPr>
          <a:xfrm>
            <a:off x="2379240" y="4597920"/>
            <a:ext cx="1820160" cy="50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PT" sz="1000" spc="-1" strike="noStrike">
                <a:solidFill>
                  <a:srgbClr val="000000"/>
                </a:solidFill>
                <a:latin typeface="Arial"/>
                <a:ea typeface="DejaVu Sans"/>
              </a:rPr>
              <a:t>Stuart Levey</a:t>
            </a:r>
            <a:endParaRPr b="0" lang="pt-PT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2"/>
              </a:spcBef>
            </a:pPr>
            <a:r>
              <a:rPr b="1" lang="pt-PT" sz="800" spc="-1" strike="noStrike">
                <a:solidFill>
                  <a:srgbClr val="000000"/>
                </a:solidFill>
                <a:latin typeface="Arial"/>
                <a:ea typeface="DejaVu Sans"/>
              </a:rPr>
              <a:t>Executive Vice President and Chief Legal Officer</a:t>
            </a:r>
            <a:endParaRPr b="0" lang="pt-PT" sz="800" spc="-1" strike="noStrike">
              <a:latin typeface="Arial"/>
            </a:endParaRPr>
          </a:p>
        </p:txBody>
      </p:sp>
      <p:pic>
        <p:nvPicPr>
          <p:cNvPr id="625" name="Picture 23" descr=""/>
          <p:cNvPicPr/>
          <p:nvPr/>
        </p:nvPicPr>
        <p:blipFill>
          <a:blip r:embed="rId4"/>
          <a:stretch/>
        </p:blipFill>
        <p:spPr>
          <a:xfrm>
            <a:off x="2906640" y="3821400"/>
            <a:ext cx="741240" cy="741240"/>
          </a:xfrm>
          <a:prstGeom prst="rect">
            <a:avLst/>
          </a:prstGeom>
          <a:ln>
            <a:noFill/>
          </a:ln>
        </p:spPr>
      </p:pic>
      <p:sp>
        <p:nvSpPr>
          <p:cNvPr id="626" name="CustomShape 5"/>
          <p:cNvSpPr/>
          <p:nvPr/>
        </p:nvSpPr>
        <p:spPr>
          <a:xfrm>
            <a:off x="6138720" y="4597920"/>
            <a:ext cx="1562400" cy="38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142"/>
              </a:spcBef>
            </a:pPr>
            <a:r>
              <a:rPr b="0" lang="pt-PT" sz="1000" spc="-1" strike="noStrike">
                <a:solidFill>
                  <a:srgbClr val="000000"/>
                </a:solidFill>
                <a:latin typeface="Arial"/>
                <a:ea typeface="DejaVu Sans"/>
              </a:rPr>
              <a:t>Edward Screven </a:t>
            </a:r>
            <a:endParaRPr b="0" lang="pt-PT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2"/>
              </a:spcBef>
            </a:pPr>
            <a:r>
              <a:rPr b="1" lang="pt-PT" sz="800" spc="-1" strike="noStrike">
                <a:solidFill>
                  <a:srgbClr val="000000"/>
                </a:solidFill>
                <a:latin typeface="Arial"/>
                <a:ea typeface="DejaVu Sans"/>
              </a:rPr>
              <a:t>Chief Corporate Architect </a:t>
            </a:r>
            <a:endParaRPr b="0" lang="pt-PT" sz="800" spc="-1" strike="noStrike">
              <a:latin typeface="Arial"/>
            </a:endParaRPr>
          </a:p>
        </p:txBody>
      </p:sp>
      <p:pic>
        <p:nvPicPr>
          <p:cNvPr id="627" name="Picture 25" descr=""/>
          <p:cNvPicPr/>
          <p:nvPr/>
        </p:nvPicPr>
        <p:blipFill>
          <a:blip r:embed="rId5"/>
          <a:stretch/>
        </p:blipFill>
        <p:spPr>
          <a:xfrm>
            <a:off x="6542640" y="3821400"/>
            <a:ext cx="741240" cy="741240"/>
          </a:xfrm>
          <a:prstGeom prst="rect">
            <a:avLst/>
          </a:prstGeom>
          <a:ln>
            <a:noFill/>
          </a:ln>
        </p:spPr>
      </p:pic>
      <p:sp>
        <p:nvSpPr>
          <p:cNvPr id="628" name="CustomShape 6"/>
          <p:cNvSpPr/>
          <p:nvPr/>
        </p:nvSpPr>
        <p:spPr>
          <a:xfrm>
            <a:off x="9360" y="468000"/>
            <a:ext cx="10057680" cy="7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PT" sz="2800" spc="-1" strike="noStrike">
                <a:solidFill>
                  <a:srgbClr val="000000"/>
                </a:solidFill>
                <a:latin typeface="Arial"/>
                <a:ea typeface="DejaVu Sans"/>
              </a:rPr>
              <a:t>Organograma atual da Empresa</a:t>
            </a:r>
            <a:endParaRPr b="0" lang="pt-PT" sz="2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9" name="Picture 4" descr=""/>
          <p:cNvPicPr/>
          <p:nvPr/>
        </p:nvPicPr>
        <p:blipFill>
          <a:blip r:embed="rId1"/>
          <a:stretch/>
        </p:blipFill>
        <p:spPr>
          <a:xfrm>
            <a:off x="6156000" y="1332000"/>
            <a:ext cx="4743720" cy="3387960"/>
          </a:xfrm>
          <a:prstGeom prst="rect">
            <a:avLst/>
          </a:prstGeom>
          <a:ln>
            <a:noFill/>
          </a:ln>
        </p:spPr>
      </p:pic>
      <p:sp>
        <p:nvSpPr>
          <p:cNvPr id="630" name="CustomShape 1"/>
          <p:cNvSpPr/>
          <p:nvPr/>
        </p:nvSpPr>
        <p:spPr>
          <a:xfrm>
            <a:off x="228600" y="1186920"/>
            <a:ext cx="6399720" cy="302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333333"/>
                </a:solidFill>
                <a:latin typeface="Arial"/>
                <a:ea typeface="DejaVu Sans"/>
              </a:rPr>
              <a:t>A Oracle publicou em Novembro de 2022 que a sua projeção de crescimento seria de 65 milhares de milhões de dólares até ao final do ano fiscal de 2026.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333333"/>
                </a:solidFill>
                <a:latin typeface="Arial"/>
                <a:ea typeface="DejaVu Sans"/>
              </a:rPr>
              <a:t>Em Setembro de 2023 a Oracle publicou que para alcançar esses objetivos iria se focar principalmente em: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1800" spc="-1" strike="noStrike">
              <a:latin typeface="Arial"/>
            </a:endParaRPr>
          </a:p>
          <a:p>
            <a:pPr marL="216000" indent="-215640">
              <a:lnSpc>
                <a:spcPct val="107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pt-PT" sz="1800" spc="-1" strike="noStrike">
                <a:solidFill>
                  <a:srgbClr val="ce181e"/>
                </a:solidFill>
                <a:latin typeface="Arial"/>
                <a:ea typeface="Calibri"/>
              </a:rPr>
              <a:t>Crescimento Focado em Contas</a:t>
            </a:r>
            <a:endParaRPr b="0" lang="pt-PT" sz="1800" spc="-1" strike="noStrike">
              <a:latin typeface="Arial"/>
            </a:endParaRPr>
          </a:p>
          <a:p>
            <a:pPr marL="216000" indent="-215640">
              <a:lnSpc>
                <a:spcPct val="107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pt-PT" sz="1800" spc="-1" strike="noStrike">
                <a:solidFill>
                  <a:srgbClr val="ce181e"/>
                </a:solidFill>
                <a:latin typeface="Arial"/>
                <a:ea typeface="Calibri"/>
              </a:rPr>
              <a:t>Perceções e Inteligência</a:t>
            </a:r>
            <a:endParaRPr b="0" lang="pt-PT" sz="1800" spc="-1" strike="noStrike">
              <a:latin typeface="Arial"/>
            </a:endParaRPr>
          </a:p>
          <a:p>
            <a:pPr marL="216000" indent="-215640">
              <a:lnSpc>
                <a:spcPct val="107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pt-PT" sz="1800" spc="-1" strike="noStrike">
                <a:solidFill>
                  <a:srgbClr val="ce181e"/>
                </a:solidFill>
                <a:latin typeface="Arial"/>
                <a:ea typeface="Calibri"/>
              </a:rPr>
              <a:t>Orquestração de Vendas</a:t>
            </a:r>
            <a:endParaRPr b="0" lang="pt-PT" sz="1800" spc="-1" strike="noStrike">
              <a:latin typeface="Arial"/>
            </a:endParaRPr>
          </a:p>
          <a:p>
            <a:pPr marL="216000" indent="-215640">
              <a:lnSpc>
                <a:spcPct val="107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pt-PT" sz="1800" spc="-1" strike="noStrike">
                <a:solidFill>
                  <a:srgbClr val="ce181e"/>
                </a:solidFill>
                <a:latin typeface="Arial"/>
                <a:ea typeface="Calibri"/>
              </a:rPr>
              <a:t>Transformação de Receitas</a:t>
            </a:r>
            <a:endParaRPr b="0" lang="pt-PT" sz="1800" spc="-1" strike="noStrike">
              <a:latin typeface="Arial"/>
            </a:endParaRPr>
          </a:p>
          <a:p>
            <a:pPr marL="216000" indent="-215640">
              <a:lnSpc>
                <a:spcPct val="107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pt-PT" sz="1800" spc="-1" strike="noStrike">
                <a:solidFill>
                  <a:srgbClr val="ce181e"/>
                </a:solidFill>
                <a:latin typeface="Arial"/>
                <a:ea typeface="Calibri"/>
              </a:rPr>
              <a:t>Experiência de Compra Digital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631" name="CustomShape 2"/>
          <p:cNvSpPr/>
          <p:nvPr/>
        </p:nvSpPr>
        <p:spPr>
          <a:xfrm>
            <a:off x="7660080" y="1347840"/>
            <a:ext cx="18036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2" name="CustomShape 3"/>
          <p:cNvSpPr/>
          <p:nvPr/>
        </p:nvSpPr>
        <p:spPr>
          <a:xfrm>
            <a:off x="8420760" y="1255680"/>
            <a:ext cx="18036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3" name="CustomShape 4"/>
          <p:cNvSpPr/>
          <p:nvPr/>
        </p:nvSpPr>
        <p:spPr>
          <a:xfrm>
            <a:off x="9360" y="468000"/>
            <a:ext cx="10057680" cy="7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PT" sz="2800" spc="-1" strike="noStrike">
                <a:solidFill>
                  <a:srgbClr val="000000"/>
                </a:solidFill>
                <a:latin typeface="Arial"/>
                <a:ea typeface="DejaVu Sans"/>
              </a:rPr>
              <a:t>Previsões de Crescimento</a:t>
            </a:r>
            <a:endParaRPr b="0" lang="pt-PT" sz="2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Grey Elegant</Template>
  <TotalTime>671</TotalTime>
  <Application>LibreOffice/5.4.3.2$Windows_X86_64 LibreOffice_project/92a7159f7e4af62137622921e809f8546db437e5</Application>
  <Words>843</Words>
  <Paragraphs>79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2023-12-07T16:53:20Z</dcterms:created>
  <dc:creator/>
  <dc:description/>
  <dc:language>en-US</dc:language>
  <cp:lastModifiedBy/>
  <dcterms:modified xsi:type="dcterms:W3CDTF">2024-01-03T03:36:30Z</dcterms:modified>
  <cp:revision>48</cp:revision>
  <dc:subject/>
  <dc:title>Grey Elegant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Personalizados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17</vt:i4>
  </property>
</Properties>
</file>