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4"/>
    <p:sldMasterId id="2147483687" r:id="rId5"/>
    <p:sldMasterId id="2147483713" r:id="rId6"/>
    <p:sldMasterId id="2147483726" r:id="rId7"/>
  </p:sldMasterIdLst>
  <p:sldIdLst>
    <p:sldId id="262" r:id="rId8"/>
    <p:sldId id="263" r:id="rId9"/>
    <p:sldId id="264" r:id="rId10"/>
    <p:sldId id="265" r:id="rId11"/>
    <p:sldId id="266" r:id="rId1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F812DD3-602B-0B63-B49B-EDF6E69E43B9}" name="Daniel Jorge Ribeiro Quaresma" initials="DQ" userId="S::daniel.quaresma.t0128047@edu.atec.pt::2fa24a5f-0660-4da2-a881-2a87a3294b8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14209-C866-40BF-9445-8E7A8376AE50}" v="3" dt="2023-12-07T21:29:44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Relationship Id="rId30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503920" y="5120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321040" y="530352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869680" y="548640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4" name="Rectangle 123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Rectangle 124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6" name="Rectangle 125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128" name="Picture 127"/>
          <p:cNvPicPr/>
          <p:nvPr/>
        </p:nvPicPr>
        <p:blipFill>
          <a:blip r:embed="rId14"/>
          <a:stretch/>
        </p:blipFill>
        <p:spPr>
          <a:xfrm>
            <a:off x="228600" y="4895280"/>
            <a:ext cx="1521360" cy="8557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128"/>
          <p:cNvSpPr txBox="1"/>
          <p:nvPr/>
        </p:nvSpPr>
        <p:spPr>
          <a:xfrm>
            <a:off x="9422280" y="5193000"/>
            <a:ext cx="16668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2D65B386-2715-44B4-A989-95EABF51B7D0}" type="slidenum">
              <a:rPr lang="en-US" sz="2400" b="0" strike="noStrike" spc="-1">
                <a:solidFill>
                  <a:srgbClr val="000000"/>
                </a:solidFill>
                <a:latin typeface="Arial"/>
              </a:rPr>
              <a:t>‹nº›</a:t>
            </a:fld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2360" y="59400"/>
            <a:ext cx="4271400" cy="33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1" strike="noStrike" spc="-1">
                <a:solidFill>
                  <a:srgbClr val="000000"/>
                </a:solidFill>
                <a:latin typeface="Noto Sans"/>
              </a:rPr>
              <a:t>UFCD 5437 - Noções de Economia de Empresa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9" name="Oval 168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Freeform: Shape 171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cxnLst/>
            <a:rect l="0" t="0" r="r" b="b"/>
            <a:pathLst>
              <a:path w="2540" h="1826" fill="none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3" name="Freeform: Shape 172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cxnLst/>
            <a:rect l="0" t="0" r="r" b="b"/>
            <a:pathLst>
              <a:path w="2286" h="1778" fill="none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Freeform: Shape 173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cxnLst/>
            <a:rect l="0" t="0" r="r" b="b"/>
            <a:pathLst>
              <a:path w="4067" h="3302" fill="none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14"/>
          <a:stretch/>
        </p:blipFill>
        <p:spPr>
          <a:xfrm>
            <a:off x="228600" y="4895640"/>
            <a:ext cx="1521360" cy="8557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178"/>
          <p:cNvSpPr txBox="1"/>
          <p:nvPr/>
        </p:nvSpPr>
        <p:spPr>
          <a:xfrm>
            <a:off x="9422280" y="5193360"/>
            <a:ext cx="16668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E1ABF998-C97C-4F32-B9B9-DF23F681DD15}" type="slidenum">
              <a:rPr lang="en-US" sz="2400" b="0" strike="noStrike" spc="-1">
                <a:solidFill>
                  <a:srgbClr val="000000"/>
                </a:solidFill>
                <a:latin typeface="Arial"/>
              </a:rPr>
              <a:t>‹nº›</a:t>
            </a:fld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2360" y="59400"/>
            <a:ext cx="4271400" cy="33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1" strike="noStrike" spc="-1">
                <a:solidFill>
                  <a:srgbClr val="000000"/>
                </a:solidFill>
                <a:latin typeface="Noto Sans"/>
              </a:rPr>
              <a:t>UFCD 5437 - Noções de Economia de Empresa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Oval 273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Freeform: Shape 275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cxnLst/>
            <a:rect l="0" t="0" r="r" b="b"/>
            <a:pathLst>
              <a:path w="3895" h="5136" fill="none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Freeform: Shape 276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Freeform: Shape 277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cxnLst/>
            <a:rect l="0" t="0" r="r" b="b"/>
            <a:pathLst>
              <a:path w="2164" h="4064" fill="none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Picture 280"/>
          <p:cNvPicPr/>
          <p:nvPr/>
        </p:nvPicPr>
        <p:blipFill>
          <a:blip r:embed="rId14"/>
          <a:stretch/>
        </p:blipFill>
        <p:spPr>
          <a:xfrm>
            <a:off x="228600" y="4895640"/>
            <a:ext cx="1521360" cy="855720"/>
          </a:xfrm>
          <a:prstGeom prst="rect">
            <a:avLst/>
          </a:prstGeom>
          <a:ln w="0">
            <a:noFill/>
          </a:ln>
        </p:spPr>
      </p:pic>
      <p:sp>
        <p:nvSpPr>
          <p:cNvPr id="282" name="TextBox 281"/>
          <p:cNvSpPr txBox="1"/>
          <p:nvPr/>
        </p:nvSpPr>
        <p:spPr>
          <a:xfrm>
            <a:off x="9422280" y="5193360"/>
            <a:ext cx="16668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0C31C78E-139A-47F4-84D7-725C5367C356}" type="slidenum">
              <a:rPr lang="en-US" sz="2400" b="0" strike="noStrike" spc="-1">
                <a:solidFill>
                  <a:srgbClr val="000000"/>
                </a:solidFill>
                <a:latin typeface="Arial"/>
              </a:rPr>
              <a:t>‹nº›</a:t>
            </a:fld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72360" y="59400"/>
            <a:ext cx="4271400" cy="33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1" strike="noStrike" spc="-1">
                <a:solidFill>
                  <a:srgbClr val="000000"/>
                </a:solidFill>
                <a:latin typeface="Noto Sans"/>
              </a:rPr>
              <a:t>UFCD 5437 - Noções de Economia de Empresa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322" name="Group 321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23" name="Rectangle 322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9000" tIns="54000" rIns="99000" bIns="54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26" name="Freeform: Shape 325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Freeform: Shape 326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8" name="Freeform: Shape 327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Freeform: Shape 328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0" name="Freeform: Shape 329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Freeform: Shape 330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2" name="Freeform: Shape 331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Freeform: Shape 332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Freeform: Shape 333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Freeform: Shape 334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Freeform: Shape 335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Freeform: Shape 336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Freeform: Shape 337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Freeform: Shape 338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Freeform: Shape 339"/>
            <p:cNvSpPr/>
            <p:nvPr/>
          </p:nvSpPr>
          <p:spPr>
            <a:xfrm rot="16242000" flipH="1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1" name="Freeform: Shape 340"/>
            <p:cNvSpPr/>
            <p:nvPr/>
          </p:nvSpPr>
          <p:spPr>
            <a:xfrm rot="16242000" flipH="1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2" name="Freeform: Shape 341"/>
            <p:cNvSpPr/>
            <p:nvPr/>
          </p:nvSpPr>
          <p:spPr>
            <a:xfrm flipH="1">
              <a:off x="-24732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Freeform: Shape 342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Freeform: Shape 343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5" name="Freeform: Shape 344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Freeform: Shape 345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7" name="Freeform: Shape 346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Freeform: Shape 347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9" name="Freeform: Shape 348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Freeform: Shape 349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1" name="Freeform: Shape 350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2" name="Freeform: Shape 351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3" name="Freeform: Shape 352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4" name="Freeform: Shape 353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5" name="Freeform: Shape 354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6" name="Freeform: Shape 355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7" name="Freeform: Shape 356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8" name="Freeform: Shape 357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9" name="Freeform: Shape 358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0" name="TextBox 359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8000" b="0" strike="noStrike" spc="-1">
                <a:solidFill>
                  <a:srgbClr val="000000"/>
                </a:solidFill>
                <a:latin typeface="Arial"/>
              </a:rPr>
              <a:t>“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7200" b="0" strike="noStrike" spc="-1">
                <a:solidFill>
                  <a:srgbClr val="000000"/>
                </a:solidFill>
                <a:latin typeface="Arial"/>
              </a:rPr>
              <a:t>”</a:t>
            </a:r>
          </a:p>
        </p:txBody>
      </p:sp>
      <p:sp>
        <p:nvSpPr>
          <p:cNvPr id="362" name="Freeform: Shape 361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oval" w="lg" len="sm"/>
            <a:tailEnd type="oval" w="lg" len="sm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Oval 363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6" name="Picture 365"/>
          <p:cNvPicPr/>
          <p:nvPr/>
        </p:nvPicPr>
        <p:blipFill>
          <a:blip r:embed="rId16"/>
          <a:stretch/>
        </p:blipFill>
        <p:spPr>
          <a:xfrm>
            <a:off x="228600" y="4895640"/>
            <a:ext cx="1521360" cy="855720"/>
          </a:xfrm>
          <a:prstGeom prst="rect">
            <a:avLst/>
          </a:prstGeom>
          <a:ln w="0">
            <a:noFill/>
          </a:ln>
        </p:spPr>
      </p:pic>
      <p:sp>
        <p:nvSpPr>
          <p:cNvPr id="367" name="TextBox 366"/>
          <p:cNvSpPr txBox="1"/>
          <p:nvPr/>
        </p:nvSpPr>
        <p:spPr>
          <a:xfrm>
            <a:off x="9422280" y="5193360"/>
            <a:ext cx="16668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D3D26998-9DEE-466E-B03A-BD771D4DB13B}" type="slidenum">
              <a:rPr lang="en-US" sz="2400" b="0" strike="noStrike" spc="-1">
                <a:solidFill>
                  <a:srgbClr val="000000"/>
                </a:solidFill>
                <a:latin typeface="Arial"/>
              </a:rPr>
              <a:t>‹nº›</a:t>
            </a:fld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72360" y="59400"/>
            <a:ext cx="4271400" cy="33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400" b="1" strike="noStrike" spc="-1">
                <a:solidFill>
                  <a:srgbClr val="000000"/>
                </a:solidFill>
                <a:latin typeface="Noto Sans"/>
              </a:rPr>
              <a:t>UFCD 5437 - Noções de Economia de Empresa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Y0Tn4EJe4M" TargetMode="Externa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cx/post/the-future-of-fusion-sales-at-oracle-cloudworld-2023-revenue-transformation" TargetMode="External"/><Relationship Id="rId2" Type="http://schemas.openxmlformats.org/officeDocument/2006/relationships/hyperlink" Target="https://accelerationeconomy.com/cloud-wars/how-oracle-will-reach-65-billion-heres-the-plan/" TargetMode="External"/><Relationship Id="rId1" Type="http://schemas.openxmlformats.org/officeDocument/2006/relationships/slideLayout" Target="../slideLayouts/slideLayout37.xml"/><Relationship Id="rId5" Type="http://schemas.openxmlformats.org/officeDocument/2006/relationships/hyperlink" Target="https://www.oracle.com/at/corporate/executives/" TargetMode="External"/><Relationship Id="rId4" Type="http://schemas.openxmlformats.org/officeDocument/2006/relationships/hyperlink" Target="https://www.organimi.com/organizational-structures/orac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2"/>
          <p:cNvSpPr/>
          <p:nvPr/>
        </p:nvSpPr>
        <p:spPr>
          <a:xfrm>
            <a:off x="460080" y="2137680"/>
            <a:ext cx="5666040" cy="200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7" name="TextShape 1"/>
          <p:cNvSpPr/>
          <p:nvPr/>
        </p:nvSpPr>
        <p:spPr>
          <a:xfrm>
            <a:off x="259572" y="657231"/>
            <a:ext cx="6340332" cy="6627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1" u="sng" dirty="0">
                <a:latin typeface="Calibri" panose="020F0502020204030204" pitchFamily="34" charset="0"/>
              </a:rPr>
              <a:t>Previsões de Crescimento da Empresa em termos de mercados e de produtos:</a:t>
            </a:r>
            <a:endParaRPr lang="en-US" sz="2400" b="1" strike="noStrike" spc="-1" dirty="0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923CD-66E5-4D80-BC2C-F58B3FA2B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04" y="2045346"/>
            <a:ext cx="3666145" cy="2618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AA34F9-54E7-4EFE-A30B-E060BC2516D3}"/>
              </a:ext>
            </a:extLst>
          </p:cNvPr>
          <p:cNvSpPr txBox="1"/>
          <p:nvPr/>
        </p:nvSpPr>
        <p:spPr>
          <a:xfrm>
            <a:off x="259572" y="1537515"/>
            <a:ext cx="5368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Oracle publicou em Nov. de 2022, que e a sua projeção de crescemento seria de 65 Billions de dolares ate ao final do ano fical de 2026.</a:t>
            </a:r>
            <a:endParaRPr lang="pt-P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F796F-F7D1-4908-94C8-C8CFC7AC1841}"/>
              </a:ext>
            </a:extLst>
          </p:cNvPr>
          <p:cNvSpPr txBox="1"/>
          <p:nvPr/>
        </p:nvSpPr>
        <p:spPr>
          <a:xfrm>
            <a:off x="259572" y="2250836"/>
            <a:ext cx="5021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Set. de 2023 publicou que para alcançar esse objetivos iria Focar em:</a:t>
            </a:r>
            <a:endParaRPr lang="pt-P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1E281-1C76-48D1-A732-940B8E1DB6F2}"/>
              </a:ext>
            </a:extLst>
          </p:cNvPr>
          <p:cNvSpPr txBox="1"/>
          <p:nvPr/>
        </p:nvSpPr>
        <p:spPr>
          <a:xfrm>
            <a:off x="471664" y="2815025"/>
            <a:ext cx="3104536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Account-Focused Growth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 and Intelligence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orchestration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 transformation 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Buying Experience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16C25-B1D3-42FA-BEDA-D56AA5A987C3}"/>
              </a:ext>
            </a:extLst>
          </p:cNvPr>
          <p:cNvSpPr txBox="1"/>
          <p:nvPr/>
        </p:nvSpPr>
        <p:spPr>
          <a:xfrm>
            <a:off x="3436375" y="412644"/>
            <a:ext cx="403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u="sng">
                <a:latin typeface="Calibri" panose="020F0502020204030204" pitchFamily="34" charset="0"/>
              </a:rPr>
              <a:t>Organograma Atual da Empresa: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5E1F5-7E7B-4EB4-BBCC-A8B9CED412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69" y="781072"/>
            <a:ext cx="742284" cy="742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90EAAC-1EB4-4882-8EA9-0F9818D101C9}"/>
              </a:ext>
            </a:extLst>
          </p:cNvPr>
          <p:cNvSpPr txBox="1"/>
          <p:nvPr/>
        </p:nvSpPr>
        <p:spPr>
          <a:xfrm>
            <a:off x="3883818" y="1522451"/>
            <a:ext cx="231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Larry Ellison</a:t>
            </a:r>
          </a:p>
          <a:p>
            <a:pPr algn="ctr"/>
            <a:r>
              <a:rPr lang="en-US" sz="800" b="1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Chairman of the Board and Chief Technology Officer</a:t>
            </a:r>
            <a:endParaRPr lang="pt-PT" sz="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F182CA-F8B1-4C60-96D1-99159B8B3A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535" y="1982153"/>
            <a:ext cx="742438" cy="742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44080A-D34C-4608-AB4C-551F2480B9A2}"/>
              </a:ext>
            </a:extLst>
          </p:cNvPr>
          <p:cNvSpPr txBox="1"/>
          <p:nvPr/>
        </p:nvSpPr>
        <p:spPr>
          <a:xfrm>
            <a:off x="4413453" y="2724591"/>
            <a:ext cx="128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Safra A. Catz</a:t>
            </a:r>
          </a:p>
          <a:p>
            <a:pPr algn="ctr"/>
            <a:r>
              <a:rPr lang="pt-BR" sz="800" b="1" dirty="0"/>
              <a:t>Chief Executive Officer</a:t>
            </a:r>
            <a:endParaRPr lang="pt-PT" sz="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580405-2003-4901-B296-54FAC372EC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99" y="3184447"/>
            <a:ext cx="742284" cy="7422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657D86-61F9-4D46-8075-47570C9C529F}"/>
              </a:ext>
            </a:extLst>
          </p:cNvPr>
          <p:cNvSpPr txBox="1"/>
          <p:nvPr/>
        </p:nvSpPr>
        <p:spPr>
          <a:xfrm>
            <a:off x="4447940" y="3924922"/>
            <a:ext cx="1280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T.K. Anand</a:t>
            </a:r>
          </a:p>
          <a:p>
            <a:pPr algn="ctr"/>
            <a:r>
              <a:rPr lang="pt-BR" sz="800" b="1" dirty="0"/>
              <a:t>Executive Vice President, Analytics</a:t>
            </a:r>
            <a:endParaRPr lang="pt-PT" sz="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C72F5F-1B60-401F-8B87-23AE1883F139}"/>
              </a:ext>
            </a:extLst>
          </p:cNvPr>
          <p:cNvSpPr txBox="1"/>
          <p:nvPr/>
        </p:nvSpPr>
        <p:spPr>
          <a:xfrm>
            <a:off x="2853813" y="3924922"/>
            <a:ext cx="1030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Stuart Levey</a:t>
            </a:r>
          </a:p>
          <a:p>
            <a:pPr algn="ctr"/>
            <a:r>
              <a:rPr lang="pt-BR" sz="800" b="1" dirty="0"/>
              <a:t>Executive Vice President and Chief Legal Officer</a:t>
            </a:r>
            <a:endParaRPr lang="pt-PT" sz="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E5D09-9353-4447-B950-5D3D6996917E}"/>
              </a:ext>
            </a:extLst>
          </p:cNvPr>
          <p:cNvSpPr txBox="1"/>
          <p:nvPr/>
        </p:nvSpPr>
        <p:spPr>
          <a:xfrm>
            <a:off x="6401324" y="3924922"/>
            <a:ext cx="959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Edward Screven </a:t>
            </a:r>
            <a:r>
              <a:rPr lang="pt-BR" sz="800" b="1" dirty="0"/>
              <a:t>Chief Corporate Architect </a:t>
            </a:r>
            <a:endParaRPr lang="pt-PT" sz="8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EBCEB4F-4E67-426C-B82B-A5D5ABC6D3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79" y="3165636"/>
            <a:ext cx="742285" cy="742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7C5062-46DD-4971-91A4-A6840565D1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14" y="3165637"/>
            <a:ext cx="742284" cy="7422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E98A8B3-00F9-47A1-852B-A89DE5AA172F}"/>
              </a:ext>
            </a:extLst>
          </p:cNvPr>
          <p:cNvSpPr txBox="1"/>
          <p:nvPr/>
        </p:nvSpPr>
        <p:spPr>
          <a:xfrm>
            <a:off x="671052" y="74479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Politicas Comerciais: 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C654F3-1B0E-4DC1-8E86-37E831EDA620}"/>
              </a:ext>
            </a:extLst>
          </p:cNvPr>
          <p:cNvSpPr txBox="1"/>
          <p:nvPr/>
        </p:nvSpPr>
        <p:spPr>
          <a:xfrm>
            <a:off x="671052" y="1822048"/>
            <a:ext cx="5316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Oracle fornece produtos e serviços que atendem a ambientes corporativos de tecnologia da informação (</a:t>
            </a:r>
            <a:r>
              <a:rPr lang="pt-PT" dirty="0" err="1"/>
              <a:t>it</a:t>
            </a:r>
            <a:r>
              <a:rPr lang="pt-PT" dirty="0"/>
              <a:t>). Os produtos e serviços da Oracle incluem aplicativos empresariais e ofertas de infraestrutura que são entregues em todo o mundo por meio de uma variedade de modelos de implantação de TI flexíveis e interoperáveis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325228-89C3-4BD5-8DEE-412EB9084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08" y="69215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9F3A466-DFD5-43AB-99F9-0F005A804EC3}"/>
              </a:ext>
            </a:extLst>
          </p:cNvPr>
          <p:cNvSpPr txBox="1"/>
          <p:nvPr/>
        </p:nvSpPr>
        <p:spPr>
          <a:xfrm>
            <a:off x="693173" y="774290"/>
            <a:ext cx="3215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Video Publicitario: </a:t>
            </a:r>
          </a:p>
          <a:p>
            <a:r>
              <a:rPr lang="pt-PT" u="sng" dirty="0"/>
              <a:t>https://www.youtube.com/watch?v=JHP6-R1loxM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2EB6AA-BE29-4B20-BC6E-06EFF5131695}"/>
              </a:ext>
            </a:extLst>
          </p:cNvPr>
          <p:cNvSpPr txBox="1"/>
          <p:nvPr/>
        </p:nvSpPr>
        <p:spPr>
          <a:xfrm>
            <a:off x="774290" y="2684207"/>
            <a:ext cx="313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Video Sobre a Oracle: </a:t>
            </a:r>
          </a:p>
          <a:p>
            <a:r>
              <a:rPr lang="pt-PT" u="sng" dirty="0">
                <a:hlinkClick r:id="rId2"/>
              </a:rPr>
              <a:t>https://www.youtube.com/watch?v=QY0Tn4EJe4M</a:t>
            </a:r>
            <a:endParaRPr lang="pt-PT" dirty="0"/>
          </a:p>
          <a:p>
            <a:endParaRPr lang="pt-P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6373D21-5430-4202-9BE0-9AFF16BC9A1D}"/>
              </a:ext>
            </a:extLst>
          </p:cNvPr>
          <p:cNvSpPr txBox="1"/>
          <p:nvPr/>
        </p:nvSpPr>
        <p:spPr>
          <a:xfrm>
            <a:off x="2229323" y="604562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Bibligrafia: 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B466CA-7778-4D0C-AE51-5C504BB6F66D}"/>
              </a:ext>
            </a:extLst>
          </p:cNvPr>
          <p:cNvSpPr txBox="1"/>
          <p:nvPr/>
        </p:nvSpPr>
        <p:spPr>
          <a:xfrm>
            <a:off x="4012781" y="1496291"/>
            <a:ext cx="42319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sz="1200" u="sng" dirty="0">
                <a:hlinkClick r:id="rId2"/>
              </a:rPr>
              <a:t>https://accelerationeconomy.com/cloud-wars/how-oracle-will-reach-65-billion-heres-the-plan/</a:t>
            </a:r>
            <a:endParaRPr lang="pt-PT" sz="1200" u="sng" dirty="0"/>
          </a:p>
          <a:p>
            <a:pPr marL="285750" indent="-285750">
              <a:buFontTx/>
              <a:buChar char="-"/>
            </a:pPr>
            <a:r>
              <a:rPr lang="pt-PT" sz="1200" u="sng" dirty="0">
                <a:hlinkClick r:id="rId3"/>
              </a:rPr>
              <a:t>https://blogs.oracle.com/cx/post/the-future-of-fusion-sales-at-oracle-cloudworld-2023-revenue-transformation</a:t>
            </a:r>
            <a:endParaRPr lang="pt-PT" sz="1200" dirty="0"/>
          </a:p>
          <a:p>
            <a:pPr marL="285750" indent="-285750">
              <a:buFontTx/>
              <a:buChar char="-"/>
            </a:pPr>
            <a:r>
              <a:rPr lang="pt-PT" sz="1200" u="sng" dirty="0">
                <a:hlinkClick r:id="rId4"/>
              </a:rPr>
              <a:t>https://www.organimi.com/organizational-structures/oracle/</a:t>
            </a:r>
            <a:endParaRPr lang="pt-PT" sz="1200" dirty="0"/>
          </a:p>
          <a:p>
            <a:pPr marL="285750" indent="-285750">
              <a:buFontTx/>
              <a:buChar char="-"/>
            </a:pPr>
            <a:r>
              <a:rPr lang="pt-PT" sz="1200" u="sng" dirty="0">
                <a:hlinkClick r:id="rId5"/>
              </a:rPr>
              <a:t>https://www.oracle.com/at/corporate/executives/</a:t>
            </a:r>
            <a:endParaRPr lang="pt-PT" sz="1200" dirty="0"/>
          </a:p>
          <a:p>
            <a:pPr marL="285750" indent="-285750">
              <a:buFontTx/>
              <a:buChar char="-"/>
            </a:pPr>
            <a:r>
              <a:rPr lang="pt-PT" sz="1200" dirty="0"/>
              <a:t>https://thestrategystory.com/2023/02/11/what-does-oracle-do-how-does-oracle-make-money-business-model/</a:t>
            </a:r>
          </a:p>
          <a:p>
            <a:endParaRPr lang="pt-PT" dirty="0"/>
          </a:p>
          <a:p>
            <a:endParaRPr lang="pt-P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13572C636F67542873FD7BBFEA9E5DD" ma:contentTypeVersion="3" ma:contentTypeDescription="Crie um novo documento." ma:contentTypeScope="" ma:versionID="9d3e6677f7681a2f90b32d14ce050025">
  <xsd:schema xmlns:xsd="http://www.w3.org/2001/XMLSchema" xmlns:xs="http://www.w3.org/2001/XMLSchema" xmlns:p="http://schemas.microsoft.com/office/2006/metadata/properties" xmlns:ns2="d16f5709-dc0c-407b-b113-3cd46f18433d" targetNamespace="http://schemas.microsoft.com/office/2006/metadata/properties" ma:root="true" ma:fieldsID="2e8f3fc1ce40fab114088f1a035fac00" ns2:_="">
    <xsd:import namespace="d16f5709-dc0c-407b-b113-3cd46f1843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f5709-dc0c-407b-b113-3cd46f1843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E88CA7-3440-48AF-836C-98B0036EA890}"/>
</file>

<file path=customXml/itemProps2.xml><?xml version="1.0" encoding="utf-8"?>
<ds:datastoreItem xmlns:ds="http://schemas.openxmlformats.org/officeDocument/2006/customXml" ds:itemID="{870C794C-7340-4580-A8AD-FDF27B7444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74EE16-0FE3-4104-9936-13CFF7F56C3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Grey Elegant</Template>
  <TotalTime>104</TotalTime>
  <Words>267</Words>
  <Application>Microsoft Office PowerPoint</Application>
  <PresentationFormat>Personalizados</PresentationFormat>
  <Paragraphs>30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dos diapositivos</vt:lpstr>
      </vt:variant>
      <vt:variant>
        <vt:i4>5</vt:i4>
      </vt:variant>
    </vt:vector>
  </HeadingPairs>
  <TitlesOfParts>
    <vt:vector size="15" baseType="lpstr">
      <vt:lpstr>Arial</vt:lpstr>
      <vt:lpstr>Calibri</vt:lpstr>
      <vt:lpstr>Noto Sans</vt:lpstr>
      <vt:lpstr>Poppins</vt:lpstr>
      <vt:lpstr>Symbol</vt:lpstr>
      <vt:lpstr>Wingdings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>Vladimiro e Sara</dc:creator>
  <dc:description/>
  <cp:lastModifiedBy>Vladimiro Bonaparte</cp:lastModifiedBy>
  <cp:revision>8</cp:revision>
  <dcterms:created xsi:type="dcterms:W3CDTF">2023-12-07T16:53:20Z</dcterms:created>
  <dcterms:modified xsi:type="dcterms:W3CDTF">2023-12-14T22:02:20Z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0x010100513572C636F67542873FD7BBFEA9E5DD</vt:lpwstr>
  </property>
</Properties>
</file>