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media/image1.png" ContentType="image/png"/>
  <Override PartName="/ppt/media/image8.png" ContentType="image/png"/>
  <Override PartName="/ppt/media/image2.jpeg" ContentType="image/jpeg"/>
  <Override PartName="/ppt/media/image9.jpeg" ContentType="image/jpeg"/>
  <Override PartName="/ppt/media/image17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gif" ContentType="image/gif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2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media/image27.png" ContentType="image/png"/>
  <Override PartName="/ppt/media/image25.jpeg" ContentType="image/jpeg"/>
  <Override PartName="/ppt/media/image26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3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gi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360" cy="411444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280160"/>
            <a:ext cx="1554120" cy="639720"/>
          </a:xfrm>
          <a:prstGeom prst="rect">
            <a:avLst/>
          </a:prstGeom>
          <a:solidFill>
            <a:srgbClr val="343a40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14400" y="1920240"/>
            <a:ext cx="1279800" cy="182844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194560" y="548640"/>
            <a:ext cx="1279800" cy="1828440"/>
          </a:xfrm>
          <a:prstGeom prst="rect">
            <a:avLst/>
          </a:prstGeom>
          <a:solidFill>
            <a:srgbClr val="dee2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474720" y="1188720"/>
            <a:ext cx="365400" cy="36540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4206240" y="0"/>
            <a:ext cx="1462680" cy="91404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663440" y="914400"/>
            <a:ext cx="1005480" cy="456840"/>
          </a:xfrm>
          <a:prstGeom prst="rect">
            <a:avLst/>
          </a:prstGeom>
          <a:solidFill>
            <a:srgbClr val="dee2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474720" y="1737360"/>
            <a:ext cx="3108600" cy="100548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114800" y="2743200"/>
            <a:ext cx="1462680" cy="100548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583680" y="1463040"/>
            <a:ext cx="1554120" cy="456840"/>
          </a:xfrm>
          <a:prstGeom prst="rect">
            <a:avLst/>
          </a:prstGeom>
          <a:solidFill>
            <a:srgbClr val="b2b2b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15200" y="1920240"/>
            <a:ext cx="1462680" cy="1645560"/>
          </a:xfrm>
          <a:prstGeom prst="rect">
            <a:avLst/>
          </a:prstGeom>
          <a:solidFill>
            <a:srgbClr val="b2b2b2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43200" y="2377440"/>
            <a:ext cx="548280" cy="82260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595360" y="0"/>
            <a:ext cx="1485000" cy="14626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766560" y="0"/>
            <a:ext cx="273960" cy="1005480"/>
          </a:xfrm>
          <a:prstGeom prst="rect">
            <a:avLst/>
          </a:prstGeom>
          <a:solidFill>
            <a:srgbClr val="2f455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54480" y="0"/>
            <a:ext cx="182520" cy="91404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0" y="3017520"/>
            <a:ext cx="365400" cy="109692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9601200" y="2560320"/>
            <a:ext cx="365400" cy="15541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778240" y="1828800"/>
            <a:ext cx="365400" cy="365400"/>
          </a:xfrm>
          <a:prstGeom prst="rect">
            <a:avLst/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1" name="CustomShape 22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570480" y="1528200"/>
            <a:ext cx="4926960" cy="262296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3763800" y="1225440"/>
            <a:ext cx="4926960" cy="26229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"/>
          <p:cNvSpPr/>
          <p:nvPr/>
        </p:nvSpPr>
        <p:spPr>
          <a:xfrm>
            <a:off x="-893160" y="44866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 rot="5358000">
            <a:off x="-896760" y="51530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343a40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" name="CustomShape 5"/>
          <p:cNvSpPr/>
          <p:nvPr/>
        </p:nvSpPr>
        <p:spPr>
          <a:xfrm>
            <a:off x="-228960" y="51616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f8f9f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" name="CustomShape 6"/>
          <p:cNvSpPr/>
          <p:nvPr/>
        </p:nvSpPr>
        <p:spPr>
          <a:xfrm rot="5358000">
            <a:off x="-219600" y="4488840"/>
            <a:ext cx="106812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343a40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" name="CustomShape 7"/>
          <p:cNvSpPr/>
          <p:nvPr/>
        </p:nvSpPr>
        <p:spPr>
          <a:xfrm>
            <a:off x="-228960" y="38260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CustomShape 8"/>
          <p:cNvSpPr/>
          <p:nvPr/>
        </p:nvSpPr>
        <p:spPr>
          <a:xfrm rot="5358000">
            <a:off x="-1585440" y="44942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3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" name="CustomShape 9"/>
          <p:cNvSpPr/>
          <p:nvPr/>
        </p:nvSpPr>
        <p:spPr>
          <a:xfrm rot="5358000">
            <a:off x="-2237760" y="517032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3" name="CustomShape 10"/>
          <p:cNvSpPr/>
          <p:nvPr/>
        </p:nvSpPr>
        <p:spPr>
          <a:xfrm rot="5358000">
            <a:off x="-896400" y="38210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" name="CustomShape 11"/>
          <p:cNvSpPr/>
          <p:nvPr/>
        </p:nvSpPr>
        <p:spPr>
          <a:xfrm rot="5358000">
            <a:off x="-221400" y="315432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12"/>
          <p:cNvSpPr/>
          <p:nvPr/>
        </p:nvSpPr>
        <p:spPr>
          <a:xfrm>
            <a:off x="455040" y="44776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" name="CustomShape 13"/>
          <p:cNvSpPr/>
          <p:nvPr/>
        </p:nvSpPr>
        <p:spPr>
          <a:xfrm rot="5358000">
            <a:off x="470880" y="38210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e9ecef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7" name="CustomShape 14"/>
          <p:cNvSpPr/>
          <p:nvPr/>
        </p:nvSpPr>
        <p:spPr>
          <a:xfrm>
            <a:off x="1158840" y="51706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" name="CustomShape 15"/>
          <p:cNvSpPr/>
          <p:nvPr/>
        </p:nvSpPr>
        <p:spPr>
          <a:xfrm>
            <a:off x="-1561680" y="516276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" name="CustomShape 16"/>
          <p:cNvSpPr/>
          <p:nvPr/>
        </p:nvSpPr>
        <p:spPr>
          <a:xfrm rot="5358000">
            <a:off x="461880" y="517032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CustomShape 17"/>
          <p:cNvSpPr/>
          <p:nvPr/>
        </p:nvSpPr>
        <p:spPr>
          <a:xfrm flipH="1" rot="16242000">
            <a:off x="-232200" y="179388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212529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18"/>
          <p:cNvSpPr/>
          <p:nvPr/>
        </p:nvSpPr>
        <p:spPr>
          <a:xfrm flipH="1" rot="16242000">
            <a:off x="419400" y="246996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" name="CustomShape 19"/>
          <p:cNvSpPr/>
          <p:nvPr/>
        </p:nvSpPr>
        <p:spPr>
          <a:xfrm flipH="1">
            <a:off x="-247320" y="246204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3" name="CustomShape 20"/>
          <p:cNvSpPr/>
          <p:nvPr/>
        </p:nvSpPr>
        <p:spPr>
          <a:xfrm>
            <a:off x="1107720" y="11350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4" name="CustomShape 21"/>
          <p:cNvSpPr/>
          <p:nvPr/>
        </p:nvSpPr>
        <p:spPr>
          <a:xfrm rot="5358000">
            <a:off x="1103400" y="18014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343a40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" name="CustomShape 22"/>
          <p:cNvSpPr/>
          <p:nvPr/>
        </p:nvSpPr>
        <p:spPr>
          <a:xfrm rot="5358000">
            <a:off x="414720" y="11426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4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" name="CustomShape 23"/>
          <p:cNvSpPr/>
          <p:nvPr/>
        </p:nvSpPr>
        <p:spPr>
          <a:xfrm>
            <a:off x="439200" y="181116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7" name="CustomShape 24"/>
          <p:cNvSpPr/>
          <p:nvPr/>
        </p:nvSpPr>
        <p:spPr>
          <a:xfrm>
            <a:off x="423720" y="45108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8" name="CustomShape 25"/>
          <p:cNvSpPr/>
          <p:nvPr/>
        </p:nvSpPr>
        <p:spPr>
          <a:xfrm rot="5358000">
            <a:off x="-245880" y="43848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" name="CustomShape 26"/>
          <p:cNvSpPr/>
          <p:nvPr/>
        </p:nvSpPr>
        <p:spPr>
          <a:xfrm rot="5358000">
            <a:off x="435240" y="-24624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0" name="CustomShape 27"/>
          <p:cNvSpPr/>
          <p:nvPr/>
        </p:nvSpPr>
        <p:spPr>
          <a:xfrm>
            <a:off x="1779480" y="179460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1" name="CustomShape 28"/>
          <p:cNvSpPr/>
          <p:nvPr/>
        </p:nvSpPr>
        <p:spPr>
          <a:xfrm>
            <a:off x="1106280" y="-25704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5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2" name="CustomShape 29"/>
          <p:cNvSpPr/>
          <p:nvPr/>
        </p:nvSpPr>
        <p:spPr>
          <a:xfrm>
            <a:off x="-908280" y="179064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6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3" name="CustomShape 30"/>
          <p:cNvSpPr/>
          <p:nvPr/>
        </p:nvSpPr>
        <p:spPr>
          <a:xfrm rot="5358000">
            <a:off x="-245160" y="582480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4" name="CustomShape 31"/>
          <p:cNvSpPr/>
          <p:nvPr/>
        </p:nvSpPr>
        <p:spPr>
          <a:xfrm>
            <a:off x="427320" y="585396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blipFill>
            <a:blip r:embed="rId7"/>
            <a:tile/>
          </a:blip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5" name="CustomShape 32"/>
          <p:cNvSpPr/>
          <p:nvPr/>
        </p:nvSpPr>
        <p:spPr>
          <a:xfrm>
            <a:off x="-236880" y="649404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ced4da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6" name="CustomShape 33"/>
          <p:cNvSpPr/>
          <p:nvPr/>
        </p:nvSpPr>
        <p:spPr>
          <a:xfrm rot="5358000">
            <a:off x="-929160" y="650160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e9ecef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" name="CustomShape 34"/>
          <p:cNvSpPr/>
          <p:nvPr/>
        </p:nvSpPr>
        <p:spPr>
          <a:xfrm rot="5358000">
            <a:off x="-246240" y="7197120"/>
            <a:ext cx="106812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343a40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8" name="CustomShape 35"/>
          <p:cNvSpPr/>
          <p:nvPr/>
        </p:nvSpPr>
        <p:spPr>
          <a:xfrm rot="5358000">
            <a:off x="426960" y="6518160"/>
            <a:ext cx="106848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dee2e6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9" name="CustomShape 36"/>
          <p:cNvSpPr/>
          <p:nvPr/>
        </p:nvSpPr>
        <p:spPr>
          <a:xfrm>
            <a:off x="1103400" y="6530040"/>
            <a:ext cx="1072800" cy="7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6c757d"/>
          </a:solidFill>
          <a:ln>
            <a:solidFill>
              <a:srgbClr val="000000"/>
            </a:solidFill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0" name="CustomShape 37"/>
          <p:cNvSpPr/>
          <p:nvPr/>
        </p:nvSpPr>
        <p:spPr>
          <a:xfrm>
            <a:off x="3844800" y="1408320"/>
            <a:ext cx="109692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PT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pt-PT" sz="8000" spc="-1" strike="noStrike">
              <a:latin typeface="Arial"/>
            </a:endParaRPr>
          </a:p>
        </p:txBody>
      </p:sp>
      <p:sp>
        <p:nvSpPr>
          <p:cNvPr id="491" name="CustomShape 38"/>
          <p:cNvSpPr/>
          <p:nvPr/>
        </p:nvSpPr>
        <p:spPr>
          <a:xfrm>
            <a:off x="7868160" y="3039840"/>
            <a:ext cx="10969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PT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pt-PT" sz="7200" spc="-1" strike="noStrike">
              <a:latin typeface="Arial"/>
            </a:endParaRPr>
          </a:p>
        </p:txBody>
      </p:sp>
      <p:sp>
        <p:nvSpPr>
          <p:cNvPr id="492" name="CustomShape 39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/>
            <a:ahLst/>
            <a:rect l="l" t="t" r="r" b="b"/>
            <a:pathLst>
              <a:path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0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1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2"/>
          <p:cNvSpPr/>
          <p:nvPr/>
        </p:nvSpPr>
        <p:spPr>
          <a:xfrm>
            <a:off x="2982960" y="3757320"/>
            <a:ext cx="1044360" cy="3024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6" name="" descr=""/>
          <p:cNvPicPr/>
          <p:nvPr/>
        </p:nvPicPr>
        <p:blipFill>
          <a:blip r:embed="rId8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497" name="PlaceHolder 4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98" name="PlaceHolder 4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9" name="CustomShape 45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7A40CCDD-21CA-4AF6-B905-B239C00D03F7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500" name="CustomShape 46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541" name="CustomShape 4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B550B1BE-FF4E-4A69-9A4D-93E98865270A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43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8503920" y="512064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"/>
          <p:cNvSpPr/>
          <p:nvPr/>
        </p:nvSpPr>
        <p:spPr>
          <a:xfrm>
            <a:off x="8321040" y="530352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"/>
          <p:cNvSpPr/>
          <p:nvPr/>
        </p:nvSpPr>
        <p:spPr>
          <a:xfrm>
            <a:off x="8869680" y="548640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4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6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7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8" name="Picture 127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589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ustomShape 10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78CF99F5-433C-499F-BBDD-9DFAF7A61811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592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503920" y="512064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8321040" y="530352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8869680" y="548640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66" name="CustomShape 8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C040B67D-03FA-4354-A71C-61E5CF9F89BB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67" name="PlaceHolder 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1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299640" y="1600200"/>
            <a:ext cx="3780720" cy="32569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115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6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9E50BC39-6F2F-468D-8919-DE3D218B8C4D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6606000" y="1764360"/>
            <a:ext cx="3036240" cy="30362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 rot="18876000">
            <a:off x="8645760" y="-40500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 rot="18876000">
            <a:off x="8665920" y="398340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 rot="18964800">
            <a:off x="-1296360" y="551412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 rot="18964800">
            <a:off x="993960" y="591624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 rot="18964800">
            <a:off x="1445760" y="-75780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7"/>
          <p:cNvSpPr/>
          <p:nvPr/>
        </p:nvSpPr>
        <p:spPr>
          <a:xfrm rot="18964800">
            <a:off x="3682080" y="33984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28600" y="489600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164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5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927783C4-0451-4897-9C9F-87AD65FAC937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228600" y="489636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 rot="18964800">
            <a:off x="3682080" y="34020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 rot="18964800">
            <a:off x="1445760" y="-75744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 rot="18964800">
            <a:off x="-1296000" y="55144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 rot="18964800">
            <a:off x="993960" y="591660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6911280" y="1828800"/>
            <a:ext cx="2736000" cy="29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 rot="18876000">
            <a:off x="8645760" y="-40464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 rot="18876000">
            <a:off x="8665920" y="398376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4CCA1569-5BA2-4F21-AA69-06CA176086C5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 rot="18964800">
            <a:off x="-1295640" y="551484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 rot="18964800">
            <a:off x="993960" y="59169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228600" y="489672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 rot="18964800">
            <a:off x="3682080" y="34056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 rot="18964800">
            <a:off x="1445760" y="-7570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6834240" y="1974600"/>
            <a:ext cx="2813040" cy="2813040"/>
          </a:xfrm>
          <a:prstGeom prst="rect">
            <a:avLst/>
          </a:prstGeom>
          <a:ln>
            <a:noFill/>
          </a:ln>
        </p:spPr>
      </p:pic>
      <p:sp>
        <p:nvSpPr>
          <p:cNvPr id="260" name="CustomShape 6"/>
          <p:cNvSpPr/>
          <p:nvPr/>
        </p:nvSpPr>
        <p:spPr>
          <a:xfrm rot="18876000">
            <a:off x="8645760" y="-40428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7"/>
          <p:cNvSpPr/>
          <p:nvPr/>
        </p:nvSpPr>
        <p:spPr>
          <a:xfrm rot="18876000">
            <a:off x="8665920" y="3984120"/>
            <a:ext cx="2895120" cy="289512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63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0A687368-7610-4CFC-931E-E6E234EDD2CB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 flipH="1" flipV="1" rot="5330400">
            <a:off x="4853160" y="337788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dee2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 flipH="1" flipV="1" rot="5330400">
            <a:off x="4022640" y="233964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ced4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 flipH="1" flipV="1" rot="5330400">
            <a:off x="4919760" y="207540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adb5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 flipH="1" flipV="1" rot="5330400">
            <a:off x="3976560" y="98172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6c75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 flipH="1" flipV="1" rot="5330400">
            <a:off x="4910760" y="74376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343a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 flipH="1" flipV="1" rot="5330400">
            <a:off x="4031280" y="3682080"/>
            <a:ext cx="1371240" cy="1462680"/>
          </a:xfrm>
          <a:prstGeom prst="parallelogram">
            <a:avLst>
              <a:gd name="adj" fmla="val 50564"/>
            </a:avLst>
          </a:prstGeom>
          <a:solidFill>
            <a:srgbClr val="e9ec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313" name="PlaceHolder 1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315" name="CustomShape 13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9629C391-180C-4A4A-923C-FF9E383C371A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316" name="CustomShape 14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blurRad="0" dir="2700000" dist="10335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6" name="CustomShape 4"/>
          <p:cNvSpPr/>
          <p:nvPr/>
        </p:nvSpPr>
        <p:spPr>
          <a:xfrm>
            <a:off x="1554480" y="4114800"/>
            <a:ext cx="914040" cy="657000"/>
          </a:xfrm>
          <a:custGeom>
            <a:avLst/>
            <a:gdLst/>
            <a:ahLst/>
            <a:rect l="l" t="t" r="r" b="b"/>
            <a:pathLst>
              <a:path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5"/>
          <p:cNvSpPr/>
          <p:nvPr/>
        </p:nvSpPr>
        <p:spPr>
          <a:xfrm>
            <a:off x="3657600" y="1188720"/>
            <a:ext cx="822600" cy="639720"/>
          </a:xfrm>
          <a:custGeom>
            <a:avLst/>
            <a:gdLst/>
            <a:ahLst/>
            <a:rect l="l" t="t" r="r" b="b"/>
            <a:pathLst>
              <a:path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/>
            <a:ahLst/>
            <a:rect l="l" t="t" r="r" b="b"/>
            <a:pathLst>
              <a:path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7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9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363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64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365" name="CustomShape 12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6FD16F3E-A3F8-4975-8453-ACC11051E48D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366" name="CustomShape 13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6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rect l="l" t="t" r="r" b="b"/>
            <a:pathLst>
              <a:path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rect l="l" t="t" r="r" b="b"/>
            <a:pathLst>
              <a:path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rect l="l" t="t" r="r" b="b"/>
            <a:pathLst>
              <a:path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cap="rnd"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9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0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000" cy="855360"/>
          </a:xfrm>
          <a:prstGeom prst="rect">
            <a:avLst/>
          </a:prstGeom>
          <a:ln>
            <a:noFill/>
          </a:ln>
        </p:spPr>
      </p:pic>
      <p:sp>
        <p:nvSpPr>
          <p:cNvPr id="414" name="PlaceHolder 1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15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16" name="CustomShape 13"/>
          <p:cNvSpPr/>
          <p:nvPr/>
        </p:nvSpPr>
        <p:spPr>
          <a:xfrm>
            <a:off x="9350280" y="5121000"/>
            <a:ext cx="16664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E1D126D5-284A-47B7-868F-39ECAC1CE5B3}" type="slidenum">
              <a:rPr b="0" lang="pt-PT" sz="2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PT" sz="2400" spc="-1" strike="noStrike"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>
            <a:off x="72360" y="59400"/>
            <a:ext cx="4823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UFCD 5437 - Noções de Economia de Empresa</a:t>
            </a:r>
            <a:endParaRPr b="0" lang="pt-PT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Y0Tn4EJe4M" TargetMode="External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accelerationeconomy.com/cloud-wars/how-oracle-will-reach-65-billion-heres-the-plan/" TargetMode="External"/><Relationship Id="rId2" Type="http://schemas.openxmlformats.org/officeDocument/2006/relationships/hyperlink" Target="https://blogs.oracle.com/cx/post/the-future-of-fusion-sales-at-oracle-cloudworld-2023-revenue-transformation" TargetMode="External"/><Relationship Id="rId3" Type="http://schemas.openxmlformats.org/officeDocument/2006/relationships/hyperlink" Target="https://www.organimi.com/organizational-structures/oracle/" TargetMode="External"/><Relationship Id="rId4" Type="http://schemas.openxmlformats.org/officeDocument/2006/relationships/hyperlink" Target="https://www.oracle.com/at/corporate/executives/" TargetMode="External"/><Relationship Id="rId5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9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4800600" y="4307400"/>
            <a:ext cx="22856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1" lang="pt-PT" sz="1300" spc="-1" strike="noStrike">
                <a:solidFill>
                  <a:srgbClr val="000000"/>
                </a:solidFill>
                <a:latin typeface="Arial"/>
              </a:rPr>
              <a:t>Trabalho realizado por:</a:t>
            </a:r>
            <a:endParaRPr b="0" lang="pt-PT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Daniel Quaresma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João Correia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Vladimiro Bonaparte</a:t>
            </a:r>
            <a:endParaRPr b="0" lang="pt-PT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Lucas Silvestre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7207200" y="4737240"/>
            <a:ext cx="280980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ATEC – Academia de Formação</a:t>
            </a:r>
            <a:endParaRPr b="0" lang="pt-PT" sz="1200" spc="-1" strike="noStrike">
              <a:latin typeface="Arial"/>
            </a:endParaRPr>
          </a:p>
          <a:p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Palmela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Dezembro 2023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31" name="Line 3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32" name="" descr=""/>
          <p:cNvPicPr/>
          <p:nvPr/>
        </p:nvPicPr>
        <p:blipFill>
          <a:blip r:embed="rId1"/>
          <a:stretch/>
        </p:blipFill>
        <p:spPr>
          <a:xfrm>
            <a:off x="1649520" y="568080"/>
            <a:ext cx="6780960" cy="3813840"/>
          </a:xfrm>
          <a:prstGeom prst="rect">
            <a:avLst/>
          </a:prstGeom>
          <a:ln>
            <a:noFill/>
          </a:ln>
        </p:spPr>
      </p:pic>
      <p:pic>
        <p:nvPicPr>
          <p:cNvPr id="633" name="" descr=""/>
          <p:cNvPicPr/>
          <p:nvPr/>
        </p:nvPicPr>
        <p:blipFill>
          <a:blip r:embed="rId2"/>
          <a:stretch/>
        </p:blipFill>
        <p:spPr>
          <a:xfrm>
            <a:off x="7279200" y="4343400"/>
            <a:ext cx="1266120" cy="457560"/>
          </a:xfrm>
          <a:prstGeom prst="rect">
            <a:avLst/>
          </a:prstGeom>
          <a:ln>
            <a:noFill/>
          </a:ln>
        </p:spPr>
      </p:pic>
      <p:sp>
        <p:nvSpPr>
          <p:cNvPr id="634" name="CustomShape 4"/>
          <p:cNvSpPr/>
          <p:nvPr/>
        </p:nvSpPr>
        <p:spPr>
          <a:xfrm>
            <a:off x="95400" y="4296600"/>
            <a:ext cx="342864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300" spc="-1" strike="noStrike">
                <a:solidFill>
                  <a:srgbClr val="000000"/>
                </a:solidFill>
                <a:latin typeface="Arial"/>
              </a:rPr>
              <a:t>Turma:</a:t>
            </a: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1300" spc="-1" strike="noStrike">
              <a:latin typeface="Arial"/>
            </a:endParaRPr>
          </a:p>
          <a:p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TSI PL 1223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35" name="CustomShape 5"/>
          <p:cNvSpPr/>
          <p:nvPr/>
        </p:nvSpPr>
        <p:spPr>
          <a:xfrm>
            <a:off x="108000" y="4880160"/>
            <a:ext cx="226188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300" spc="-1" strike="noStrike">
                <a:solidFill>
                  <a:srgbClr val="000000"/>
                </a:solidFill>
                <a:latin typeface="Arial"/>
              </a:rPr>
              <a:t>Formador:</a:t>
            </a: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1300" spc="-1" strike="noStrike">
              <a:latin typeface="Arial"/>
            </a:endParaRPr>
          </a:p>
          <a:p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José Manuel Caló Simplicio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685080" y="74484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Politicas Comerciais: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671040" y="1821960"/>
            <a:ext cx="53157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Oracle fornece produtos e serviços que atendem a ambientes corporativos de tecnologia da informação (it). Os produtos e serviços da Oracle incluem aplicativos empresariais e ofertas de infraestrutura que são entregues em todo o mundo por meio de uma variedade de modelos de implantação de TI flexíveis e interoperáveis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  <p:pic>
        <p:nvPicPr>
          <p:cNvPr id="673" name="Imagem 4" descr=""/>
          <p:cNvPicPr/>
          <p:nvPr/>
        </p:nvPicPr>
        <p:blipFill>
          <a:blip r:embed="rId1"/>
          <a:stretch/>
        </p:blipFill>
        <p:spPr>
          <a:xfrm>
            <a:off x="6921000" y="1947600"/>
            <a:ext cx="1851120" cy="18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693000" y="774360"/>
            <a:ext cx="3214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 Publicitario: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https://www.youtube.com/watch?v=JHP6-R1loxM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774360" y="2684160"/>
            <a:ext cx="3133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 Sobre a Oracle: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https://www.youtube.com/watch?v=QY0Tn4EJe4M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2229480" y="604440"/>
            <a:ext cx="141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Bibliografia: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4012920" y="1496160"/>
            <a:ext cx="4231440" cy="19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https://accelerationeconomy.com/cloud-wars/how-oracle-will-reach-65-billion-heres-the-plan/</a:t>
            </a:r>
            <a:endParaRPr b="0" lang="pt-PT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https://blogs.oracle.com/cx/post/the-future-of-fusion-sales-at-oracle-cloudworld-2023-revenue-transformation</a:t>
            </a:r>
            <a:endParaRPr b="0" lang="pt-PT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https://www.organimi.com/organizational-structures/oracle/</a:t>
            </a:r>
            <a:endParaRPr b="0" lang="pt-PT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https://www.oracle.com/at/corporate/executives/</a:t>
            </a:r>
            <a:endParaRPr b="0" lang="pt-PT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https://thestrategystory.com/2023/02/11/what-does-oracle-do-how-does-oracle-make-money-business-model/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3348360" y="324000"/>
            <a:ext cx="298764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</a:rPr>
              <a:t>Fundação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637" name="CustomShape 2"/>
          <p:cNvSpPr/>
          <p:nvPr/>
        </p:nvSpPr>
        <p:spPr>
          <a:xfrm>
            <a:off x="228600" y="1060200"/>
            <a:ext cx="960084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 Oracle foi fundada em 1977 em Belmont, Califórnia nos Estados Unidos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914400" y="2835000"/>
            <a:ext cx="91080" cy="164556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9" name="" descr=""/>
          <p:cNvPicPr/>
          <p:nvPr/>
        </p:nvPicPr>
        <p:blipFill>
          <a:blip r:embed="rId1"/>
          <a:stretch/>
        </p:blipFill>
        <p:spPr>
          <a:xfrm>
            <a:off x="2180520" y="1589760"/>
            <a:ext cx="5718960" cy="3210120"/>
          </a:xfrm>
          <a:prstGeom prst="rect">
            <a:avLst/>
          </a:prstGeom>
          <a:ln>
            <a:noFill/>
          </a:ln>
        </p:spPr>
      </p:pic>
      <p:sp>
        <p:nvSpPr>
          <p:cNvPr id="640" name="CustomShape 4"/>
          <p:cNvSpPr/>
          <p:nvPr/>
        </p:nvSpPr>
        <p:spPr>
          <a:xfrm>
            <a:off x="3668400" y="4849200"/>
            <a:ext cx="27428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Sede original da empresa em 1977.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914400" y="2835000"/>
            <a:ext cx="91080" cy="1645560"/>
          </a:xfrm>
          <a:prstGeom prst="rect">
            <a:avLst/>
          </a:prstGeom>
          <a:solidFill>
            <a:srgbClr val="ced4da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2" name="" descr=""/>
          <p:cNvPicPr/>
          <p:nvPr/>
        </p:nvPicPr>
        <p:blipFill>
          <a:blip r:embed="rId1"/>
          <a:stretch/>
        </p:blipFill>
        <p:spPr>
          <a:xfrm>
            <a:off x="1848240" y="1599120"/>
            <a:ext cx="6383520" cy="3191400"/>
          </a:xfrm>
          <a:prstGeom prst="rect">
            <a:avLst/>
          </a:prstGeom>
          <a:ln>
            <a:noFill/>
          </a:ln>
        </p:spPr>
      </p:pic>
      <p:sp>
        <p:nvSpPr>
          <p:cNvPr id="643" name="CustomShape 2"/>
          <p:cNvSpPr/>
          <p:nvPr/>
        </p:nvSpPr>
        <p:spPr>
          <a:xfrm>
            <a:off x="2296800" y="4849200"/>
            <a:ext cx="5486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Fundadores a celebrarem o sucesso com o seu primeiro cliente.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228600" y="1060560"/>
            <a:ext cx="96008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Os fundadores Ed Oates, Bruce Scott, Bob Miner e Larry Ellison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45" name="CustomShape 4"/>
          <p:cNvSpPr/>
          <p:nvPr/>
        </p:nvSpPr>
        <p:spPr>
          <a:xfrm>
            <a:off x="3348360" y="324000"/>
            <a:ext cx="298764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</a:rPr>
              <a:t>Fundação</a:t>
            </a:r>
            <a:endParaRPr b="0" lang="pt-PT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228600" y="2086920"/>
            <a:ext cx="6400440" cy="30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Trabalhou na Ampex Corporation juntamente com Larry Ellison, um dos seus futuros parceiros de negócios na Oracle.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Na Ampex, Oates ajudou a desenvolver um projeto para a CIA (Agência Central de Inteligência dos Estados Unidos), que envolveu a criação de um banco de dados para processar grandes volumes de informações.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202320" y="1157760"/>
            <a:ext cx="33829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Edward Oates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28600" y="2086920"/>
            <a:ext cx="6400440" cy="30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Tal como Larry Ellison e Ed Oates, Bob Miner trabalhou na Ampex Corporation antes de fundar a Oracle.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Na Ampex, Bob Miner ajudou a desenvolver um projeto para a CIA que envolveu a criação de um banco de dados para processar grandes volumes de informações que foi uma experiência fundamental na fundação da Oracle.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202320" y="1157760"/>
            <a:ext cx="33829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Robert Miner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28600" y="2086920"/>
            <a:ext cx="6400440" cy="30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Foi o primeiro empregado e era considerado o numero 4 da Oracle.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  <a:ea typeface="Noto Sans CJK SC"/>
              </a:rPr>
              <a:t>Abandonou a empresa em 1984 mas enquanto esteve lá foi instrumental no desenvolvimento inicial da Oracle Database pois também trabalhou no sistema de banco de dados enquanto esteve na Ampex.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202320" y="1157760"/>
            <a:ext cx="33829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Bruce Scott</a:t>
            </a:r>
            <a:endParaRPr b="0" lang="pt-PT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202320" y="1157760"/>
            <a:ext cx="33829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Larry Ellison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228600" y="2087280"/>
            <a:ext cx="640044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Frequentou a Universidade de Illinois, mas não concluiu o curso. Foi CEO da Oracle desde 1977 até 2014 onde passou a ser CTO e presidente executivo.</a:t>
            </a:r>
            <a:br/>
            <a:br/>
            <a:r>
              <a:rPr b="0" lang="pt-PT" sz="1800" spc="-1" strike="noStrike">
                <a:solidFill>
                  <a:srgbClr val="666666"/>
                </a:solidFill>
                <a:latin typeface="Arial"/>
              </a:rPr>
              <a:t>Antes de fundar a Oracle trabalhou para a Ampex Corporation onde desenvolveu um sistema de banco de dados para a CIA (Agência Central de Inteligência dos Estados Unidos).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60080" y="2137680"/>
            <a:ext cx="5665680" cy="20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2"/>
          <p:cNvSpPr/>
          <p:nvPr/>
        </p:nvSpPr>
        <p:spPr>
          <a:xfrm>
            <a:off x="259560" y="657360"/>
            <a:ext cx="6339960" cy="6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Previsões de Crescimento da Empresa em termos de mercados e de produtos: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656" name="Picture 4" descr=""/>
          <p:cNvPicPr/>
          <p:nvPr/>
        </p:nvPicPr>
        <p:blipFill>
          <a:blip r:embed="rId1"/>
          <a:stretch/>
        </p:blipFill>
        <p:spPr>
          <a:xfrm>
            <a:off x="6137640" y="2045520"/>
            <a:ext cx="3665880" cy="2618280"/>
          </a:xfrm>
          <a:prstGeom prst="rect">
            <a:avLst/>
          </a:prstGeom>
          <a:ln>
            <a:noFill/>
          </a:ln>
        </p:spPr>
      </p:pic>
      <p:sp>
        <p:nvSpPr>
          <p:cNvPr id="657" name="CustomShape 3"/>
          <p:cNvSpPr/>
          <p:nvPr/>
        </p:nvSpPr>
        <p:spPr>
          <a:xfrm>
            <a:off x="259560" y="1537560"/>
            <a:ext cx="53679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Calibri"/>
              </a:rPr>
              <a:t>A Oracle publicou em Nov. de 2022, que e a sua projeção de crescemento seria de 65 Billions de dolares ate ao final do ano fical de 2026.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259560" y="2250720"/>
            <a:ext cx="50216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Calibri"/>
              </a:rPr>
              <a:t>Em Set. de 2023 publicou que para alcançar esse objetivos iria Focar em: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471600" y="2815200"/>
            <a:ext cx="3104280" cy="15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Account-Focused Growth</a:t>
            </a:r>
            <a:endParaRPr b="0" lang="pt-PT" sz="18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Insights and Intelligence</a:t>
            </a:r>
            <a:endParaRPr b="0" lang="pt-PT" sz="18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Sales orchestration</a:t>
            </a:r>
            <a:endParaRPr b="0" lang="pt-PT" sz="18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Revenue transformation </a:t>
            </a:r>
            <a:endParaRPr b="0" lang="pt-PT" sz="18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Digital Buying Experience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icture 5" descr=""/>
          <p:cNvPicPr/>
          <p:nvPr/>
        </p:nvPicPr>
        <p:blipFill>
          <a:blip r:embed="rId1"/>
          <a:stretch/>
        </p:blipFill>
        <p:spPr>
          <a:xfrm>
            <a:off x="4761720" y="120744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661" name="CustomShape 1"/>
          <p:cNvSpPr/>
          <p:nvPr/>
        </p:nvSpPr>
        <p:spPr>
          <a:xfrm>
            <a:off x="3413160" y="1979280"/>
            <a:ext cx="340344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Larry Ellison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Chairman of the Board and Chief Technology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62" name="Picture 8" descr=""/>
          <p:cNvPicPr/>
          <p:nvPr/>
        </p:nvPicPr>
        <p:blipFill>
          <a:blip r:embed="rId2"/>
          <a:stretch/>
        </p:blipFill>
        <p:spPr>
          <a:xfrm>
            <a:off x="4761720" y="252540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663" name="CustomShape 2"/>
          <p:cNvSpPr/>
          <p:nvPr/>
        </p:nvSpPr>
        <p:spPr>
          <a:xfrm>
            <a:off x="4374360" y="3289320"/>
            <a:ext cx="1516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Safra A. Catz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Chief Executive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64" name="Picture 11" descr=""/>
          <p:cNvPicPr/>
          <p:nvPr/>
        </p:nvPicPr>
        <p:blipFill>
          <a:blip r:embed="rId3"/>
          <a:stretch/>
        </p:blipFill>
        <p:spPr>
          <a:xfrm>
            <a:off x="4742640" y="382140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665" name="CustomShape 3"/>
          <p:cNvSpPr/>
          <p:nvPr/>
        </p:nvSpPr>
        <p:spPr>
          <a:xfrm>
            <a:off x="4329360" y="4597920"/>
            <a:ext cx="15163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T.K. Anand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Executive Vice President, Analytics</a:t>
            </a:r>
            <a:endParaRPr b="0" lang="pt-PT" sz="800" spc="-1" strike="noStrike">
              <a:latin typeface="Arial"/>
            </a:endParaRPr>
          </a:p>
        </p:txBody>
      </p:sp>
      <p:sp>
        <p:nvSpPr>
          <p:cNvPr id="666" name="CustomShape 4"/>
          <p:cNvSpPr/>
          <p:nvPr/>
        </p:nvSpPr>
        <p:spPr>
          <a:xfrm>
            <a:off x="2379240" y="4597920"/>
            <a:ext cx="1820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Stuart Levey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Executive Vice President and Chief Legal Officer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67" name="Picture 23" descr=""/>
          <p:cNvPicPr/>
          <p:nvPr/>
        </p:nvPicPr>
        <p:blipFill>
          <a:blip r:embed="rId4"/>
          <a:stretch/>
        </p:blipFill>
        <p:spPr>
          <a:xfrm>
            <a:off x="2906640" y="382140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668" name="CustomShape 5"/>
          <p:cNvSpPr/>
          <p:nvPr/>
        </p:nvSpPr>
        <p:spPr>
          <a:xfrm>
            <a:off x="6138720" y="4597920"/>
            <a:ext cx="156312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Edward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 Screven </a:t>
            </a:r>
            <a:endParaRPr b="0" lang="pt-P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"/>
              </a:spcBef>
            </a:pPr>
            <a:r>
              <a:rPr b="1" lang="pt-PT" sz="800" spc="-1" strike="noStrike">
                <a:solidFill>
                  <a:srgbClr val="000000"/>
                </a:solidFill>
                <a:latin typeface="Arial"/>
                <a:ea typeface="DejaVu Sans"/>
              </a:rPr>
              <a:t>Chief Corporate Architect </a:t>
            </a:r>
            <a:endParaRPr b="0" lang="pt-PT" sz="800" spc="-1" strike="noStrike">
              <a:latin typeface="Arial"/>
            </a:endParaRPr>
          </a:p>
        </p:txBody>
      </p:sp>
      <p:pic>
        <p:nvPicPr>
          <p:cNvPr id="669" name="Picture 25" descr=""/>
          <p:cNvPicPr/>
          <p:nvPr/>
        </p:nvPicPr>
        <p:blipFill>
          <a:blip r:embed="rId5"/>
          <a:stretch/>
        </p:blipFill>
        <p:spPr>
          <a:xfrm>
            <a:off x="6542640" y="382140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670" name="CustomShape 6"/>
          <p:cNvSpPr/>
          <p:nvPr/>
        </p:nvSpPr>
        <p:spPr>
          <a:xfrm>
            <a:off x="9360" y="468000"/>
            <a:ext cx="1005840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Organograma atual da Empresa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342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2023-12-07T16:53:20Z</dcterms:created>
  <dc:creator/>
  <dc:description/>
  <dc:language>en-US</dc:language>
  <cp:lastModifiedBy/>
  <dcterms:modified xsi:type="dcterms:W3CDTF">2023-12-14T23:00:07Z</dcterms:modified>
  <cp:revision>27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