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1" autoAdjust="0"/>
  </p:normalViewPr>
  <p:slideViewPr>
    <p:cSldViewPr snapToGrid="0">
      <p:cViewPr varScale="1">
        <p:scale>
          <a:sx n="62" d="100"/>
          <a:sy n="62" d="100"/>
        </p:scale>
        <p:origin x="10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C01347-62EE-467C-B041-18F53CF53F90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3B2947-8EB9-454B-A68C-FDFB59829C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212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why shouldn't we use linear regression here.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we use linear regression you can get values which might be negative and we know for a fact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probability values can never be negative so that is a problem associated with linear regression.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we do this particular exercise using our we will understand why we should not imply linear regression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the same time.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we use logistic regression your values will range from zero to one you will not become negative.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let us understand this.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you have probability values which are of course from zero to 1 on y axis and say you have 0 Salary in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endParaRPr lang="en-US" sz="1200" b="0" i="0" u="sng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3B2947-8EB9-454B-A68C-FDFB59829C7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12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782C-8AA9-4A10-8A54-796B192ED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FEE70-8D92-44B8-8DF1-D84E712B1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BAAC-C35E-4FF4-B1F2-56516EDA8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44523-8D0A-4DCD-BF03-A4093DB6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D04B-B0E2-4A01-82B0-1C3AC04E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5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52D3-31DD-4DEC-B922-1F64A043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810AED-FAB5-482E-9D57-A2D155B4F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4D271-2CF1-4F8F-90E8-8080A7F3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4C03-7736-4946-99B0-447F0E9F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F62E5-9881-4B2D-B209-0FFB6A87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67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846C92-A4A6-4226-8DEF-4FBE248FD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696F6-B330-4E0E-8007-8ABF08ABA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57C62-7170-4777-9D1C-DBE7A2E5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4E29D-7059-4EC9-AEBA-DE792313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2A63E-2BEB-4A35-8C4A-F08E87C5D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72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DDDE7-3DD8-448F-B728-0993EAA1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4AA3-8B4D-4A02-9729-6DBCDF4A9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101D-8B36-4B27-B1D0-1DEF8197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96E8-33AB-4B75-9365-69B2EA4F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32836-0946-4E8E-A891-DA2B28BC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77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776E-E6BF-4F50-909A-4256B7D1E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3D819-2D7A-4F5E-AFC1-0E47B553B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1FF0-C450-4AA5-94CC-A5F5367D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8965B-4D8F-4D55-9543-691788B1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03ADB-28EE-4772-A715-8EB6B0497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771A-3314-4E81-8FB7-525A6FA3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E1DFA-7D8A-4ED3-848D-502173107F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FDBAA-4A9A-40E5-8A44-BB2C92F5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EFA58-0191-4C83-8FC3-19594645E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60237-6D2B-4043-B381-44BD7786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C9454-C23B-4EBF-B13A-0D6DB6E82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7D2AB-E336-40B3-9ACA-057FF36ED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A38FB-ABF5-4FC4-8177-4FEA9E9BD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DEC33-8670-4FC9-9D97-13E3CC57D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84681-3F45-4743-8CA9-22566D5DF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B24132-129D-4B87-B25B-256714C31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F730D9-3764-420D-B15F-B9F936B1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182E7-C28A-4073-AFDE-020493A9E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57A71-9639-43AD-BDEE-75FFBF624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2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0FD2-2A9E-46CF-BC9F-D2067AFF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560FC-6B76-47C3-B17E-472D458DA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037837-3A8E-4AF7-A5DD-80E59139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A44BB-806D-4EC8-87A3-4EB007B7A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266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7E579-22EC-4032-B2BB-6CE3DF15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707F9-F2B2-4750-8B17-D8C3CA52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4779C-9D8F-4F46-8739-AFA553389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86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7CCF-D925-45BB-9112-6F3E909A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F3E72-9CEF-4B3E-BEE5-578B8020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F8805-1F89-4FFA-BC80-11C77C6E3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AAD8B-FCD3-4064-B255-451E979C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4DC86-C50F-453A-AE58-2252910A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28258-E078-42E0-B806-175BB167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4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5E0D2-6590-40A8-A419-EE5618AE2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6D4F6-4BC2-4E7B-B9BC-7EFBEBD349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205A7-2577-46B7-96A5-92850BA75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EC3B6-68CA-4A84-81C7-175F8EE9C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A8EB9-B68F-4382-A616-DEE473FB9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AA6E-91D0-4856-A2C4-671DBE9E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20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C35B0-2CC3-49B9-A066-086D0379C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3D49-C522-483A-B01F-76834C75E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ECE90-984B-4F47-A5DB-DA8095F40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DCD0-14DD-4950-81CA-2F569B8741FA}" type="datetimeFigureOut">
              <a:rPr lang="en-US" smtClean="0"/>
              <a:t>4/26/2019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6320E-5E82-43ED-8CD7-ECA05600E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B2E49-2217-44E9-B17F-F81AC3281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77A02-7A1E-4EAF-8007-B9649D8BEB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46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6BDBBB-5059-4F8E-8BA7-B12743DF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541379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6078D-01B6-4753-B500-9A8B28262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97F62AB-731D-430D-BEF3-EA60499FB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6612" y="1468572"/>
            <a:ext cx="5183188" cy="444232"/>
          </a:xfrm>
        </p:spPr>
        <p:txBody>
          <a:bodyPr/>
          <a:lstStyle/>
          <a:p>
            <a:r>
              <a:rPr lang="en-US" dirty="0"/>
              <a:t>Logistic Regression</a:t>
            </a:r>
          </a:p>
        </p:txBody>
      </p:sp>
      <p:pic>
        <p:nvPicPr>
          <p:cNvPr id="1026" name="Picture 2" descr="Image result for logistic regression">
            <a:extLst>
              <a:ext uri="{FF2B5EF4-FFF2-40B4-BE49-F238E27FC236}">
                <a16:creationId xmlns:a16="http://schemas.microsoft.com/office/drawing/2014/main" id="{3247BBAC-0594-4BA6-A268-A5D7BA97E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48100"/>
            <a:ext cx="12192000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BC44A178-7E70-43C0-8599-52D32870980E}"/>
              </a:ext>
            </a:extLst>
          </p:cNvPr>
          <p:cNvSpPr txBox="1">
            <a:spLocks/>
          </p:cNvSpPr>
          <p:nvPr/>
        </p:nvSpPr>
        <p:spPr>
          <a:xfrm>
            <a:off x="1143991" y="1958596"/>
            <a:ext cx="9317362" cy="44423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Logistic regression model predicts the probability associated with each dependent variable category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82B8EBA6-60DB-4B6D-AF74-716D4F7D1D92}"/>
              </a:ext>
            </a:extLst>
          </p:cNvPr>
          <p:cNvSpPr txBox="1">
            <a:spLocks/>
          </p:cNvSpPr>
          <p:nvPr/>
        </p:nvSpPr>
        <p:spPr>
          <a:xfrm>
            <a:off x="834029" y="2550875"/>
            <a:ext cx="5183188" cy="44423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does it do this?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D946102D-4ABE-478B-B73A-59FFD83206C6}"/>
              </a:ext>
            </a:extLst>
          </p:cNvPr>
          <p:cNvSpPr txBox="1">
            <a:spLocks/>
          </p:cNvSpPr>
          <p:nvPr/>
        </p:nvSpPr>
        <p:spPr>
          <a:xfrm>
            <a:off x="1110415" y="3025392"/>
            <a:ext cx="10515600" cy="60778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It finds the linear relationship between independent and the link function of this probabilities. Then the link function that provides the best goodness of fit for the given data is chosen</a:t>
            </a:r>
          </a:p>
        </p:txBody>
      </p:sp>
    </p:spTree>
    <p:extLst>
      <p:ext uri="{BB962C8B-B14F-4D97-AF65-F5344CB8AC3E}">
        <p14:creationId xmlns:p14="http://schemas.microsoft.com/office/powerpoint/2010/main" val="94461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441D71C-FAF7-4994-9730-31884F379B99}"/>
              </a:ext>
            </a:extLst>
          </p:cNvPr>
          <p:cNvGrpSpPr/>
          <p:nvPr/>
        </p:nvGrpSpPr>
        <p:grpSpPr>
          <a:xfrm>
            <a:off x="2891080" y="1690688"/>
            <a:ext cx="6409840" cy="4997783"/>
            <a:chOff x="2952426" y="1022889"/>
            <a:chExt cx="6409840" cy="499778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8D50352-B571-4705-BA8F-D2146664DF27}"/>
                </a:ext>
              </a:extLst>
            </p:cNvPr>
            <p:cNvSpPr/>
            <p:nvPr/>
          </p:nvSpPr>
          <p:spPr>
            <a:xfrm flipH="1">
              <a:off x="4788975" y="1022889"/>
              <a:ext cx="2386740" cy="1224366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387545-5177-469D-8BA7-6D69C39327CB}"/>
                </a:ext>
              </a:extLst>
            </p:cNvPr>
            <p:cNvSpPr txBox="1"/>
            <p:nvPr/>
          </p:nvSpPr>
          <p:spPr>
            <a:xfrm>
              <a:off x="5029199" y="1450406"/>
              <a:ext cx="1906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Logistic regression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8C7A80B-DA82-4C95-BDB5-C5FEB3236D47}"/>
                </a:ext>
              </a:extLst>
            </p:cNvPr>
            <p:cNvSpPr/>
            <p:nvPr/>
          </p:nvSpPr>
          <p:spPr>
            <a:xfrm>
              <a:off x="2952426" y="3781586"/>
              <a:ext cx="2123267" cy="945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37DB589-D671-4BB5-B56F-89B3285A461D}"/>
                </a:ext>
              </a:extLst>
            </p:cNvPr>
            <p:cNvSpPr/>
            <p:nvPr/>
          </p:nvSpPr>
          <p:spPr>
            <a:xfrm>
              <a:off x="6736599" y="3781586"/>
              <a:ext cx="2123267" cy="9453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4BCACE-39EC-4559-84FD-EAD33E41E4EA}"/>
                </a:ext>
              </a:extLst>
            </p:cNvPr>
            <p:cNvSpPr txBox="1"/>
            <p:nvPr/>
          </p:nvSpPr>
          <p:spPr>
            <a:xfrm>
              <a:off x="3549110" y="4069618"/>
              <a:ext cx="1906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Simple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1029EB-65F6-4EEE-AC07-8E19C166944A}"/>
                </a:ext>
              </a:extLst>
            </p:cNvPr>
            <p:cNvSpPr txBox="1"/>
            <p:nvPr/>
          </p:nvSpPr>
          <p:spPr>
            <a:xfrm>
              <a:off x="7175715" y="4069618"/>
              <a:ext cx="1906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Multiple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ADFFD6-6F5B-4375-8BFD-C727636B8CAA}"/>
                </a:ext>
              </a:extLst>
            </p:cNvPr>
            <p:cNvSpPr txBox="1"/>
            <p:nvPr/>
          </p:nvSpPr>
          <p:spPr>
            <a:xfrm>
              <a:off x="2952426" y="4807429"/>
              <a:ext cx="223175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single independent variable model is called as simple logistic regression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50709A-8AA7-44AE-8C0B-2E9D96C389BF}"/>
                </a:ext>
              </a:extLst>
            </p:cNvPr>
            <p:cNvSpPr txBox="1"/>
            <p:nvPr/>
          </p:nvSpPr>
          <p:spPr>
            <a:xfrm>
              <a:off x="6917408" y="4820343"/>
              <a:ext cx="244485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Multiple independent variable model is called as Multiple logistic regression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58D33E1-F193-42B1-A96C-C2D973CB7C25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flipH="1">
              <a:off x="4014060" y="2247255"/>
              <a:ext cx="1968285" cy="1534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64CFFEB-F512-4D10-81BA-5F012C951B0E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>
              <a:off x="5982345" y="2247255"/>
              <a:ext cx="1815888" cy="1534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262F50F-6D41-420A-B191-987EC5E5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141206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CD35-1898-442C-8FF6-FF23FA55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/>
              <a:t>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02BAD-A6CE-4FD6-95D0-7F6EE026E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Multiple Logistic regression</a:t>
            </a:r>
          </a:p>
          <a:p>
            <a:pPr lvl="1"/>
            <a:r>
              <a:rPr lang="en-US" dirty="0"/>
              <a:t>Multiple Logistic regression is quite similar to multiple linear regression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96CA6-DDEF-4266-A64F-B86EEA73D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476" y="3549112"/>
            <a:ext cx="9464323" cy="276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2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EFC5-7263-4A0C-A5C5-2BFCBFB9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0746-BCEB-4403-81CE-ED6D44E32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Probability:</a:t>
            </a:r>
          </a:p>
          <a:p>
            <a:pPr marL="0" indent="0">
              <a:buNone/>
            </a:pPr>
            <a:r>
              <a:rPr lang="en-US" dirty="0"/>
              <a:t>	The probability in a logistic regression curve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where 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1800" dirty="0"/>
              <a:t>e is the real number constant the basic of natural logarithm and equal to 2.7183</a:t>
            </a:r>
          </a:p>
          <a:p>
            <a:pPr marL="0" indent="0">
              <a:buNone/>
            </a:pPr>
            <a:r>
              <a:rPr lang="en-US" sz="1800" dirty="0"/>
              <a:t>		y is the response value of the observation</a:t>
            </a:r>
            <a:r>
              <a:rPr lang="en-US" dirty="0"/>
              <a:t>	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BFC569-FC87-48C0-A557-8BBCAF0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021" y="3124200"/>
            <a:ext cx="2305292" cy="137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84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3B5B-F86A-4161-B68F-E598E45D5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8123-174A-4E60-A7B2-C7CC7A589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There are three methods of the logistic regression based on nature of the attribute data</a:t>
            </a:r>
          </a:p>
          <a:p>
            <a:pPr marL="0" indent="0">
              <a:buNone/>
            </a:pPr>
            <a:r>
              <a:rPr lang="en-US" sz="1800" dirty="0"/>
              <a:t>	-- Binary</a:t>
            </a:r>
          </a:p>
          <a:p>
            <a:pPr marL="0" indent="0">
              <a:buNone/>
            </a:pPr>
            <a:r>
              <a:rPr lang="en-US" sz="1800" dirty="0"/>
              <a:t>	-- Nominal</a:t>
            </a:r>
          </a:p>
          <a:p>
            <a:pPr marL="0" indent="0">
              <a:buNone/>
            </a:pPr>
            <a:r>
              <a:rPr lang="en-US" sz="1800" dirty="0"/>
              <a:t>	-- Ordinal</a:t>
            </a:r>
          </a:p>
          <a:p>
            <a:pPr marL="0" indent="0">
              <a:buNone/>
            </a:pPr>
            <a:r>
              <a:rPr lang="en-US" sz="1800" dirty="0"/>
              <a:t>Binary LR: </a:t>
            </a:r>
          </a:p>
          <a:p>
            <a:pPr marL="0" indent="0">
              <a:buNone/>
            </a:pPr>
            <a:r>
              <a:rPr lang="en-US" sz="1800" dirty="0"/>
              <a:t>	Binary logistic regression performed on the binary responsive variables. It has only two categories.</a:t>
            </a:r>
          </a:p>
          <a:p>
            <a:pPr marL="0" indent="0">
              <a:buNone/>
            </a:pPr>
            <a:r>
              <a:rPr lang="en-US" sz="1800" dirty="0"/>
              <a:t>Nominal LR:</a:t>
            </a:r>
          </a:p>
          <a:p>
            <a:pPr marL="0" indent="0">
              <a:buNone/>
            </a:pPr>
            <a:r>
              <a:rPr lang="en-US" sz="1800" dirty="0"/>
              <a:t>	 Nominal logistic regression performed on the Nominal variables. These are categorical variables that have three or more possible categories with no natural ordering</a:t>
            </a:r>
          </a:p>
          <a:p>
            <a:pPr marL="0" indent="0">
              <a:buNone/>
            </a:pPr>
            <a:r>
              <a:rPr lang="en-US" sz="1800" dirty="0"/>
              <a:t>Ordinal LR:</a:t>
            </a:r>
          </a:p>
          <a:p>
            <a:pPr marL="0" indent="0">
              <a:buNone/>
            </a:pPr>
            <a:r>
              <a:rPr lang="en-US" sz="1800" dirty="0"/>
              <a:t>	Ordinal logistic regression performed on the Ordinal responsive variables. These are categorical variables that have three or more possible categories with natural ordering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2802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28B3-1CEC-4024-8717-A6605962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and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CE844-DD9A-4EA7-8580-397439F9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Logistic Regression Assumptions</a:t>
            </a:r>
          </a:p>
          <a:p>
            <a:pPr lvl="1"/>
            <a:r>
              <a:rPr lang="en-US" dirty="0"/>
              <a:t>Only one outcome per event like yes or no</a:t>
            </a:r>
          </a:p>
          <a:p>
            <a:pPr lvl="1"/>
            <a:r>
              <a:rPr lang="en-US" dirty="0"/>
              <a:t>The outcomes are statistically independent</a:t>
            </a:r>
          </a:p>
          <a:p>
            <a:pPr lvl="1"/>
            <a:r>
              <a:rPr lang="en-US" dirty="0"/>
              <a:t>All relevant predictors are in the model</a:t>
            </a:r>
          </a:p>
          <a:p>
            <a:pPr lvl="1"/>
            <a:r>
              <a:rPr lang="en-US" dirty="0"/>
              <a:t>One category at a time means mutually exclusive  and collectively exhaustive</a:t>
            </a:r>
          </a:p>
          <a:p>
            <a:pPr lvl="1"/>
            <a:r>
              <a:rPr lang="en-US" dirty="0"/>
              <a:t>Sample sizes are larger than for linear regression.</a:t>
            </a:r>
          </a:p>
          <a:p>
            <a:r>
              <a:rPr lang="en-US" dirty="0"/>
              <a:t>Steps Involved in Logistic Regression</a:t>
            </a:r>
          </a:p>
          <a:p>
            <a:pPr lvl="1"/>
            <a:r>
              <a:rPr lang="en-US" dirty="0"/>
              <a:t>Step 1: Collect and organize sample data</a:t>
            </a:r>
          </a:p>
          <a:p>
            <a:pPr lvl="1"/>
            <a:r>
              <a:rPr lang="en-US" dirty="0"/>
              <a:t>Step 2: Formulate Logistic Regression model</a:t>
            </a:r>
          </a:p>
          <a:p>
            <a:pPr lvl="1"/>
            <a:r>
              <a:rPr lang="en-US" dirty="0"/>
              <a:t>Step 3: Check the model validity.</a:t>
            </a:r>
          </a:p>
          <a:p>
            <a:pPr lvl="1"/>
            <a:r>
              <a:rPr lang="en-US" dirty="0"/>
              <a:t>Step 4:Determine Probabilities using probability equation</a:t>
            </a:r>
          </a:p>
          <a:p>
            <a:pPr lvl="1"/>
            <a:r>
              <a:rPr lang="en-US" dirty="0"/>
              <a:t>Step 5:Compile the results</a:t>
            </a:r>
          </a:p>
        </p:txBody>
      </p:sp>
    </p:spTree>
    <p:extLst>
      <p:ext uri="{BB962C8B-B14F-4D97-AF65-F5344CB8AC3E}">
        <p14:creationId xmlns:p14="http://schemas.microsoft.com/office/powerpoint/2010/main" val="339029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333</Words>
  <Application>Microsoft Office PowerPoint</Application>
  <PresentationFormat>Widescreen</PresentationFormat>
  <Paragraphs>58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Logistic Regression</vt:lpstr>
      <vt:lpstr>Logistic Regression</vt:lpstr>
      <vt:lpstr>Types of logistic regression</vt:lpstr>
      <vt:lpstr>Logistic Regression</vt:lpstr>
      <vt:lpstr>Logistic Regression</vt:lpstr>
      <vt:lpstr>Methods</vt:lpstr>
      <vt:lpstr>Assumptions and steps: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Nagendra Babu - DEFTeam</dc:creator>
  <cp:lastModifiedBy>Nagendra Babu - DEFTeam</cp:lastModifiedBy>
  <cp:revision>9</cp:revision>
  <dcterms:created xsi:type="dcterms:W3CDTF">2019-04-26T01:09:57Z</dcterms:created>
  <dcterms:modified xsi:type="dcterms:W3CDTF">2019-04-26T17:46:29Z</dcterms:modified>
</cp:coreProperties>
</file>