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266" r:id="rId3"/>
    <p:sldId id="264" r:id="rId4"/>
    <p:sldId id="256" r:id="rId5"/>
    <p:sldId id="257" r:id="rId6"/>
    <p:sldId id="258" r:id="rId7"/>
    <p:sldId id="259" r:id="rId8"/>
    <p:sldId id="260" r:id="rId9"/>
    <p:sldId id="261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1C86B9-893A-421A-8FAA-62BD6E776CA0}">
          <p14:sldIdLst>
            <p14:sldId id="266"/>
            <p14:sldId id="264"/>
            <p14:sldId id="256"/>
            <p14:sldId id="257"/>
            <p14:sldId id="258"/>
            <p14:sldId id="259"/>
            <p14:sldId id="260"/>
            <p14:sldId id="261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 autoAdjust="0"/>
    <p:restoredTop sz="65889" autoAdjust="0"/>
  </p:normalViewPr>
  <p:slideViewPr>
    <p:cSldViewPr snapToGrid="0" showGuides="1">
      <p:cViewPr varScale="1">
        <p:scale>
          <a:sx n="76" d="100"/>
          <a:sy n="76" d="100"/>
        </p:scale>
        <p:origin x="194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CFB31-D935-4039-A5A9-74B3D250F657}" type="datetimeFigureOut">
              <a:rPr lang="en-ZA" smtClean="0"/>
              <a:t>2017/05/23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E8D62-450C-4689-9970-BEDFB1677F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89108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42950"/>
            <a:ext cx="6604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9954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algorithms that iteratively learn from data, machine learning allows computers to find hidden insights without being explicitly programmed where to look</a:t>
            </a:r>
          </a:p>
          <a:p>
            <a:endParaRPr lang="en-Z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ZA" dirty="0">
                <a:sym typeface="Wingdings" panose="05000000000000000000" pitchFamily="2" charset="2"/>
              </a:rPr>
              <a:t>The iterative aspect of machine learning is important because as models are continuously exposed to new data, they are able to independently adapt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ability to automatically apply complex mathematical calculations to big data – over and over, faster and faster – is a recent development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means that it becomes extremely useful to aid the development of business globally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E8D62-450C-4689-9970-BEDFB1677F0E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4415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Supervised </a:t>
            </a:r>
            <a:r>
              <a:rPr lang="en-ZA" dirty="0">
                <a:sym typeface="Wingdings" panose="05000000000000000000" pitchFamily="2" charset="2"/>
              </a:rPr>
              <a:t> has a set of input variables and a corresponding set of target variables/labelled responses</a:t>
            </a:r>
          </a:p>
          <a:p>
            <a:r>
              <a:rPr lang="en-ZA" dirty="0">
                <a:sym typeface="Wingdings" panose="05000000000000000000" pitchFamily="2" charset="2"/>
              </a:rPr>
              <a:t>                    the targets can be expressed in the form of different classes – then it becomes a classification problem </a:t>
            </a:r>
          </a:p>
          <a:p>
            <a:r>
              <a:rPr lang="en-ZA" dirty="0">
                <a:sym typeface="Wingdings" panose="05000000000000000000" pitchFamily="2" charset="2"/>
              </a:rPr>
              <a:t>                    or the target space can be continuous – in which case, it becomes a regression problem</a:t>
            </a:r>
          </a:p>
          <a:p>
            <a:endParaRPr lang="en-ZA" dirty="0">
              <a:sym typeface="Wingdings" panose="05000000000000000000" pitchFamily="2" charset="2"/>
            </a:endParaRPr>
          </a:p>
          <a:p>
            <a:r>
              <a:rPr lang="en-ZA" dirty="0">
                <a:sym typeface="Wingdings" panose="05000000000000000000" pitchFamily="2" charset="2"/>
              </a:rPr>
              <a:t>Unsupervised  has only a set of input variables</a:t>
            </a:r>
            <a:br>
              <a:rPr lang="en-ZA" dirty="0">
                <a:sym typeface="Wingdings" panose="05000000000000000000" pitchFamily="2" charset="2"/>
              </a:rPr>
            </a:br>
            <a:r>
              <a:rPr lang="en-ZA" dirty="0">
                <a:sym typeface="Wingdings" panose="05000000000000000000" pitchFamily="2" charset="2"/>
              </a:rPr>
              <a:t>                        one has to look for patterns in the data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E8D62-450C-4689-9970-BEDFB1677F0E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5981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As mentioned above: </a:t>
            </a:r>
          </a:p>
          <a:p>
            <a:endParaRPr lang="en-ZA" dirty="0"/>
          </a:p>
          <a:p>
            <a:r>
              <a:rPr lang="en-ZA" dirty="0"/>
              <a:t>Classification </a:t>
            </a:r>
            <a:r>
              <a:rPr lang="en-ZA" dirty="0">
                <a:sym typeface="Wingdings" panose="05000000000000000000" pitchFamily="2" charset="2"/>
              </a:rPr>
              <a:t> the output variable takes on class labels – </a:t>
            </a:r>
            <a:r>
              <a:rPr lang="en-ZA" dirty="0" err="1">
                <a:sym typeface="Wingdings" panose="05000000000000000000" pitchFamily="2" charset="2"/>
              </a:rPr>
              <a:t>eg</a:t>
            </a:r>
            <a:r>
              <a:rPr lang="en-ZA" dirty="0">
                <a:sym typeface="Wingdings" panose="05000000000000000000" pitchFamily="2" charset="2"/>
              </a:rPr>
              <a:t>. Yes or No, x y z,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>
                <a:sym typeface="Wingdings" panose="05000000000000000000" pitchFamily="2" charset="2"/>
              </a:rPr>
              <a:t>                       </a:t>
            </a:r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try to find the correct class label for the given input.</a:t>
            </a:r>
            <a:endParaRPr lang="en-ZA" dirty="0">
              <a:sym typeface="Wingdings" panose="05000000000000000000" pitchFamily="2" charset="2"/>
            </a:endParaRPr>
          </a:p>
          <a:p>
            <a:endParaRPr lang="en-ZA" dirty="0">
              <a:sym typeface="Wingdings" panose="05000000000000000000" pitchFamily="2" charset="2"/>
            </a:endParaRPr>
          </a:p>
          <a:p>
            <a:r>
              <a:rPr lang="en-ZA" dirty="0">
                <a:sym typeface="Wingdings" panose="05000000000000000000" pitchFamily="2" charset="2"/>
              </a:rPr>
              <a:t>Regression  the output variable is continuous – </a:t>
            </a:r>
            <a:r>
              <a:rPr lang="en-ZA" dirty="0" err="1">
                <a:sym typeface="Wingdings" panose="05000000000000000000" pitchFamily="2" charset="2"/>
              </a:rPr>
              <a:t>eg</a:t>
            </a:r>
            <a:r>
              <a:rPr lang="en-ZA" dirty="0">
                <a:sym typeface="Wingdings" panose="05000000000000000000" pitchFamily="2" charset="2"/>
              </a:rPr>
              <a:t>. Projected sales for the year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                  </a:t>
            </a:r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we're trying to predict the value of a continues valued function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E8D62-450C-4689-9970-BEDFB1677F0E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1596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Clustering </a:t>
            </a:r>
            <a:r>
              <a:rPr lang="en-ZA" dirty="0">
                <a:sym typeface="Wingdings" panose="05000000000000000000" pitchFamily="2" charset="2"/>
              </a:rPr>
              <a:t> Form of unsupervised learning that can find structure in a set of seemingly random (or unlabelled) data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E8D62-450C-4689-9970-BEDFB1677F0E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04763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What exactly is feature selection and why do we need it?</a:t>
            </a:r>
          </a:p>
          <a:p>
            <a:endParaRPr lang="en-ZA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Z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Raw features may be too large and redundant to be managed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Z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result, we select a subset of features that most strongly influence our output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Z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well as create new features by combinations of other features to create a reduced set of features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Z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feature set is then a set of attributes that are most relevant to the predictive modelling problem that you are working on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Z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many different methods by which feature selection may be achieved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Z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Largely 2 groups of methods: Filter and Wrapper methods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Z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 </a:t>
            </a:r>
            <a:r>
              <a:rPr lang="en-Z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Selects features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Z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Wrapper  Tests the validity of those features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E8D62-450C-4689-9970-BEDFB1677F0E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538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B997-CFE8-4A33-B04A-B26A56599592}" type="datetimeFigureOut">
              <a:rPr lang="en-ZA" smtClean="0"/>
              <a:t>2017/05/23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EECF-A4C8-4CF8-8C6D-FCA47786B0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950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B997-CFE8-4A33-B04A-B26A56599592}" type="datetimeFigureOut">
              <a:rPr lang="en-ZA" smtClean="0"/>
              <a:t>2017/05/23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EECF-A4C8-4CF8-8C6D-FCA47786B0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959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B997-CFE8-4A33-B04A-B26A56599592}" type="datetimeFigureOut">
              <a:rPr lang="en-ZA" smtClean="0"/>
              <a:t>2017/05/23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EECF-A4C8-4CF8-8C6D-FCA47786B0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3379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784305" y="0"/>
            <a:ext cx="34077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9441710" cy="6858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080000" y="750306"/>
            <a:ext cx="5960755" cy="2016224"/>
          </a:xfrm>
        </p:spPr>
        <p:txBody>
          <a:bodyPr>
            <a:normAutofit/>
          </a:bodyPr>
          <a:lstStyle>
            <a:lvl1pPr algn="r">
              <a:defRPr sz="2520">
                <a:solidFill>
                  <a:srgbClr val="0028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Title of Presentation</a:t>
            </a:r>
            <a:endParaRPr lang="en-Z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701" y="5243602"/>
            <a:ext cx="2695589" cy="967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505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1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2" y="6356361"/>
            <a:ext cx="2844800" cy="365125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2017/05/23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2" y="635636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6632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 marL="668622" indent="-257164">
              <a:buClr>
                <a:srgbClr val="9FC03B"/>
              </a:buClr>
              <a:buFont typeface="Arial" pitchFamily="34" charset="0"/>
              <a:buChar char="•"/>
              <a:defRPr sz="1800">
                <a:latin typeface="Arial" pitchFamily="34" charset="0"/>
                <a:cs typeface="Arial" pitchFamily="34" charset="0"/>
              </a:defRPr>
            </a:lvl2pPr>
            <a:lvl3pPr marL="1080082" indent="-257164">
              <a:buClr>
                <a:srgbClr val="92D050"/>
              </a:buClr>
              <a:buSzPct val="70000"/>
              <a:buFont typeface="Courier New" pitchFamily="49" charset="0"/>
              <a:buChar char="o"/>
              <a:defRPr sz="162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2" y="635636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86C9EB5-A2B4-494A-8466-BDB12800E3A8}" type="datetimeFigureOut">
              <a:rPr lang="en-ZA" smtClean="0"/>
              <a:pPr/>
              <a:t>2017/05/23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2" y="635636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31923E6-5913-48BF-A548-4D7E556FD1D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14118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4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1461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1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379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83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29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756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216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677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2" y="6356361"/>
            <a:ext cx="2844800" cy="365125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2017/05/23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2" y="635636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38858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600201"/>
            <a:ext cx="5384800" cy="4525963"/>
          </a:xfr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2" y="6356361"/>
            <a:ext cx="2844800" cy="365125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2017/05/23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2" y="635636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164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8" cy="639763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61" indent="0">
              <a:buNone/>
              <a:defRPr sz="1800" b="1"/>
            </a:lvl2pPr>
            <a:lvl3pPr marL="822919" indent="0">
              <a:buNone/>
              <a:defRPr sz="1620" b="1"/>
            </a:lvl3pPr>
            <a:lvl4pPr marL="1234379" indent="0">
              <a:buNone/>
              <a:defRPr sz="1440" b="1"/>
            </a:lvl4pPr>
            <a:lvl5pPr marL="1645838" indent="0">
              <a:buNone/>
              <a:defRPr sz="1440" b="1"/>
            </a:lvl5pPr>
            <a:lvl6pPr marL="2057298" indent="0">
              <a:buNone/>
              <a:defRPr sz="1440" b="1"/>
            </a:lvl6pPr>
            <a:lvl7pPr marL="2468756" indent="0">
              <a:buNone/>
              <a:defRPr sz="1440" b="1"/>
            </a:lvl7pPr>
            <a:lvl8pPr marL="2880216" indent="0">
              <a:buNone/>
              <a:defRPr sz="1440" b="1"/>
            </a:lvl8pPr>
            <a:lvl9pPr marL="3291677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8" cy="3951288"/>
          </a:xfr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4" cy="639763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61" indent="0">
              <a:buNone/>
              <a:defRPr sz="1800" b="1"/>
            </a:lvl2pPr>
            <a:lvl3pPr marL="822919" indent="0">
              <a:buNone/>
              <a:defRPr sz="1620" b="1"/>
            </a:lvl3pPr>
            <a:lvl4pPr marL="1234379" indent="0">
              <a:buNone/>
              <a:defRPr sz="1440" b="1"/>
            </a:lvl4pPr>
            <a:lvl5pPr marL="1645838" indent="0">
              <a:buNone/>
              <a:defRPr sz="1440" b="1"/>
            </a:lvl5pPr>
            <a:lvl6pPr marL="2057298" indent="0">
              <a:buNone/>
              <a:defRPr sz="1440" b="1"/>
            </a:lvl6pPr>
            <a:lvl7pPr marL="2468756" indent="0">
              <a:buNone/>
              <a:defRPr sz="1440" b="1"/>
            </a:lvl7pPr>
            <a:lvl8pPr marL="2880216" indent="0">
              <a:buNone/>
              <a:defRPr sz="1440" b="1"/>
            </a:lvl8pPr>
            <a:lvl9pPr marL="3291677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4" cy="3951288"/>
          </a:xfr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2" y="6356361"/>
            <a:ext cx="2844800" cy="365125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2017/05/23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2" y="635636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3097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2" y="6356361"/>
            <a:ext cx="2844800" cy="365125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2017/05/23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2" y="635636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08675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2" y="6356361"/>
            <a:ext cx="2844800" cy="365125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2017/05/23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2" y="635636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20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B997-CFE8-4A33-B04A-B26A56599592}" type="datetimeFigureOut">
              <a:rPr lang="en-ZA" smtClean="0"/>
              <a:t>2017/05/23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EECF-A4C8-4CF8-8C6D-FCA47786B0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73152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49"/>
            <a:ext cx="4011085" cy="116205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4"/>
            <a:ext cx="4011085" cy="4691063"/>
          </a:xfrm>
        </p:spPr>
        <p:txBody>
          <a:bodyPr/>
          <a:lstStyle>
            <a:lvl1pPr marL="0" indent="0">
              <a:buNone/>
              <a:defRPr sz="1260"/>
            </a:lvl1pPr>
            <a:lvl2pPr marL="411461" indent="0">
              <a:buNone/>
              <a:defRPr sz="1080"/>
            </a:lvl2pPr>
            <a:lvl3pPr marL="822919" indent="0">
              <a:buNone/>
              <a:defRPr sz="900"/>
            </a:lvl3pPr>
            <a:lvl4pPr marL="1234379" indent="0">
              <a:buNone/>
              <a:defRPr sz="810"/>
            </a:lvl4pPr>
            <a:lvl5pPr marL="1645838" indent="0">
              <a:buNone/>
              <a:defRPr sz="810"/>
            </a:lvl5pPr>
            <a:lvl6pPr marL="2057298" indent="0">
              <a:buNone/>
              <a:defRPr sz="810"/>
            </a:lvl6pPr>
            <a:lvl7pPr marL="2468756" indent="0">
              <a:buNone/>
              <a:defRPr sz="810"/>
            </a:lvl7pPr>
            <a:lvl8pPr marL="2880216" indent="0">
              <a:buNone/>
              <a:defRPr sz="810"/>
            </a:lvl8pPr>
            <a:lvl9pPr marL="3291677" indent="0">
              <a:buNone/>
              <a:defRPr sz="8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2" y="6356361"/>
            <a:ext cx="2844800" cy="365125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2017/05/23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2" y="635636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69759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880"/>
            </a:lvl1pPr>
            <a:lvl2pPr marL="411461" indent="0">
              <a:buNone/>
              <a:defRPr sz="2520"/>
            </a:lvl2pPr>
            <a:lvl3pPr marL="822919" indent="0">
              <a:buNone/>
              <a:defRPr sz="2160"/>
            </a:lvl3pPr>
            <a:lvl4pPr marL="1234379" indent="0">
              <a:buNone/>
              <a:defRPr sz="1800"/>
            </a:lvl4pPr>
            <a:lvl5pPr marL="1645838" indent="0">
              <a:buNone/>
              <a:defRPr sz="1800"/>
            </a:lvl5pPr>
            <a:lvl6pPr marL="2057298" indent="0">
              <a:buNone/>
              <a:defRPr sz="1800"/>
            </a:lvl6pPr>
            <a:lvl7pPr marL="2468756" indent="0">
              <a:buNone/>
              <a:defRPr sz="1800"/>
            </a:lvl7pPr>
            <a:lvl8pPr marL="2880216" indent="0">
              <a:buNone/>
              <a:defRPr sz="1800"/>
            </a:lvl8pPr>
            <a:lvl9pPr marL="3291677" indent="0">
              <a:buNone/>
              <a:defRPr sz="18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9"/>
            <a:ext cx="7315200" cy="804863"/>
          </a:xfrm>
        </p:spPr>
        <p:txBody>
          <a:bodyPr/>
          <a:lstStyle>
            <a:lvl1pPr marL="0" indent="0">
              <a:buNone/>
              <a:defRPr sz="1260"/>
            </a:lvl1pPr>
            <a:lvl2pPr marL="411461" indent="0">
              <a:buNone/>
              <a:defRPr sz="1080"/>
            </a:lvl2pPr>
            <a:lvl3pPr marL="822919" indent="0">
              <a:buNone/>
              <a:defRPr sz="900"/>
            </a:lvl3pPr>
            <a:lvl4pPr marL="1234379" indent="0">
              <a:buNone/>
              <a:defRPr sz="810"/>
            </a:lvl4pPr>
            <a:lvl5pPr marL="1645838" indent="0">
              <a:buNone/>
              <a:defRPr sz="810"/>
            </a:lvl5pPr>
            <a:lvl6pPr marL="2057298" indent="0">
              <a:buNone/>
              <a:defRPr sz="810"/>
            </a:lvl6pPr>
            <a:lvl7pPr marL="2468756" indent="0">
              <a:buNone/>
              <a:defRPr sz="810"/>
            </a:lvl7pPr>
            <a:lvl8pPr marL="2880216" indent="0">
              <a:buNone/>
              <a:defRPr sz="810"/>
            </a:lvl8pPr>
            <a:lvl9pPr marL="3291677" indent="0">
              <a:buNone/>
              <a:defRPr sz="8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2" y="6356361"/>
            <a:ext cx="2844800" cy="365125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2017/05/23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2" y="635636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6145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2" y="6356361"/>
            <a:ext cx="2844800" cy="365125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2017/05/23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2" y="635636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38425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5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7465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2" y="6356361"/>
            <a:ext cx="2844800" cy="365125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2017/05/23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2" y="635636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53455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784305" y="0"/>
            <a:ext cx="34077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2003" cy="6858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080000" y="750306"/>
            <a:ext cx="5960755" cy="2016224"/>
          </a:xfrm>
        </p:spPr>
        <p:txBody>
          <a:bodyPr>
            <a:normAutofit/>
          </a:bodyPr>
          <a:lstStyle>
            <a:lvl1pPr algn="r">
              <a:defRPr sz="2520">
                <a:solidFill>
                  <a:srgbClr val="0028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Title of Presentation</a:t>
            </a:r>
            <a:endParaRPr lang="en-Z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891" y="5243602"/>
            <a:ext cx="3056400" cy="967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644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B997-CFE8-4A33-B04A-B26A56599592}" type="datetimeFigureOut">
              <a:rPr lang="en-ZA" smtClean="0"/>
              <a:t>2017/05/23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EECF-A4C8-4CF8-8C6D-FCA47786B0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639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B997-CFE8-4A33-B04A-B26A56599592}" type="datetimeFigureOut">
              <a:rPr lang="en-ZA" smtClean="0"/>
              <a:t>2017/05/23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EECF-A4C8-4CF8-8C6D-FCA47786B0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210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B997-CFE8-4A33-B04A-B26A56599592}" type="datetimeFigureOut">
              <a:rPr lang="en-ZA" smtClean="0"/>
              <a:t>2017/05/23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EECF-A4C8-4CF8-8C6D-FCA47786B0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1892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B997-CFE8-4A33-B04A-B26A56599592}" type="datetimeFigureOut">
              <a:rPr lang="en-ZA" smtClean="0"/>
              <a:t>2017/05/23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EECF-A4C8-4CF8-8C6D-FCA47786B0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53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B997-CFE8-4A33-B04A-B26A56599592}" type="datetimeFigureOut">
              <a:rPr lang="en-ZA" smtClean="0"/>
              <a:t>2017/05/23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EECF-A4C8-4CF8-8C6D-FCA47786B0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432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B997-CFE8-4A33-B04A-B26A56599592}" type="datetimeFigureOut">
              <a:rPr lang="en-ZA" smtClean="0"/>
              <a:t>2017/05/23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EECF-A4C8-4CF8-8C6D-FCA47786B0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6762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B997-CFE8-4A33-B04A-B26A56599592}" type="datetimeFigureOut">
              <a:rPr lang="en-ZA" smtClean="0"/>
              <a:t>2017/05/23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EECF-A4C8-4CF8-8C6D-FCA47786B0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874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6B997-CFE8-4A33-B04A-B26A56599592}" type="datetimeFigureOut">
              <a:rPr lang="en-ZA" smtClean="0"/>
              <a:t>2017/05/23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1EECF-A4C8-4CF8-8C6D-FCA47786B0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6438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2"/>
            <a:ext cx="10972800" cy="706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2474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80" y="175418"/>
            <a:ext cx="774024" cy="66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8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822919" rtl="0" eaLnBrk="1" latinLnBrk="0" hangingPunct="1">
        <a:spcBef>
          <a:spcPct val="0"/>
        </a:spcBef>
        <a:buNone/>
        <a:defRPr lang="en-ZA" sz="2880" b="1" kern="1200" dirty="0">
          <a:solidFill>
            <a:srgbClr val="00285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08594" indent="-308594" algn="l" defTabSz="822919" rtl="0" eaLnBrk="1" latinLnBrk="0" hangingPunct="1">
        <a:spcBef>
          <a:spcPct val="20000"/>
        </a:spcBef>
        <a:buFont typeface="Arial" pitchFamily="34" charset="0"/>
        <a:buChar char="•"/>
        <a:defRPr lang="en-US" sz="2160" kern="1200" dirty="0" smtClean="0">
          <a:solidFill>
            <a:srgbClr val="002850"/>
          </a:solidFill>
          <a:latin typeface="+mn-lt"/>
          <a:ea typeface="+mn-ea"/>
          <a:cs typeface="+mn-cs"/>
        </a:defRPr>
      </a:lvl1pPr>
      <a:lvl2pPr marL="668622" indent="-257164" algn="l" defTabSz="822919" rtl="0" eaLnBrk="1" latinLnBrk="0" hangingPunct="1">
        <a:spcBef>
          <a:spcPct val="20000"/>
        </a:spcBef>
        <a:buClr>
          <a:srgbClr val="9FC03B"/>
        </a:buClr>
        <a:buSzPct val="100000"/>
        <a:buFont typeface="Arial" pitchFamily="34" charset="0"/>
        <a:buChar char="•"/>
        <a:defRPr lang="en-US" sz="1800" kern="1200" dirty="0" smtClean="0">
          <a:solidFill>
            <a:srgbClr val="002850"/>
          </a:solidFill>
          <a:latin typeface="+mn-lt"/>
          <a:ea typeface="+mn-ea"/>
          <a:cs typeface="+mn-cs"/>
        </a:defRPr>
      </a:lvl2pPr>
      <a:lvl3pPr marL="1028648" indent="-205730" algn="l" defTabSz="822919" rtl="0" eaLnBrk="1" latinLnBrk="0" hangingPunct="1">
        <a:spcBef>
          <a:spcPct val="20000"/>
        </a:spcBef>
        <a:buClr>
          <a:schemeClr val="accent1"/>
        </a:buClr>
        <a:buSzPct val="70000"/>
        <a:buFont typeface="Courier New" pitchFamily="49" charset="0"/>
        <a:buChar char="o"/>
        <a:defRPr lang="en-US" sz="1620" kern="1200" dirty="0" smtClean="0">
          <a:solidFill>
            <a:srgbClr val="002850"/>
          </a:solidFill>
          <a:latin typeface="+mn-lt"/>
          <a:ea typeface="+mn-ea"/>
          <a:cs typeface="+mn-cs"/>
        </a:defRPr>
      </a:lvl3pPr>
      <a:lvl4pPr marL="1440108" indent="-205730" algn="l" defTabSz="822919" rtl="0" eaLnBrk="1" latinLnBrk="0" hangingPunct="1">
        <a:spcBef>
          <a:spcPct val="20000"/>
        </a:spcBef>
        <a:buFont typeface="Arial" pitchFamily="34" charset="0"/>
        <a:buChar char="–"/>
        <a:defRPr lang="en-US" sz="2160" kern="1200" dirty="0" smtClean="0">
          <a:solidFill>
            <a:srgbClr val="002850"/>
          </a:solidFill>
          <a:latin typeface="+mn-lt"/>
          <a:ea typeface="+mn-ea"/>
          <a:cs typeface="+mn-cs"/>
        </a:defRPr>
      </a:lvl4pPr>
      <a:lvl5pPr marL="1851569" indent="-205730" algn="l" defTabSz="822919" rtl="0" eaLnBrk="1" latinLnBrk="0" hangingPunct="1">
        <a:spcBef>
          <a:spcPct val="20000"/>
        </a:spcBef>
        <a:buFont typeface="Arial" pitchFamily="34" charset="0"/>
        <a:buChar char="»"/>
        <a:defRPr lang="en-ZA" sz="2160" kern="1200" dirty="0">
          <a:solidFill>
            <a:srgbClr val="002850"/>
          </a:solidFill>
          <a:latin typeface="+mn-lt"/>
          <a:ea typeface="+mn-ea"/>
          <a:cs typeface="+mn-cs"/>
        </a:defRPr>
      </a:lvl5pPr>
      <a:lvl6pPr marL="2263027" indent="-205730" algn="l" defTabSz="82291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487" indent="-205730" algn="l" defTabSz="82291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5946" indent="-205730" algn="l" defTabSz="82291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406" indent="-205730" algn="l" defTabSz="82291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1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61" algn="l" defTabSz="82291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19" algn="l" defTabSz="82291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379" algn="l" defTabSz="82291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838" algn="l" defTabSz="82291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298" algn="l" defTabSz="82291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756" algn="l" defTabSz="82291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216" algn="l" defTabSz="82291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677" algn="l" defTabSz="82291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windows/Rtools/Rtools34.exe" TargetMode="External"/><Relationship Id="rId4" Type="http://schemas.openxmlformats.org/officeDocument/2006/relationships/hyperlink" Target="https://download1.rstudio.org/RStudio-1.0.143.exe" TargetMode="External"/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cran.r-project.org/bin/windows/base/R-3.4.0-win.ex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earchcio.techtarget.com/definition/A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113146" y="2521699"/>
            <a:ext cx="3305167" cy="1490566"/>
          </a:xfrm>
          <a:prstGeom prst="rect">
            <a:avLst/>
          </a:prstGeom>
        </p:spPr>
        <p:txBody>
          <a:bodyPr vert="horz" lIns="82296" tIns="41148" rIns="82296" bIns="41148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ZA" sz="3600" b="1" kern="1200">
                <a:solidFill>
                  <a:srgbClr val="0028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162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92066" y="1484784"/>
            <a:ext cx="3985782" cy="1036915"/>
          </a:xfrm>
        </p:spPr>
        <p:txBody>
          <a:bodyPr>
            <a:normAutofit/>
          </a:bodyPr>
          <a:lstStyle/>
          <a:p>
            <a:r>
              <a:rPr lang="en-ZA" dirty="0"/>
              <a:t>Feature Selection in R</a:t>
            </a:r>
          </a:p>
        </p:txBody>
      </p:sp>
    </p:spTree>
    <p:extLst>
      <p:ext uri="{BB962C8B-B14F-4D97-AF65-F5344CB8AC3E}">
        <p14:creationId xmlns:p14="http://schemas.microsoft.com/office/powerpoint/2010/main" val="2159765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4400" dirty="0"/>
              <a:t>Download R and R-Studio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0931"/>
            <a:ext cx="10972800" cy="4525963"/>
          </a:xfrm>
        </p:spPr>
        <p:txBody>
          <a:bodyPr/>
          <a:lstStyle/>
          <a:p>
            <a:r>
              <a:rPr lang="en-ZA" dirty="0">
                <a:hlinkClick r:id="rId2"/>
              </a:rPr>
              <a:t>https://cran.r-project.org/bin/windows/base/R-3.4.0-win.exe</a:t>
            </a:r>
            <a:endParaRPr lang="en-ZA" dirty="0"/>
          </a:p>
          <a:p>
            <a:r>
              <a:rPr lang="en-ZA" dirty="0">
                <a:hlinkClick r:id="rId3"/>
              </a:rPr>
              <a:t>https://cran.r-project.org/bin/windows/Rtools/Rtools34.exe</a:t>
            </a:r>
            <a:endParaRPr lang="en-ZA" dirty="0"/>
          </a:p>
          <a:p>
            <a:r>
              <a:rPr lang="en-ZA" dirty="0">
                <a:hlinkClick r:id="rId4"/>
              </a:rPr>
              <a:t>https://download1.rstudio.org/RStudio-1.0.143.exe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8996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3581"/>
            <a:ext cx="10972800" cy="706091"/>
          </a:xfrm>
        </p:spPr>
        <p:txBody>
          <a:bodyPr>
            <a:noAutofit/>
          </a:bodyPr>
          <a:lstStyle/>
          <a:p>
            <a:r>
              <a:rPr lang="en-ZA" sz="4400" dirty="0"/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en-ZA" sz="3200" dirty="0"/>
              <a:t>It is a type of artificial intelligence (</a:t>
            </a:r>
            <a:r>
              <a:rPr lang="en-ZA" sz="3200" u="sng" dirty="0">
                <a:hlinkClick r:id="rId3"/>
              </a:rPr>
              <a:t>AI</a:t>
            </a:r>
            <a:r>
              <a:rPr lang="en-ZA" sz="3200" dirty="0"/>
              <a:t>) that provides computers with the ability to learn without being explicitly programmed</a:t>
            </a:r>
          </a:p>
          <a:p>
            <a:pPr marL="0" indent="0">
              <a:buNone/>
            </a:pPr>
            <a:endParaRPr lang="en-ZA" sz="3200" dirty="0"/>
          </a:p>
          <a:p>
            <a:r>
              <a:rPr lang="en-ZA" sz="3200" dirty="0"/>
              <a:t>It focuses on the development of computer programs that can change when exposed to new data. </a:t>
            </a:r>
          </a:p>
        </p:txBody>
      </p:sp>
    </p:spTree>
    <p:extLst>
      <p:ext uri="{BB962C8B-B14F-4D97-AF65-F5344CB8AC3E}">
        <p14:creationId xmlns:p14="http://schemas.microsoft.com/office/powerpoint/2010/main" val="118105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354"/>
            <a:ext cx="10972800" cy="980733"/>
          </a:xfrm>
        </p:spPr>
        <p:txBody>
          <a:bodyPr>
            <a:normAutofit/>
          </a:bodyPr>
          <a:lstStyle/>
          <a:p>
            <a:r>
              <a:rPr lang="en-ZA" sz="4400" dirty="0"/>
              <a:t>Supervised vs. Unsupervised Learning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159" y="1702264"/>
            <a:ext cx="7339682" cy="38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5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8073"/>
            <a:ext cx="10972800" cy="706091"/>
          </a:xfrm>
        </p:spPr>
        <p:txBody>
          <a:bodyPr>
            <a:normAutofit fontScale="90000"/>
          </a:bodyPr>
          <a:lstStyle/>
          <a:p>
            <a:r>
              <a:rPr lang="en-ZA" sz="4400" dirty="0"/>
              <a:t>Classification vs. Regression (Supervised)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540669"/>
            <a:ext cx="6505575" cy="3695700"/>
          </a:xfrm>
        </p:spPr>
      </p:pic>
    </p:spTree>
    <p:extLst>
      <p:ext uri="{BB962C8B-B14F-4D97-AF65-F5344CB8AC3E}">
        <p14:creationId xmlns:p14="http://schemas.microsoft.com/office/powerpoint/2010/main" val="92366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68072"/>
            <a:ext cx="10972800" cy="706091"/>
          </a:xfrm>
        </p:spPr>
        <p:txBody>
          <a:bodyPr>
            <a:noAutofit/>
          </a:bodyPr>
          <a:lstStyle/>
          <a:p>
            <a:r>
              <a:rPr lang="en-ZA" sz="4400" dirty="0"/>
              <a:t>Clustering (Unsupervised)</a:t>
            </a:r>
          </a:p>
        </p:txBody>
      </p:sp>
      <p:pic>
        <p:nvPicPr>
          <p:cNvPr id="1026" name="Picture 2" descr="Image result for cluste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145" y="1690688"/>
            <a:ext cx="6641709" cy="498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75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7735"/>
            <a:ext cx="10972800" cy="706091"/>
          </a:xfrm>
        </p:spPr>
        <p:txBody>
          <a:bodyPr>
            <a:noAutofit/>
          </a:bodyPr>
          <a:lstStyle/>
          <a:p>
            <a:r>
              <a:rPr lang="en-ZA" sz="4400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0592"/>
            <a:ext cx="10972800" cy="4525963"/>
          </a:xfrm>
        </p:spPr>
        <p:txBody>
          <a:bodyPr>
            <a:normAutofit/>
          </a:bodyPr>
          <a:lstStyle/>
          <a:p>
            <a:r>
              <a:rPr lang="en-ZA" sz="2400" dirty="0"/>
              <a:t>Filter methods </a:t>
            </a:r>
          </a:p>
          <a:p>
            <a:pPr marL="457200" lvl="1" indent="0">
              <a:buNone/>
            </a:pPr>
            <a:r>
              <a:rPr lang="en-ZA" sz="2000" dirty="0"/>
              <a:t>Based on statistical tests measuring some intrinsic properties of the dataset / features</a:t>
            </a:r>
          </a:p>
          <a:p>
            <a:pPr lvl="1"/>
            <a:r>
              <a:rPr lang="en-ZA" sz="2000" dirty="0"/>
              <a:t>information gain</a:t>
            </a:r>
          </a:p>
          <a:p>
            <a:pPr lvl="1"/>
            <a:r>
              <a:rPr lang="en-ZA" sz="2000" dirty="0"/>
              <a:t>chi-square test</a:t>
            </a:r>
          </a:p>
          <a:p>
            <a:pPr lvl="1"/>
            <a:r>
              <a:rPr lang="en-ZA" sz="2000" dirty="0"/>
              <a:t>correlation coefficient</a:t>
            </a:r>
          </a:p>
          <a:p>
            <a:pPr lvl="1"/>
            <a:r>
              <a:rPr lang="en-ZA" sz="2000" dirty="0"/>
              <a:t>variance threshold</a:t>
            </a:r>
          </a:p>
          <a:p>
            <a:pPr marL="0" indent="0">
              <a:buNone/>
            </a:pPr>
            <a:endParaRPr lang="en-ZA" sz="2400" dirty="0"/>
          </a:p>
          <a:p>
            <a:r>
              <a:rPr lang="en-ZA" sz="2400" dirty="0"/>
              <a:t>Wrapper methods</a:t>
            </a:r>
          </a:p>
          <a:p>
            <a:pPr lvl="1"/>
            <a:r>
              <a:rPr lang="en-ZA" sz="2000" dirty="0"/>
              <a:t>recursive feature elimination</a:t>
            </a:r>
          </a:p>
          <a:p>
            <a:pPr lvl="1"/>
            <a:r>
              <a:rPr lang="en-ZA" sz="2000" dirty="0"/>
              <a:t>sequential feature selection algorithms</a:t>
            </a:r>
          </a:p>
          <a:p>
            <a:pPr lvl="1"/>
            <a:r>
              <a:rPr lang="en-ZA" sz="2000" dirty="0"/>
              <a:t>genetic algorithms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sz="4400" dirty="0"/>
              <a:t>Filter Methods</a:t>
            </a:r>
            <a:r>
              <a:rPr lang="en-ZA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0592"/>
            <a:ext cx="10972800" cy="4525963"/>
          </a:xfrm>
        </p:spPr>
        <p:txBody>
          <a:bodyPr/>
          <a:lstStyle/>
          <a:p>
            <a:r>
              <a:rPr lang="en-ZA" sz="2800" dirty="0"/>
              <a:t>Pearson Correlation (Using R Library)</a:t>
            </a:r>
          </a:p>
          <a:p>
            <a:pPr lvl="1"/>
            <a:r>
              <a:rPr lang="en-ZA" sz="2400" dirty="0"/>
              <a:t>Check if there exists multi-</a:t>
            </a:r>
            <a:r>
              <a:rPr lang="en-ZA" sz="2400" dirty="0" err="1"/>
              <a:t>colinearlity</a:t>
            </a:r>
            <a:r>
              <a:rPr lang="en-ZA" sz="2400" dirty="0"/>
              <a:t> between features</a:t>
            </a:r>
          </a:p>
          <a:p>
            <a:pPr lvl="2"/>
            <a:r>
              <a:rPr lang="en-ZA" sz="2000" dirty="0"/>
              <a:t>To eliminate redundant features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79873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4400" dirty="0"/>
              <a:t>Wrapper – test relevance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35761"/>
            <a:ext cx="10972800" cy="4525963"/>
          </a:xfrm>
        </p:spPr>
        <p:txBody>
          <a:bodyPr/>
          <a:lstStyle/>
          <a:p>
            <a:r>
              <a:rPr lang="en-ZA" sz="2800" dirty="0" err="1"/>
              <a:t>Boruta</a:t>
            </a:r>
            <a:r>
              <a:rPr lang="en-ZA" sz="2800" dirty="0"/>
              <a:t> method – Caret package (R)</a:t>
            </a:r>
          </a:p>
          <a:p>
            <a:r>
              <a:rPr lang="en-ZA" sz="2800" dirty="0"/>
              <a:t>Recursive Feature Eliminator method – Caret package (R)</a:t>
            </a:r>
          </a:p>
          <a:p>
            <a:endParaRPr lang="en-ZA" sz="2800" dirty="0"/>
          </a:p>
          <a:p>
            <a:pPr lvl="1"/>
            <a:r>
              <a:rPr lang="en-ZA" sz="2400" dirty="0"/>
              <a:t>To select a subset of relevant features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7461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4400" dirty="0"/>
              <a:t>Feeding Features into ML Algorithm	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141362"/>
              </p:ext>
            </p:extLst>
          </p:nvPr>
        </p:nvGraphicFramePr>
        <p:xfrm>
          <a:off x="609600" y="1424476"/>
          <a:ext cx="10972800" cy="3717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xmlns="" val="4223046057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xmlns="" val="4128468390"/>
                    </a:ext>
                  </a:extLst>
                </a:gridCol>
              </a:tblGrid>
              <a:tr h="743409">
                <a:tc>
                  <a:txBody>
                    <a:bodyPr/>
                    <a:lstStyle/>
                    <a:p>
                      <a:pPr algn="ctr"/>
                      <a:r>
                        <a:rPr lang="en-ZA" sz="3200" dirty="0"/>
                        <a:t>Classification</a:t>
                      </a:r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3200" dirty="0"/>
                        <a:t>Regression</a:t>
                      </a:r>
                    </a:p>
                  </a:txBody>
                  <a:tcPr marL="95416" marR="95416"/>
                </a:tc>
                <a:extLst>
                  <a:ext uri="{0D108BD9-81ED-4DB2-BD59-A6C34878D82A}">
                    <a16:rowId xmlns:a16="http://schemas.microsoft.com/office/drawing/2014/main" xmlns="" val="1541387886"/>
                  </a:ext>
                </a:extLst>
              </a:tr>
              <a:tr h="743409">
                <a:tc>
                  <a:txBody>
                    <a:bodyPr/>
                    <a:lstStyle/>
                    <a:p>
                      <a:r>
                        <a:rPr lang="en-ZA" sz="2400" dirty="0"/>
                        <a:t>ANN</a:t>
                      </a:r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ANN</a:t>
                      </a:r>
                    </a:p>
                  </a:txBody>
                  <a:tcPr marL="95416" marR="95416"/>
                </a:tc>
                <a:extLst>
                  <a:ext uri="{0D108BD9-81ED-4DB2-BD59-A6C34878D82A}">
                    <a16:rowId xmlns:a16="http://schemas.microsoft.com/office/drawing/2014/main" xmlns="" val="3955450599"/>
                  </a:ext>
                </a:extLst>
              </a:tr>
              <a:tr h="7434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400" dirty="0"/>
                        <a:t>Decision Trees</a:t>
                      </a:r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400" dirty="0"/>
                        <a:t>Linear Regression</a:t>
                      </a:r>
                    </a:p>
                  </a:txBody>
                  <a:tcPr marL="95416" marR="95416"/>
                </a:tc>
                <a:extLst>
                  <a:ext uri="{0D108BD9-81ED-4DB2-BD59-A6C34878D82A}">
                    <a16:rowId xmlns:a16="http://schemas.microsoft.com/office/drawing/2014/main" xmlns="" val="4001521306"/>
                  </a:ext>
                </a:extLst>
              </a:tr>
              <a:tr h="7434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400" dirty="0"/>
                        <a:t>Logistic Regression</a:t>
                      </a:r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400" dirty="0"/>
                        <a:t>Support Vector Machines</a:t>
                      </a:r>
                    </a:p>
                  </a:txBody>
                  <a:tcPr marL="95416" marR="95416"/>
                </a:tc>
                <a:extLst>
                  <a:ext uri="{0D108BD9-81ED-4DB2-BD59-A6C34878D82A}">
                    <a16:rowId xmlns:a16="http://schemas.microsoft.com/office/drawing/2014/main" xmlns="" val="1152461266"/>
                  </a:ext>
                </a:extLst>
              </a:tr>
              <a:tr h="7434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400" dirty="0"/>
                        <a:t>Support Vector Machines</a:t>
                      </a:r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endParaRPr lang="en-ZA" sz="2400" dirty="0"/>
                    </a:p>
                  </a:txBody>
                  <a:tcPr marL="95416" marR="95416"/>
                </a:tc>
                <a:extLst>
                  <a:ext uri="{0D108BD9-81ED-4DB2-BD59-A6C34878D82A}">
                    <a16:rowId xmlns:a16="http://schemas.microsoft.com/office/drawing/2014/main" xmlns="" val="3576129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8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Entelect Theme">
      <a:dk1>
        <a:srgbClr val="17365D"/>
      </a:dk1>
      <a:lt1>
        <a:sysClr val="window" lastClr="FFFFFF"/>
      </a:lt1>
      <a:dk2>
        <a:srgbClr val="17365D"/>
      </a:dk2>
      <a:lt2>
        <a:srgbClr val="EEECE1"/>
      </a:lt2>
      <a:accent1>
        <a:srgbClr val="9FC03B"/>
      </a:accent1>
      <a:accent2>
        <a:srgbClr val="17365D"/>
      </a:accent2>
      <a:accent3>
        <a:srgbClr val="11C903"/>
      </a:accent3>
      <a:accent4>
        <a:srgbClr val="21CB25"/>
      </a:accent4>
      <a:accent5>
        <a:srgbClr val="5BEB6C"/>
      </a:accent5>
      <a:accent6>
        <a:srgbClr val="E36C09"/>
      </a:accent6>
      <a:hlink>
        <a:srgbClr val="E36C09"/>
      </a:hlink>
      <a:folHlink>
        <a:srgbClr val="E36C0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543</Words>
  <Application>Microsoft Macintosh PowerPoint</Application>
  <PresentationFormat>Widescreen</PresentationFormat>
  <Paragraphs>80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Calibri Light</vt:lpstr>
      <vt:lpstr>Courier New</vt:lpstr>
      <vt:lpstr>Wingdings</vt:lpstr>
      <vt:lpstr>Arial</vt:lpstr>
      <vt:lpstr>Office Theme</vt:lpstr>
      <vt:lpstr>1_Office Theme</vt:lpstr>
      <vt:lpstr>Feature Selection in R</vt:lpstr>
      <vt:lpstr>What is Machine Learning?</vt:lpstr>
      <vt:lpstr>Supervised vs. Unsupervised Learning</vt:lpstr>
      <vt:lpstr>Classification vs. Regression (Supervised)</vt:lpstr>
      <vt:lpstr>Clustering (Unsupervised)</vt:lpstr>
      <vt:lpstr>Feature Selection</vt:lpstr>
      <vt:lpstr>Filter Methods </vt:lpstr>
      <vt:lpstr>Wrapper – test relevance </vt:lpstr>
      <vt:lpstr>Feeding Features into ML Algorithm </vt:lpstr>
      <vt:lpstr>Download R and R-Studio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vs. Unsupervised Learning</dc:title>
  <dc:creator>Akira Sooful</dc:creator>
  <cp:lastModifiedBy>rishal@entelect.co.za</cp:lastModifiedBy>
  <cp:revision>35</cp:revision>
  <dcterms:created xsi:type="dcterms:W3CDTF">2017-05-15T15:18:42Z</dcterms:created>
  <dcterms:modified xsi:type="dcterms:W3CDTF">2017-05-23T12:52:47Z</dcterms:modified>
</cp:coreProperties>
</file>