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259" r:id="rId4"/>
    <p:sldId id="263" r:id="rId5"/>
    <p:sldId id="274" r:id="rId6"/>
    <p:sldId id="273" r:id="rId7"/>
    <p:sldId id="264" r:id="rId8"/>
    <p:sldId id="267" r:id="rId9"/>
    <p:sldId id="265" r:id="rId10"/>
    <p:sldId id="268" r:id="rId11"/>
    <p:sldId id="275" r:id="rId12"/>
    <p:sldId id="269" r:id="rId13"/>
    <p:sldId id="270" r:id="rId14"/>
    <p:sldId id="271" r:id="rId15"/>
    <p:sldId id="272" r:id="rId16"/>
    <p:sldId id="277" r:id="rId17"/>
    <p:sldId id="278" r:id="rId1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232"/>
    <a:srgbClr val="FFFFFF"/>
    <a:srgbClr val="00A2E8"/>
    <a:srgbClr val="D9943D"/>
    <a:srgbClr val="19212B"/>
    <a:srgbClr val="6D7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4" autoAdjust="0"/>
  </p:normalViewPr>
  <p:slideViewPr>
    <p:cSldViewPr snapToGrid="0">
      <p:cViewPr>
        <p:scale>
          <a:sx n="75" d="100"/>
          <a:sy n="75" d="100"/>
        </p:scale>
        <p:origin x="1158" y="-97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E63A4-1BC2-4A01-B62F-B79526AE4357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FD0B3-14EA-41A9-8E1A-F9761C872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4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D0B3-14EA-41A9-8E1A-F9761C8728A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318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D0B3-14EA-41A9-8E1A-F9761C8728A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09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D0B3-14EA-41A9-8E1A-F9761C8728A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472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D0B3-14EA-41A9-8E1A-F9761C8728A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94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D0B3-14EA-41A9-8E1A-F9761C8728A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98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D0B3-14EA-41A9-8E1A-F9761C8728A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778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D0B3-14EA-41A9-8E1A-F9761C8728A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282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D0B3-14EA-41A9-8E1A-F9761C8728A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218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D0B3-14EA-41A9-8E1A-F9761C8728A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29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FD0B3-14EA-41A9-8E1A-F9761C8728A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60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F7E8-1E9B-4AE5-B571-B9066C83E118}" type="datetime1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94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E3AE-44BF-4D79-89CC-FB9373BEAC9B}" type="datetime1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06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63B2-8928-478B-8E9F-1E1C4AD87B10}" type="datetime1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3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41BE-3461-4B16-A2A1-EA54892C6136}" type="datetime1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68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C6A4-72BF-48F4-8A58-25C687007FF9}" type="datetime1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8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6792-D66E-4B5C-BD4C-35F62179A20C}" type="datetime1">
              <a:rPr lang="pt-BR" smtClean="0"/>
              <a:t>07/06/2024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62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07C2-16AF-48F2-AA4C-B5CDF55C67D6}" type="datetime1">
              <a:rPr lang="pt-BR" smtClean="0"/>
              <a:t>07/06/2024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29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194A-6723-4ABE-B79C-0328549A87E8}" type="datetime1">
              <a:rPr lang="pt-BR" smtClean="0"/>
              <a:t>07/06/2024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52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1E2-C1B9-4F96-A849-3176454FBB4C}" type="datetime1">
              <a:rPr lang="pt-BR" smtClean="0"/>
              <a:t>07/06/2024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70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502E-A7B4-4896-8282-42C944649290}" type="datetime1">
              <a:rPr lang="pt-BR" smtClean="0"/>
              <a:t>07/06/2024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1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7CA0-4718-46B5-8129-52A06F65BAD1}" type="datetime1">
              <a:rPr lang="pt-BR" smtClean="0"/>
              <a:t>07/06/2024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5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F6CE3-0175-435B-9426-92FE335ABC72}" type="datetime1">
              <a:rPr lang="pt-BR" smtClean="0"/>
              <a:t>07/06/2024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 ARTE DAS TRÍADES - JEAN PIERRE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826-1A49-4555-9166-5D53DF87A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55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jeanpierrerodrigues/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github.com/JPTR218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">
            <a:extLst>
              <a:ext uri="{FF2B5EF4-FFF2-40B4-BE49-F238E27FC236}">
                <a16:creationId xmlns:a16="http://schemas.microsoft.com/office/drawing/2014/main" id="{C8E14287-10CF-73C2-E8AA-F7417CB1F383}"/>
              </a:ext>
            </a:extLst>
          </p:cNvPr>
          <p:cNvSpPr/>
          <p:nvPr/>
        </p:nvSpPr>
        <p:spPr>
          <a:xfrm>
            <a:off x="0" y="-520095"/>
            <a:ext cx="9601200" cy="1280160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  <a:latin typeface="Bahnschrift" panose="020B0502040204020203" pitchFamily="34" charset="0"/>
              <a:ea typeface="Yu Gothic UI Semibold" panose="020B0700000000000000" pitchFamily="34" charset="-128"/>
            </a:endParaRPr>
          </a:p>
        </p:txBody>
      </p:sp>
      <p:pic>
        <p:nvPicPr>
          <p:cNvPr id="8" name="Imagem_piano">
            <a:extLst>
              <a:ext uri="{FF2B5EF4-FFF2-40B4-BE49-F238E27FC236}">
                <a16:creationId xmlns:a16="http://schemas.microsoft.com/office/drawing/2014/main" id="{A24EE9E0-545F-6CD1-A2F7-30FC99996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855" y="-504727"/>
            <a:ext cx="9485490" cy="579867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3175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6" name="Selo_piano">
            <a:extLst>
              <a:ext uri="{FF2B5EF4-FFF2-40B4-BE49-F238E27FC236}">
                <a16:creationId xmlns:a16="http://schemas.microsoft.com/office/drawing/2014/main" id="{264CB93A-948E-A812-FC84-04438668B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40" y="10462128"/>
            <a:ext cx="2371270" cy="1354217"/>
          </a:xfrm>
          <a:prstGeom prst="rect">
            <a:avLst/>
          </a:prstGeom>
        </p:spPr>
      </p:pic>
      <p:sp>
        <p:nvSpPr>
          <p:cNvPr id="2" name="Subtítulo">
            <a:extLst>
              <a:ext uri="{FF2B5EF4-FFF2-40B4-BE49-F238E27FC236}">
                <a16:creationId xmlns:a16="http://schemas.microsoft.com/office/drawing/2014/main" id="{158F46B6-1585-848F-FB4E-9914F345C3F4}"/>
              </a:ext>
            </a:extLst>
          </p:cNvPr>
          <p:cNvSpPr txBox="1"/>
          <p:nvPr/>
        </p:nvSpPr>
        <p:spPr>
          <a:xfrm>
            <a:off x="115710" y="9090068"/>
            <a:ext cx="6597549" cy="135421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pt-BR" sz="3200" i="0" dirty="0">
                <a:solidFill>
                  <a:schemeClr val="bg1"/>
                </a:solidFill>
                <a:highlight>
                  <a:srgbClr val="1E2122"/>
                </a:highlight>
                <a:latin typeface="Bahnschrift" panose="020B0502040204020203" pitchFamily="34" charset="0"/>
                <a:ea typeface="Yu Gothic UI Semibold" panose="020B0700000000000000" pitchFamily="34" charset="-128"/>
              </a:rPr>
              <a:t>Jogadas de mestre </a:t>
            </a:r>
            <a:r>
              <a:rPr lang="pt-BR" sz="3200" i="0" dirty="0">
                <a:solidFill>
                  <a:schemeClr val="bg1"/>
                </a:solidFill>
                <a:highlight>
                  <a:srgbClr val="1E2122"/>
                </a:highlight>
                <a:latin typeface="Bahnschrift" panose="020B0502040204020203" pitchFamily="34" charset="0"/>
                <a:ea typeface="Yu Gothic UI Semibold" panose="020B0700000000000000" pitchFamily="34" charset="-128"/>
                <a:cs typeface="Nirmala UI Semilight" panose="020B0402040204020203" pitchFamily="34" charset="0"/>
              </a:rPr>
              <a:t>para</a:t>
            </a:r>
            <a:r>
              <a:rPr lang="pt-BR" sz="3200" i="0" dirty="0">
                <a:solidFill>
                  <a:schemeClr val="bg1"/>
                </a:solidFill>
                <a:highlight>
                  <a:srgbClr val="1E2122"/>
                </a:highlight>
                <a:latin typeface="Bahnschrift" panose="020B0502040204020203" pitchFamily="34" charset="0"/>
                <a:ea typeface="Yu Gothic UI Semibold" panose="020B0700000000000000" pitchFamily="34" charset="-128"/>
              </a:rPr>
              <a:t> sua performance brilhar</a:t>
            </a:r>
            <a:endParaRPr lang="pt-BR" sz="3200" dirty="0">
              <a:solidFill>
                <a:schemeClr val="bg1"/>
              </a:solidFill>
              <a:latin typeface="Bahnschrift" panose="020B0502040204020203" pitchFamily="34" charset="0"/>
              <a:ea typeface="Yu Gothic UI Semibold" panose="020B0700000000000000" pitchFamily="34" charset="-128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_assinatura">
            <a:extLst>
              <a:ext uri="{FF2B5EF4-FFF2-40B4-BE49-F238E27FC236}">
                <a16:creationId xmlns:a16="http://schemas.microsoft.com/office/drawing/2014/main" id="{28C27247-5C0A-AE6B-91B0-DA8D76330A5A}"/>
              </a:ext>
            </a:extLst>
          </p:cNvPr>
          <p:cNvSpPr/>
          <p:nvPr/>
        </p:nvSpPr>
        <p:spPr>
          <a:xfrm>
            <a:off x="2496" y="11567885"/>
            <a:ext cx="2784247" cy="459015"/>
          </a:xfrm>
          <a:prstGeom prst="rect">
            <a:avLst/>
          </a:prstGeom>
          <a:solidFill>
            <a:srgbClr val="6D717A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Assinatura">
            <a:extLst>
              <a:ext uri="{FF2B5EF4-FFF2-40B4-BE49-F238E27FC236}">
                <a16:creationId xmlns:a16="http://schemas.microsoft.com/office/drawing/2014/main" id="{788B78F8-5491-5722-2141-EE7C40254B15}"/>
              </a:ext>
            </a:extLst>
          </p:cNvPr>
          <p:cNvSpPr txBox="1"/>
          <p:nvPr/>
        </p:nvSpPr>
        <p:spPr>
          <a:xfrm>
            <a:off x="785221" y="1163167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Jean Pierre</a:t>
            </a:r>
          </a:p>
        </p:txBody>
      </p:sp>
      <p:sp>
        <p:nvSpPr>
          <p:cNvPr id="3" name="Caixa_titulo">
            <a:extLst>
              <a:ext uri="{FF2B5EF4-FFF2-40B4-BE49-F238E27FC236}">
                <a16:creationId xmlns:a16="http://schemas.microsoft.com/office/drawing/2014/main" id="{ECF80968-48E8-D574-1B0B-6ECF9482A8E8}"/>
              </a:ext>
            </a:extLst>
          </p:cNvPr>
          <p:cNvSpPr/>
          <p:nvPr/>
        </p:nvSpPr>
        <p:spPr>
          <a:xfrm>
            <a:off x="2614788" y="7399182"/>
            <a:ext cx="4098471" cy="822844"/>
          </a:xfrm>
          <a:prstGeom prst="roundRect">
            <a:avLst>
              <a:gd name="adj" fmla="val 404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itulo">
            <a:extLst>
              <a:ext uri="{FF2B5EF4-FFF2-40B4-BE49-F238E27FC236}">
                <a16:creationId xmlns:a16="http://schemas.microsoft.com/office/drawing/2014/main" id="{939CF98F-9148-9C03-D4F3-1C17CE9C78A8}"/>
              </a:ext>
            </a:extLst>
          </p:cNvPr>
          <p:cNvSpPr txBox="1"/>
          <p:nvPr/>
        </p:nvSpPr>
        <p:spPr>
          <a:xfrm>
            <a:off x="2980872" y="7518216"/>
            <a:ext cx="3366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Bahnschrift Light" panose="020B0502040204020203" pitchFamily="34" charset="0"/>
              </a:rPr>
              <a:t>A arte das Tríades</a:t>
            </a:r>
          </a:p>
        </p:txBody>
      </p:sp>
      <p:sp>
        <p:nvSpPr>
          <p:cNvPr id="10" name="titulo_terça_maior">
            <a:extLst>
              <a:ext uri="{FF2B5EF4-FFF2-40B4-BE49-F238E27FC236}">
                <a16:creationId xmlns:a16="http://schemas.microsoft.com/office/drawing/2014/main" id="{5A315687-1420-4555-137C-0664857895F9}"/>
              </a:ext>
            </a:extLst>
          </p:cNvPr>
          <p:cNvSpPr txBox="1"/>
          <p:nvPr/>
        </p:nvSpPr>
        <p:spPr>
          <a:xfrm>
            <a:off x="115710" y="10631404"/>
            <a:ext cx="30272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Conheça e domine todos os tipos de tríades no piano</a:t>
            </a:r>
          </a:p>
          <a:p>
            <a:endParaRPr lang="pt-BR" sz="28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4732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>
            <a:extLst>
              <a:ext uri="{FF2B5EF4-FFF2-40B4-BE49-F238E27FC236}">
                <a16:creationId xmlns:a16="http://schemas.microsoft.com/office/drawing/2014/main" id="{D123823A-73AC-4317-8885-BCFE2A7BE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617" y="9471150"/>
            <a:ext cx="2323809" cy="147619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A9075DF-9874-EF77-F327-E76B31429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01" y="4501422"/>
            <a:ext cx="2323809" cy="1476190"/>
          </a:xfrm>
          <a:prstGeom prst="rect">
            <a:avLst/>
          </a:prstGeom>
        </p:spPr>
      </p:pic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27093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Intervalos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41" name="titulo_terça_maior">
            <a:extLst>
              <a:ext uri="{FF2B5EF4-FFF2-40B4-BE49-F238E27FC236}">
                <a16:creationId xmlns:a16="http://schemas.microsoft.com/office/drawing/2014/main" id="{B60BEE46-7EBD-083B-63C8-1393A7FAE1B5}"/>
              </a:ext>
            </a:extLst>
          </p:cNvPr>
          <p:cNvSpPr txBox="1"/>
          <p:nvPr/>
        </p:nvSpPr>
        <p:spPr>
          <a:xfrm>
            <a:off x="872407" y="2210735"/>
            <a:ext cx="48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Quinta diminuta:</a:t>
            </a:r>
          </a:p>
          <a:p>
            <a:endParaRPr lang="pt-BR" sz="28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42" name="texto_componente">
            <a:extLst>
              <a:ext uri="{FF2B5EF4-FFF2-40B4-BE49-F238E27FC236}">
                <a16:creationId xmlns:a16="http://schemas.microsoft.com/office/drawing/2014/main" id="{694A8863-BD9D-1BFE-8534-C811DF1EA105}"/>
              </a:ext>
            </a:extLst>
          </p:cNvPr>
          <p:cNvSpPr txBox="1"/>
          <p:nvPr/>
        </p:nvSpPr>
        <p:spPr>
          <a:xfrm>
            <a:off x="1592496" y="2708996"/>
            <a:ext cx="61830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É seis semitons a frente da nota inicial (Tônica), ou um semitom atrás da quinta justa, Podemos ver o exemplo abaixo no tom de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C,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onde os círculos laranjas representam os semitons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965487A-F0F9-4A93-7601-232F2D86D783}"/>
              </a:ext>
            </a:extLst>
          </p:cNvPr>
          <p:cNvSpPr/>
          <p:nvPr/>
        </p:nvSpPr>
        <p:spPr>
          <a:xfrm>
            <a:off x="3733534" y="4902445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125F9A4-E2D2-23C7-59D7-AB4311D543F7}"/>
              </a:ext>
            </a:extLst>
          </p:cNvPr>
          <p:cNvSpPr/>
          <p:nvPr/>
        </p:nvSpPr>
        <p:spPr>
          <a:xfrm>
            <a:off x="3390043" y="4902080"/>
            <a:ext cx="216000" cy="216000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rgbClr val="FF0000"/>
              </a:solidFill>
            </a:endParaRPr>
          </a:p>
        </p:txBody>
      </p:sp>
      <p:sp>
        <p:nvSpPr>
          <p:cNvPr id="46" name="Seta: para Baixo 45">
            <a:extLst>
              <a:ext uri="{FF2B5EF4-FFF2-40B4-BE49-F238E27FC236}">
                <a16:creationId xmlns:a16="http://schemas.microsoft.com/office/drawing/2014/main" id="{A64BAA79-BF39-77EE-156F-2DB15D9D9667}"/>
              </a:ext>
            </a:extLst>
          </p:cNvPr>
          <p:cNvSpPr/>
          <p:nvPr/>
        </p:nvSpPr>
        <p:spPr>
          <a:xfrm rot="12465309">
            <a:off x="3753574" y="5196108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: para Baixo 46">
            <a:extLst>
              <a:ext uri="{FF2B5EF4-FFF2-40B4-BE49-F238E27FC236}">
                <a16:creationId xmlns:a16="http://schemas.microsoft.com/office/drawing/2014/main" id="{1D1523C1-F9DB-2438-51A1-C30C65EF8DC8}"/>
              </a:ext>
            </a:extLst>
          </p:cNvPr>
          <p:cNvSpPr/>
          <p:nvPr/>
        </p:nvSpPr>
        <p:spPr>
          <a:xfrm rot="12820688">
            <a:off x="3368947" y="5188852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: para Baixo 47">
            <a:extLst>
              <a:ext uri="{FF2B5EF4-FFF2-40B4-BE49-F238E27FC236}">
                <a16:creationId xmlns:a16="http://schemas.microsoft.com/office/drawing/2014/main" id="{C5B2F50E-F1FF-58A8-97E3-9658BDE6EA28}"/>
              </a:ext>
            </a:extLst>
          </p:cNvPr>
          <p:cNvSpPr/>
          <p:nvPr/>
        </p:nvSpPr>
        <p:spPr>
          <a:xfrm rot="20056610">
            <a:off x="3572144" y="5203365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6FD258F6-8DB5-E243-C1AE-B3314E3A8C7B}"/>
              </a:ext>
            </a:extLst>
          </p:cNvPr>
          <p:cNvSpPr/>
          <p:nvPr/>
        </p:nvSpPr>
        <p:spPr>
          <a:xfrm>
            <a:off x="4400281" y="4907495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3" name="Seta: para Baixo 52">
            <a:extLst>
              <a:ext uri="{FF2B5EF4-FFF2-40B4-BE49-F238E27FC236}">
                <a16:creationId xmlns:a16="http://schemas.microsoft.com/office/drawing/2014/main" id="{6C78402F-135C-8C88-D326-7CE8A9FF937C}"/>
              </a:ext>
            </a:extLst>
          </p:cNvPr>
          <p:cNvSpPr/>
          <p:nvPr/>
        </p:nvSpPr>
        <p:spPr>
          <a:xfrm rot="12820688">
            <a:off x="4370433" y="5226952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Seta: para Baixo 54">
            <a:extLst>
              <a:ext uri="{FF2B5EF4-FFF2-40B4-BE49-F238E27FC236}">
                <a16:creationId xmlns:a16="http://schemas.microsoft.com/office/drawing/2014/main" id="{E6F5A56A-47A2-3A6F-0C4C-71FD1A77DE4F}"/>
              </a:ext>
            </a:extLst>
          </p:cNvPr>
          <p:cNvSpPr/>
          <p:nvPr/>
        </p:nvSpPr>
        <p:spPr>
          <a:xfrm rot="20056610">
            <a:off x="3905971" y="5210624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Seta: para Baixo 55">
            <a:extLst>
              <a:ext uri="{FF2B5EF4-FFF2-40B4-BE49-F238E27FC236}">
                <a16:creationId xmlns:a16="http://schemas.microsoft.com/office/drawing/2014/main" id="{20DADABF-57C1-A1F1-2C75-F4AB0EF84F1A}"/>
              </a:ext>
            </a:extLst>
          </p:cNvPr>
          <p:cNvSpPr/>
          <p:nvPr/>
        </p:nvSpPr>
        <p:spPr>
          <a:xfrm rot="16200000">
            <a:off x="4118314" y="5318440"/>
            <a:ext cx="93378" cy="1228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CAFC68DC-EA64-C14E-A405-C8FCBD8AAA7F}"/>
              </a:ext>
            </a:extLst>
          </p:cNvPr>
          <p:cNvSpPr/>
          <p:nvPr/>
        </p:nvSpPr>
        <p:spPr>
          <a:xfrm>
            <a:off x="3552434" y="5599598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A27C158-C05A-4117-8FCC-D7B0FE86ED3D}"/>
              </a:ext>
            </a:extLst>
          </p:cNvPr>
          <p:cNvSpPr/>
          <p:nvPr/>
        </p:nvSpPr>
        <p:spPr>
          <a:xfrm>
            <a:off x="4243537" y="559685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7" name="titulo_terça_maior">
            <a:extLst>
              <a:ext uri="{FF2B5EF4-FFF2-40B4-BE49-F238E27FC236}">
                <a16:creationId xmlns:a16="http://schemas.microsoft.com/office/drawing/2014/main" id="{6AB4323C-5484-E9CC-BD0E-242C627D3F9B}"/>
              </a:ext>
            </a:extLst>
          </p:cNvPr>
          <p:cNvSpPr txBox="1"/>
          <p:nvPr/>
        </p:nvSpPr>
        <p:spPr>
          <a:xfrm>
            <a:off x="872407" y="7111456"/>
            <a:ext cx="48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Quinta aumentada:</a:t>
            </a:r>
          </a:p>
          <a:p>
            <a:endParaRPr lang="pt-BR" sz="28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F27B9229-8026-6DCB-9EC7-C83DDF06C104}"/>
              </a:ext>
            </a:extLst>
          </p:cNvPr>
          <p:cNvSpPr/>
          <p:nvPr/>
        </p:nvSpPr>
        <p:spPr>
          <a:xfrm rot="12465309">
            <a:off x="4775229" y="10160239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4091C861-C548-231B-FE9A-8B2BBF8E9250}"/>
              </a:ext>
            </a:extLst>
          </p:cNvPr>
          <p:cNvSpPr/>
          <p:nvPr/>
        </p:nvSpPr>
        <p:spPr>
          <a:xfrm rot="12820688">
            <a:off x="4415461" y="10168533"/>
            <a:ext cx="81209" cy="1960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2F5EA65-587F-F885-2FF6-522D0CC6E9BE}"/>
              </a:ext>
            </a:extLst>
          </p:cNvPr>
          <p:cNvSpPr/>
          <p:nvPr/>
        </p:nvSpPr>
        <p:spPr>
          <a:xfrm>
            <a:off x="2659010" y="9538270"/>
            <a:ext cx="62030" cy="1615627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o_componente">
            <a:extLst>
              <a:ext uri="{FF2B5EF4-FFF2-40B4-BE49-F238E27FC236}">
                <a16:creationId xmlns:a16="http://schemas.microsoft.com/office/drawing/2014/main" id="{27C226B2-2448-7D0B-083F-611E0BBC5E08}"/>
              </a:ext>
            </a:extLst>
          </p:cNvPr>
          <p:cNvSpPr txBox="1"/>
          <p:nvPr/>
        </p:nvSpPr>
        <p:spPr>
          <a:xfrm>
            <a:off x="1549197" y="7535770"/>
            <a:ext cx="61830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É oito semitons a frente da nota inicial (Tônica), Podemos ver o exemplo abaixo no tom de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C,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onde os círculos laranjas representam os semitons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2ADBD32C-21C3-7909-DA45-E91F157F75FA}"/>
              </a:ext>
            </a:extLst>
          </p:cNvPr>
          <p:cNvSpPr/>
          <p:nvPr/>
        </p:nvSpPr>
        <p:spPr>
          <a:xfrm>
            <a:off x="3435808" y="9892940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39E54082-B30B-16D2-F507-095187EA9AEE}"/>
              </a:ext>
            </a:extLst>
          </p:cNvPr>
          <p:cNvSpPr/>
          <p:nvPr/>
        </p:nvSpPr>
        <p:spPr>
          <a:xfrm>
            <a:off x="3789184" y="989543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26ED849D-2944-13CD-D382-2401EA5AF431}"/>
              </a:ext>
            </a:extLst>
          </p:cNvPr>
          <p:cNvSpPr/>
          <p:nvPr/>
        </p:nvSpPr>
        <p:spPr>
          <a:xfrm>
            <a:off x="4440558" y="9890445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D37A89F5-9E04-280F-A44B-752576D2FCC7}"/>
              </a:ext>
            </a:extLst>
          </p:cNvPr>
          <p:cNvSpPr/>
          <p:nvPr/>
        </p:nvSpPr>
        <p:spPr>
          <a:xfrm>
            <a:off x="4771847" y="9887857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94BE9E30-37FF-5BF9-0EF0-C1D16423FCED}"/>
              </a:ext>
            </a:extLst>
          </p:cNvPr>
          <p:cNvSpPr/>
          <p:nvPr/>
        </p:nvSpPr>
        <p:spPr>
          <a:xfrm rot="12820688">
            <a:off x="3415242" y="10196163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A9877038-4B28-1840-DE2E-0D5AEF028B14}"/>
              </a:ext>
            </a:extLst>
          </p:cNvPr>
          <p:cNvSpPr/>
          <p:nvPr/>
        </p:nvSpPr>
        <p:spPr>
          <a:xfrm rot="12820688">
            <a:off x="3783542" y="10163143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EBF10487-C7C3-B573-DC6B-3D7925A8F6EC}"/>
              </a:ext>
            </a:extLst>
          </p:cNvPr>
          <p:cNvSpPr/>
          <p:nvPr/>
        </p:nvSpPr>
        <p:spPr>
          <a:xfrm rot="20294512">
            <a:off x="3956616" y="10186888"/>
            <a:ext cx="77545" cy="1931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30F0AA58-4999-3B79-16FD-41E783EF1316}"/>
              </a:ext>
            </a:extLst>
          </p:cNvPr>
          <p:cNvSpPr/>
          <p:nvPr/>
        </p:nvSpPr>
        <p:spPr>
          <a:xfrm rot="20294512">
            <a:off x="3580696" y="10209748"/>
            <a:ext cx="77545" cy="1931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E13B5BE1-47B1-681D-A89F-8D45DAC8AE08}"/>
              </a:ext>
            </a:extLst>
          </p:cNvPr>
          <p:cNvSpPr/>
          <p:nvPr/>
        </p:nvSpPr>
        <p:spPr>
          <a:xfrm rot="16200000">
            <a:off x="4189109" y="10239703"/>
            <a:ext cx="84014" cy="14363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EDE244C2-D5A9-3ABA-6E31-6A4ACEB33044}"/>
              </a:ext>
            </a:extLst>
          </p:cNvPr>
          <p:cNvSpPr/>
          <p:nvPr/>
        </p:nvSpPr>
        <p:spPr>
          <a:xfrm rot="20294512">
            <a:off x="4596696" y="10184348"/>
            <a:ext cx="77545" cy="1931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DCE1EBF-8499-65C8-FC0B-70BF61F96FDC}"/>
              </a:ext>
            </a:extLst>
          </p:cNvPr>
          <p:cNvSpPr/>
          <p:nvPr/>
        </p:nvSpPr>
        <p:spPr>
          <a:xfrm>
            <a:off x="3600908" y="1057874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15F7215-7687-80D4-ECDD-17BD16032554}"/>
              </a:ext>
            </a:extLst>
          </p:cNvPr>
          <p:cNvSpPr/>
          <p:nvPr/>
        </p:nvSpPr>
        <p:spPr>
          <a:xfrm>
            <a:off x="3931108" y="10578743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034D83B-E59F-2739-CCC0-D2CDE0C16066}"/>
              </a:ext>
            </a:extLst>
          </p:cNvPr>
          <p:cNvSpPr/>
          <p:nvPr/>
        </p:nvSpPr>
        <p:spPr>
          <a:xfrm>
            <a:off x="4272167" y="10584026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2BCFE9C1-10FB-A119-664C-3B5AC253946A}"/>
              </a:ext>
            </a:extLst>
          </p:cNvPr>
          <p:cNvSpPr/>
          <p:nvPr/>
        </p:nvSpPr>
        <p:spPr>
          <a:xfrm>
            <a:off x="4616908" y="10578743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16420C8-4C7D-D2C5-49DB-DE3CB1C3E56F}"/>
              </a:ext>
            </a:extLst>
          </p:cNvPr>
          <p:cNvSpPr/>
          <p:nvPr/>
        </p:nvSpPr>
        <p:spPr>
          <a:xfrm>
            <a:off x="3902451" y="5602294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0" name="Espaço Reservado para Rodapé 29">
            <a:extLst>
              <a:ext uri="{FF2B5EF4-FFF2-40B4-BE49-F238E27FC236}">
                <a16:creationId xmlns:a16="http://schemas.microsoft.com/office/drawing/2014/main" id="{ED11E551-C5DB-34DE-662E-5F3D9838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31" name="Espaço Reservado para Número de Slide 30">
            <a:extLst>
              <a:ext uri="{FF2B5EF4-FFF2-40B4-BE49-F238E27FC236}">
                <a16:creationId xmlns:a16="http://schemas.microsoft.com/office/drawing/2014/main" id="{28E580AC-1634-A5A6-50DE-6F7C16CB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56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1AB3DDA-BE58-AEDD-A23E-BDAEF48C4B42}"/>
              </a:ext>
            </a:extLst>
          </p:cNvPr>
          <p:cNvSpPr/>
          <p:nvPr/>
        </p:nvSpPr>
        <p:spPr>
          <a:xfrm>
            <a:off x="1138164" y="7209032"/>
            <a:ext cx="7128935" cy="1175657"/>
          </a:xfrm>
          <a:prstGeom prst="roundRect">
            <a:avLst>
              <a:gd name="adj" fmla="val 251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algn="ctr"/>
            <a:r>
              <a:rPr lang="pt-BR" dirty="0"/>
              <a:t> </a:t>
            </a:r>
          </a:p>
        </p:txBody>
      </p:sp>
      <p:sp>
        <p:nvSpPr>
          <p:cNvPr id="6" name="subtitulo_componente">
            <a:extLst>
              <a:ext uri="{FF2B5EF4-FFF2-40B4-BE49-F238E27FC236}">
                <a16:creationId xmlns:a16="http://schemas.microsoft.com/office/drawing/2014/main" id="{1818A027-C5BF-5630-2D14-EFD69FECEF54}"/>
              </a:ext>
            </a:extLst>
          </p:cNvPr>
          <p:cNvSpPr txBox="1"/>
          <p:nvPr/>
        </p:nvSpPr>
        <p:spPr>
          <a:xfrm>
            <a:off x="2954005" y="7503863"/>
            <a:ext cx="3616989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  <a:cs typeface="Dubai Light" panose="020B0303030403030204" pitchFamily="34" charset="-78"/>
              </a:rPr>
              <a:t>TIPOS DE TRÍADES </a:t>
            </a:r>
          </a:p>
          <a:p>
            <a:endParaRPr lang="pt-BR" dirty="0">
              <a:solidFill>
                <a:sysClr val="windowText" lastClr="000000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9" name="Linha">
            <a:extLst>
              <a:ext uri="{FF2B5EF4-FFF2-40B4-BE49-F238E27FC236}">
                <a16:creationId xmlns:a16="http://schemas.microsoft.com/office/drawing/2014/main" id="{5AE05B9F-C2C4-2DA5-3401-9763D24C1BD7}"/>
              </a:ext>
            </a:extLst>
          </p:cNvPr>
          <p:cNvSpPr/>
          <p:nvPr/>
        </p:nvSpPr>
        <p:spPr>
          <a:xfrm>
            <a:off x="1781057" y="5944959"/>
            <a:ext cx="5994400" cy="101616"/>
          </a:xfrm>
          <a:prstGeom prst="rect">
            <a:avLst/>
          </a:prstGeom>
          <a:gradFill>
            <a:gsLst>
              <a:gs pos="45000">
                <a:srgbClr val="D9943D"/>
              </a:gs>
              <a:gs pos="45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D087152C-3DCB-D5BA-883E-6691F352517E}"/>
              </a:ext>
            </a:extLst>
          </p:cNvPr>
          <p:cNvSpPr txBox="1"/>
          <p:nvPr/>
        </p:nvSpPr>
        <p:spPr>
          <a:xfrm>
            <a:off x="2483049" y="4493511"/>
            <a:ext cx="4577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1C2232"/>
                </a:solidFill>
                <a:latin typeface="Impact" panose="020B0806030902050204" pitchFamily="34" charset="0"/>
                <a:ea typeface="Ebrima" panose="02000000000000000000" pitchFamily="2" charset="0"/>
                <a:cs typeface="Ebrima" panose="02000000000000000000" pitchFamily="2" charset="0"/>
              </a:rPr>
              <a:t>Capítulo 3</a:t>
            </a:r>
          </a:p>
        </p:txBody>
      </p:sp>
      <p:sp>
        <p:nvSpPr>
          <p:cNvPr id="8" name="titulo_componente_sombra">
            <a:extLst>
              <a:ext uri="{FF2B5EF4-FFF2-40B4-BE49-F238E27FC236}">
                <a16:creationId xmlns:a16="http://schemas.microsoft.com/office/drawing/2014/main" id="{5A356031-E830-AC6C-8A5A-D11F7155EC7A}"/>
              </a:ext>
            </a:extLst>
          </p:cNvPr>
          <p:cNvSpPr txBox="1"/>
          <p:nvPr/>
        </p:nvSpPr>
        <p:spPr>
          <a:xfrm>
            <a:off x="2483049" y="4430521"/>
            <a:ext cx="457704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n w="38100"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1C2232"/>
                </a:solidFill>
                <a:latin typeface="Impact" panose="020B0806030902050204" pitchFamily="34" charset="0"/>
                <a:ea typeface="Ebrima" panose="02000000000000000000" pitchFamily="2" charset="0"/>
                <a:cs typeface="Ebrima" panose="02000000000000000000" pitchFamily="2" charset="0"/>
              </a:rPr>
              <a:t>Capítulo 3</a:t>
            </a:r>
          </a:p>
          <a:p>
            <a:endParaRPr lang="pt-BR" sz="8000" dirty="0">
              <a:ln w="38100">
                <a:solidFill>
                  <a:schemeClr val="tx1"/>
                </a:solidFill>
              </a:ln>
              <a:solidFill>
                <a:srgbClr val="1921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981DCE7-8C3E-A40B-49A0-E25D9F88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D839984-776D-E639-861D-FD640E91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90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6E02DF02-64EF-EF74-6DB6-88D7808DA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044" y="7561229"/>
            <a:ext cx="2323809" cy="147619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C244E23-06BF-0F85-89D0-2A9689662A51}"/>
              </a:ext>
            </a:extLst>
          </p:cNvPr>
          <p:cNvSpPr/>
          <p:nvPr/>
        </p:nvSpPr>
        <p:spPr>
          <a:xfrm>
            <a:off x="3136012" y="4122416"/>
            <a:ext cx="2380451" cy="54871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0E329E-C426-FDF5-7472-C693F8B51582}"/>
              </a:ext>
            </a:extLst>
          </p:cNvPr>
          <p:cNvSpPr/>
          <p:nvPr/>
        </p:nvSpPr>
        <p:spPr>
          <a:xfrm rot="10800000">
            <a:off x="3196507" y="5727482"/>
            <a:ext cx="2319956" cy="33006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42739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Tipos de tríades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41" name="titulo_terça_maior">
            <a:extLst>
              <a:ext uri="{FF2B5EF4-FFF2-40B4-BE49-F238E27FC236}">
                <a16:creationId xmlns:a16="http://schemas.microsoft.com/office/drawing/2014/main" id="{B60BEE46-7EBD-083B-63C8-1393A7FAE1B5}"/>
              </a:ext>
            </a:extLst>
          </p:cNvPr>
          <p:cNvSpPr txBox="1"/>
          <p:nvPr/>
        </p:nvSpPr>
        <p:spPr>
          <a:xfrm>
            <a:off x="872407" y="2210735"/>
            <a:ext cx="48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Tríade maior</a:t>
            </a:r>
          </a:p>
          <a:p>
            <a:endParaRPr lang="pt-BR" sz="28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42" name="texto_componente">
            <a:extLst>
              <a:ext uri="{FF2B5EF4-FFF2-40B4-BE49-F238E27FC236}">
                <a16:creationId xmlns:a16="http://schemas.microsoft.com/office/drawing/2014/main" id="{694A8863-BD9D-1BFE-8534-C811DF1EA105}"/>
              </a:ext>
            </a:extLst>
          </p:cNvPr>
          <p:cNvSpPr txBox="1"/>
          <p:nvPr/>
        </p:nvSpPr>
        <p:spPr>
          <a:xfrm>
            <a:off x="1592496" y="2708996"/>
            <a:ext cx="6183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Para formar uma tríade maior, devemos começar pela nota fundamental (Tônica). Depois devemos adicionar uma nota no intervalo de terça maior (quatro semitons a frente da tônica)  e uma quinta justa (sete semitons a frente da tônica)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50B49F-6ECA-12C5-5007-F22B97B5CC3A}"/>
              </a:ext>
            </a:extLst>
          </p:cNvPr>
          <p:cNvSpPr txBox="1"/>
          <p:nvPr/>
        </p:nvSpPr>
        <p:spPr>
          <a:xfrm>
            <a:off x="2283739" y="4751537"/>
            <a:ext cx="4800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Podemos ver um exemplo abaixo:</a:t>
            </a:r>
          </a:p>
          <a:p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vermelha (Tônica)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laranja (Terça maior)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verde (Quinta justa)</a:t>
            </a:r>
          </a:p>
          <a:p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6B4D454-74CC-7E46-A484-D45AACE47467}"/>
              </a:ext>
            </a:extLst>
          </p:cNvPr>
          <p:cNvSpPr/>
          <p:nvPr/>
        </p:nvSpPr>
        <p:spPr>
          <a:xfrm>
            <a:off x="3929730" y="8700122"/>
            <a:ext cx="252000" cy="252000"/>
          </a:xfrm>
          <a:prstGeom prst="ellipse">
            <a:avLst/>
          </a:prstGeom>
          <a:solidFill>
            <a:srgbClr val="D9943D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3ECC7130-8A75-0674-A161-B32AEF03DA74}"/>
              </a:ext>
            </a:extLst>
          </p:cNvPr>
          <p:cNvSpPr/>
          <p:nvPr/>
        </p:nvSpPr>
        <p:spPr>
          <a:xfrm>
            <a:off x="3269330" y="8700122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4EE7D49-E0EE-DCE6-E56D-DB3016259426}"/>
              </a:ext>
            </a:extLst>
          </p:cNvPr>
          <p:cNvSpPr/>
          <p:nvPr/>
        </p:nvSpPr>
        <p:spPr>
          <a:xfrm>
            <a:off x="4602830" y="8712822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AF97F9-3C46-B32B-B767-CDEB9A76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78C4F3-ABE7-724F-7D15-D435895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6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CA57F87-1B05-F669-34F4-5B41C247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154" y="7542614"/>
            <a:ext cx="2320709" cy="146700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C244E23-06BF-0F85-89D0-2A9689662A51}"/>
              </a:ext>
            </a:extLst>
          </p:cNvPr>
          <p:cNvSpPr/>
          <p:nvPr/>
        </p:nvSpPr>
        <p:spPr>
          <a:xfrm>
            <a:off x="3136012" y="4122416"/>
            <a:ext cx="2380451" cy="54871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0E329E-C426-FDF5-7472-C693F8B51582}"/>
              </a:ext>
            </a:extLst>
          </p:cNvPr>
          <p:cNvSpPr/>
          <p:nvPr/>
        </p:nvSpPr>
        <p:spPr>
          <a:xfrm rot="10800000">
            <a:off x="3196507" y="5727482"/>
            <a:ext cx="2319956" cy="33006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427392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Tipos de tríades</a:t>
            </a:r>
          </a:p>
          <a:p>
            <a:endParaRPr lang="pt-BR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 Medium" panose="020B0603030403030204" pitchFamily="34" charset="-78"/>
              <a:ea typeface="Ebrima" panose="02000000000000000000" pitchFamily="2" charset="0"/>
              <a:cs typeface="Dubai Medium" panose="020B0603030403030204" pitchFamily="34" charset="-78"/>
            </a:endParaRP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41" name="titulo_terça_maior">
            <a:extLst>
              <a:ext uri="{FF2B5EF4-FFF2-40B4-BE49-F238E27FC236}">
                <a16:creationId xmlns:a16="http://schemas.microsoft.com/office/drawing/2014/main" id="{B60BEE46-7EBD-083B-63C8-1393A7FAE1B5}"/>
              </a:ext>
            </a:extLst>
          </p:cNvPr>
          <p:cNvSpPr txBox="1"/>
          <p:nvPr/>
        </p:nvSpPr>
        <p:spPr>
          <a:xfrm>
            <a:off x="872407" y="2210735"/>
            <a:ext cx="48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Tríade menor</a:t>
            </a:r>
          </a:p>
          <a:p>
            <a:endParaRPr lang="pt-BR" sz="28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42" name="texto_componente">
            <a:extLst>
              <a:ext uri="{FF2B5EF4-FFF2-40B4-BE49-F238E27FC236}">
                <a16:creationId xmlns:a16="http://schemas.microsoft.com/office/drawing/2014/main" id="{694A8863-BD9D-1BFE-8534-C811DF1EA105}"/>
              </a:ext>
            </a:extLst>
          </p:cNvPr>
          <p:cNvSpPr txBox="1"/>
          <p:nvPr/>
        </p:nvSpPr>
        <p:spPr>
          <a:xfrm>
            <a:off x="1592496" y="2708996"/>
            <a:ext cx="6183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Para formar uma tríade menor, devemos começar pela nota fundamental (Tônica). Depois devemos adicionar uma nota no intervalo de terça menor (três  semitons a frente da tônica)  e uma quinta justa (sete semitons a frente da tônica)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50B49F-6ECA-12C5-5007-F22B97B5CC3A}"/>
              </a:ext>
            </a:extLst>
          </p:cNvPr>
          <p:cNvSpPr txBox="1"/>
          <p:nvPr/>
        </p:nvSpPr>
        <p:spPr>
          <a:xfrm>
            <a:off x="2283739" y="4751537"/>
            <a:ext cx="4800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Podemos ver um exemplo abaixo:</a:t>
            </a:r>
          </a:p>
          <a:p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vermelha (Tônica)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laranja (Terça menor)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verde (Quinta justa)</a:t>
            </a:r>
          </a:p>
          <a:p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B462CE4-A0DF-B358-A288-AD877A10FE7C}"/>
              </a:ext>
            </a:extLst>
          </p:cNvPr>
          <p:cNvSpPr/>
          <p:nvPr/>
        </p:nvSpPr>
        <p:spPr>
          <a:xfrm>
            <a:off x="3789094" y="8090866"/>
            <a:ext cx="216000" cy="216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6C7EDDE-B758-375E-1F1E-171D9A4019F6}"/>
              </a:ext>
            </a:extLst>
          </p:cNvPr>
          <p:cNvSpPr/>
          <p:nvPr/>
        </p:nvSpPr>
        <p:spPr>
          <a:xfrm>
            <a:off x="4595544" y="8681805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F849301-5081-A4A3-C518-BBD2AE5B765C}"/>
              </a:ext>
            </a:extLst>
          </p:cNvPr>
          <p:cNvSpPr/>
          <p:nvPr/>
        </p:nvSpPr>
        <p:spPr>
          <a:xfrm>
            <a:off x="3264636" y="8681806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4095D7C-E6A6-1BA4-A780-55BBAD38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B3C0055-085D-CCB6-68DD-9B74589E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87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AEF091B-CA92-9BD8-FF2D-6000A3C59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68" y="7549154"/>
            <a:ext cx="2325040" cy="147697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C244E23-06BF-0F85-89D0-2A9689662A51}"/>
              </a:ext>
            </a:extLst>
          </p:cNvPr>
          <p:cNvSpPr/>
          <p:nvPr/>
        </p:nvSpPr>
        <p:spPr>
          <a:xfrm>
            <a:off x="3136012" y="4122416"/>
            <a:ext cx="2380451" cy="54871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0E329E-C426-FDF5-7472-C693F8B51582}"/>
              </a:ext>
            </a:extLst>
          </p:cNvPr>
          <p:cNvSpPr/>
          <p:nvPr/>
        </p:nvSpPr>
        <p:spPr>
          <a:xfrm rot="10800000">
            <a:off x="3196507" y="5727482"/>
            <a:ext cx="2319956" cy="33006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427392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Tipos de tríades</a:t>
            </a:r>
          </a:p>
          <a:p>
            <a:endParaRPr lang="pt-BR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 Medium" panose="020B0603030403030204" pitchFamily="34" charset="-78"/>
              <a:ea typeface="Ebrima" panose="02000000000000000000" pitchFamily="2" charset="0"/>
              <a:cs typeface="Dubai Medium" panose="020B0603030403030204" pitchFamily="34" charset="-78"/>
            </a:endParaRP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41" name="titulo_terça_maior">
            <a:extLst>
              <a:ext uri="{FF2B5EF4-FFF2-40B4-BE49-F238E27FC236}">
                <a16:creationId xmlns:a16="http://schemas.microsoft.com/office/drawing/2014/main" id="{B60BEE46-7EBD-083B-63C8-1393A7FAE1B5}"/>
              </a:ext>
            </a:extLst>
          </p:cNvPr>
          <p:cNvSpPr txBox="1"/>
          <p:nvPr/>
        </p:nvSpPr>
        <p:spPr>
          <a:xfrm>
            <a:off x="872407" y="2210735"/>
            <a:ext cx="48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Tríade aumentada</a:t>
            </a:r>
          </a:p>
          <a:p>
            <a:endParaRPr lang="pt-BR" sz="28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42" name="texto_componente">
            <a:extLst>
              <a:ext uri="{FF2B5EF4-FFF2-40B4-BE49-F238E27FC236}">
                <a16:creationId xmlns:a16="http://schemas.microsoft.com/office/drawing/2014/main" id="{694A8863-BD9D-1BFE-8534-C811DF1EA105}"/>
              </a:ext>
            </a:extLst>
          </p:cNvPr>
          <p:cNvSpPr txBox="1"/>
          <p:nvPr/>
        </p:nvSpPr>
        <p:spPr>
          <a:xfrm>
            <a:off x="1592496" y="2708996"/>
            <a:ext cx="6183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Para formar uma tríade aumentada, devemos começar pela nota fundamental (Tônica). Depois devemos adicionar uma nota no intervalo de terça maior (quatro  semitons a frente da tônica)  e uma quinta aumentada (oito semitons a frente da tônica)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50B49F-6ECA-12C5-5007-F22B97B5CC3A}"/>
              </a:ext>
            </a:extLst>
          </p:cNvPr>
          <p:cNvSpPr txBox="1"/>
          <p:nvPr/>
        </p:nvSpPr>
        <p:spPr>
          <a:xfrm>
            <a:off x="2283739" y="4751537"/>
            <a:ext cx="4800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Podemos ver um exemplo abaixo:</a:t>
            </a:r>
          </a:p>
          <a:p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vermelha (Tônica)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laranja (Terça maior)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verde (Quinta aumentada)</a:t>
            </a:r>
          </a:p>
          <a:p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6C7EDDE-B758-375E-1F1E-171D9A4019F6}"/>
              </a:ext>
            </a:extLst>
          </p:cNvPr>
          <p:cNvSpPr/>
          <p:nvPr/>
        </p:nvSpPr>
        <p:spPr>
          <a:xfrm>
            <a:off x="4764240" y="8085391"/>
            <a:ext cx="216000" cy="216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297A46F-D768-1D84-F300-376E68651EE1}"/>
              </a:ext>
            </a:extLst>
          </p:cNvPr>
          <p:cNvSpPr/>
          <p:nvPr/>
        </p:nvSpPr>
        <p:spPr>
          <a:xfrm>
            <a:off x="3912533" y="8673215"/>
            <a:ext cx="252000" cy="252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E4903C7-C0E8-9D12-377F-7FBF6571AF2C}"/>
              </a:ext>
            </a:extLst>
          </p:cNvPr>
          <p:cNvSpPr/>
          <p:nvPr/>
        </p:nvSpPr>
        <p:spPr>
          <a:xfrm>
            <a:off x="3254890" y="8670032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786AD0C-288D-540E-10F4-5B896C20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26F2E9-8067-354D-52C3-92AC0512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78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DFA54D4-3BC6-B939-3F3B-6499FDC86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057" y="7544433"/>
            <a:ext cx="2324424" cy="147658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C244E23-06BF-0F85-89D0-2A9689662A51}"/>
              </a:ext>
            </a:extLst>
          </p:cNvPr>
          <p:cNvSpPr/>
          <p:nvPr/>
        </p:nvSpPr>
        <p:spPr>
          <a:xfrm>
            <a:off x="3110612" y="4122416"/>
            <a:ext cx="2380451" cy="54871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0E329E-C426-FDF5-7472-C693F8B51582}"/>
              </a:ext>
            </a:extLst>
          </p:cNvPr>
          <p:cNvSpPr/>
          <p:nvPr/>
        </p:nvSpPr>
        <p:spPr>
          <a:xfrm rot="10800000">
            <a:off x="3171107" y="5727482"/>
            <a:ext cx="2319956" cy="33006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427392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Tipos de tríades</a:t>
            </a:r>
          </a:p>
          <a:p>
            <a:endParaRPr lang="pt-BR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 Medium" panose="020B0603030403030204" pitchFamily="34" charset="-78"/>
              <a:ea typeface="Ebrima" panose="02000000000000000000" pitchFamily="2" charset="0"/>
              <a:cs typeface="Dubai Medium" panose="020B0603030403030204" pitchFamily="34" charset="-78"/>
            </a:endParaRP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41" name="titulo_terça_maior">
            <a:extLst>
              <a:ext uri="{FF2B5EF4-FFF2-40B4-BE49-F238E27FC236}">
                <a16:creationId xmlns:a16="http://schemas.microsoft.com/office/drawing/2014/main" id="{B60BEE46-7EBD-083B-63C8-1393A7FAE1B5}"/>
              </a:ext>
            </a:extLst>
          </p:cNvPr>
          <p:cNvSpPr txBox="1"/>
          <p:nvPr/>
        </p:nvSpPr>
        <p:spPr>
          <a:xfrm>
            <a:off x="847007" y="2210735"/>
            <a:ext cx="48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Tríade diminuta</a:t>
            </a:r>
          </a:p>
          <a:p>
            <a:endParaRPr lang="pt-BR" sz="28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42" name="texto_componente">
            <a:extLst>
              <a:ext uri="{FF2B5EF4-FFF2-40B4-BE49-F238E27FC236}">
                <a16:creationId xmlns:a16="http://schemas.microsoft.com/office/drawing/2014/main" id="{694A8863-BD9D-1BFE-8534-C811DF1EA105}"/>
              </a:ext>
            </a:extLst>
          </p:cNvPr>
          <p:cNvSpPr txBox="1"/>
          <p:nvPr/>
        </p:nvSpPr>
        <p:spPr>
          <a:xfrm>
            <a:off x="1567096" y="2708996"/>
            <a:ext cx="6183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Para formar uma tríade diminuta, devemos começar pela nota fundamental (Tônica). Depois devemos adicionar uma nota no intervalo de terça menor (três  semitons a frente da tônica)  e uma quinta diminuta (seis semitons a frente da tônica)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50B49F-6ECA-12C5-5007-F22B97B5CC3A}"/>
              </a:ext>
            </a:extLst>
          </p:cNvPr>
          <p:cNvSpPr txBox="1"/>
          <p:nvPr/>
        </p:nvSpPr>
        <p:spPr>
          <a:xfrm>
            <a:off x="2258339" y="4751537"/>
            <a:ext cx="4800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Podemos ver um exemplo abaixo:</a:t>
            </a:r>
          </a:p>
          <a:p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vermelha (Tônica)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laranja (Terça menor)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Bola verde (Quinta diminuta)</a:t>
            </a:r>
          </a:p>
          <a:p>
            <a:endParaRPr lang="pt-BR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E4903C7-C0E8-9D12-377F-7FBF6571AF2C}"/>
              </a:ext>
            </a:extLst>
          </p:cNvPr>
          <p:cNvSpPr/>
          <p:nvPr/>
        </p:nvSpPr>
        <p:spPr>
          <a:xfrm>
            <a:off x="3253366" y="8670032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4201E42-30E0-C3A7-510B-F1B2D7203399}"/>
              </a:ext>
            </a:extLst>
          </p:cNvPr>
          <p:cNvSpPr/>
          <p:nvPr/>
        </p:nvSpPr>
        <p:spPr>
          <a:xfrm>
            <a:off x="4432892" y="8088499"/>
            <a:ext cx="216000" cy="216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64C5507-881C-197A-BA14-15CBC171342A}"/>
              </a:ext>
            </a:extLst>
          </p:cNvPr>
          <p:cNvSpPr/>
          <p:nvPr/>
        </p:nvSpPr>
        <p:spPr>
          <a:xfrm>
            <a:off x="3775540" y="8082403"/>
            <a:ext cx="216000" cy="216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F1D2320-1AC7-77E2-41C1-C063E6CD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DFB0839-179D-4F9F-BDCB-DF096384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14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ha">
            <a:extLst>
              <a:ext uri="{FF2B5EF4-FFF2-40B4-BE49-F238E27FC236}">
                <a16:creationId xmlns:a16="http://schemas.microsoft.com/office/drawing/2014/main" id="{5AE05B9F-C2C4-2DA5-3401-9763D24C1BD7}"/>
              </a:ext>
            </a:extLst>
          </p:cNvPr>
          <p:cNvSpPr/>
          <p:nvPr/>
        </p:nvSpPr>
        <p:spPr>
          <a:xfrm>
            <a:off x="1781057" y="6071959"/>
            <a:ext cx="5994400" cy="101616"/>
          </a:xfrm>
          <a:prstGeom prst="rect">
            <a:avLst/>
          </a:prstGeom>
          <a:gradFill>
            <a:gsLst>
              <a:gs pos="45000">
                <a:srgbClr val="D9943D"/>
              </a:gs>
              <a:gs pos="45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D087152C-3DCB-D5BA-883E-6691F352517E}"/>
              </a:ext>
            </a:extLst>
          </p:cNvPr>
          <p:cNvSpPr txBox="1"/>
          <p:nvPr/>
        </p:nvSpPr>
        <p:spPr>
          <a:xfrm>
            <a:off x="2419548" y="4480817"/>
            <a:ext cx="49083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1C2232"/>
                </a:solidFill>
                <a:latin typeface="Impact" panose="020B0806030902050204" pitchFamily="34" charset="0"/>
                <a:ea typeface="Ebrima" panose="02000000000000000000" pitchFamily="2" charset="0"/>
                <a:cs typeface="Ebrima" panose="02000000000000000000" pitchFamily="2" charset="0"/>
              </a:rPr>
              <a:t>Conclusão</a:t>
            </a:r>
          </a:p>
          <a:p>
            <a:endParaRPr lang="pt-BR" sz="8000" dirty="0">
              <a:solidFill>
                <a:srgbClr val="1C22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titulo_componente_sombra">
            <a:extLst>
              <a:ext uri="{FF2B5EF4-FFF2-40B4-BE49-F238E27FC236}">
                <a16:creationId xmlns:a16="http://schemas.microsoft.com/office/drawing/2014/main" id="{5A356031-E830-AC6C-8A5A-D11F7155EC7A}"/>
              </a:ext>
            </a:extLst>
          </p:cNvPr>
          <p:cNvSpPr txBox="1"/>
          <p:nvPr/>
        </p:nvSpPr>
        <p:spPr>
          <a:xfrm>
            <a:off x="2483048" y="4430521"/>
            <a:ext cx="474325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n w="38100"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1C2232"/>
                </a:solidFill>
                <a:latin typeface="Impact" panose="020B0806030902050204" pitchFamily="34" charset="0"/>
                <a:ea typeface="Ebrima" panose="02000000000000000000" pitchFamily="2" charset="0"/>
                <a:cs typeface="Ebrima" panose="02000000000000000000" pitchFamily="2" charset="0"/>
              </a:rPr>
              <a:t>Conclusão</a:t>
            </a:r>
          </a:p>
          <a:p>
            <a:endParaRPr lang="pt-BR" sz="8000" dirty="0">
              <a:ln w="38100">
                <a:solidFill>
                  <a:schemeClr val="tx1"/>
                </a:solidFill>
              </a:ln>
              <a:solidFill>
                <a:srgbClr val="1921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C7D1E9B-ED37-9EF2-DFC1-59152EC1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15687E7-3BB0-86C5-FB4F-C3083E19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017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C244E23-06BF-0F85-89D0-2A9689662A51}"/>
              </a:ext>
            </a:extLst>
          </p:cNvPr>
          <p:cNvSpPr/>
          <p:nvPr/>
        </p:nvSpPr>
        <p:spPr>
          <a:xfrm>
            <a:off x="3110612" y="4122416"/>
            <a:ext cx="2380451" cy="54871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0E329E-C426-FDF5-7472-C693F8B51582}"/>
              </a:ext>
            </a:extLst>
          </p:cNvPr>
          <p:cNvSpPr/>
          <p:nvPr/>
        </p:nvSpPr>
        <p:spPr>
          <a:xfrm rot="10800000">
            <a:off x="2945360" y="3921877"/>
            <a:ext cx="2319956" cy="330060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279595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Conclusão</a:t>
            </a:r>
          </a:p>
          <a:p>
            <a:endParaRPr lang="pt-BR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ubai Medium" panose="020B0603030403030204" pitchFamily="34" charset="-78"/>
              <a:ea typeface="Ebrima" panose="02000000000000000000" pitchFamily="2" charset="0"/>
              <a:cs typeface="Dubai Medium" panose="020B0603030403030204" pitchFamily="34" charset="-78"/>
            </a:endParaRP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50B49F-6ECA-12C5-5007-F22B97B5CC3A}"/>
              </a:ext>
            </a:extLst>
          </p:cNvPr>
          <p:cNvSpPr txBox="1"/>
          <p:nvPr/>
        </p:nvSpPr>
        <p:spPr>
          <a:xfrm>
            <a:off x="2032592" y="2945932"/>
            <a:ext cx="4800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Esse Ebook foi gerado por IA, e diagramado por um ser humano.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F1D2320-1AC7-77E2-41C1-C063E6CD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DFB0839-179D-4F9F-BDCB-DF096384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17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48BE6D-8119-56A7-4656-7F03994381AB}"/>
              </a:ext>
            </a:extLst>
          </p:cNvPr>
          <p:cNvSpPr txBox="1"/>
          <p:nvPr/>
        </p:nvSpPr>
        <p:spPr>
          <a:xfrm>
            <a:off x="2032592" y="4332104"/>
            <a:ext cx="57398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Esse conteúdo foi gerado com fins didáticos de construção e passou por verificações cautelosas sobre o seu conteúdo, porém fique atento, pois erros podem ter passados desapercebidos pelos conteúdos que foram gerados pela IA.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A88F92D-01E9-2F28-8655-8A9166BDE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88" y="7641143"/>
            <a:ext cx="972871" cy="94852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FEE23C-796D-71D1-6D97-544546C949C1}"/>
              </a:ext>
            </a:extLst>
          </p:cNvPr>
          <p:cNvSpPr txBox="1"/>
          <p:nvPr/>
        </p:nvSpPr>
        <p:spPr>
          <a:xfrm>
            <a:off x="3390900" y="811217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4"/>
              </a:rPr>
              <a:t>GitHub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FF4175E-7FC2-CFE6-2B7F-47FB7CA90C20}"/>
              </a:ext>
            </a:extLst>
          </p:cNvPr>
          <p:cNvSpPr txBox="1"/>
          <p:nvPr/>
        </p:nvSpPr>
        <p:spPr>
          <a:xfrm>
            <a:off x="2032592" y="6810087"/>
            <a:ext cx="480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Segue a baixo o link das minhas redes sociais: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B10B537-8216-4A6C-5857-FAD3994DE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19" y="8882634"/>
            <a:ext cx="1073293" cy="948523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C06B3EEF-4B05-EB19-0FC2-58B9E138F792}"/>
              </a:ext>
            </a:extLst>
          </p:cNvPr>
          <p:cNvSpPr/>
          <p:nvPr/>
        </p:nvSpPr>
        <p:spPr>
          <a:xfrm>
            <a:off x="3008859" y="9435201"/>
            <a:ext cx="165253" cy="369332"/>
          </a:xfrm>
          <a:prstGeom prst="rect">
            <a:avLst/>
          </a:prstGeom>
          <a:solidFill>
            <a:srgbClr val="1C2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1223CAD-2D67-6B1F-42AD-C3FAA3EACDB3}"/>
              </a:ext>
            </a:extLst>
          </p:cNvPr>
          <p:cNvSpPr txBox="1"/>
          <p:nvPr/>
        </p:nvSpPr>
        <p:spPr>
          <a:xfrm>
            <a:off x="3390900" y="9262336"/>
            <a:ext cx="107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6"/>
              </a:rPr>
              <a:t>LinkedIn</a:t>
            </a:r>
            <a:endParaRPr lang="pt-BR" dirty="0"/>
          </a:p>
        </p:txBody>
      </p:sp>
      <p:sp>
        <p:nvSpPr>
          <p:cNvPr id="22" name="Linha">
            <a:extLst>
              <a:ext uri="{FF2B5EF4-FFF2-40B4-BE49-F238E27FC236}">
                <a16:creationId xmlns:a16="http://schemas.microsoft.com/office/drawing/2014/main" id="{E1B055E8-1255-2546-1E0C-3A1B43980C99}"/>
              </a:ext>
            </a:extLst>
          </p:cNvPr>
          <p:cNvSpPr/>
          <p:nvPr/>
        </p:nvSpPr>
        <p:spPr>
          <a:xfrm flipV="1">
            <a:off x="3403600" y="9619867"/>
            <a:ext cx="954255" cy="45719"/>
          </a:xfrm>
          <a:prstGeom prst="rect">
            <a:avLst/>
          </a:prstGeom>
          <a:gradFill>
            <a:gsLst>
              <a:gs pos="45000">
                <a:srgbClr val="D9943D"/>
              </a:gs>
              <a:gs pos="45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Linha">
            <a:extLst>
              <a:ext uri="{FF2B5EF4-FFF2-40B4-BE49-F238E27FC236}">
                <a16:creationId xmlns:a16="http://schemas.microsoft.com/office/drawing/2014/main" id="{8CD00935-FEA3-D6F9-0B36-EAA54E2C3560}"/>
              </a:ext>
            </a:extLst>
          </p:cNvPr>
          <p:cNvSpPr/>
          <p:nvPr/>
        </p:nvSpPr>
        <p:spPr>
          <a:xfrm flipV="1">
            <a:off x="3435482" y="8476353"/>
            <a:ext cx="755517" cy="45719"/>
          </a:xfrm>
          <a:prstGeom prst="rect">
            <a:avLst/>
          </a:prstGeom>
          <a:gradFill>
            <a:gsLst>
              <a:gs pos="45000">
                <a:srgbClr val="D9943D"/>
              </a:gs>
              <a:gs pos="45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04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1AB3DDA-BE58-AEDD-A23E-BDAEF48C4B42}"/>
              </a:ext>
            </a:extLst>
          </p:cNvPr>
          <p:cNvSpPr/>
          <p:nvPr/>
        </p:nvSpPr>
        <p:spPr>
          <a:xfrm>
            <a:off x="1138164" y="7209032"/>
            <a:ext cx="7128935" cy="1175657"/>
          </a:xfrm>
          <a:prstGeom prst="roundRect">
            <a:avLst>
              <a:gd name="adj" fmla="val 251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algn="ctr"/>
            <a:r>
              <a:rPr lang="pt-BR" dirty="0"/>
              <a:t> </a:t>
            </a:r>
          </a:p>
        </p:txBody>
      </p:sp>
      <p:sp>
        <p:nvSpPr>
          <p:cNvPr id="6" name="subtitulo_componente">
            <a:extLst>
              <a:ext uri="{FF2B5EF4-FFF2-40B4-BE49-F238E27FC236}">
                <a16:creationId xmlns:a16="http://schemas.microsoft.com/office/drawing/2014/main" id="{1818A027-C5BF-5630-2D14-EFD69FECEF54}"/>
              </a:ext>
            </a:extLst>
          </p:cNvPr>
          <p:cNvSpPr txBox="1"/>
          <p:nvPr/>
        </p:nvSpPr>
        <p:spPr>
          <a:xfrm>
            <a:off x="2409346" y="7498017"/>
            <a:ext cx="5366111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  <a:cs typeface="Dubai Light" panose="020B0303030403030204" pitchFamily="34" charset="-78"/>
              </a:rPr>
              <a:t>INTRODUÇÃO A TRÍADES</a:t>
            </a:r>
          </a:p>
          <a:p>
            <a:endParaRPr lang="pt-BR" dirty="0">
              <a:solidFill>
                <a:sysClr val="windowText" lastClr="000000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9" name="Linha">
            <a:extLst>
              <a:ext uri="{FF2B5EF4-FFF2-40B4-BE49-F238E27FC236}">
                <a16:creationId xmlns:a16="http://schemas.microsoft.com/office/drawing/2014/main" id="{5AE05B9F-C2C4-2DA5-3401-9763D24C1BD7}"/>
              </a:ext>
            </a:extLst>
          </p:cNvPr>
          <p:cNvSpPr/>
          <p:nvPr/>
        </p:nvSpPr>
        <p:spPr>
          <a:xfrm>
            <a:off x="1781057" y="5944959"/>
            <a:ext cx="5994400" cy="101616"/>
          </a:xfrm>
          <a:prstGeom prst="rect">
            <a:avLst/>
          </a:prstGeom>
          <a:gradFill>
            <a:gsLst>
              <a:gs pos="45000">
                <a:srgbClr val="D9943D"/>
              </a:gs>
              <a:gs pos="45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D087152C-3DCB-D5BA-883E-6691F352517E}"/>
              </a:ext>
            </a:extLst>
          </p:cNvPr>
          <p:cNvSpPr txBox="1"/>
          <p:nvPr/>
        </p:nvSpPr>
        <p:spPr>
          <a:xfrm>
            <a:off x="2483049" y="4493517"/>
            <a:ext cx="45770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1C2232"/>
                </a:solidFill>
                <a:latin typeface="Impact" panose="020B0806030902050204" pitchFamily="34" charset="0"/>
                <a:ea typeface="Ebrima" panose="02000000000000000000" pitchFamily="2" charset="0"/>
                <a:cs typeface="Ebrima" panose="02000000000000000000" pitchFamily="2" charset="0"/>
              </a:rPr>
              <a:t>Capítulo 1</a:t>
            </a:r>
          </a:p>
          <a:p>
            <a:endParaRPr lang="pt-BR" sz="8000" dirty="0">
              <a:solidFill>
                <a:srgbClr val="1C22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titulo_componente_sombra">
            <a:extLst>
              <a:ext uri="{FF2B5EF4-FFF2-40B4-BE49-F238E27FC236}">
                <a16:creationId xmlns:a16="http://schemas.microsoft.com/office/drawing/2014/main" id="{5A356031-E830-AC6C-8A5A-D11F7155EC7A}"/>
              </a:ext>
            </a:extLst>
          </p:cNvPr>
          <p:cNvSpPr txBox="1"/>
          <p:nvPr/>
        </p:nvSpPr>
        <p:spPr>
          <a:xfrm>
            <a:off x="2483049" y="4430521"/>
            <a:ext cx="457704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n w="38100"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1C2232"/>
                </a:solidFill>
                <a:latin typeface="Impact" panose="020B0806030902050204" pitchFamily="34" charset="0"/>
                <a:ea typeface="Ebrima" panose="02000000000000000000" pitchFamily="2" charset="0"/>
                <a:cs typeface="Ebrima" panose="02000000000000000000" pitchFamily="2" charset="0"/>
              </a:rPr>
              <a:t>Capítulo 1</a:t>
            </a:r>
          </a:p>
          <a:p>
            <a:endParaRPr lang="pt-BR" sz="8000" dirty="0">
              <a:ln w="38100">
                <a:solidFill>
                  <a:schemeClr val="tx1"/>
                </a:solidFill>
              </a:ln>
              <a:solidFill>
                <a:srgbClr val="1921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C7D1E9B-ED37-9EF2-DFC1-59152EC1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15687E7-3BB0-86C5-FB4F-C3083E19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30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93F15D03-230B-E838-5672-435202C032A9}"/>
              </a:ext>
            </a:extLst>
          </p:cNvPr>
          <p:cNvSpPr txBox="1"/>
          <p:nvPr/>
        </p:nvSpPr>
        <p:spPr>
          <a:xfrm>
            <a:off x="1402239" y="2576127"/>
            <a:ext cx="65171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 que são tríades?</a:t>
            </a:r>
          </a:p>
          <a:p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Tríades são acordes formados por três notas. Elas são a base de muitos </a:t>
            </a: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acordes usados na música ocidental e são fundamentais para qualquer pianista. Vamos aprender como montá-las de forma simples e prática.</a:t>
            </a:r>
            <a:br>
              <a:rPr lang="pt-BR" sz="1600" dirty="0">
                <a:solidFill>
                  <a:schemeClr val="bg1"/>
                </a:solidFill>
              </a:rPr>
            </a:b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29529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Introdução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93EFB1-B6C0-6DE6-4A5F-C7484A09DDDA}"/>
              </a:ext>
            </a:extLst>
          </p:cNvPr>
          <p:cNvSpPr txBox="1"/>
          <p:nvPr/>
        </p:nvSpPr>
        <p:spPr>
          <a:xfrm>
            <a:off x="1402239" y="4725057"/>
            <a:ext cx="576600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Estrutura Básica das Tríades: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Uma tríade é formada por três notas: a nota fundamental (ou tônica), a terça e a quinta. Essas notas são chamadas assim porque são extraídas da escala de acordo com seus intervalos.</a:t>
            </a:r>
          </a:p>
        </p:txBody>
      </p:sp>
      <p:pic>
        <p:nvPicPr>
          <p:cNvPr id="1026" name="Picture 2" descr="Tríades Maiores - Acordes no teclado ⋆ Escola de Música On">
            <a:extLst>
              <a:ext uri="{FF2B5EF4-FFF2-40B4-BE49-F238E27FC236}">
                <a16:creationId xmlns:a16="http://schemas.microsoft.com/office/drawing/2014/main" id="{B2E6F7B9-92AE-BADC-EE9C-DFE556966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88" y="8074531"/>
            <a:ext cx="4423579" cy="354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36F0B6D-1597-06DC-D346-D650EFC8BBF7}"/>
              </a:ext>
            </a:extLst>
          </p:cNvPr>
          <p:cNvSpPr txBox="1"/>
          <p:nvPr/>
        </p:nvSpPr>
        <p:spPr>
          <a:xfrm>
            <a:off x="2101883" y="6894466"/>
            <a:ext cx="4800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Aqui estão alguns exemplos de tríades no tom de C (Dó maior):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AE115-C009-2FFD-81AA-154136A9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2299CEC-DEE4-D7D5-3A06-EFE698CC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45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mponente">
            <a:extLst>
              <a:ext uri="{FF2B5EF4-FFF2-40B4-BE49-F238E27FC236}">
                <a16:creationId xmlns:a16="http://schemas.microsoft.com/office/drawing/2014/main" id="{93F15D03-230B-E838-5672-435202C032A9}"/>
              </a:ext>
            </a:extLst>
          </p:cNvPr>
          <p:cNvSpPr txBox="1"/>
          <p:nvPr/>
        </p:nvSpPr>
        <p:spPr>
          <a:xfrm>
            <a:off x="1709057" y="6579442"/>
            <a:ext cx="61830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Antes de explorar a formação das tríades, é essencial entender o conceito de intervalos, tons e semitons, o qual abordaremos no capítulo a seguir,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20352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Tríades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7D9FB0-F013-2F6A-CC56-B3837A0C4E58}"/>
              </a:ext>
            </a:extLst>
          </p:cNvPr>
          <p:cNvSpPr txBox="1"/>
          <p:nvPr/>
        </p:nvSpPr>
        <p:spPr>
          <a:xfrm>
            <a:off x="1184134" y="2805839"/>
            <a:ext cx="4800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Tipos de Tríades: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Existem quatro tipos principais de tríades:</a:t>
            </a:r>
          </a:p>
          <a:p>
            <a:endParaRPr lang="pt-BR" sz="1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Maior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Menor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Aumentada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Diminuta</a:t>
            </a:r>
            <a:endParaRPr lang="pt-BR" sz="1600" dirty="0">
              <a:latin typeface="Bahnschrift Light" panose="020B0502040204020203" pitchFamily="34" charset="0"/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F00D26-24B2-5DD6-C032-2ADDB4C2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511F03-4E60-D6B3-2512-AD29C238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62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1AB3DDA-BE58-AEDD-A23E-BDAEF48C4B42}"/>
              </a:ext>
            </a:extLst>
          </p:cNvPr>
          <p:cNvSpPr/>
          <p:nvPr/>
        </p:nvSpPr>
        <p:spPr>
          <a:xfrm>
            <a:off x="1138164" y="7209032"/>
            <a:ext cx="7128935" cy="1175657"/>
          </a:xfrm>
          <a:prstGeom prst="roundRect">
            <a:avLst>
              <a:gd name="adj" fmla="val 251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algn="ctr"/>
            <a:r>
              <a:rPr lang="pt-BR" dirty="0"/>
              <a:t> </a:t>
            </a:r>
          </a:p>
        </p:txBody>
      </p:sp>
      <p:sp>
        <p:nvSpPr>
          <p:cNvPr id="6" name="subtitulo_componente">
            <a:extLst>
              <a:ext uri="{FF2B5EF4-FFF2-40B4-BE49-F238E27FC236}">
                <a16:creationId xmlns:a16="http://schemas.microsoft.com/office/drawing/2014/main" id="{1818A027-C5BF-5630-2D14-EFD69FECEF54}"/>
              </a:ext>
            </a:extLst>
          </p:cNvPr>
          <p:cNvSpPr txBox="1"/>
          <p:nvPr/>
        </p:nvSpPr>
        <p:spPr>
          <a:xfrm>
            <a:off x="1923558" y="7507417"/>
            <a:ext cx="5716502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  <a:cs typeface="Dubai Light" panose="020B0303030403030204" pitchFamily="34" charset="-78"/>
              </a:rPr>
              <a:t>INTRODUÇÃO A INTERVALOS</a:t>
            </a:r>
          </a:p>
          <a:p>
            <a:endParaRPr lang="pt-BR" dirty="0">
              <a:solidFill>
                <a:sysClr val="windowText" lastClr="000000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9" name="Linha">
            <a:extLst>
              <a:ext uri="{FF2B5EF4-FFF2-40B4-BE49-F238E27FC236}">
                <a16:creationId xmlns:a16="http://schemas.microsoft.com/office/drawing/2014/main" id="{5AE05B9F-C2C4-2DA5-3401-9763D24C1BD7}"/>
              </a:ext>
            </a:extLst>
          </p:cNvPr>
          <p:cNvSpPr/>
          <p:nvPr/>
        </p:nvSpPr>
        <p:spPr>
          <a:xfrm>
            <a:off x="1781057" y="5944959"/>
            <a:ext cx="5994400" cy="101616"/>
          </a:xfrm>
          <a:prstGeom prst="rect">
            <a:avLst/>
          </a:prstGeom>
          <a:gradFill>
            <a:gsLst>
              <a:gs pos="45000">
                <a:srgbClr val="D9943D"/>
              </a:gs>
              <a:gs pos="45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ulo_componente">
            <a:extLst>
              <a:ext uri="{FF2B5EF4-FFF2-40B4-BE49-F238E27FC236}">
                <a16:creationId xmlns:a16="http://schemas.microsoft.com/office/drawing/2014/main" id="{D087152C-3DCB-D5BA-883E-6691F352517E}"/>
              </a:ext>
            </a:extLst>
          </p:cNvPr>
          <p:cNvSpPr txBox="1"/>
          <p:nvPr/>
        </p:nvSpPr>
        <p:spPr>
          <a:xfrm>
            <a:off x="2483049" y="4493511"/>
            <a:ext cx="4577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1C2232"/>
                </a:solidFill>
                <a:latin typeface="Impact" panose="020B0806030902050204" pitchFamily="34" charset="0"/>
                <a:ea typeface="Ebrima" panose="02000000000000000000" pitchFamily="2" charset="0"/>
                <a:cs typeface="Ebrima" panose="02000000000000000000" pitchFamily="2" charset="0"/>
              </a:rPr>
              <a:t>Capítulo 2</a:t>
            </a:r>
          </a:p>
        </p:txBody>
      </p:sp>
      <p:sp>
        <p:nvSpPr>
          <p:cNvPr id="8" name="titulo_componente_sombra">
            <a:extLst>
              <a:ext uri="{FF2B5EF4-FFF2-40B4-BE49-F238E27FC236}">
                <a16:creationId xmlns:a16="http://schemas.microsoft.com/office/drawing/2014/main" id="{5A356031-E830-AC6C-8A5A-D11F7155EC7A}"/>
              </a:ext>
            </a:extLst>
          </p:cNvPr>
          <p:cNvSpPr txBox="1"/>
          <p:nvPr/>
        </p:nvSpPr>
        <p:spPr>
          <a:xfrm>
            <a:off x="2483049" y="4430521"/>
            <a:ext cx="457704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n w="38100"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1C2232"/>
                </a:solidFill>
                <a:latin typeface="Impact" panose="020B0806030902050204" pitchFamily="34" charset="0"/>
                <a:ea typeface="Ebrima" panose="02000000000000000000" pitchFamily="2" charset="0"/>
                <a:cs typeface="Ebrima" panose="02000000000000000000" pitchFamily="2" charset="0"/>
              </a:rPr>
              <a:t>Capítulo 2</a:t>
            </a:r>
          </a:p>
          <a:p>
            <a:endParaRPr lang="pt-BR" sz="8000" dirty="0">
              <a:ln w="38100">
                <a:solidFill>
                  <a:schemeClr val="tx1"/>
                </a:solidFill>
              </a:ln>
              <a:solidFill>
                <a:srgbClr val="1921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E4F2608-7016-A384-2298-A3EAF392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 ARTE DAS TRÍADES - JEAN PIERRE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95F6C3A-E5EF-F618-5D60-A6448F55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2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27093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Intervalos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2" name="texto_componente">
            <a:extLst>
              <a:ext uri="{FF2B5EF4-FFF2-40B4-BE49-F238E27FC236}">
                <a16:creationId xmlns:a16="http://schemas.microsoft.com/office/drawing/2014/main" id="{16A8DFB7-AA92-4295-4E00-06CEBFE20B91}"/>
              </a:ext>
            </a:extLst>
          </p:cNvPr>
          <p:cNvSpPr txBox="1"/>
          <p:nvPr/>
        </p:nvSpPr>
        <p:spPr>
          <a:xfrm>
            <a:off x="1549197" y="2692840"/>
            <a:ext cx="618308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O que são Intervalos? </a:t>
            </a:r>
          </a:p>
          <a:p>
            <a:endParaRPr lang="pt-BR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De forma básica, um  intervalo é a distância entre duas notas, ou também podemos definir como o espaço ou a distância que está entre a nota inicial (tônica) e a nota final. </a:t>
            </a:r>
          </a:p>
          <a:p>
            <a:endParaRPr lang="pt-BR" sz="1600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Por exemplo, o intervalo  entre notas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  e  </a:t>
            </a:r>
            <a:r>
              <a:rPr lang="pt-BR" sz="1600" i="1" dirty="0" err="1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é  um intervalo de  “Terça”, pois na escala do tom de C (Dó maior), a nota E (Mi maior) é a terceira nota da escala, fazendo um distância percorrida de 3 notas a partir do ponto de partida que foi a nota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, até chegar ao destino final que é a nota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</a:p>
        </p:txBody>
      </p:sp>
      <p:pic>
        <p:nvPicPr>
          <p:cNvPr id="2050" name="Picture 2" descr="Intervalos Musicais - Guia Definitivo ⋆ Escola de Música On">
            <a:extLst>
              <a:ext uri="{FF2B5EF4-FFF2-40B4-BE49-F238E27FC236}">
                <a16:creationId xmlns:a16="http://schemas.microsoft.com/office/drawing/2014/main" id="{FD35EE8E-D67C-87E8-65CF-0D33A2CD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26" y="7774773"/>
            <a:ext cx="2504906" cy="160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848411F-2CDC-D170-A73C-65189967796F}"/>
              </a:ext>
            </a:extLst>
          </p:cNvPr>
          <p:cNvSpPr txBox="1"/>
          <p:nvPr/>
        </p:nvSpPr>
        <p:spPr>
          <a:xfrm>
            <a:off x="1155702" y="6229078"/>
            <a:ext cx="710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Abaixo podemos ver um exemplo abaixo de um intervalo de  “terça maior” no tom de </a:t>
            </a:r>
            <a:r>
              <a:rPr lang="pt-BR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C  </a:t>
            </a: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(Dó maior):</a:t>
            </a:r>
            <a:endParaRPr lang="pt-BR" sz="2400" i="1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1D2B0E-91C2-4109-3799-5CA111BCA9CB}"/>
              </a:ext>
            </a:extLst>
          </p:cNvPr>
          <p:cNvSpPr txBox="1"/>
          <p:nvPr/>
        </p:nvSpPr>
        <p:spPr>
          <a:xfrm>
            <a:off x="3434612" y="8643468"/>
            <a:ext cx="173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1     2    3</a:t>
            </a:r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93F15D03-230B-E838-5672-435202C032A9}"/>
              </a:ext>
            </a:extLst>
          </p:cNvPr>
          <p:cNvSpPr txBox="1"/>
          <p:nvPr/>
        </p:nvSpPr>
        <p:spPr>
          <a:xfrm>
            <a:off x="1709057" y="10283322"/>
            <a:ext cx="6183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Os intervalos são medidos em tons e semitons. Diante disso, vamos conhecer o que eles são:</a:t>
            </a:r>
          </a:p>
          <a:p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196A60-20B3-87E6-65E8-D818DB99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74AA8A-6787-CEEB-F2FD-E465D174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81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27093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Intervalos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2D4B07FC-512D-3FD4-2869-8D990024D02A}"/>
              </a:ext>
            </a:extLst>
          </p:cNvPr>
          <p:cNvSpPr txBox="1"/>
          <p:nvPr/>
        </p:nvSpPr>
        <p:spPr>
          <a:xfrm>
            <a:off x="1549197" y="2649675"/>
            <a:ext cx="618308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Tons e Semitons:</a:t>
            </a:r>
          </a:p>
          <a:p>
            <a:endParaRPr lang="pt-BR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Semitom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 É o menor intervalo entre duas notas na música ocidental. No piano, é a distância entre uma tecla e a tecla imediatamente adjacente (após ela), seja branca ou preta.</a:t>
            </a:r>
          </a:p>
          <a:p>
            <a:endParaRPr lang="pt-BR" sz="1600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	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Exemplo: A distância entre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 (Dó) 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 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C# (Dó sustenido)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	é de um semitom.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Tom: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É composto por dois semitons. No piano, é a distância entre duas teclas com uma tecla no meio.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	Exemplo: A distância entre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 (Dó) 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D (Ré)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é de um  tom.</a:t>
            </a:r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	</a:t>
            </a:r>
            <a:b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endParaRPr lang="pt-BR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F537F8-3398-B326-9CA7-5CC2CDD94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29" y="8779194"/>
            <a:ext cx="4389592" cy="225625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182420-A971-F0C2-1005-0CC7631C2BCA}"/>
              </a:ext>
            </a:extLst>
          </p:cNvPr>
          <p:cNvSpPr txBox="1"/>
          <p:nvPr/>
        </p:nvSpPr>
        <p:spPr>
          <a:xfrm>
            <a:off x="2212625" y="7016890"/>
            <a:ext cx="4800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Podemos ver como exemplo a imagem a seguir, onde as bolas vermelhas representam um tom e as pretas um semitom: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49DABAD-8BD4-D4A8-9A52-A6D3B8A1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7BADA6-3F51-E86C-5253-6103D8E9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01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DE6C1BC8-91FB-6B6E-AD7B-44E42494A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93" y="10050976"/>
            <a:ext cx="2323809" cy="1476190"/>
          </a:xfrm>
          <a:prstGeom prst="rect">
            <a:avLst/>
          </a:prstGeom>
        </p:spPr>
      </p:pic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27093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Intervalos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3" name="texto_componente">
            <a:extLst>
              <a:ext uri="{FF2B5EF4-FFF2-40B4-BE49-F238E27FC236}">
                <a16:creationId xmlns:a16="http://schemas.microsoft.com/office/drawing/2014/main" id="{16A8DFB7-AA92-4295-4E00-06CEBFE20B91}"/>
              </a:ext>
            </a:extLst>
          </p:cNvPr>
          <p:cNvSpPr txBox="1"/>
          <p:nvPr/>
        </p:nvSpPr>
        <p:spPr>
          <a:xfrm>
            <a:off x="1549197" y="3717030"/>
            <a:ext cx="618308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Principais Intervalos Usados nas Tríades:</a:t>
            </a:r>
          </a:p>
          <a:p>
            <a:endParaRPr lang="pt-BR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endParaRPr lang="pt-BR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Terça Maior: 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Intervalo de dois tons (quatro semitons)</a:t>
            </a:r>
          </a:p>
          <a:p>
            <a:endParaRPr lang="pt-BR" sz="1600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Terça Menor: 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Intervalo de um tom e meio (três semitons).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Quinta Justa: 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Intervalo de três tons e meio (sete semitons).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Quinta Diminuta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Intervalo de três tons (seis semitons).</a:t>
            </a:r>
          </a:p>
          <a:p>
            <a:endParaRPr lang="pt-BR" sz="1600" dirty="0">
              <a:solidFill>
                <a:schemeClr val="bg1"/>
              </a:solidFill>
              <a:latin typeface="Bahnschrift Light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Quinta Aumentada: 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Intervalo de quatro tons (oito semitons).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8E2FD5-3C83-E27D-63CB-2CE422279BDF}"/>
              </a:ext>
            </a:extLst>
          </p:cNvPr>
          <p:cNvSpPr txBox="1"/>
          <p:nvPr/>
        </p:nvSpPr>
        <p:spPr>
          <a:xfrm>
            <a:off x="2240440" y="2187422"/>
            <a:ext cx="4800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Light" panose="020B0502040204020203" pitchFamily="34" charset="0"/>
              </a:rPr>
              <a:t>Existem  diversos tipos de intervalos, porém nesse momento iremos apenas abordar os principais e essenciais para a criação de um tríade. Logo abaixo podemos ver alguns deles:</a:t>
            </a:r>
            <a:endParaRPr lang="pt-BR" dirty="0"/>
          </a:p>
        </p:txBody>
      </p:sp>
      <p:sp>
        <p:nvSpPr>
          <p:cNvPr id="4" name="titulo_terça_maior">
            <a:extLst>
              <a:ext uri="{FF2B5EF4-FFF2-40B4-BE49-F238E27FC236}">
                <a16:creationId xmlns:a16="http://schemas.microsoft.com/office/drawing/2014/main" id="{8050A3C6-AE92-8E1E-726E-830489D64D16}"/>
              </a:ext>
            </a:extLst>
          </p:cNvPr>
          <p:cNvSpPr txBox="1"/>
          <p:nvPr/>
        </p:nvSpPr>
        <p:spPr>
          <a:xfrm>
            <a:off x="1049493" y="8037761"/>
            <a:ext cx="48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Terça maior:</a:t>
            </a:r>
          </a:p>
          <a:p>
            <a:endParaRPr lang="pt-BR" sz="28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4D69A31A-E2A2-825E-9863-E0EB02770DE4}"/>
              </a:ext>
            </a:extLst>
          </p:cNvPr>
          <p:cNvSpPr txBox="1"/>
          <p:nvPr/>
        </p:nvSpPr>
        <p:spPr>
          <a:xfrm>
            <a:off x="1709057" y="8594973"/>
            <a:ext cx="61830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É quatro semitons a frente da nota inicial (Tônica), como o exemplo abaixo no tom de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C,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onde os círculos laranjas representam os semitons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230E99D-0BC6-CB31-B961-57009D1B93FB}"/>
              </a:ext>
            </a:extLst>
          </p:cNvPr>
          <p:cNvSpPr/>
          <p:nvPr/>
        </p:nvSpPr>
        <p:spPr>
          <a:xfrm>
            <a:off x="3998612" y="10489907"/>
            <a:ext cx="226363" cy="22760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944B174-9113-B819-DAD9-568CD10B5E81}"/>
              </a:ext>
            </a:extLst>
          </p:cNvPr>
          <p:cNvSpPr/>
          <p:nvPr/>
        </p:nvSpPr>
        <p:spPr>
          <a:xfrm>
            <a:off x="3653081" y="10489540"/>
            <a:ext cx="226363" cy="22760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2CDF0BA0-1CE0-6063-FE8F-C28229895E72}"/>
              </a:ext>
            </a:extLst>
          </p:cNvPr>
          <p:cNvSpPr/>
          <p:nvPr/>
        </p:nvSpPr>
        <p:spPr>
          <a:xfrm rot="12465309">
            <a:off x="4006860" y="10836190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Baixo 35">
            <a:extLst>
              <a:ext uri="{FF2B5EF4-FFF2-40B4-BE49-F238E27FC236}">
                <a16:creationId xmlns:a16="http://schemas.microsoft.com/office/drawing/2014/main" id="{D50DC2BE-695F-83A8-5570-4FE958840FC0}"/>
              </a:ext>
            </a:extLst>
          </p:cNvPr>
          <p:cNvSpPr/>
          <p:nvPr/>
        </p:nvSpPr>
        <p:spPr>
          <a:xfrm rot="20056610">
            <a:off x="3796402" y="10857961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ara Baixo 36">
            <a:extLst>
              <a:ext uri="{FF2B5EF4-FFF2-40B4-BE49-F238E27FC236}">
                <a16:creationId xmlns:a16="http://schemas.microsoft.com/office/drawing/2014/main" id="{57E51965-7FD6-D1C1-3670-E54FFBB28ABB}"/>
              </a:ext>
            </a:extLst>
          </p:cNvPr>
          <p:cNvSpPr/>
          <p:nvPr/>
        </p:nvSpPr>
        <p:spPr>
          <a:xfrm rot="19980733">
            <a:off x="4177402" y="10845262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4226F329-0158-3BF6-3C0F-102D088DC716}"/>
              </a:ext>
            </a:extLst>
          </p:cNvPr>
          <p:cNvSpPr/>
          <p:nvPr/>
        </p:nvSpPr>
        <p:spPr>
          <a:xfrm rot="12223300">
            <a:off x="3605902" y="10857961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8DD4CC3-3AE2-BD07-ECB5-E1FDEB0F5A20}"/>
              </a:ext>
            </a:extLst>
          </p:cNvPr>
          <p:cNvSpPr/>
          <p:nvPr/>
        </p:nvSpPr>
        <p:spPr>
          <a:xfrm>
            <a:off x="3808110" y="11183246"/>
            <a:ext cx="226363" cy="22760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BA1B3B2-3C89-3975-B4DA-285DE4BEE58C}"/>
              </a:ext>
            </a:extLst>
          </p:cNvPr>
          <p:cNvSpPr/>
          <p:nvPr/>
        </p:nvSpPr>
        <p:spPr>
          <a:xfrm>
            <a:off x="4163710" y="11183246"/>
            <a:ext cx="226363" cy="22760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DD12F806-D9A3-CBB5-0C0B-37782494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A ARTE DAS TRÍADES - JEAN PIERRE</a:t>
            </a:r>
          </a:p>
        </p:txBody>
      </p:sp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29BCF945-486E-5A7E-77F4-ADF14E9A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41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48BCD75A-E083-CC8B-C6E1-B299D3472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99" y="9623654"/>
            <a:ext cx="2323809" cy="147619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5384052-D6D0-703E-9006-FCC6EE94D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766" y="4685782"/>
            <a:ext cx="2325040" cy="1476972"/>
          </a:xfrm>
          <a:prstGeom prst="rect">
            <a:avLst/>
          </a:prstGeom>
        </p:spPr>
      </p:pic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23500A4-3929-7A10-85F1-3E1CC305F315}"/>
              </a:ext>
            </a:extLst>
          </p:cNvPr>
          <p:cNvSpPr txBox="1"/>
          <p:nvPr/>
        </p:nvSpPr>
        <p:spPr>
          <a:xfrm>
            <a:off x="1549197" y="716149"/>
            <a:ext cx="27093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 Medium" panose="020B0603030403030204" pitchFamily="34" charset="-78"/>
                <a:ea typeface="Ebrima" panose="02000000000000000000" pitchFamily="2" charset="0"/>
                <a:cs typeface="Dubai Medium" panose="020B0603030403030204" pitchFamily="34" charset="-78"/>
              </a:rPr>
              <a:t>Intervalos</a:t>
            </a: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Linha">
            <a:extLst>
              <a:ext uri="{FF2B5EF4-FFF2-40B4-BE49-F238E27FC236}">
                <a16:creationId xmlns:a16="http://schemas.microsoft.com/office/drawing/2014/main" id="{EA2E7065-A921-678C-531B-93073895E695}"/>
              </a:ext>
            </a:extLst>
          </p:cNvPr>
          <p:cNvSpPr/>
          <p:nvPr/>
        </p:nvSpPr>
        <p:spPr>
          <a:xfrm>
            <a:off x="872407" y="-2"/>
            <a:ext cx="180000" cy="1320310"/>
          </a:xfrm>
          <a:prstGeom prst="rect">
            <a:avLst/>
          </a:prstGeom>
          <a:gradFill>
            <a:gsLst>
              <a:gs pos="13000">
                <a:srgbClr val="D9943D"/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  <a:ln>
            <a:solidFill>
              <a:srgbClr val="6D71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212B"/>
              </a:solidFill>
            </a:endParaRPr>
          </a:p>
        </p:txBody>
      </p:sp>
      <p:sp>
        <p:nvSpPr>
          <p:cNvPr id="4" name="titulo_terça_maior">
            <a:extLst>
              <a:ext uri="{FF2B5EF4-FFF2-40B4-BE49-F238E27FC236}">
                <a16:creationId xmlns:a16="http://schemas.microsoft.com/office/drawing/2014/main" id="{8050A3C6-AE92-8E1E-726E-830489D64D16}"/>
              </a:ext>
            </a:extLst>
          </p:cNvPr>
          <p:cNvSpPr txBox="1"/>
          <p:nvPr/>
        </p:nvSpPr>
        <p:spPr>
          <a:xfrm>
            <a:off x="998853" y="2173931"/>
            <a:ext cx="48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Terça menor:</a:t>
            </a:r>
          </a:p>
          <a:p>
            <a:endParaRPr lang="pt-BR" sz="28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4D69A31A-E2A2-825E-9863-E0EB02770DE4}"/>
              </a:ext>
            </a:extLst>
          </p:cNvPr>
          <p:cNvSpPr txBox="1"/>
          <p:nvPr/>
        </p:nvSpPr>
        <p:spPr>
          <a:xfrm>
            <a:off x="1709057" y="2797675"/>
            <a:ext cx="61830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É três semitons a frente da nota inicial (Tônica), ou um semitom atrás da terça maior. Podemos ver o exemplo abaixo no tom de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C,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onde os círculos laranjas representam os semitons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230E99D-0BC6-CB31-B961-57009D1B93FB}"/>
              </a:ext>
            </a:extLst>
          </p:cNvPr>
          <p:cNvSpPr/>
          <p:nvPr/>
        </p:nvSpPr>
        <p:spPr>
          <a:xfrm>
            <a:off x="3884112" y="5141706"/>
            <a:ext cx="226363" cy="22760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9824962-3BCE-6611-4676-925FC4925029}"/>
              </a:ext>
            </a:extLst>
          </p:cNvPr>
          <p:cNvSpPr/>
          <p:nvPr/>
        </p:nvSpPr>
        <p:spPr>
          <a:xfrm>
            <a:off x="3722186" y="5808290"/>
            <a:ext cx="226363" cy="22760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6" name="Seta: para Baixo 35">
            <a:extLst>
              <a:ext uri="{FF2B5EF4-FFF2-40B4-BE49-F238E27FC236}">
                <a16:creationId xmlns:a16="http://schemas.microsoft.com/office/drawing/2014/main" id="{D50DC2BE-695F-83A8-5570-4FE958840FC0}"/>
              </a:ext>
            </a:extLst>
          </p:cNvPr>
          <p:cNvSpPr/>
          <p:nvPr/>
        </p:nvSpPr>
        <p:spPr>
          <a:xfrm rot="20056610">
            <a:off x="3733006" y="5492024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itulo_terça_maior">
            <a:extLst>
              <a:ext uri="{FF2B5EF4-FFF2-40B4-BE49-F238E27FC236}">
                <a16:creationId xmlns:a16="http://schemas.microsoft.com/office/drawing/2014/main" id="{B60BEE46-7EBD-083B-63C8-1393A7FAE1B5}"/>
              </a:ext>
            </a:extLst>
          </p:cNvPr>
          <p:cNvSpPr txBox="1"/>
          <p:nvPr/>
        </p:nvSpPr>
        <p:spPr>
          <a:xfrm>
            <a:off x="872407" y="7194548"/>
            <a:ext cx="480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Quinta justa:</a:t>
            </a:r>
          </a:p>
          <a:p>
            <a:endParaRPr lang="pt-BR" sz="2800" dirty="0">
              <a:solidFill>
                <a:schemeClr val="bg1"/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42" name="texto_componente">
            <a:extLst>
              <a:ext uri="{FF2B5EF4-FFF2-40B4-BE49-F238E27FC236}">
                <a16:creationId xmlns:a16="http://schemas.microsoft.com/office/drawing/2014/main" id="{694A8863-BD9D-1BFE-8534-C811DF1EA105}"/>
              </a:ext>
            </a:extLst>
          </p:cNvPr>
          <p:cNvSpPr txBox="1"/>
          <p:nvPr/>
        </p:nvSpPr>
        <p:spPr>
          <a:xfrm>
            <a:off x="1592496" y="7692809"/>
            <a:ext cx="61830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endParaRPr lang="pt-BR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É sete semitons a frente da nota inicial (Tônica). Podemos ver o exemplo abaixo no tom de </a:t>
            </a:r>
            <a:r>
              <a:rPr lang="pt-BR" sz="1600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C, </a:t>
            </a:r>
            <a:r>
              <a:rPr lang="pt-BR" sz="1600" dirty="0">
                <a:solidFill>
                  <a:schemeClr val="bg1"/>
                </a:solidFill>
                <a:latin typeface="Bahnschrift Light" panose="020B0502040204020203" pitchFamily="34" charset="0"/>
              </a:rPr>
              <a:t> onde os círculos laranjas representam os semitons</a:t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965487A-F0F9-4A93-7601-232F2D86D783}"/>
              </a:ext>
            </a:extLst>
          </p:cNvPr>
          <p:cNvSpPr/>
          <p:nvPr/>
        </p:nvSpPr>
        <p:spPr>
          <a:xfrm>
            <a:off x="4026776" y="9981117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2125F9A4-E2D2-23C7-59D7-AB4311D543F7}"/>
              </a:ext>
            </a:extLst>
          </p:cNvPr>
          <p:cNvSpPr/>
          <p:nvPr/>
        </p:nvSpPr>
        <p:spPr>
          <a:xfrm>
            <a:off x="3689410" y="9980749"/>
            <a:ext cx="216000" cy="216000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rgbClr val="FF0000"/>
              </a:solidFill>
            </a:endParaRPr>
          </a:p>
        </p:txBody>
      </p:sp>
      <p:sp>
        <p:nvSpPr>
          <p:cNvPr id="46" name="Seta: para Baixo 45">
            <a:extLst>
              <a:ext uri="{FF2B5EF4-FFF2-40B4-BE49-F238E27FC236}">
                <a16:creationId xmlns:a16="http://schemas.microsoft.com/office/drawing/2014/main" id="{A64BAA79-BF39-77EE-156F-2DB15D9D9667}"/>
              </a:ext>
            </a:extLst>
          </p:cNvPr>
          <p:cNvSpPr/>
          <p:nvPr/>
        </p:nvSpPr>
        <p:spPr>
          <a:xfrm rot="12465309">
            <a:off x="4041375" y="10315150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: para Baixo 46">
            <a:extLst>
              <a:ext uri="{FF2B5EF4-FFF2-40B4-BE49-F238E27FC236}">
                <a16:creationId xmlns:a16="http://schemas.microsoft.com/office/drawing/2014/main" id="{1D1523C1-F9DB-2438-51A1-C30C65EF8DC8}"/>
              </a:ext>
            </a:extLst>
          </p:cNvPr>
          <p:cNvSpPr/>
          <p:nvPr/>
        </p:nvSpPr>
        <p:spPr>
          <a:xfrm rot="12820688">
            <a:off x="3666273" y="10316966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: para Baixo 47">
            <a:extLst>
              <a:ext uri="{FF2B5EF4-FFF2-40B4-BE49-F238E27FC236}">
                <a16:creationId xmlns:a16="http://schemas.microsoft.com/office/drawing/2014/main" id="{C5B2F50E-F1FF-58A8-97E3-9658BDE6EA28}"/>
              </a:ext>
            </a:extLst>
          </p:cNvPr>
          <p:cNvSpPr/>
          <p:nvPr/>
        </p:nvSpPr>
        <p:spPr>
          <a:xfrm rot="20056610">
            <a:off x="3859945" y="10321954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6FD258F6-8DB5-E243-C1AE-B3314E3A8C7B}"/>
              </a:ext>
            </a:extLst>
          </p:cNvPr>
          <p:cNvSpPr/>
          <p:nvPr/>
        </p:nvSpPr>
        <p:spPr>
          <a:xfrm>
            <a:off x="4697607" y="10014518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3" name="Seta: para Baixo 52">
            <a:extLst>
              <a:ext uri="{FF2B5EF4-FFF2-40B4-BE49-F238E27FC236}">
                <a16:creationId xmlns:a16="http://schemas.microsoft.com/office/drawing/2014/main" id="{6C78402F-135C-8C88-D326-7CE8A9FF937C}"/>
              </a:ext>
            </a:extLst>
          </p:cNvPr>
          <p:cNvSpPr/>
          <p:nvPr/>
        </p:nvSpPr>
        <p:spPr>
          <a:xfrm rot="12820688">
            <a:off x="4670026" y="10315152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eta: para Baixo 53">
            <a:extLst>
              <a:ext uri="{FF2B5EF4-FFF2-40B4-BE49-F238E27FC236}">
                <a16:creationId xmlns:a16="http://schemas.microsoft.com/office/drawing/2014/main" id="{6EFD70BC-3CCB-919A-36E5-BA067CDF3264}"/>
              </a:ext>
            </a:extLst>
          </p:cNvPr>
          <p:cNvSpPr/>
          <p:nvPr/>
        </p:nvSpPr>
        <p:spPr>
          <a:xfrm rot="20056610">
            <a:off x="4873225" y="10329665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Seta: para Baixo 54">
            <a:extLst>
              <a:ext uri="{FF2B5EF4-FFF2-40B4-BE49-F238E27FC236}">
                <a16:creationId xmlns:a16="http://schemas.microsoft.com/office/drawing/2014/main" id="{E6F5A56A-47A2-3A6F-0C4C-71FD1A77DE4F}"/>
              </a:ext>
            </a:extLst>
          </p:cNvPr>
          <p:cNvSpPr/>
          <p:nvPr/>
        </p:nvSpPr>
        <p:spPr>
          <a:xfrm rot="20056610">
            <a:off x="4220533" y="10334202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Seta: para Baixo 55">
            <a:extLst>
              <a:ext uri="{FF2B5EF4-FFF2-40B4-BE49-F238E27FC236}">
                <a16:creationId xmlns:a16="http://schemas.microsoft.com/office/drawing/2014/main" id="{20DADABF-57C1-A1F1-2C75-F4AB0EF84F1A}"/>
              </a:ext>
            </a:extLst>
          </p:cNvPr>
          <p:cNvSpPr/>
          <p:nvPr/>
        </p:nvSpPr>
        <p:spPr>
          <a:xfrm rot="16200000">
            <a:off x="4437865" y="10430226"/>
            <a:ext cx="93378" cy="12281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A27C158-C05A-4117-8FCC-D7B0FE86ED3D}"/>
              </a:ext>
            </a:extLst>
          </p:cNvPr>
          <p:cNvSpPr/>
          <p:nvPr/>
        </p:nvSpPr>
        <p:spPr>
          <a:xfrm>
            <a:off x="3858791" y="10695081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A9A4FA0A-95AF-CAFC-9C7A-9DA1BA8D6061}"/>
              </a:ext>
            </a:extLst>
          </p:cNvPr>
          <p:cNvSpPr/>
          <p:nvPr/>
        </p:nvSpPr>
        <p:spPr>
          <a:xfrm>
            <a:off x="4525049" y="10695605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A95BF2E-59D0-EFB3-0AB7-16518CE8BCAC}"/>
              </a:ext>
            </a:extLst>
          </p:cNvPr>
          <p:cNvSpPr/>
          <p:nvPr/>
        </p:nvSpPr>
        <p:spPr>
          <a:xfrm>
            <a:off x="3541212" y="5141706"/>
            <a:ext cx="226363" cy="22760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6062D8C-3BB7-ED54-5273-D47429876AF2}"/>
              </a:ext>
            </a:extLst>
          </p:cNvPr>
          <p:cNvSpPr/>
          <p:nvPr/>
        </p:nvSpPr>
        <p:spPr>
          <a:xfrm>
            <a:off x="4191674" y="10695605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40EFB0E-858E-D666-867F-F65A31E27CD1}"/>
              </a:ext>
            </a:extLst>
          </p:cNvPr>
          <p:cNvSpPr/>
          <p:nvPr/>
        </p:nvSpPr>
        <p:spPr>
          <a:xfrm>
            <a:off x="4858424" y="10695605"/>
            <a:ext cx="216000" cy="216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906E3BB1-9CF7-1B83-5534-ABD4BF9FF093}"/>
              </a:ext>
            </a:extLst>
          </p:cNvPr>
          <p:cNvSpPr/>
          <p:nvPr/>
        </p:nvSpPr>
        <p:spPr>
          <a:xfrm rot="12613891">
            <a:off x="3542506" y="5479324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B8A329C9-27DD-C67F-A9DE-9B47039D745E}"/>
              </a:ext>
            </a:extLst>
          </p:cNvPr>
          <p:cNvSpPr/>
          <p:nvPr/>
        </p:nvSpPr>
        <p:spPr>
          <a:xfrm rot="12403773">
            <a:off x="3923506" y="5492024"/>
            <a:ext cx="84728" cy="21133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Rodapé 19">
            <a:extLst>
              <a:ext uri="{FF2B5EF4-FFF2-40B4-BE49-F238E27FC236}">
                <a16:creationId xmlns:a16="http://schemas.microsoft.com/office/drawing/2014/main" id="{B680805C-BF0D-5B88-426D-36DB7F77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ARTE DAS TRÍADES - JEAN PIERRE</a:t>
            </a:r>
          </a:p>
        </p:txBody>
      </p:sp>
      <p:sp>
        <p:nvSpPr>
          <p:cNvPr id="21" name="Espaço Reservado para Número de Slide 20">
            <a:extLst>
              <a:ext uri="{FF2B5EF4-FFF2-40B4-BE49-F238E27FC236}">
                <a16:creationId xmlns:a16="http://schemas.microsoft.com/office/drawing/2014/main" id="{A7E2F4AE-D88B-3C61-897B-DAFAC6E5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826-1A49-4555-9166-5D53DF87A19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1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1284</TotalTime>
  <Words>1261</Words>
  <Application>Microsoft Office PowerPoint</Application>
  <PresentationFormat>Papel A3 (297 x 420 mm)</PresentationFormat>
  <Paragraphs>175</Paragraphs>
  <Slides>17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8" baseType="lpstr">
      <vt:lpstr>Malgun Gothic Semilight</vt:lpstr>
      <vt:lpstr>Yu Gothic UI Semibold</vt:lpstr>
      <vt:lpstr>Arial</vt:lpstr>
      <vt:lpstr>Bahnschrift</vt:lpstr>
      <vt:lpstr>Bahnschrift Light</vt:lpstr>
      <vt:lpstr>Calibri</vt:lpstr>
      <vt:lpstr>Calibri Light</vt:lpstr>
      <vt:lpstr>Dubai Medium</vt:lpstr>
      <vt:lpstr>Ebrima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</dc:creator>
  <cp:lastModifiedBy>Jean</cp:lastModifiedBy>
  <cp:revision>41</cp:revision>
  <dcterms:created xsi:type="dcterms:W3CDTF">2024-05-16T15:15:51Z</dcterms:created>
  <dcterms:modified xsi:type="dcterms:W3CDTF">2024-06-07T16:13:13Z</dcterms:modified>
</cp:coreProperties>
</file>