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59" r:id="rId4"/>
    <p:sldId id="263" r:id="rId5"/>
    <p:sldId id="264" r:id="rId6"/>
    <p:sldId id="267" r:id="rId7"/>
    <p:sldId id="265" r:id="rId8"/>
    <p:sldId id="268" r:id="rId9"/>
    <p:sldId id="269" r:id="rId10"/>
    <p:sldId id="270" r:id="rId11"/>
    <p:sldId id="271" r:id="rId12"/>
    <p:sldId id="272" r:id="rId1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2E8"/>
    <a:srgbClr val="1C2232"/>
    <a:srgbClr val="D9943D"/>
    <a:srgbClr val="19212B"/>
    <a:srgbClr val="6D7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4" autoAdjust="0"/>
  </p:normalViewPr>
  <p:slideViewPr>
    <p:cSldViewPr snapToGrid="0">
      <p:cViewPr>
        <p:scale>
          <a:sx n="66" d="100"/>
          <a:sy n="66" d="100"/>
        </p:scale>
        <p:origin x="2070" y="-21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E63A4-1BC2-4A01-B62F-B79526AE435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FD0B3-14EA-41A9-8E1A-F9761C872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4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31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9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98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778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28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218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9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60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0ABD-0B3E-47E2-A519-ADC5E89CC15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94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0ABD-0B3E-47E2-A519-ADC5E89CC15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06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0ABD-0B3E-47E2-A519-ADC5E89CC15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0ABD-0B3E-47E2-A519-ADC5E89CC15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68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0ABD-0B3E-47E2-A519-ADC5E89CC15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8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0ABD-0B3E-47E2-A519-ADC5E89CC15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2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0ABD-0B3E-47E2-A519-ADC5E89CC15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29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0ABD-0B3E-47E2-A519-ADC5E89CC15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52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0ABD-0B3E-47E2-A519-ADC5E89CC15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0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0ABD-0B3E-47E2-A519-ADC5E89CC15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1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0ABD-0B3E-47E2-A519-ADC5E89CC15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5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F0ABD-0B3E-47E2-A519-ADC5E89CC15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55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id="{C8E14287-10CF-73C2-E8AA-F7417CB1F383}"/>
              </a:ext>
            </a:extLst>
          </p:cNvPr>
          <p:cNvSpPr/>
          <p:nvPr/>
        </p:nvSpPr>
        <p:spPr>
          <a:xfrm>
            <a:off x="0" y="-520095"/>
            <a:ext cx="9601200" cy="1280160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  <a:latin typeface="Bahnschrift" panose="020B0502040204020203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8" name="Imagem_piano">
            <a:extLst>
              <a:ext uri="{FF2B5EF4-FFF2-40B4-BE49-F238E27FC236}">
                <a16:creationId xmlns:a16="http://schemas.microsoft.com/office/drawing/2014/main" id="{A24EE9E0-545F-6CD1-A2F7-30FC99996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855" y="-504727"/>
            <a:ext cx="9485490" cy="579867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Selo_piano">
            <a:extLst>
              <a:ext uri="{FF2B5EF4-FFF2-40B4-BE49-F238E27FC236}">
                <a16:creationId xmlns:a16="http://schemas.microsoft.com/office/drawing/2014/main" id="{264CB93A-948E-A812-FC84-04438668B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40" y="10462128"/>
            <a:ext cx="2371270" cy="1354217"/>
          </a:xfrm>
          <a:prstGeom prst="rect">
            <a:avLst/>
          </a:prstGeom>
        </p:spPr>
      </p:pic>
      <p:sp>
        <p:nvSpPr>
          <p:cNvPr id="2" name="Subtítulo">
            <a:extLst>
              <a:ext uri="{FF2B5EF4-FFF2-40B4-BE49-F238E27FC236}">
                <a16:creationId xmlns:a16="http://schemas.microsoft.com/office/drawing/2014/main" id="{158F46B6-1585-848F-FB4E-9914F345C3F4}"/>
              </a:ext>
            </a:extLst>
          </p:cNvPr>
          <p:cNvSpPr txBox="1"/>
          <p:nvPr/>
        </p:nvSpPr>
        <p:spPr>
          <a:xfrm>
            <a:off x="115710" y="9090068"/>
            <a:ext cx="6597549" cy="13542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pt-BR" sz="3200" i="0" dirty="0">
                <a:solidFill>
                  <a:schemeClr val="bg1"/>
                </a:solidFill>
                <a:highlight>
                  <a:srgbClr val="1E2122"/>
                </a:highlight>
                <a:latin typeface="Bahnschrift" panose="020B0502040204020203" pitchFamily="34" charset="0"/>
                <a:ea typeface="Yu Gothic UI Semibold" panose="020B0700000000000000" pitchFamily="34" charset="-128"/>
              </a:rPr>
              <a:t>Jogadas de mestre </a:t>
            </a:r>
            <a:r>
              <a:rPr lang="pt-BR" sz="3200" i="0" dirty="0">
                <a:solidFill>
                  <a:schemeClr val="bg1"/>
                </a:solidFill>
                <a:highlight>
                  <a:srgbClr val="1E2122"/>
                </a:highlight>
                <a:latin typeface="Bahnschrift" panose="020B0502040204020203" pitchFamily="34" charset="0"/>
                <a:ea typeface="Yu Gothic UI Semibold" panose="020B0700000000000000" pitchFamily="34" charset="-128"/>
                <a:cs typeface="Nirmala UI Semilight" panose="020B0402040204020203" pitchFamily="34" charset="0"/>
              </a:rPr>
              <a:t>para</a:t>
            </a:r>
            <a:r>
              <a:rPr lang="pt-BR" sz="3200" i="0" dirty="0">
                <a:solidFill>
                  <a:schemeClr val="bg1"/>
                </a:solidFill>
                <a:highlight>
                  <a:srgbClr val="1E2122"/>
                </a:highlight>
                <a:latin typeface="Bahnschrift" panose="020B0502040204020203" pitchFamily="34" charset="0"/>
                <a:ea typeface="Yu Gothic UI Semibold" panose="020B0700000000000000" pitchFamily="34" charset="-128"/>
              </a:rPr>
              <a:t> sua performance brilhar:</a:t>
            </a:r>
            <a:endParaRPr lang="pt-BR" sz="3200" dirty="0">
              <a:solidFill>
                <a:schemeClr val="bg1"/>
              </a:solidFill>
              <a:latin typeface="Bahnschrift" panose="020B0502040204020203" pitchFamily="34" charset="0"/>
              <a:ea typeface="Yu Gothic UI Semibold" panose="020B0700000000000000" pitchFamily="34" charset="-128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_assinatura">
            <a:extLst>
              <a:ext uri="{FF2B5EF4-FFF2-40B4-BE49-F238E27FC236}">
                <a16:creationId xmlns:a16="http://schemas.microsoft.com/office/drawing/2014/main" id="{28C27247-5C0A-AE6B-91B0-DA8D76330A5A}"/>
              </a:ext>
            </a:extLst>
          </p:cNvPr>
          <p:cNvSpPr/>
          <p:nvPr/>
        </p:nvSpPr>
        <p:spPr>
          <a:xfrm>
            <a:off x="2496" y="11567885"/>
            <a:ext cx="2784247" cy="459015"/>
          </a:xfrm>
          <a:prstGeom prst="rect">
            <a:avLst/>
          </a:prstGeom>
          <a:solidFill>
            <a:srgbClr val="6D717A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Assinatura">
            <a:extLst>
              <a:ext uri="{FF2B5EF4-FFF2-40B4-BE49-F238E27FC236}">
                <a16:creationId xmlns:a16="http://schemas.microsoft.com/office/drawing/2014/main" id="{788B78F8-5491-5722-2141-EE7C40254B15}"/>
              </a:ext>
            </a:extLst>
          </p:cNvPr>
          <p:cNvSpPr txBox="1"/>
          <p:nvPr/>
        </p:nvSpPr>
        <p:spPr>
          <a:xfrm>
            <a:off x="785221" y="1163167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Jean Pierre</a:t>
            </a:r>
          </a:p>
        </p:txBody>
      </p:sp>
      <p:sp>
        <p:nvSpPr>
          <p:cNvPr id="3" name="Caixa_titulo">
            <a:extLst>
              <a:ext uri="{FF2B5EF4-FFF2-40B4-BE49-F238E27FC236}">
                <a16:creationId xmlns:a16="http://schemas.microsoft.com/office/drawing/2014/main" id="{ECF80968-48E8-D574-1B0B-6ECF9482A8E8}"/>
              </a:ext>
            </a:extLst>
          </p:cNvPr>
          <p:cNvSpPr/>
          <p:nvPr/>
        </p:nvSpPr>
        <p:spPr>
          <a:xfrm>
            <a:off x="2614788" y="7399182"/>
            <a:ext cx="4098471" cy="822844"/>
          </a:xfrm>
          <a:prstGeom prst="roundRect">
            <a:avLst>
              <a:gd name="adj" fmla="val 404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itulo">
            <a:extLst>
              <a:ext uri="{FF2B5EF4-FFF2-40B4-BE49-F238E27FC236}">
                <a16:creationId xmlns:a16="http://schemas.microsoft.com/office/drawing/2014/main" id="{939CF98F-9148-9C03-D4F3-1C17CE9C78A8}"/>
              </a:ext>
            </a:extLst>
          </p:cNvPr>
          <p:cNvSpPr txBox="1"/>
          <p:nvPr/>
        </p:nvSpPr>
        <p:spPr>
          <a:xfrm>
            <a:off x="2920198" y="7456661"/>
            <a:ext cx="3557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A arte do Piano</a:t>
            </a:r>
          </a:p>
        </p:txBody>
      </p:sp>
    </p:spTree>
    <p:extLst>
      <p:ext uri="{BB962C8B-B14F-4D97-AF65-F5344CB8AC3E}">
        <p14:creationId xmlns:p14="http://schemas.microsoft.com/office/powerpoint/2010/main" val="376473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CA57F87-1B05-F669-34F4-5B41C247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154" y="7542614"/>
            <a:ext cx="2320709" cy="146700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C244E23-06BF-0F85-89D0-2A9689662A51}"/>
              </a:ext>
            </a:extLst>
          </p:cNvPr>
          <p:cNvSpPr/>
          <p:nvPr/>
        </p:nvSpPr>
        <p:spPr>
          <a:xfrm>
            <a:off x="3136012" y="4122416"/>
            <a:ext cx="2380451" cy="54871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0E329E-C426-FDF5-7472-C693F8B51582}"/>
              </a:ext>
            </a:extLst>
          </p:cNvPr>
          <p:cNvSpPr/>
          <p:nvPr/>
        </p:nvSpPr>
        <p:spPr>
          <a:xfrm rot="10800000">
            <a:off x="3196507" y="5727482"/>
            <a:ext cx="2319956" cy="33006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035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Tríades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41" name="titulo_terça_maior">
            <a:extLst>
              <a:ext uri="{FF2B5EF4-FFF2-40B4-BE49-F238E27FC236}">
                <a16:creationId xmlns:a16="http://schemas.microsoft.com/office/drawing/2014/main" id="{B60BEE46-7EBD-083B-63C8-1393A7FAE1B5}"/>
              </a:ext>
            </a:extLst>
          </p:cNvPr>
          <p:cNvSpPr txBox="1"/>
          <p:nvPr/>
        </p:nvSpPr>
        <p:spPr>
          <a:xfrm>
            <a:off x="872407" y="2210735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Tríade menor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42" name="texto_componente">
            <a:extLst>
              <a:ext uri="{FF2B5EF4-FFF2-40B4-BE49-F238E27FC236}">
                <a16:creationId xmlns:a16="http://schemas.microsoft.com/office/drawing/2014/main" id="{694A8863-BD9D-1BFE-8534-C811DF1EA105}"/>
              </a:ext>
            </a:extLst>
          </p:cNvPr>
          <p:cNvSpPr txBox="1"/>
          <p:nvPr/>
        </p:nvSpPr>
        <p:spPr>
          <a:xfrm>
            <a:off x="1592496" y="2708996"/>
            <a:ext cx="6183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Para formar uma tríade menor, devemos começar pela nota fundamental (Tônica). Depois devemos adicionar uma nota no intervalo de terça menor (três  semitons a frente da tônica)  e uma quinta justa (sete semitons a frente da tônica)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50B49F-6ECA-12C5-5007-F22B97B5CC3A}"/>
              </a:ext>
            </a:extLst>
          </p:cNvPr>
          <p:cNvSpPr txBox="1"/>
          <p:nvPr/>
        </p:nvSpPr>
        <p:spPr>
          <a:xfrm>
            <a:off x="2283739" y="4751537"/>
            <a:ext cx="4800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Podemos ver um exemplo abaixo:</a:t>
            </a:r>
          </a:p>
          <a:p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vermelha (Tônica)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laranja (Terça menor)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verde (Quinta justa)</a:t>
            </a:r>
          </a:p>
          <a:p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B462CE4-A0DF-B358-A288-AD877A10FE7C}"/>
              </a:ext>
            </a:extLst>
          </p:cNvPr>
          <p:cNvSpPr/>
          <p:nvPr/>
        </p:nvSpPr>
        <p:spPr>
          <a:xfrm>
            <a:off x="3776394" y="8090866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6C7EDDE-B758-375E-1F1E-171D9A4019F6}"/>
              </a:ext>
            </a:extLst>
          </p:cNvPr>
          <p:cNvSpPr/>
          <p:nvPr/>
        </p:nvSpPr>
        <p:spPr>
          <a:xfrm>
            <a:off x="4595544" y="8681805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F849301-5081-A4A3-C518-BBD2AE5B765C}"/>
              </a:ext>
            </a:extLst>
          </p:cNvPr>
          <p:cNvSpPr/>
          <p:nvPr/>
        </p:nvSpPr>
        <p:spPr>
          <a:xfrm>
            <a:off x="3251936" y="868180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7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AEF091B-CA92-9BD8-FF2D-6000A3C59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68" y="7549154"/>
            <a:ext cx="2325040" cy="147697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C244E23-06BF-0F85-89D0-2A9689662A51}"/>
              </a:ext>
            </a:extLst>
          </p:cNvPr>
          <p:cNvSpPr/>
          <p:nvPr/>
        </p:nvSpPr>
        <p:spPr>
          <a:xfrm>
            <a:off x="3136012" y="4122416"/>
            <a:ext cx="2380451" cy="54871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0E329E-C426-FDF5-7472-C693F8B51582}"/>
              </a:ext>
            </a:extLst>
          </p:cNvPr>
          <p:cNvSpPr/>
          <p:nvPr/>
        </p:nvSpPr>
        <p:spPr>
          <a:xfrm rot="10800000">
            <a:off x="3196507" y="5727482"/>
            <a:ext cx="2319956" cy="33006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035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Tríades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41" name="titulo_terça_maior">
            <a:extLst>
              <a:ext uri="{FF2B5EF4-FFF2-40B4-BE49-F238E27FC236}">
                <a16:creationId xmlns:a16="http://schemas.microsoft.com/office/drawing/2014/main" id="{B60BEE46-7EBD-083B-63C8-1393A7FAE1B5}"/>
              </a:ext>
            </a:extLst>
          </p:cNvPr>
          <p:cNvSpPr txBox="1"/>
          <p:nvPr/>
        </p:nvSpPr>
        <p:spPr>
          <a:xfrm>
            <a:off x="872407" y="2210735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Tríade aumentada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42" name="texto_componente">
            <a:extLst>
              <a:ext uri="{FF2B5EF4-FFF2-40B4-BE49-F238E27FC236}">
                <a16:creationId xmlns:a16="http://schemas.microsoft.com/office/drawing/2014/main" id="{694A8863-BD9D-1BFE-8534-C811DF1EA105}"/>
              </a:ext>
            </a:extLst>
          </p:cNvPr>
          <p:cNvSpPr txBox="1"/>
          <p:nvPr/>
        </p:nvSpPr>
        <p:spPr>
          <a:xfrm>
            <a:off x="1592496" y="2708996"/>
            <a:ext cx="6183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Para formar uma tríade aumentada, devemos começar pela nota fundamental (Tônica). Depois devemos adicionar uma nota no intervalo de terça maior (quatro  semitons a frente da tônica)  e uma quinta aumentada (oito semitons a frente da tônica)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50B49F-6ECA-12C5-5007-F22B97B5CC3A}"/>
              </a:ext>
            </a:extLst>
          </p:cNvPr>
          <p:cNvSpPr txBox="1"/>
          <p:nvPr/>
        </p:nvSpPr>
        <p:spPr>
          <a:xfrm>
            <a:off x="2283739" y="4751537"/>
            <a:ext cx="4800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Podemos ver um exemplo abaixo:</a:t>
            </a:r>
          </a:p>
          <a:p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vermelha (Tônica)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laranja (Terça maior)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verde (Quinta aumentada)</a:t>
            </a:r>
          </a:p>
          <a:p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6C7EDDE-B758-375E-1F1E-171D9A4019F6}"/>
              </a:ext>
            </a:extLst>
          </p:cNvPr>
          <p:cNvSpPr/>
          <p:nvPr/>
        </p:nvSpPr>
        <p:spPr>
          <a:xfrm>
            <a:off x="4764240" y="8085391"/>
            <a:ext cx="216000" cy="216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297A46F-D768-1D84-F300-376E68651EE1}"/>
              </a:ext>
            </a:extLst>
          </p:cNvPr>
          <p:cNvSpPr/>
          <p:nvPr/>
        </p:nvSpPr>
        <p:spPr>
          <a:xfrm>
            <a:off x="3899833" y="8673215"/>
            <a:ext cx="252000" cy="252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E4903C7-C0E8-9D12-377F-7FBF6571AF2C}"/>
              </a:ext>
            </a:extLst>
          </p:cNvPr>
          <p:cNvSpPr/>
          <p:nvPr/>
        </p:nvSpPr>
        <p:spPr>
          <a:xfrm>
            <a:off x="3242190" y="8670032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83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DFA54D4-3BC6-B939-3F3B-6499FDC86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57" y="7544433"/>
            <a:ext cx="2324424" cy="147658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C244E23-06BF-0F85-89D0-2A9689662A51}"/>
              </a:ext>
            </a:extLst>
          </p:cNvPr>
          <p:cNvSpPr/>
          <p:nvPr/>
        </p:nvSpPr>
        <p:spPr>
          <a:xfrm>
            <a:off x="3136012" y="4122416"/>
            <a:ext cx="2380451" cy="54871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0E329E-C426-FDF5-7472-C693F8B51582}"/>
              </a:ext>
            </a:extLst>
          </p:cNvPr>
          <p:cNvSpPr/>
          <p:nvPr/>
        </p:nvSpPr>
        <p:spPr>
          <a:xfrm rot="10800000">
            <a:off x="3196507" y="5727482"/>
            <a:ext cx="2319956" cy="33006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035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Tríades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41" name="titulo_terça_maior">
            <a:extLst>
              <a:ext uri="{FF2B5EF4-FFF2-40B4-BE49-F238E27FC236}">
                <a16:creationId xmlns:a16="http://schemas.microsoft.com/office/drawing/2014/main" id="{B60BEE46-7EBD-083B-63C8-1393A7FAE1B5}"/>
              </a:ext>
            </a:extLst>
          </p:cNvPr>
          <p:cNvSpPr txBox="1"/>
          <p:nvPr/>
        </p:nvSpPr>
        <p:spPr>
          <a:xfrm>
            <a:off x="872407" y="2210735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Tríade diminuta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42" name="texto_componente">
            <a:extLst>
              <a:ext uri="{FF2B5EF4-FFF2-40B4-BE49-F238E27FC236}">
                <a16:creationId xmlns:a16="http://schemas.microsoft.com/office/drawing/2014/main" id="{694A8863-BD9D-1BFE-8534-C811DF1EA105}"/>
              </a:ext>
            </a:extLst>
          </p:cNvPr>
          <p:cNvSpPr txBox="1"/>
          <p:nvPr/>
        </p:nvSpPr>
        <p:spPr>
          <a:xfrm>
            <a:off x="1592496" y="2708996"/>
            <a:ext cx="6183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Para formar uma tríade diminuta, devemos começar pela nota fundamental (Tônica). Depois devemos adicionar uma nota no intervalo de terça menor (três  semitons a frente da tônica)  e uma quinta diminuta (seis semitons a frente da tônica)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50B49F-6ECA-12C5-5007-F22B97B5CC3A}"/>
              </a:ext>
            </a:extLst>
          </p:cNvPr>
          <p:cNvSpPr txBox="1"/>
          <p:nvPr/>
        </p:nvSpPr>
        <p:spPr>
          <a:xfrm>
            <a:off x="2283739" y="4751537"/>
            <a:ext cx="4800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Podemos ver um exemplo abaixo:</a:t>
            </a:r>
          </a:p>
          <a:p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vermelha (Tônica)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laranja (Terça menor)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verde (Quinta diminuta)</a:t>
            </a:r>
          </a:p>
          <a:p>
            <a:endParaRPr lang="pt-BR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E4903C7-C0E8-9D12-377F-7FBF6571AF2C}"/>
              </a:ext>
            </a:extLst>
          </p:cNvPr>
          <p:cNvSpPr/>
          <p:nvPr/>
        </p:nvSpPr>
        <p:spPr>
          <a:xfrm>
            <a:off x="3278766" y="8670032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4201E42-30E0-C3A7-510B-F1B2D7203399}"/>
              </a:ext>
            </a:extLst>
          </p:cNvPr>
          <p:cNvSpPr/>
          <p:nvPr/>
        </p:nvSpPr>
        <p:spPr>
          <a:xfrm>
            <a:off x="4470992" y="8088499"/>
            <a:ext cx="216000" cy="216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64C5507-881C-197A-BA14-15CBC171342A}"/>
              </a:ext>
            </a:extLst>
          </p:cNvPr>
          <p:cNvSpPr/>
          <p:nvPr/>
        </p:nvSpPr>
        <p:spPr>
          <a:xfrm>
            <a:off x="3788240" y="8082403"/>
            <a:ext cx="216000" cy="216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4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1AB3DDA-BE58-AEDD-A23E-BDAEF48C4B42}"/>
              </a:ext>
            </a:extLst>
          </p:cNvPr>
          <p:cNvSpPr/>
          <p:nvPr/>
        </p:nvSpPr>
        <p:spPr>
          <a:xfrm>
            <a:off x="1138164" y="7209032"/>
            <a:ext cx="7128935" cy="1175657"/>
          </a:xfrm>
          <a:prstGeom prst="roundRect">
            <a:avLst>
              <a:gd name="adj" fmla="val 251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algn="ctr"/>
            <a:r>
              <a:rPr lang="pt-BR" dirty="0"/>
              <a:t> </a:t>
            </a:r>
          </a:p>
        </p:txBody>
      </p:sp>
      <p:sp>
        <p:nvSpPr>
          <p:cNvPr id="6" name="subtitulo_componente">
            <a:extLst>
              <a:ext uri="{FF2B5EF4-FFF2-40B4-BE49-F238E27FC236}">
                <a16:creationId xmlns:a16="http://schemas.microsoft.com/office/drawing/2014/main" id="{1818A027-C5BF-5630-2D14-EFD69FECEF54}"/>
              </a:ext>
            </a:extLst>
          </p:cNvPr>
          <p:cNvSpPr txBox="1"/>
          <p:nvPr/>
        </p:nvSpPr>
        <p:spPr>
          <a:xfrm>
            <a:off x="2409346" y="7498017"/>
            <a:ext cx="5366111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  <a:cs typeface="Dubai Light" panose="020B0303030403030204" pitchFamily="34" charset="-78"/>
              </a:rPr>
              <a:t>INTRODUÇÃO A TRÍADES</a:t>
            </a:r>
          </a:p>
          <a:p>
            <a:endParaRPr lang="pt-BR" dirty="0">
              <a:solidFill>
                <a:sysClr val="windowText" lastClr="000000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9" name="Linha">
            <a:extLst>
              <a:ext uri="{FF2B5EF4-FFF2-40B4-BE49-F238E27FC236}">
                <a16:creationId xmlns:a16="http://schemas.microsoft.com/office/drawing/2014/main" id="{5AE05B9F-C2C4-2DA5-3401-9763D24C1BD7}"/>
              </a:ext>
            </a:extLst>
          </p:cNvPr>
          <p:cNvSpPr/>
          <p:nvPr/>
        </p:nvSpPr>
        <p:spPr>
          <a:xfrm>
            <a:off x="1781057" y="5944959"/>
            <a:ext cx="5994400" cy="101616"/>
          </a:xfrm>
          <a:prstGeom prst="rect">
            <a:avLst/>
          </a:prstGeom>
          <a:gradFill>
            <a:gsLst>
              <a:gs pos="45000">
                <a:srgbClr val="D9943D"/>
              </a:gs>
              <a:gs pos="45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D087152C-3DCB-D5BA-883E-6691F352517E}"/>
              </a:ext>
            </a:extLst>
          </p:cNvPr>
          <p:cNvSpPr txBox="1"/>
          <p:nvPr/>
        </p:nvSpPr>
        <p:spPr>
          <a:xfrm>
            <a:off x="2483049" y="4493517"/>
            <a:ext cx="45770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1C2232"/>
                </a:solidFill>
                <a:latin typeface="Impact" panose="020B0806030902050204" pitchFamily="34" charset="0"/>
                <a:ea typeface="Ebrima" panose="02000000000000000000" pitchFamily="2" charset="0"/>
                <a:cs typeface="Ebrima" panose="02000000000000000000" pitchFamily="2" charset="0"/>
              </a:rPr>
              <a:t>Capítulo 1</a:t>
            </a:r>
          </a:p>
          <a:p>
            <a:endParaRPr lang="pt-BR" sz="8000" dirty="0">
              <a:solidFill>
                <a:srgbClr val="1C22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titulo_componente_sombra">
            <a:extLst>
              <a:ext uri="{FF2B5EF4-FFF2-40B4-BE49-F238E27FC236}">
                <a16:creationId xmlns:a16="http://schemas.microsoft.com/office/drawing/2014/main" id="{5A356031-E830-AC6C-8A5A-D11F7155EC7A}"/>
              </a:ext>
            </a:extLst>
          </p:cNvPr>
          <p:cNvSpPr txBox="1"/>
          <p:nvPr/>
        </p:nvSpPr>
        <p:spPr>
          <a:xfrm>
            <a:off x="2483049" y="4430521"/>
            <a:ext cx="457704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 w="38100"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1C2232"/>
                </a:solidFill>
                <a:latin typeface="Impact" panose="020B0806030902050204" pitchFamily="34" charset="0"/>
                <a:ea typeface="Ebrima" panose="02000000000000000000" pitchFamily="2" charset="0"/>
                <a:cs typeface="Ebrima" panose="02000000000000000000" pitchFamily="2" charset="0"/>
              </a:rPr>
              <a:t>Capítulo 1</a:t>
            </a:r>
          </a:p>
          <a:p>
            <a:endParaRPr lang="pt-BR" sz="8000" dirty="0">
              <a:ln w="38100">
                <a:solidFill>
                  <a:schemeClr val="tx1"/>
                </a:solidFill>
              </a:ln>
              <a:solidFill>
                <a:srgbClr val="1921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3" name="adesivo_piano">
            <a:extLst>
              <a:ext uri="{FF2B5EF4-FFF2-40B4-BE49-F238E27FC236}">
                <a16:creationId xmlns:a16="http://schemas.microsoft.com/office/drawing/2014/main" id="{3143561C-D190-171C-761B-35CE1A2FE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696" y="11223092"/>
            <a:ext cx="1702741" cy="9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0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93F15D03-230B-E838-5672-435202C032A9}"/>
              </a:ext>
            </a:extLst>
          </p:cNvPr>
          <p:cNvSpPr txBox="1"/>
          <p:nvPr/>
        </p:nvSpPr>
        <p:spPr>
          <a:xfrm>
            <a:off x="1402239" y="2741227"/>
            <a:ext cx="65171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 que são tríades?</a:t>
            </a:r>
          </a:p>
          <a:p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Tríades são acordes formados por três notas. Elas são a base de muitos </a:t>
            </a: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acordes usados na música ocidental e são fundamentais para qualquer pianista. Vamos aprender como montá-las de forma simples e prática.</a:t>
            </a:r>
            <a:br>
              <a:rPr lang="pt-BR" sz="1600" dirty="0">
                <a:solidFill>
                  <a:schemeClr val="bg1"/>
                </a:solidFill>
              </a:rPr>
            </a:b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9529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Introdução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93EFB1-B6C0-6DE6-4A5F-C7484A09DDDA}"/>
              </a:ext>
            </a:extLst>
          </p:cNvPr>
          <p:cNvSpPr txBox="1"/>
          <p:nvPr/>
        </p:nvSpPr>
        <p:spPr>
          <a:xfrm>
            <a:off x="1402239" y="5245757"/>
            <a:ext cx="576600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Estrutura Básica das Tríades: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Uma tríade é formada por três notas: a nota fundamental (ou tônica), a terça e a quinta. Essas notas são chamadas assim porque são extraídas da escala de acordo com seus intervalos.</a:t>
            </a:r>
          </a:p>
        </p:txBody>
      </p:sp>
      <p:pic>
        <p:nvPicPr>
          <p:cNvPr id="10" name="adesivo_piano">
            <a:extLst>
              <a:ext uri="{FF2B5EF4-FFF2-40B4-BE49-F238E27FC236}">
                <a16:creationId xmlns:a16="http://schemas.microsoft.com/office/drawing/2014/main" id="{B5A7C413-B780-CC22-FF91-E68CB9B5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23" y="11458338"/>
            <a:ext cx="1702741" cy="972425"/>
          </a:xfrm>
          <a:prstGeom prst="rect">
            <a:avLst/>
          </a:prstGeom>
        </p:spPr>
      </p:pic>
      <p:pic>
        <p:nvPicPr>
          <p:cNvPr id="1026" name="Picture 2" descr="Tríades Maiores - Acordes no teclado ⋆ Escola de Música On">
            <a:extLst>
              <a:ext uri="{FF2B5EF4-FFF2-40B4-BE49-F238E27FC236}">
                <a16:creationId xmlns:a16="http://schemas.microsoft.com/office/drawing/2014/main" id="{B2E6F7B9-92AE-BADC-EE9C-DFE556966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94" y="8538835"/>
            <a:ext cx="4423579" cy="35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36F0B6D-1597-06DC-D346-D650EFC8BBF7}"/>
              </a:ext>
            </a:extLst>
          </p:cNvPr>
          <p:cNvSpPr txBox="1"/>
          <p:nvPr/>
        </p:nvSpPr>
        <p:spPr>
          <a:xfrm>
            <a:off x="2101883" y="7504066"/>
            <a:ext cx="480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Aqui estão alguns exemplos de tríades no tom de C (Dó maior):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545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93F15D03-230B-E838-5672-435202C032A9}"/>
              </a:ext>
            </a:extLst>
          </p:cNvPr>
          <p:cNvSpPr txBox="1"/>
          <p:nvPr/>
        </p:nvSpPr>
        <p:spPr>
          <a:xfrm>
            <a:off x="1052407" y="5041639"/>
            <a:ext cx="6183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Antes de explorar a formação das tríades, é essencial entender o conceito de intervalos, tons e semitons.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035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Tríades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2" name="texto_componente">
            <a:extLst>
              <a:ext uri="{FF2B5EF4-FFF2-40B4-BE49-F238E27FC236}">
                <a16:creationId xmlns:a16="http://schemas.microsoft.com/office/drawing/2014/main" id="{16A8DFB7-AA92-4295-4E00-06CEBFE20B91}"/>
              </a:ext>
            </a:extLst>
          </p:cNvPr>
          <p:cNvSpPr txBox="1"/>
          <p:nvPr/>
        </p:nvSpPr>
        <p:spPr>
          <a:xfrm>
            <a:off x="1052407" y="5956042"/>
            <a:ext cx="618308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 que são Intervalos? </a:t>
            </a:r>
          </a:p>
          <a:p>
            <a:endParaRPr lang="pt-BR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De forma básica, um  intervalo é a distância entre duas notas, ou também podemos definir como o espaço ou a distância que está entre a nota inicial (tônica) e a nota final. </a:t>
            </a:r>
          </a:p>
          <a:p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Por exemplo, o intervalo  entre notas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  e  </a:t>
            </a:r>
            <a:r>
              <a:rPr lang="pt-BR" sz="1600" i="1" dirty="0" err="1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é  um intervalo de  “Terça”, pois na escala do tom de C (Dó maior), a nota E (Mi maior) é a terceira nota da escala, fazendo um distância percorrida de 3 notas a partir do ponto de partida que foi a nota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, até chegar ao destino final que é a nota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7D9FB0-F013-2F6A-CC56-B3837A0C4E58}"/>
              </a:ext>
            </a:extLst>
          </p:cNvPr>
          <p:cNvSpPr txBox="1"/>
          <p:nvPr/>
        </p:nvSpPr>
        <p:spPr>
          <a:xfrm>
            <a:off x="1052407" y="2221639"/>
            <a:ext cx="4800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Tipos de Tríades: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Existem quatro tipos principais de tríades:</a:t>
            </a:r>
          </a:p>
          <a:p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Maior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Menor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Aumentada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Diminuta</a:t>
            </a:r>
            <a:endParaRPr lang="pt-BR" sz="1600" dirty="0">
              <a:latin typeface="Bahnschrift Light" panose="020B0502040204020203" pitchFamily="34" charset="0"/>
            </a:endParaRPr>
          </a:p>
        </p:txBody>
      </p:sp>
      <p:pic>
        <p:nvPicPr>
          <p:cNvPr id="2050" name="Picture 2" descr="Intervalos Musicais - Guia Definitivo ⋆ Escola de Música On">
            <a:extLst>
              <a:ext uri="{FF2B5EF4-FFF2-40B4-BE49-F238E27FC236}">
                <a16:creationId xmlns:a16="http://schemas.microsoft.com/office/drawing/2014/main" id="{FD35EE8E-D67C-87E8-65CF-0D33A2CD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665" y="10579961"/>
            <a:ext cx="2504906" cy="16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848411F-2CDC-D170-A73C-65189967796F}"/>
              </a:ext>
            </a:extLst>
          </p:cNvPr>
          <p:cNvSpPr txBox="1"/>
          <p:nvPr/>
        </p:nvSpPr>
        <p:spPr>
          <a:xfrm>
            <a:off x="799241" y="9483719"/>
            <a:ext cx="710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Abaixo podemos ver um exemplo abaixo de um intervalo de  “terça maior” no tom de </a:t>
            </a:r>
            <a:r>
              <a:rPr lang="pt-BR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C  </a:t>
            </a: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(Dó maior):</a:t>
            </a:r>
            <a:endParaRPr lang="pt-BR" sz="2400" i="1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1D2B0E-91C2-4109-3799-5CA111BCA9CB}"/>
              </a:ext>
            </a:extLst>
          </p:cNvPr>
          <p:cNvSpPr txBox="1"/>
          <p:nvPr/>
        </p:nvSpPr>
        <p:spPr>
          <a:xfrm>
            <a:off x="3078151" y="11510651"/>
            <a:ext cx="17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1     2    3</a:t>
            </a:r>
          </a:p>
        </p:txBody>
      </p:sp>
    </p:spTree>
    <p:extLst>
      <p:ext uri="{BB962C8B-B14F-4D97-AF65-F5344CB8AC3E}">
        <p14:creationId xmlns:p14="http://schemas.microsoft.com/office/powerpoint/2010/main" val="330662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93F15D03-230B-E838-5672-435202C032A9}"/>
              </a:ext>
            </a:extLst>
          </p:cNvPr>
          <p:cNvSpPr txBox="1"/>
          <p:nvPr/>
        </p:nvSpPr>
        <p:spPr>
          <a:xfrm>
            <a:off x="1166985" y="2255907"/>
            <a:ext cx="6183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Os intervalos são medidos em tons e semitons. Diante disso, vamos conhecer o que eles são: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035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Tríades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2D4B07FC-512D-3FD4-2869-8D990024D02A}"/>
              </a:ext>
            </a:extLst>
          </p:cNvPr>
          <p:cNvSpPr txBox="1"/>
          <p:nvPr/>
        </p:nvSpPr>
        <p:spPr>
          <a:xfrm>
            <a:off x="1052407" y="3455380"/>
            <a:ext cx="618308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Tons e Semitons:</a:t>
            </a:r>
          </a:p>
          <a:p>
            <a:endParaRPr lang="pt-BR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Semitom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 É o menor intervalo entre duas notas na música ocidental. No piano, é a distância entre uma tecla e a tecla imediatamente adjacente (após ela), seja branca ou preta.</a:t>
            </a:r>
          </a:p>
          <a:p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	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Exemplo: A distância entre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 (Dó) 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 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C# (Dó sustenido)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	é de um semitom.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Tom: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É composto por dois semitons. No piano, é a distância entre duas teclas com uma tecla no meio.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	Exemplo: A distância entre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 (Dó) 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 (Ré)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é de um  tom.</a:t>
            </a: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	</a:t>
            </a:r>
            <a:b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endParaRPr lang="pt-BR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F537F8-3398-B326-9CA7-5CC2CDD94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2" y="9506964"/>
            <a:ext cx="5093347" cy="261798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82420-A971-F0C2-1005-0CC7631C2BCA}"/>
              </a:ext>
            </a:extLst>
          </p:cNvPr>
          <p:cNvSpPr txBox="1"/>
          <p:nvPr/>
        </p:nvSpPr>
        <p:spPr>
          <a:xfrm>
            <a:off x="1743650" y="7840967"/>
            <a:ext cx="480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Podemos ver como exemplo a imagem a seguir, onde as bolas vermelhas representam um tom e as pretas um semitom:</a:t>
            </a:r>
          </a:p>
        </p:txBody>
      </p:sp>
    </p:spTree>
    <p:extLst>
      <p:ext uri="{BB962C8B-B14F-4D97-AF65-F5344CB8AC3E}">
        <p14:creationId xmlns:p14="http://schemas.microsoft.com/office/powerpoint/2010/main" val="393901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035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Tríades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16A8DFB7-AA92-4295-4E00-06CEBFE20B91}"/>
              </a:ext>
            </a:extLst>
          </p:cNvPr>
          <p:cNvSpPr txBox="1"/>
          <p:nvPr/>
        </p:nvSpPr>
        <p:spPr>
          <a:xfrm>
            <a:off x="962407" y="3886622"/>
            <a:ext cx="618308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Principais Intervalos Usados nas Tríades:</a:t>
            </a:r>
          </a:p>
          <a:p>
            <a:endParaRPr lang="pt-BR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pt-BR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Terça Maior: 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Intervalo de dois tons (quatro semitons)</a:t>
            </a:r>
          </a:p>
          <a:p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Terça Menor: 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Intervalo de um tom e meio (três semitons).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Quinta Justa: 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Intervalo de três tons e meio (sete semitons).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Quinta Diminuta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Intervalo de três tons (seis semitons).</a:t>
            </a:r>
          </a:p>
          <a:p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Quinta Aumentada: 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Intervalo de quatro tons (oito semitons).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8E2FD5-3C83-E27D-63CB-2CE422279BDF}"/>
              </a:ext>
            </a:extLst>
          </p:cNvPr>
          <p:cNvSpPr txBox="1"/>
          <p:nvPr/>
        </p:nvSpPr>
        <p:spPr>
          <a:xfrm>
            <a:off x="1052407" y="2273507"/>
            <a:ext cx="4800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Existem  diversos tipos de intervalos, porém nesse momento iremos apenas abordar os principais e essenciais para a criação de um tríade. Logo abaixo podemos ver alguns deles:</a:t>
            </a:r>
            <a:endParaRPr lang="pt-BR" dirty="0"/>
          </a:p>
        </p:txBody>
      </p:sp>
      <p:sp>
        <p:nvSpPr>
          <p:cNvPr id="4" name="titulo_terça_maior">
            <a:extLst>
              <a:ext uri="{FF2B5EF4-FFF2-40B4-BE49-F238E27FC236}">
                <a16:creationId xmlns:a16="http://schemas.microsoft.com/office/drawing/2014/main" id="{8050A3C6-AE92-8E1E-726E-830489D64D16}"/>
              </a:ext>
            </a:extLst>
          </p:cNvPr>
          <p:cNvSpPr txBox="1"/>
          <p:nvPr/>
        </p:nvSpPr>
        <p:spPr>
          <a:xfrm>
            <a:off x="988968" y="8279296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Terça maior: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4D69A31A-E2A2-825E-9863-E0EB02770DE4}"/>
              </a:ext>
            </a:extLst>
          </p:cNvPr>
          <p:cNvSpPr txBox="1"/>
          <p:nvPr/>
        </p:nvSpPr>
        <p:spPr>
          <a:xfrm>
            <a:off x="1709057" y="8777557"/>
            <a:ext cx="61830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É quatro semitons a frente da nota inicial (Tônica), como o exemplo abaixo no tom de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C,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onde os círculos laranjas representam os semitons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foto_terça_maior" descr="Intervalos Musicais - Guia Definitivo ⋆ Escola de Música On">
            <a:extLst>
              <a:ext uri="{FF2B5EF4-FFF2-40B4-BE49-F238E27FC236}">
                <a16:creationId xmlns:a16="http://schemas.microsoft.com/office/drawing/2014/main" id="{9304E7C2-9410-37D3-788D-9B11CBC65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03" y="10528093"/>
            <a:ext cx="2429877" cy="15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E230E99D-0BC6-CB31-B961-57009D1B93FB}"/>
              </a:ext>
            </a:extLst>
          </p:cNvPr>
          <p:cNvSpPr/>
          <p:nvPr/>
        </p:nvSpPr>
        <p:spPr>
          <a:xfrm>
            <a:off x="3947612" y="11007288"/>
            <a:ext cx="226363" cy="2276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944B174-9113-B819-DAD9-568CD10B5E81}"/>
              </a:ext>
            </a:extLst>
          </p:cNvPr>
          <p:cNvSpPr/>
          <p:nvPr/>
        </p:nvSpPr>
        <p:spPr>
          <a:xfrm>
            <a:off x="3602081" y="11006921"/>
            <a:ext cx="226363" cy="2276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C511630-37D4-8158-637C-D81BC44DADD7}"/>
              </a:ext>
            </a:extLst>
          </p:cNvPr>
          <p:cNvSpPr/>
          <p:nvPr/>
        </p:nvSpPr>
        <p:spPr>
          <a:xfrm>
            <a:off x="4128585" y="11684752"/>
            <a:ext cx="226363" cy="2276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2CDF0BA0-1CE0-6063-FE8F-C28229895E72}"/>
              </a:ext>
            </a:extLst>
          </p:cNvPr>
          <p:cNvSpPr/>
          <p:nvPr/>
        </p:nvSpPr>
        <p:spPr>
          <a:xfrm rot="12465309">
            <a:off x="3946335" y="11340871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EA8EE104-615B-6B82-C6C7-1FAD91560C55}"/>
              </a:ext>
            </a:extLst>
          </p:cNvPr>
          <p:cNvSpPr/>
          <p:nvPr/>
        </p:nvSpPr>
        <p:spPr>
          <a:xfrm rot="12465309">
            <a:off x="3532680" y="11362643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Baixo 35">
            <a:extLst>
              <a:ext uri="{FF2B5EF4-FFF2-40B4-BE49-F238E27FC236}">
                <a16:creationId xmlns:a16="http://schemas.microsoft.com/office/drawing/2014/main" id="{D50DC2BE-695F-83A8-5570-4FE958840FC0}"/>
              </a:ext>
            </a:extLst>
          </p:cNvPr>
          <p:cNvSpPr/>
          <p:nvPr/>
        </p:nvSpPr>
        <p:spPr>
          <a:xfrm rot="20056610">
            <a:off x="3735877" y="11362642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Baixo 36">
            <a:extLst>
              <a:ext uri="{FF2B5EF4-FFF2-40B4-BE49-F238E27FC236}">
                <a16:creationId xmlns:a16="http://schemas.microsoft.com/office/drawing/2014/main" id="{57E51965-7FD6-D1C1-3670-E54FFBB28ABB}"/>
              </a:ext>
            </a:extLst>
          </p:cNvPr>
          <p:cNvSpPr/>
          <p:nvPr/>
        </p:nvSpPr>
        <p:spPr>
          <a:xfrm rot="19980733">
            <a:off x="4142277" y="11362643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3734A7D6-1712-6FD7-63E2-19C98686FABA}"/>
              </a:ext>
            </a:extLst>
          </p:cNvPr>
          <p:cNvSpPr/>
          <p:nvPr/>
        </p:nvSpPr>
        <p:spPr>
          <a:xfrm>
            <a:off x="3758470" y="11692011"/>
            <a:ext cx="226363" cy="2276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1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m 57">
            <a:extLst>
              <a:ext uri="{FF2B5EF4-FFF2-40B4-BE49-F238E27FC236}">
                <a16:creationId xmlns:a16="http://schemas.microsoft.com/office/drawing/2014/main" id="{780EC1B7-F33E-A838-D013-EF756A98A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54" y="9087088"/>
            <a:ext cx="2295014" cy="1470317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BE8E2A68-67DF-3A0E-E6D9-43E5E8564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33" y="4690989"/>
            <a:ext cx="2276573" cy="1458503"/>
          </a:xfrm>
          <a:prstGeom prst="rect">
            <a:avLst/>
          </a:prstGeom>
        </p:spPr>
      </p:pic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035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Tríades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4" name="titulo_terça_maior">
            <a:extLst>
              <a:ext uri="{FF2B5EF4-FFF2-40B4-BE49-F238E27FC236}">
                <a16:creationId xmlns:a16="http://schemas.microsoft.com/office/drawing/2014/main" id="{8050A3C6-AE92-8E1E-726E-830489D64D16}"/>
              </a:ext>
            </a:extLst>
          </p:cNvPr>
          <p:cNvSpPr txBox="1"/>
          <p:nvPr/>
        </p:nvSpPr>
        <p:spPr>
          <a:xfrm>
            <a:off x="988968" y="2299414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Terça menor: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4D69A31A-E2A2-825E-9863-E0EB02770DE4}"/>
              </a:ext>
            </a:extLst>
          </p:cNvPr>
          <p:cNvSpPr txBox="1"/>
          <p:nvPr/>
        </p:nvSpPr>
        <p:spPr>
          <a:xfrm>
            <a:off x="1709057" y="2797675"/>
            <a:ext cx="61830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É três semitons a frente da nota inicial (Tônica), ou um semitom atrás da terça maior. Podemos ver o exemplo abaixo no tom de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C,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onde os círculos laranjas representam os semitons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230E99D-0BC6-CB31-B961-57009D1B93FB}"/>
              </a:ext>
            </a:extLst>
          </p:cNvPr>
          <p:cNvSpPr/>
          <p:nvPr/>
        </p:nvSpPr>
        <p:spPr>
          <a:xfrm>
            <a:off x="3947612" y="5027406"/>
            <a:ext cx="226363" cy="2276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944B174-9113-B819-DAD9-568CD10B5E81}"/>
              </a:ext>
            </a:extLst>
          </p:cNvPr>
          <p:cNvSpPr/>
          <p:nvPr/>
        </p:nvSpPr>
        <p:spPr>
          <a:xfrm>
            <a:off x="3602081" y="5027039"/>
            <a:ext cx="226363" cy="2276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9824962-3BCE-6611-4676-925FC4925029}"/>
              </a:ext>
            </a:extLst>
          </p:cNvPr>
          <p:cNvSpPr/>
          <p:nvPr/>
        </p:nvSpPr>
        <p:spPr>
          <a:xfrm>
            <a:off x="3772986" y="5770190"/>
            <a:ext cx="226363" cy="2276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2CDF0BA0-1CE0-6063-FE8F-C28229895E72}"/>
              </a:ext>
            </a:extLst>
          </p:cNvPr>
          <p:cNvSpPr/>
          <p:nvPr/>
        </p:nvSpPr>
        <p:spPr>
          <a:xfrm rot="12465309">
            <a:off x="3931821" y="5448073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EA8EE104-615B-6B82-C6C7-1FAD91560C55}"/>
              </a:ext>
            </a:extLst>
          </p:cNvPr>
          <p:cNvSpPr/>
          <p:nvPr/>
        </p:nvSpPr>
        <p:spPr>
          <a:xfrm rot="12820688">
            <a:off x="3561708" y="5440817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Baixo 35">
            <a:extLst>
              <a:ext uri="{FF2B5EF4-FFF2-40B4-BE49-F238E27FC236}">
                <a16:creationId xmlns:a16="http://schemas.microsoft.com/office/drawing/2014/main" id="{D50DC2BE-695F-83A8-5570-4FE958840FC0}"/>
              </a:ext>
            </a:extLst>
          </p:cNvPr>
          <p:cNvSpPr/>
          <p:nvPr/>
        </p:nvSpPr>
        <p:spPr>
          <a:xfrm rot="20056610">
            <a:off x="3750391" y="5440816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itulo_terça_maior">
            <a:extLst>
              <a:ext uri="{FF2B5EF4-FFF2-40B4-BE49-F238E27FC236}">
                <a16:creationId xmlns:a16="http://schemas.microsoft.com/office/drawing/2014/main" id="{B60BEE46-7EBD-083B-63C8-1393A7FAE1B5}"/>
              </a:ext>
            </a:extLst>
          </p:cNvPr>
          <p:cNvSpPr txBox="1"/>
          <p:nvPr/>
        </p:nvSpPr>
        <p:spPr>
          <a:xfrm>
            <a:off x="872407" y="6652109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Quinta justa: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42" name="texto_componente">
            <a:extLst>
              <a:ext uri="{FF2B5EF4-FFF2-40B4-BE49-F238E27FC236}">
                <a16:creationId xmlns:a16="http://schemas.microsoft.com/office/drawing/2014/main" id="{694A8863-BD9D-1BFE-8534-C811DF1EA105}"/>
              </a:ext>
            </a:extLst>
          </p:cNvPr>
          <p:cNvSpPr txBox="1"/>
          <p:nvPr/>
        </p:nvSpPr>
        <p:spPr>
          <a:xfrm>
            <a:off x="1592496" y="7150370"/>
            <a:ext cx="61830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É sete semitons a frente da nota inicial (Tônica). Podemos ver o exemplo abaixo no tom de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C,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onde os círculos laranjas representam os semitons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965487A-F0F9-4A93-7601-232F2D86D783}"/>
              </a:ext>
            </a:extLst>
          </p:cNvPr>
          <p:cNvSpPr/>
          <p:nvPr/>
        </p:nvSpPr>
        <p:spPr>
          <a:xfrm>
            <a:off x="4061701" y="9410103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125F9A4-E2D2-23C7-59D7-AB4311D543F7}"/>
              </a:ext>
            </a:extLst>
          </p:cNvPr>
          <p:cNvSpPr/>
          <p:nvPr/>
        </p:nvSpPr>
        <p:spPr>
          <a:xfrm>
            <a:off x="3730685" y="9409735"/>
            <a:ext cx="216000" cy="216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rgbClr val="FF0000"/>
              </a:solidFill>
            </a:endParaRPr>
          </a:p>
        </p:txBody>
      </p:sp>
      <p:sp>
        <p:nvSpPr>
          <p:cNvPr id="46" name="Seta: para Baixo 45">
            <a:extLst>
              <a:ext uri="{FF2B5EF4-FFF2-40B4-BE49-F238E27FC236}">
                <a16:creationId xmlns:a16="http://schemas.microsoft.com/office/drawing/2014/main" id="{A64BAA79-BF39-77EE-156F-2DB15D9D9667}"/>
              </a:ext>
            </a:extLst>
          </p:cNvPr>
          <p:cNvSpPr/>
          <p:nvPr/>
        </p:nvSpPr>
        <p:spPr>
          <a:xfrm rot="12465309">
            <a:off x="4060425" y="9772711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: para Baixo 46">
            <a:extLst>
              <a:ext uri="{FF2B5EF4-FFF2-40B4-BE49-F238E27FC236}">
                <a16:creationId xmlns:a16="http://schemas.microsoft.com/office/drawing/2014/main" id="{1D1523C1-F9DB-2438-51A1-C30C65EF8DC8}"/>
              </a:ext>
            </a:extLst>
          </p:cNvPr>
          <p:cNvSpPr/>
          <p:nvPr/>
        </p:nvSpPr>
        <p:spPr>
          <a:xfrm rot="12820688">
            <a:off x="3675798" y="9736427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C5B2F50E-F1FF-58A8-97E3-9658BDE6EA28}"/>
              </a:ext>
            </a:extLst>
          </p:cNvPr>
          <p:cNvSpPr/>
          <p:nvPr/>
        </p:nvSpPr>
        <p:spPr>
          <a:xfrm rot="20056610">
            <a:off x="3878995" y="9750940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FD258F6-8DB5-E243-C1AE-B3314E3A8C7B}"/>
              </a:ext>
            </a:extLst>
          </p:cNvPr>
          <p:cNvSpPr/>
          <p:nvPr/>
        </p:nvSpPr>
        <p:spPr>
          <a:xfrm>
            <a:off x="4707132" y="940540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3" name="Seta: para Baixo 52">
            <a:extLst>
              <a:ext uri="{FF2B5EF4-FFF2-40B4-BE49-F238E27FC236}">
                <a16:creationId xmlns:a16="http://schemas.microsoft.com/office/drawing/2014/main" id="{6C78402F-135C-8C88-D326-7CE8A9FF937C}"/>
              </a:ext>
            </a:extLst>
          </p:cNvPr>
          <p:cNvSpPr/>
          <p:nvPr/>
        </p:nvSpPr>
        <p:spPr>
          <a:xfrm rot="12820688">
            <a:off x="4670026" y="9772713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: para Baixo 53">
            <a:extLst>
              <a:ext uri="{FF2B5EF4-FFF2-40B4-BE49-F238E27FC236}">
                <a16:creationId xmlns:a16="http://schemas.microsoft.com/office/drawing/2014/main" id="{6EFD70BC-3CCB-919A-36E5-BA067CDF3264}"/>
              </a:ext>
            </a:extLst>
          </p:cNvPr>
          <p:cNvSpPr/>
          <p:nvPr/>
        </p:nvSpPr>
        <p:spPr>
          <a:xfrm rot="20056610">
            <a:off x="4873225" y="9787226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Seta: para Baixo 54">
            <a:extLst>
              <a:ext uri="{FF2B5EF4-FFF2-40B4-BE49-F238E27FC236}">
                <a16:creationId xmlns:a16="http://schemas.microsoft.com/office/drawing/2014/main" id="{E6F5A56A-47A2-3A6F-0C4C-71FD1A77DE4F}"/>
              </a:ext>
            </a:extLst>
          </p:cNvPr>
          <p:cNvSpPr/>
          <p:nvPr/>
        </p:nvSpPr>
        <p:spPr>
          <a:xfrm rot="20056610">
            <a:off x="4249108" y="9772713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Seta: para Baixo 55">
            <a:extLst>
              <a:ext uri="{FF2B5EF4-FFF2-40B4-BE49-F238E27FC236}">
                <a16:creationId xmlns:a16="http://schemas.microsoft.com/office/drawing/2014/main" id="{20DADABF-57C1-A1F1-2C75-F4AB0EF84F1A}"/>
              </a:ext>
            </a:extLst>
          </p:cNvPr>
          <p:cNvSpPr/>
          <p:nvPr/>
        </p:nvSpPr>
        <p:spPr>
          <a:xfrm rot="16200000">
            <a:off x="4437865" y="9887787"/>
            <a:ext cx="93378" cy="1228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4D79C5FB-47BC-493F-918F-16D776F82139}"/>
              </a:ext>
            </a:extLst>
          </p:cNvPr>
          <p:cNvSpPr/>
          <p:nvPr/>
        </p:nvSpPr>
        <p:spPr>
          <a:xfrm>
            <a:off x="4203478" y="10148989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A27C158-C05A-4117-8FCC-D7B0FE86ED3D}"/>
              </a:ext>
            </a:extLst>
          </p:cNvPr>
          <p:cNvSpPr/>
          <p:nvPr/>
        </p:nvSpPr>
        <p:spPr>
          <a:xfrm>
            <a:off x="3884191" y="10143117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A9A4FA0A-95AF-CAFC-9C7A-9DA1BA8D6061}"/>
              </a:ext>
            </a:extLst>
          </p:cNvPr>
          <p:cNvSpPr/>
          <p:nvPr/>
        </p:nvSpPr>
        <p:spPr>
          <a:xfrm>
            <a:off x="4512349" y="1014364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89E178B-B2B2-4E87-E99A-C6C6A2399435}"/>
              </a:ext>
            </a:extLst>
          </p:cNvPr>
          <p:cNvSpPr/>
          <p:nvPr/>
        </p:nvSpPr>
        <p:spPr>
          <a:xfrm>
            <a:off x="4831636" y="10266140"/>
            <a:ext cx="270589" cy="227166"/>
          </a:xfrm>
          <a:prstGeom prst="rect">
            <a:avLst/>
          </a:prstGeom>
          <a:solidFill>
            <a:srgbClr val="00A2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66C7B46-77E4-C225-DA4A-7650C03C4754}"/>
              </a:ext>
            </a:extLst>
          </p:cNvPr>
          <p:cNvSpPr/>
          <p:nvPr/>
        </p:nvSpPr>
        <p:spPr>
          <a:xfrm>
            <a:off x="4814492" y="10272490"/>
            <a:ext cx="18000" cy="198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6668F8-9395-6074-04DA-54E3ECD24365}"/>
              </a:ext>
            </a:extLst>
          </p:cNvPr>
          <p:cNvSpPr/>
          <p:nvPr/>
        </p:nvSpPr>
        <p:spPr>
          <a:xfrm>
            <a:off x="5103417" y="10282015"/>
            <a:ext cx="14400" cy="198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CAFC68DC-EA64-C14E-A405-C8FCBD8AAA7F}"/>
              </a:ext>
            </a:extLst>
          </p:cNvPr>
          <p:cNvSpPr/>
          <p:nvPr/>
        </p:nvSpPr>
        <p:spPr>
          <a:xfrm>
            <a:off x="4847765" y="10143117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A8C7587-2EA2-CE9C-E4A2-72C416215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76" y="8767513"/>
            <a:ext cx="2323809" cy="14761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8A78943-C879-A735-31E0-25F382DAE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13" y="4131846"/>
            <a:ext cx="2380451" cy="161592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C244E23-06BF-0F85-89D0-2A9689662A51}"/>
              </a:ext>
            </a:extLst>
          </p:cNvPr>
          <p:cNvSpPr/>
          <p:nvPr/>
        </p:nvSpPr>
        <p:spPr>
          <a:xfrm>
            <a:off x="3136012" y="4122416"/>
            <a:ext cx="2380451" cy="54871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40F8CBD-8C0A-0711-7F6F-1B53C434BF3A}"/>
              </a:ext>
            </a:extLst>
          </p:cNvPr>
          <p:cNvSpPr/>
          <p:nvPr/>
        </p:nvSpPr>
        <p:spPr>
          <a:xfrm rot="5400000">
            <a:off x="2529604" y="5042608"/>
            <a:ext cx="1073018" cy="33006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0E329E-C426-FDF5-7472-C693F8B51582}"/>
              </a:ext>
            </a:extLst>
          </p:cNvPr>
          <p:cNvSpPr/>
          <p:nvPr/>
        </p:nvSpPr>
        <p:spPr>
          <a:xfrm rot="10800000">
            <a:off x="3196507" y="5727482"/>
            <a:ext cx="2319956" cy="33006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035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Tríades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41" name="titulo_terça_maior">
            <a:extLst>
              <a:ext uri="{FF2B5EF4-FFF2-40B4-BE49-F238E27FC236}">
                <a16:creationId xmlns:a16="http://schemas.microsoft.com/office/drawing/2014/main" id="{B60BEE46-7EBD-083B-63C8-1393A7FAE1B5}"/>
              </a:ext>
            </a:extLst>
          </p:cNvPr>
          <p:cNvSpPr txBox="1"/>
          <p:nvPr/>
        </p:nvSpPr>
        <p:spPr>
          <a:xfrm>
            <a:off x="872407" y="2210735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Quinta diminuta: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42" name="texto_componente">
            <a:extLst>
              <a:ext uri="{FF2B5EF4-FFF2-40B4-BE49-F238E27FC236}">
                <a16:creationId xmlns:a16="http://schemas.microsoft.com/office/drawing/2014/main" id="{694A8863-BD9D-1BFE-8534-C811DF1EA105}"/>
              </a:ext>
            </a:extLst>
          </p:cNvPr>
          <p:cNvSpPr txBox="1"/>
          <p:nvPr/>
        </p:nvSpPr>
        <p:spPr>
          <a:xfrm>
            <a:off x="1592496" y="2708996"/>
            <a:ext cx="61830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É seis semitons a frente da nota inicial (Tônica), ou um semitom atrás da quinta justa, Podemos ver o exemplo abaixo no tom de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C,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onde os círculos laranjas representam os semitons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965487A-F0F9-4A93-7601-232F2D86D783}"/>
              </a:ext>
            </a:extLst>
          </p:cNvPr>
          <p:cNvSpPr/>
          <p:nvPr/>
        </p:nvSpPr>
        <p:spPr>
          <a:xfrm>
            <a:off x="3767550" y="475004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125F9A4-E2D2-23C7-59D7-AB4311D543F7}"/>
              </a:ext>
            </a:extLst>
          </p:cNvPr>
          <p:cNvSpPr/>
          <p:nvPr/>
        </p:nvSpPr>
        <p:spPr>
          <a:xfrm>
            <a:off x="3423834" y="4749674"/>
            <a:ext cx="216000" cy="216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rgbClr val="FF0000"/>
              </a:solidFill>
            </a:endParaRPr>
          </a:p>
        </p:txBody>
      </p:sp>
      <p:sp>
        <p:nvSpPr>
          <p:cNvPr id="46" name="Seta: para Baixo 45">
            <a:extLst>
              <a:ext uri="{FF2B5EF4-FFF2-40B4-BE49-F238E27FC236}">
                <a16:creationId xmlns:a16="http://schemas.microsoft.com/office/drawing/2014/main" id="{A64BAA79-BF39-77EE-156F-2DB15D9D9667}"/>
              </a:ext>
            </a:extLst>
          </p:cNvPr>
          <p:cNvSpPr/>
          <p:nvPr/>
        </p:nvSpPr>
        <p:spPr>
          <a:xfrm rot="12465309">
            <a:off x="3753574" y="5170708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: para Baixo 46">
            <a:extLst>
              <a:ext uri="{FF2B5EF4-FFF2-40B4-BE49-F238E27FC236}">
                <a16:creationId xmlns:a16="http://schemas.microsoft.com/office/drawing/2014/main" id="{1D1523C1-F9DB-2438-51A1-C30C65EF8DC8}"/>
              </a:ext>
            </a:extLst>
          </p:cNvPr>
          <p:cNvSpPr/>
          <p:nvPr/>
        </p:nvSpPr>
        <p:spPr>
          <a:xfrm rot="12820688">
            <a:off x="3368947" y="5163452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C5B2F50E-F1FF-58A8-97E3-9658BDE6EA28}"/>
              </a:ext>
            </a:extLst>
          </p:cNvPr>
          <p:cNvSpPr/>
          <p:nvPr/>
        </p:nvSpPr>
        <p:spPr>
          <a:xfrm rot="20056610">
            <a:off x="3572144" y="5177965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FD258F6-8DB5-E243-C1AE-B3314E3A8C7B}"/>
              </a:ext>
            </a:extLst>
          </p:cNvPr>
          <p:cNvSpPr/>
          <p:nvPr/>
        </p:nvSpPr>
        <p:spPr>
          <a:xfrm>
            <a:off x="4400281" y="4759855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3" name="Seta: para Baixo 52">
            <a:extLst>
              <a:ext uri="{FF2B5EF4-FFF2-40B4-BE49-F238E27FC236}">
                <a16:creationId xmlns:a16="http://schemas.microsoft.com/office/drawing/2014/main" id="{6C78402F-135C-8C88-D326-7CE8A9FF937C}"/>
              </a:ext>
            </a:extLst>
          </p:cNvPr>
          <p:cNvSpPr/>
          <p:nvPr/>
        </p:nvSpPr>
        <p:spPr>
          <a:xfrm rot="12820688">
            <a:off x="4319633" y="5214252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Seta: para Baixo 54">
            <a:extLst>
              <a:ext uri="{FF2B5EF4-FFF2-40B4-BE49-F238E27FC236}">
                <a16:creationId xmlns:a16="http://schemas.microsoft.com/office/drawing/2014/main" id="{E6F5A56A-47A2-3A6F-0C4C-71FD1A77DE4F}"/>
              </a:ext>
            </a:extLst>
          </p:cNvPr>
          <p:cNvSpPr/>
          <p:nvPr/>
        </p:nvSpPr>
        <p:spPr>
          <a:xfrm rot="20056610">
            <a:off x="3956771" y="5185224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Seta: para Baixo 55">
            <a:extLst>
              <a:ext uri="{FF2B5EF4-FFF2-40B4-BE49-F238E27FC236}">
                <a16:creationId xmlns:a16="http://schemas.microsoft.com/office/drawing/2014/main" id="{20DADABF-57C1-A1F1-2C75-F4AB0EF84F1A}"/>
              </a:ext>
            </a:extLst>
          </p:cNvPr>
          <p:cNvSpPr/>
          <p:nvPr/>
        </p:nvSpPr>
        <p:spPr>
          <a:xfrm rot="16200000">
            <a:off x="4131014" y="5343840"/>
            <a:ext cx="93378" cy="1228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CAFC68DC-EA64-C14E-A405-C8FCBD8AAA7F}"/>
              </a:ext>
            </a:extLst>
          </p:cNvPr>
          <p:cNvSpPr/>
          <p:nvPr/>
        </p:nvSpPr>
        <p:spPr>
          <a:xfrm>
            <a:off x="3599610" y="5449012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A27C158-C05A-4117-8FCC-D7B0FE86ED3D}"/>
              </a:ext>
            </a:extLst>
          </p:cNvPr>
          <p:cNvSpPr/>
          <p:nvPr/>
        </p:nvSpPr>
        <p:spPr>
          <a:xfrm>
            <a:off x="4252610" y="545851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titulo_terça_maior">
            <a:extLst>
              <a:ext uri="{FF2B5EF4-FFF2-40B4-BE49-F238E27FC236}">
                <a16:creationId xmlns:a16="http://schemas.microsoft.com/office/drawing/2014/main" id="{6AB4323C-5484-E9CC-BD0E-242C627D3F9B}"/>
              </a:ext>
            </a:extLst>
          </p:cNvPr>
          <p:cNvSpPr txBox="1"/>
          <p:nvPr/>
        </p:nvSpPr>
        <p:spPr>
          <a:xfrm>
            <a:off x="872407" y="6429525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Quinta aumentada: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F27B9229-8026-6DCB-9EC7-C83DDF06C104}"/>
              </a:ext>
            </a:extLst>
          </p:cNvPr>
          <p:cNvSpPr/>
          <p:nvPr/>
        </p:nvSpPr>
        <p:spPr>
          <a:xfrm rot="12465309">
            <a:off x="4775229" y="9508788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4091C861-C548-231B-FE9A-8B2BBF8E9250}"/>
              </a:ext>
            </a:extLst>
          </p:cNvPr>
          <p:cNvSpPr/>
          <p:nvPr/>
        </p:nvSpPr>
        <p:spPr>
          <a:xfrm rot="12820688">
            <a:off x="4402761" y="9501842"/>
            <a:ext cx="81209" cy="1960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F3D582B-3DC5-5889-C3ED-A6EDD7D26C3C}"/>
              </a:ext>
            </a:extLst>
          </p:cNvPr>
          <p:cNvSpPr/>
          <p:nvPr/>
        </p:nvSpPr>
        <p:spPr>
          <a:xfrm>
            <a:off x="2322284" y="7496134"/>
            <a:ext cx="3889829" cy="1391505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2F5EA65-587F-F885-2FF6-522D0CC6E9BE}"/>
              </a:ext>
            </a:extLst>
          </p:cNvPr>
          <p:cNvSpPr/>
          <p:nvPr/>
        </p:nvSpPr>
        <p:spPr>
          <a:xfrm>
            <a:off x="2659010" y="8856339"/>
            <a:ext cx="62030" cy="1615627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274D865C-18E9-11AC-2CB1-B921E5F003AA}"/>
              </a:ext>
            </a:extLst>
          </p:cNvPr>
          <p:cNvSpPr/>
          <p:nvPr/>
        </p:nvSpPr>
        <p:spPr>
          <a:xfrm>
            <a:off x="2685888" y="9959763"/>
            <a:ext cx="3668769" cy="427571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6EEDB8F4-DFC5-2AF5-A087-45666D082B2A}"/>
              </a:ext>
            </a:extLst>
          </p:cNvPr>
          <p:cNvSpPr/>
          <p:nvPr/>
        </p:nvSpPr>
        <p:spPr>
          <a:xfrm>
            <a:off x="6202153" y="8815973"/>
            <a:ext cx="125626" cy="181565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o_componente">
            <a:extLst>
              <a:ext uri="{FF2B5EF4-FFF2-40B4-BE49-F238E27FC236}">
                <a16:creationId xmlns:a16="http://schemas.microsoft.com/office/drawing/2014/main" id="{27C226B2-2448-7D0B-083F-611E0BBC5E08}"/>
              </a:ext>
            </a:extLst>
          </p:cNvPr>
          <p:cNvSpPr txBox="1"/>
          <p:nvPr/>
        </p:nvSpPr>
        <p:spPr>
          <a:xfrm>
            <a:off x="1549197" y="6853839"/>
            <a:ext cx="61830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É oito semitons a frente da nota inicial (Tônica), Podemos ver o exemplo abaixo no tom de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C,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onde os círculos laranjas representam os semitons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2ADBD32C-21C3-7909-DA45-E91F157F75FA}"/>
              </a:ext>
            </a:extLst>
          </p:cNvPr>
          <p:cNvSpPr/>
          <p:nvPr/>
        </p:nvSpPr>
        <p:spPr>
          <a:xfrm>
            <a:off x="3461208" y="930558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7C13CA6-FA43-4F95-EFC8-48080AAA21B9}"/>
              </a:ext>
            </a:extLst>
          </p:cNvPr>
          <p:cNvSpPr/>
          <p:nvPr/>
        </p:nvSpPr>
        <p:spPr>
          <a:xfrm>
            <a:off x="3961953" y="975225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73DC166C-A2D6-3691-72ED-57D7C9AA4CD1}"/>
              </a:ext>
            </a:extLst>
          </p:cNvPr>
          <p:cNvSpPr/>
          <p:nvPr/>
        </p:nvSpPr>
        <p:spPr>
          <a:xfrm>
            <a:off x="3637882" y="975216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39E54082-B30B-16D2-F507-095187EA9AEE}"/>
              </a:ext>
            </a:extLst>
          </p:cNvPr>
          <p:cNvSpPr/>
          <p:nvPr/>
        </p:nvSpPr>
        <p:spPr>
          <a:xfrm>
            <a:off x="3806647" y="931284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AA8FDC9-CED1-62C1-4AD1-18C537A32B8C}"/>
              </a:ext>
            </a:extLst>
          </p:cNvPr>
          <p:cNvSpPr/>
          <p:nvPr/>
        </p:nvSpPr>
        <p:spPr>
          <a:xfrm>
            <a:off x="4291426" y="974427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26ED849D-2944-13CD-D382-2401EA5AF431}"/>
              </a:ext>
            </a:extLst>
          </p:cNvPr>
          <p:cNvSpPr/>
          <p:nvPr/>
        </p:nvSpPr>
        <p:spPr>
          <a:xfrm>
            <a:off x="4467772" y="929832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9EF3F238-0643-8EFB-BB3C-8A4F040077FF}"/>
              </a:ext>
            </a:extLst>
          </p:cNvPr>
          <p:cNvSpPr/>
          <p:nvPr/>
        </p:nvSpPr>
        <p:spPr>
          <a:xfrm>
            <a:off x="4644850" y="974427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D37A89F5-9E04-280F-A44B-752576D2FCC7}"/>
              </a:ext>
            </a:extLst>
          </p:cNvPr>
          <p:cNvSpPr/>
          <p:nvPr/>
        </p:nvSpPr>
        <p:spPr>
          <a:xfrm>
            <a:off x="4799061" y="930049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2634D85-6C8E-D443-B319-EEE3D15FDF87}"/>
              </a:ext>
            </a:extLst>
          </p:cNvPr>
          <p:cNvSpPr/>
          <p:nvPr/>
        </p:nvSpPr>
        <p:spPr>
          <a:xfrm>
            <a:off x="3929522" y="5446322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94BE9E30-37FF-5BF9-0EF0-C1D16423FCED}"/>
              </a:ext>
            </a:extLst>
          </p:cNvPr>
          <p:cNvSpPr/>
          <p:nvPr/>
        </p:nvSpPr>
        <p:spPr>
          <a:xfrm rot="12820688">
            <a:off x="3415242" y="9501532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A9877038-4B28-1840-DE2E-0D5AEF028B14}"/>
              </a:ext>
            </a:extLst>
          </p:cNvPr>
          <p:cNvSpPr/>
          <p:nvPr/>
        </p:nvSpPr>
        <p:spPr>
          <a:xfrm rot="12820688">
            <a:off x="3758142" y="9493912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EBF10487-C7C3-B573-DC6B-3D7925A8F6EC}"/>
              </a:ext>
            </a:extLst>
          </p:cNvPr>
          <p:cNvSpPr/>
          <p:nvPr/>
        </p:nvSpPr>
        <p:spPr>
          <a:xfrm rot="20294512">
            <a:off x="3969316" y="9517657"/>
            <a:ext cx="77545" cy="1931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30F0AA58-4999-3B79-16FD-41E783EF1316}"/>
              </a:ext>
            </a:extLst>
          </p:cNvPr>
          <p:cNvSpPr/>
          <p:nvPr/>
        </p:nvSpPr>
        <p:spPr>
          <a:xfrm rot="20294512">
            <a:off x="3580696" y="9510037"/>
            <a:ext cx="77545" cy="1931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E13B5BE1-47B1-681D-A89F-8D45DAC8AE08}"/>
              </a:ext>
            </a:extLst>
          </p:cNvPr>
          <p:cNvSpPr/>
          <p:nvPr/>
        </p:nvSpPr>
        <p:spPr>
          <a:xfrm rot="16200000">
            <a:off x="4186193" y="9596837"/>
            <a:ext cx="84014" cy="1007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EDE244C2-D5A9-3ABA-6E31-6A4ACEB33044}"/>
              </a:ext>
            </a:extLst>
          </p:cNvPr>
          <p:cNvSpPr/>
          <p:nvPr/>
        </p:nvSpPr>
        <p:spPr>
          <a:xfrm rot="20294512">
            <a:off x="4609396" y="9517657"/>
            <a:ext cx="77545" cy="1931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56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6E02DF02-64EF-EF74-6DB6-88D7808DA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44" y="7561229"/>
            <a:ext cx="2323809" cy="147619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C244E23-06BF-0F85-89D0-2A9689662A51}"/>
              </a:ext>
            </a:extLst>
          </p:cNvPr>
          <p:cNvSpPr/>
          <p:nvPr/>
        </p:nvSpPr>
        <p:spPr>
          <a:xfrm>
            <a:off x="3136012" y="4122416"/>
            <a:ext cx="2380451" cy="54871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0E329E-C426-FDF5-7472-C693F8B51582}"/>
              </a:ext>
            </a:extLst>
          </p:cNvPr>
          <p:cNvSpPr/>
          <p:nvPr/>
        </p:nvSpPr>
        <p:spPr>
          <a:xfrm rot="10800000">
            <a:off x="3196507" y="5727482"/>
            <a:ext cx="2319956" cy="33006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035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Tríades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41" name="titulo_terça_maior">
            <a:extLst>
              <a:ext uri="{FF2B5EF4-FFF2-40B4-BE49-F238E27FC236}">
                <a16:creationId xmlns:a16="http://schemas.microsoft.com/office/drawing/2014/main" id="{B60BEE46-7EBD-083B-63C8-1393A7FAE1B5}"/>
              </a:ext>
            </a:extLst>
          </p:cNvPr>
          <p:cNvSpPr txBox="1"/>
          <p:nvPr/>
        </p:nvSpPr>
        <p:spPr>
          <a:xfrm>
            <a:off x="872407" y="2210735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Tríade maior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42" name="texto_componente">
            <a:extLst>
              <a:ext uri="{FF2B5EF4-FFF2-40B4-BE49-F238E27FC236}">
                <a16:creationId xmlns:a16="http://schemas.microsoft.com/office/drawing/2014/main" id="{694A8863-BD9D-1BFE-8534-C811DF1EA105}"/>
              </a:ext>
            </a:extLst>
          </p:cNvPr>
          <p:cNvSpPr txBox="1"/>
          <p:nvPr/>
        </p:nvSpPr>
        <p:spPr>
          <a:xfrm>
            <a:off x="1592496" y="2708996"/>
            <a:ext cx="6183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Para formar uma tríade maior, devemos começar pela nota fundamental (Tônica). Depois devemos adicionar uma nota no intervalo de terça maior (quatro semitons a frente da tônica)  e uma quinta justa (sete semitons a frente da tônica)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50B49F-6ECA-12C5-5007-F22B97B5CC3A}"/>
              </a:ext>
            </a:extLst>
          </p:cNvPr>
          <p:cNvSpPr txBox="1"/>
          <p:nvPr/>
        </p:nvSpPr>
        <p:spPr>
          <a:xfrm>
            <a:off x="2283739" y="4751537"/>
            <a:ext cx="4800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Podemos ver um exemplo abaixo:</a:t>
            </a:r>
          </a:p>
          <a:p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vermelha (Tônica)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laranja (Terça maior)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verde (Quinta justa)</a:t>
            </a:r>
          </a:p>
          <a:p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6B4D454-74CC-7E46-A484-D45AACE47467}"/>
              </a:ext>
            </a:extLst>
          </p:cNvPr>
          <p:cNvSpPr/>
          <p:nvPr/>
        </p:nvSpPr>
        <p:spPr>
          <a:xfrm>
            <a:off x="3917030" y="8700122"/>
            <a:ext cx="252000" cy="252000"/>
          </a:xfrm>
          <a:prstGeom prst="ellipse">
            <a:avLst/>
          </a:prstGeom>
          <a:solidFill>
            <a:srgbClr val="D9943D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6C14276-F505-E617-B86F-BF8D3803B6AB}"/>
              </a:ext>
            </a:extLst>
          </p:cNvPr>
          <p:cNvSpPr/>
          <p:nvPr/>
        </p:nvSpPr>
        <p:spPr>
          <a:xfrm>
            <a:off x="3248710" y="8702860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DBBBA7C-17CB-79CA-53DB-131D932F01D2}"/>
              </a:ext>
            </a:extLst>
          </p:cNvPr>
          <p:cNvSpPr/>
          <p:nvPr/>
        </p:nvSpPr>
        <p:spPr>
          <a:xfrm>
            <a:off x="4595056" y="8706343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69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1170</TotalTime>
  <Words>1023</Words>
  <Application>Microsoft Office PowerPoint</Application>
  <PresentationFormat>Papel A3 (297 x 420 mm)</PresentationFormat>
  <Paragraphs>121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Malgun Gothic Semilight</vt:lpstr>
      <vt:lpstr>Yu Gothic UI Semibold</vt:lpstr>
      <vt:lpstr>Arial</vt:lpstr>
      <vt:lpstr>Bahnschrift</vt:lpstr>
      <vt:lpstr>Bahnschrift Light</vt:lpstr>
      <vt:lpstr>Calibri</vt:lpstr>
      <vt:lpstr>Calibri Light</vt:lpstr>
      <vt:lpstr>Dubai Medium</vt:lpstr>
      <vt:lpstr>Ebrima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</dc:creator>
  <cp:lastModifiedBy>Jean</cp:lastModifiedBy>
  <cp:revision>16</cp:revision>
  <dcterms:created xsi:type="dcterms:W3CDTF">2024-05-16T15:15:51Z</dcterms:created>
  <dcterms:modified xsi:type="dcterms:W3CDTF">2024-06-06T13:52:37Z</dcterms:modified>
</cp:coreProperties>
</file>