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9"/>
  </p:notesMasterIdLst>
  <p:sldIdLst>
    <p:sldId id="256" r:id="rId2"/>
    <p:sldId id="258" r:id="rId3"/>
    <p:sldId id="260" r:id="rId4"/>
    <p:sldId id="308" r:id="rId5"/>
    <p:sldId id="310" r:id="rId6"/>
    <p:sldId id="309" r:id="rId7"/>
    <p:sldId id="311" r:id="rId8"/>
    <p:sldId id="312" r:id="rId9"/>
    <p:sldId id="313" r:id="rId10"/>
    <p:sldId id="314" r:id="rId11"/>
    <p:sldId id="315" r:id="rId12"/>
    <p:sldId id="321" r:id="rId13"/>
    <p:sldId id="323" r:id="rId14"/>
    <p:sldId id="322" r:id="rId15"/>
    <p:sldId id="318" r:id="rId16"/>
    <p:sldId id="319" r:id="rId17"/>
    <p:sldId id="320" r:id="rId18"/>
  </p:sldIdLst>
  <p:sldSz cx="9144000" cy="5143500" type="screen16x9"/>
  <p:notesSz cx="6858000" cy="9144000"/>
  <p:embeddedFontLst>
    <p:embeddedFont>
      <p:font typeface="Montserrat Medium" panose="020B0604020202020204" charset="0"/>
      <p:regular r:id="rId20"/>
      <p:bold r:id="rId21"/>
      <p:italic r:id="rId22"/>
      <p:boldItalic r:id="rId23"/>
    </p:embeddedFont>
    <p:embeddedFont>
      <p:font typeface="Raleway Medium" panose="020B0604020202020204" charset="0"/>
      <p:regular r:id="rId24"/>
      <p:bold r:id="rId25"/>
      <p:italic r:id="rId26"/>
      <p:boldItalic r:id="rId27"/>
    </p:embeddedFont>
    <p:embeddedFont>
      <p:font typeface="Oswald Medium" panose="020B0604020202020204" charset="0"/>
      <p:regular r:id="rId28"/>
      <p:bold r:id="rId29"/>
    </p:embeddedFont>
    <p:embeddedFont>
      <p:font typeface="Microsoft JhengHei Light" panose="020B0304030504040204" pitchFamily="34" charset="-120"/>
      <p:regular r:id="rId30"/>
    </p:embeddedFont>
    <p:embeddedFont>
      <p:font typeface="Montserrat" panose="020B0604020202020204" charset="0"/>
      <p:regular r:id="rId31"/>
      <p:bold r:id="rId32"/>
      <p:italic r:id="rId33"/>
      <p:boldItalic r:id="rId34"/>
    </p:embeddedFont>
    <p:embeddedFont>
      <p:font typeface="Oswald SemiBold" panose="020B0604020202020204" charset="0"/>
      <p:regular r:id="rId35"/>
      <p:bold r:id="rId36"/>
    </p:embeddedFont>
    <p:embeddedFont>
      <p:font typeface="Raleway ExtraBold" panose="020B0604020202020204" charset="0"/>
      <p:bold r:id="rId37"/>
      <p:boldItalic r:id="rId38"/>
    </p:embeddedFont>
    <p:embeddedFont>
      <p:font typeface="Microsoft JhengHei" panose="020B0604030504040204" pitchFamily="34" charset="-120"/>
      <p:regular r:id="rId39"/>
      <p:bold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A695EBA-393C-4D94-9ACA-11DE71F8CD09}">
  <a:tblStyle styleId="{1A695EBA-393C-4D94-9ACA-11DE71F8CD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7" d="100"/>
          <a:sy n="87" d="100"/>
        </p:scale>
        <p:origin x="112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font" Target="fonts/font20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font" Target="fonts/font2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B3792D-61A5-432B-A10D-78B35A8026A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80EBFBB-EA78-4076-8672-6554C32AA8A4}">
      <dgm:prSet phldrT="[Text]"/>
      <dgm:spPr/>
      <dgm:t>
        <a:bodyPr/>
        <a:lstStyle/>
        <a:p>
          <a:r>
            <a:rPr lang="en-US" dirty="0" smtClean="0"/>
            <a:t>Kafka Integration</a:t>
          </a:r>
          <a:endParaRPr lang="en-US" dirty="0"/>
        </a:p>
      </dgm:t>
    </dgm:pt>
    <dgm:pt modelId="{6E0A8E08-DD7E-4A64-9C8A-94F25F8F7B7E}" type="parTrans" cxnId="{CAB09590-3362-42BB-A7E9-4B180141DFE3}">
      <dgm:prSet/>
      <dgm:spPr/>
      <dgm:t>
        <a:bodyPr/>
        <a:lstStyle/>
        <a:p>
          <a:endParaRPr lang="en-US"/>
        </a:p>
      </dgm:t>
    </dgm:pt>
    <dgm:pt modelId="{D0EE6DED-56B0-4DE5-89E2-E48EAEDC1E11}" type="sibTrans" cxnId="{CAB09590-3362-42BB-A7E9-4B180141DFE3}">
      <dgm:prSet/>
      <dgm:spPr/>
      <dgm:t>
        <a:bodyPr/>
        <a:lstStyle/>
        <a:p>
          <a:endParaRPr lang="en-US"/>
        </a:p>
      </dgm:t>
    </dgm:pt>
    <dgm:pt modelId="{ED563295-9803-4702-8E2D-9B2832680863}">
      <dgm:prSet phldrT="[Text]"/>
      <dgm:spPr/>
      <dgm:t>
        <a:bodyPr/>
        <a:lstStyle/>
        <a:p>
          <a:r>
            <a:rPr lang="en-US" dirty="0" smtClean="0"/>
            <a:t>Sentiment Analysis Model</a:t>
          </a:r>
          <a:endParaRPr lang="en-US" dirty="0"/>
        </a:p>
      </dgm:t>
    </dgm:pt>
    <dgm:pt modelId="{7922B40D-FFF9-464C-9782-8CE644D3506B}" type="parTrans" cxnId="{E5C0B536-042A-49F1-A426-F5491E09D457}">
      <dgm:prSet/>
      <dgm:spPr/>
      <dgm:t>
        <a:bodyPr/>
        <a:lstStyle/>
        <a:p>
          <a:endParaRPr lang="en-US"/>
        </a:p>
      </dgm:t>
    </dgm:pt>
    <dgm:pt modelId="{FAF7722D-4B0C-4D5E-98A9-7F879BACA22B}" type="sibTrans" cxnId="{E5C0B536-042A-49F1-A426-F5491E09D457}">
      <dgm:prSet/>
      <dgm:spPr/>
      <dgm:t>
        <a:bodyPr/>
        <a:lstStyle/>
        <a:p>
          <a:endParaRPr lang="en-US"/>
        </a:p>
      </dgm:t>
    </dgm:pt>
    <dgm:pt modelId="{03BED026-024D-40DD-BEA4-5C36AAF2C913}">
      <dgm:prSet phldrT="[Text]"/>
      <dgm:spPr/>
      <dgm:t>
        <a:bodyPr/>
        <a:lstStyle/>
        <a:p>
          <a:r>
            <a:rPr lang="en-US" dirty="0" smtClean="0"/>
            <a:t>Data Flow</a:t>
          </a:r>
          <a:endParaRPr lang="en-US" dirty="0"/>
        </a:p>
      </dgm:t>
    </dgm:pt>
    <dgm:pt modelId="{1B4D8A31-6E0B-443B-BDF6-EB4F05B20D0A}" type="parTrans" cxnId="{8A16FDCC-13DF-4326-9CCC-AF927EAFC73B}">
      <dgm:prSet/>
      <dgm:spPr/>
      <dgm:t>
        <a:bodyPr/>
        <a:lstStyle/>
        <a:p>
          <a:endParaRPr lang="en-US"/>
        </a:p>
      </dgm:t>
    </dgm:pt>
    <dgm:pt modelId="{0D6B93C2-951D-4CB9-91D9-B89CCF9A3541}" type="sibTrans" cxnId="{8A16FDCC-13DF-4326-9CCC-AF927EAFC73B}">
      <dgm:prSet/>
      <dgm:spPr/>
      <dgm:t>
        <a:bodyPr/>
        <a:lstStyle/>
        <a:p>
          <a:endParaRPr lang="en-US"/>
        </a:p>
      </dgm:t>
    </dgm:pt>
    <dgm:pt modelId="{9F14ABEE-114A-415E-892D-CF6CCCC19274}">
      <dgm:prSet phldrT="[Text]"/>
      <dgm:spPr/>
      <dgm:t>
        <a:bodyPr/>
        <a:lstStyle/>
        <a:p>
          <a:r>
            <a:rPr lang="en-US" dirty="0" smtClean="0"/>
            <a:t>Message Processing</a:t>
          </a:r>
          <a:endParaRPr lang="en-US" dirty="0"/>
        </a:p>
      </dgm:t>
    </dgm:pt>
    <dgm:pt modelId="{E266791B-6921-4F67-9888-56F7FBB7C6FC}" type="parTrans" cxnId="{CCEDFFA2-1462-46D7-8618-D14006C926FA}">
      <dgm:prSet/>
      <dgm:spPr/>
      <dgm:t>
        <a:bodyPr/>
        <a:lstStyle/>
        <a:p>
          <a:endParaRPr lang="en-US"/>
        </a:p>
      </dgm:t>
    </dgm:pt>
    <dgm:pt modelId="{00F9A52A-FB3D-457B-817D-0387C5793316}" type="sibTrans" cxnId="{CCEDFFA2-1462-46D7-8618-D14006C926FA}">
      <dgm:prSet/>
      <dgm:spPr/>
      <dgm:t>
        <a:bodyPr/>
        <a:lstStyle/>
        <a:p>
          <a:endParaRPr lang="en-US"/>
        </a:p>
      </dgm:t>
    </dgm:pt>
    <dgm:pt modelId="{F9919AC2-44F7-419D-AC84-DFB73256FA92}" type="pres">
      <dgm:prSet presAssocID="{7EB3792D-61A5-432B-A10D-78B35A8026A1}" presName="Name0" presStyleCnt="0">
        <dgm:presLayoutVars>
          <dgm:dir/>
          <dgm:animLvl val="lvl"/>
          <dgm:resizeHandles val="exact"/>
        </dgm:presLayoutVars>
      </dgm:prSet>
      <dgm:spPr/>
    </dgm:pt>
    <dgm:pt modelId="{2F2A4DCE-D161-4957-9B57-2F56E4918D95}" type="pres">
      <dgm:prSet presAssocID="{980EBFBB-EA78-4076-8672-6554C32AA8A4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1C2156-C0D4-46BD-A784-D78C605EED0F}" type="pres">
      <dgm:prSet presAssocID="{D0EE6DED-56B0-4DE5-89E2-E48EAEDC1E11}" presName="parTxOnlySpace" presStyleCnt="0"/>
      <dgm:spPr/>
    </dgm:pt>
    <dgm:pt modelId="{17F61CCB-FC9C-4661-A69D-23783131BA35}" type="pres">
      <dgm:prSet presAssocID="{9F14ABEE-114A-415E-892D-CF6CCCC19274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5C246F-AA7C-47FD-BFDE-7B2E3BEDD427}" type="pres">
      <dgm:prSet presAssocID="{00F9A52A-FB3D-457B-817D-0387C5793316}" presName="parTxOnlySpace" presStyleCnt="0"/>
      <dgm:spPr/>
    </dgm:pt>
    <dgm:pt modelId="{E785E1D5-0127-4026-8F37-1A06EA0EC640}" type="pres">
      <dgm:prSet presAssocID="{ED563295-9803-4702-8E2D-9B283268086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279E87-1BA0-43F6-ACB8-E36475A9E7F3}" type="pres">
      <dgm:prSet presAssocID="{FAF7722D-4B0C-4D5E-98A9-7F879BACA22B}" presName="parTxOnlySpace" presStyleCnt="0"/>
      <dgm:spPr/>
    </dgm:pt>
    <dgm:pt modelId="{44EA2B33-6A63-486F-8E9E-8B02480B14F6}" type="pres">
      <dgm:prSet presAssocID="{03BED026-024D-40DD-BEA4-5C36AAF2C91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95CE63E-70C6-4EF0-AACD-CE04835E8C3D}" type="presOf" srcId="{9F14ABEE-114A-415E-892D-CF6CCCC19274}" destId="{17F61CCB-FC9C-4661-A69D-23783131BA35}" srcOrd="0" destOrd="0" presId="urn:microsoft.com/office/officeart/2005/8/layout/chevron1"/>
    <dgm:cxn modelId="{E5C0B536-042A-49F1-A426-F5491E09D457}" srcId="{7EB3792D-61A5-432B-A10D-78B35A8026A1}" destId="{ED563295-9803-4702-8E2D-9B2832680863}" srcOrd="2" destOrd="0" parTransId="{7922B40D-FFF9-464C-9782-8CE644D3506B}" sibTransId="{FAF7722D-4B0C-4D5E-98A9-7F879BACA22B}"/>
    <dgm:cxn modelId="{5C498EF4-B07D-451D-8C79-4D233C3FB99C}" type="presOf" srcId="{ED563295-9803-4702-8E2D-9B2832680863}" destId="{E785E1D5-0127-4026-8F37-1A06EA0EC640}" srcOrd="0" destOrd="0" presId="urn:microsoft.com/office/officeart/2005/8/layout/chevron1"/>
    <dgm:cxn modelId="{CAB09590-3362-42BB-A7E9-4B180141DFE3}" srcId="{7EB3792D-61A5-432B-A10D-78B35A8026A1}" destId="{980EBFBB-EA78-4076-8672-6554C32AA8A4}" srcOrd="0" destOrd="0" parTransId="{6E0A8E08-DD7E-4A64-9C8A-94F25F8F7B7E}" sibTransId="{D0EE6DED-56B0-4DE5-89E2-E48EAEDC1E11}"/>
    <dgm:cxn modelId="{7AE30441-6B0B-4515-BAD8-9038F113A8CC}" type="presOf" srcId="{7EB3792D-61A5-432B-A10D-78B35A8026A1}" destId="{F9919AC2-44F7-419D-AC84-DFB73256FA92}" srcOrd="0" destOrd="0" presId="urn:microsoft.com/office/officeart/2005/8/layout/chevron1"/>
    <dgm:cxn modelId="{8A16FDCC-13DF-4326-9CCC-AF927EAFC73B}" srcId="{7EB3792D-61A5-432B-A10D-78B35A8026A1}" destId="{03BED026-024D-40DD-BEA4-5C36AAF2C913}" srcOrd="3" destOrd="0" parTransId="{1B4D8A31-6E0B-443B-BDF6-EB4F05B20D0A}" sibTransId="{0D6B93C2-951D-4CB9-91D9-B89CCF9A3541}"/>
    <dgm:cxn modelId="{CCEDFFA2-1462-46D7-8618-D14006C926FA}" srcId="{7EB3792D-61A5-432B-A10D-78B35A8026A1}" destId="{9F14ABEE-114A-415E-892D-CF6CCCC19274}" srcOrd="1" destOrd="0" parTransId="{E266791B-6921-4F67-9888-56F7FBB7C6FC}" sibTransId="{00F9A52A-FB3D-457B-817D-0387C5793316}"/>
    <dgm:cxn modelId="{F9BF4B23-EA55-4200-B328-E6F47A6B7A80}" type="presOf" srcId="{980EBFBB-EA78-4076-8672-6554C32AA8A4}" destId="{2F2A4DCE-D161-4957-9B57-2F56E4918D95}" srcOrd="0" destOrd="0" presId="urn:microsoft.com/office/officeart/2005/8/layout/chevron1"/>
    <dgm:cxn modelId="{0B2D16D3-E385-46C3-8649-1DE0F5245C96}" type="presOf" srcId="{03BED026-024D-40DD-BEA4-5C36AAF2C913}" destId="{44EA2B33-6A63-486F-8E9E-8B02480B14F6}" srcOrd="0" destOrd="0" presId="urn:microsoft.com/office/officeart/2005/8/layout/chevron1"/>
    <dgm:cxn modelId="{21987B3F-4C32-4BFE-8753-0890A7B8C4AF}" type="presParOf" srcId="{F9919AC2-44F7-419D-AC84-DFB73256FA92}" destId="{2F2A4DCE-D161-4957-9B57-2F56E4918D95}" srcOrd="0" destOrd="0" presId="urn:microsoft.com/office/officeart/2005/8/layout/chevron1"/>
    <dgm:cxn modelId="{1AF05B8C-688C-48A0-81FF-9ACACDC504DA}" type="presParOf" srcId="{F9919AC2-44F7-419D-AC84-DFB73256FA92}" destId="{8A1C2156-C0D4-46BD-A784-D78C605EED0F}" srcOrd="1" destOrd="0" presId="urn:microsoft.com/office/officeart/2005/8/layout/chevron1"/>
    <dgm:cxn modelId="{F523FF14-61A2-458D-B347-46710C95C06E}" type="presParOf" srcId="{F9919AC2-44F7-419D-AC84-DFB73256FA92}" destId="{17F61CCB-FC9C-4661-A69D-23783131BA35}" srcOrd="2" destOrd="0" presId="urn:microsoft.com/office/officeart/2005/8/layout/chevron1"/>
    <dgm:cxn modelId="{F18996DB-440A-42CF-A03D-128CC95DB0C6}" type="presParOf" srcId="{F9919AC2-44F7-419D-AC84-DFB73256FA92}" destId="{055C246F-AA7C-47FD-BFDE-7B2E3BEDD427}" srcOrd="3" destOrd="0" presId="urn:microsoft.com/office/officeart/2005/8/layout/chevron1"/>
    <dgm:cxn modelId="{85171ECF-81AC-4E3C-A0BB-6BADCD816855}" type="presParOf" srcId="{F9919AC2-44F7-419D-AC84-DFB73256FA92}" destId="{E785E1D5-0127-4026-8F37-1A06EA0EC640}" srcOrd="4" destOrd="0" presId="urn:microsoft.com/office/officeart/2005/8/layout/chevron1"/>
    <dgm:cxn modelId="{3A84BE6F-4B3F-40F4-90B9-59D364E03E2B}" type="presParOf" srcId="{F9919AC2-44F7-419D-AC84-DFB73256FA92}" destId="{F9279E87-1BA0-43F6-ACB8-E36475A9E7F3}" srcOrd="5" destOrd="0" presId="urn:microsoft.com/office/officeart/2005/8/layout/chevron1"/>
    <dgm:cxn modelId="{89D1E748-EC2A-48CC-936C-FD2DC431C6CD}" type="presParOf" srcId="{F9919AC2-44F7-419D-AC84-DFB73256FA92}" destId="{44EA2B33-6A63-486F-8E9E-8B02480B14F6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3E9A91-CD62-4904-8256-90F6051E5960}" type="doc">
      <dgm:prSet loTypeId="urn:microsoft.com/office/officeart/2005/8/layout/vList3" loCatId="list" qsTypeId="urn:microsoft.com/office/officeart/2005/8/quickstyle/simple1" qsCatId="simple" csTypeId="urn:microsoft.com/office/officeart/2005/8/colors/accent1_5" csCatId="accent1" phldr="1"/>
      <dgm:spPr/>
    </dgm:pt>
    <dgm:pt modelId="{4894EBB5-F163-44A1-9E9E-2919D4CF09DB}">
      <dgm:prSet phldrT="[Text]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800" b="1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Collecting Titles: </a:t>
          </a:r>
          <a:r>
            <a:rPr lang="en-US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Extracts post titles from </a:t>
          </a:r>
          <a:r>
            <a:rPr lang="en-US" dirty="0" err="1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reddit_stream</a:t>
          </a:r>
          <a:r>
            <a:rPr lang="en-US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 topic in Kafka.</a:t>
          </a:r>
        </a:p>
      </dgm:t>
    </dgm:pt>
    <dgm:pt modelId="{0252666C-677C-4CAC-BD97-5DAAFD29E0C4}" type="parTrans" cxnId="{81DEE833-AA52-4575-9EFB-B969C503CCE2}">
      <dgm:prSet/>
      <dgm:spPr/>
      <dgm:t>
        <a:bodyPr/>
        <a:lstStyle/>
        <a:p>
          <a:endParaRPr lang="en-US"/>
        </a:p>
      </dgm:t>
    </dgm:pt>
    <dgm:pt modelId="{B252BD79-51CF-43B0-A15A-950F91EF500C}" type="sibTrans" cxnId="{81DEE833-AA52-4575-9EFB-B969C503CCE2}">
      <dgm:prSet/>
      <dgm:spPr/>
      <dgm:t>
        <a:bodyPr/>
        <a:lstStyle/>
        <a:p>
          <a:endParaRPr lang="en-US"/>
        </a:p>
      </dgm:t>
    </dgm:pt>
    <dgm:pt modelId="{80A0E1C1-C17D-4F54-A1B9-D6CA0B9A9625}">
      <dgm:prSet phldrT="[Text]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800" b="1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Text Preprocessing: </a:t>
          </a:r>
          <a:r>
            <a:rPr lang="en-US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Removes URLs, special characters, and </a:t>
          </a:r>
          <a:r>
            <a:rPr lang="en-US" dirty="0" err="1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stopwords</a:t>
          </a:r>
          <a:r>
            <a:rPr lang="en-US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 for clean input.</a:t>
          </a:r>
        </a:p>
      </dgm:t>
    </dgm:pt>
    <dgm:pt modelId="{3CFD6337-D11D-42F4-85AF-B9C908F567E3}" type="parTrans" cxnId="{AA0379CB-A3F5-4071-821B-78DFFDEDECFC}">
      <dgm:prSet/>
      <dgm:spPr/>
      <dgm:t>
        <a:bodyPr/>
        <a:lstStyle/>
        <a:p>
          <a:endParaRPr lang="en-US"/>
        </a:p>
      </dgm:t>
    </dgm:pt>
    <dgm:pt modelId="{98E42AF1-A05C-4305-8193-D8D718ACE389}" type="sibTrans" cxnId="{AA0379CB-A3F5-4071-821B-78DFFDEDECFC}">
      <dgm:prSet/>
      <dgm:spPr/>
      <dgm:t>
        <a:bodyPr/>
        <a:lstStyle/>
        <a:p>
          <a:endParaRPr lang="en-US"/>
        </a:p>
      </dgm:t>
    </dgm:pt>
    <dgm:pt modelId="{FF6F4D25-1A64-4E7C-BB6E-A3487072A799}">
      <dgm:prSet phldrT="[Text]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800" b="1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Dimensionality Reduction: </a:t>
          </a:r>
          <a:r>
            <a:rPr lang="en-US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Uses UMAP to reduce embedding size while preserving structure.</a:t>
          </a:r>
        </a:p>
      </dgm:t>
    </dgm:pt>
    <dgm:pt modelId="{DD1BDED2-8E75-4758-B9EC-58D5C3CBA5DB}" type="parTrans" cxnId="{73350F5D-EA86-4352-83FF-C9C44F217866}">
      <dgm:prSet/>
      <dgm:spPr/>
      <dgm:t>
        <a:bodyPr/>
        <a:lstStyle/>
        <a:p>
          <a:endParaRPr lang="en-US"/>
        </a:p>
      </dgm:t>
    </dgm:pt>
    <dgm:pt modelId="{EE83A7A8-3F61-45F7-8032-89B6C8B1FF09}" type="sibTrans" cxnId="{73350F5D-EA86-4352-83FF-C9C44F217866}">
      <dgm:prSet/>
      <dgm:spPr/>
      <dgm:t>
        <a:bodyPr/>
        <a:lstStyle/>
        <a:p>
          <a:endParaRPr lang="en-US"/>
        </a:p>
      </dgm:t>
    </dgm:pt>
    <dgm:pt modelId="{DDE041AC-C7DD-4305-B49A-AA8C8E5BB5C2}">
      <dgm:prSet phldrT="[Text]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800" b="1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Topic Modeling: </a:t>
          </a:r>
          <a:r>
            <a:rPr lang="en-US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Applies </a:t>
          </a:r>
          <a:r>
            <a:rPr lang="en-US" dirty="0" err="1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BERTopic</a:t>
          </a:r>
          <a:r>
            <a:rPr lang="en-US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 to cluster and identify recurring themes.</a:t>
          </a:r>
        </a:p>
        <a:p>
          <a:pPr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dirty="0"/>
        </a:p>
      </dgm:t>
    </dgm:pt>
    <dgm:pt modelId="{474EE350-5472-43B5-A692-FE649DFD7F03}" type="parTrans" cxnId="{F5CB83F2-0B08-4E75-9485-15D5444822A3}">
      <dgm:prSet/>
      <dgm:spPr/>
      <dgm:t>
        <a:bodyPr/>
        <a:lstStyle/>
        <a:p>
          <a:endParaRPr lang="en-US"/>
        </a:p>
      </dgm:t>
    </dgm:pt>
    <dgm:pt modelId="{7FD52800-F334-4775-8A7E-E8F852149A0F}" type="sibTrans" cxnId="{F5CB83F2-0B08-4E75-9485-15D5444822A3}">
      <dgm:prSet/>
      <dgm:spPr/>
      <dgm:t>
        <a:bodyPr/>
        <a:lstStyle/>
        <a:p>
          <a:endParaRPr lang="en-US"/>
        </a:p>
      </dgm:t>
    </dgm:pt>
    <dgm:pt modelId="{75ED0DAF-5B67-4E27-A7DB-AC4AE68FB194}" type="pres">
      <dgm:prSet presAssocID="{043E9A91-CD62-4904-8256-90F6051E5960}" presName="linearFlow" presStyleCnt="0">
        <dgm:presLayoutVars>
          <dgm:dir/>
          <dgm:resizeHandles val="exact"/>
        </dgm:presLayoutVars>
      </dgm:prSet>
      <dgm:spPr/>
    </dgm:pt>
    <dgm:pt modelId="{DC9119F8-63F1-463B-AC33-51F359B87789}" type="pres">
      <dgm:prSet presAssocID="{4894EBB5-F163-44A1-9E9E-2919D4CF09DB}" presName="composite" presStyleCnt="0"/>
      <dgm:spPr/>
    </dgm:pt>
    <dgm:pt modelId="{C6B72EC3-0199-4284-8782-0BA31811D30D}" type="pres">
      <dgm:prSet presAssocID="{4894EBB5-F163-44A1-9E9E-2919D4CF09DB}" presName="imgShp" presStyleLbl="fgImgPlace1" presStyleIdx="0" presStyleCnt="4"/>
      <dgm:spPr/>
    </dgm:pt>
    <dgm:pt modelId="{65B12236-8C38-44DA-BD0D-FE13508E22CB}" type="pres">
      <dgm:prSet presAssocID="{4894EBB5-F163-44A1-9E9E-2919D4CF09DB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DB9787-4923-4F51-9AF4-1563F628461A}" type="pres">
      <dgm:prSet presAssocID="{B252BD79-51CF-43B0-A15A-950F91EF500C}" presName="spacing" presStyleCnt="0"/>
      <dgm:spPr/>
    </dgm:pt>
    <dgm:pt modelId="{B337C2E3-A9FE-429C-A732-1585F9300CF5}" type="pres">
      <dgm:prSet presAssocID="{80A0E1C1-C17D-4F54-A1B9-D6CA0B9A9625}" presName="composite" presStyleCnt="0"/>
      <dgm:spPr/>
    </dgm:pt>
    <dgm:pt modelId="{84B9C671-96E1-428A-AA63-A2EFFF4EDCE1}" type="pres">
      <dgm:prSet presAssocID="{80A0E1C1-C17D-4F54-A1B9-D6CA0B9A9625}" presName="imgShp" presStyleLbl="fgImgPlace1" presStyleIdx="1" presStyleCnt="4"/>
      <dgm:spPr/>
    </dgm:pt>
    <dgm:pt modelId="{0125AD97-5398-40D0-9313-439E72B8D196}" type="pres">
      <dgm:prSet presAssocID="{80A0E1C1-C17D-4F54-A1B9-D6CA0B9A9625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0A38E9-C053-4E37-94A6-D652E71A8718}" type="pres">
      <dgm:prSet presAssocID="{98E42AF1-A05C-4305-8193-D8D718ACE389}" presName="spacing" presStyleCnt="0"/>
      <dgm:spPr/>
    </dgm:pt>
    <dgm:pt modelId="{2DE78CC8-83D1-4EBC-89EB-2B5B1E314B95}" type="pres">
      <dgm:prSet presAssocID="{FF6F4D25-1A64-4E7C-BB6E-A3487072A799}" presName="composite" presStyleCnt="0"/>
      <dgm:spPr/>
    </dgm:pt>
    <dgm:pt modelId="{0EDD8C41-D7E2-4CB2-ADA3-3A4734543B82}" type="pres">
      <dgm:prSet presAssocID="{FF6F4D25-1A64-4E7C-BB6E-A3487072A799}" presName="imgShp" presStyleLbl="fgImgPlace1" presStyleIdx="2" presStyleCnt="4"/>
      <dgm:spPr/>
    </dgm:pt>
    <dgm:pt modelId="{0B8C43DA-32FD-4406-A749-B0FFD3D2CB0E}" type="pres">
      <dgm:prSet presAssocID="{FF6F4D25-1A64-4E7C-BB6E-A3487072A799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D48B73-03D4-49E5-937E-402E2E7DADC4}" type="pres">
      <dgm:prSet presAssocID="{EE83A7A8-3F61-45F7-8032-89B6C8B1FF09}" presName="spacing" presStyleCnt="0"/>
      <dgm:spPr/>
    </dgm:pt>
    <dgm:pt modelId="{49299F3C-AD0B-410C-9F5A-50C3BA65764A}" type="pres">
      <dgm:prSet presAssocID="{DDE041AC-C7DD-4305-B49A-AA8C8E5BB5C2}" presName="composite" presStyleCnt="0"/>
      <dgm:spPr/>
    </dgm:pt>
    <dgm:pt modelId="{F726C943-D3FD-480A-865A-52EABBCF95E3}" type="pres">
      <dgm:prSet presAssocID="{DDE041AC-C7DD-4305-B49A-AA8C8E5BB5C2}" presName="imgShp" presStyleLbl="fgImgPlace1" presStyleIdx="3" presStyleCnt="4"/>
      <dgm:spPr/>
    </dgm:pt>
    <dgm:pt modelId="{622B1073-AFFD-414D-8DF4-BC7448B305F7}" type="pres">
      <dgm:prSet presAssocID="{DDE041AC-C7DD-4305-B49A-AA8C8E5BB5C2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3350F5D-EA86-4352-83FF-C9C44F217866}" srcId="{043E9A91-CD62-4904-8256-90F6051E5960}" destId="{FF6F4D25-1A64-4E7C-BB6E-A3487072A799}" srcOrd="2" destOrd="0" parTransId="{DD1BDED2-8E75-4758-B9EC-58D5C3CBA5DB}" sibTransId="{EE83A7A8-3F61-45F7-8032-89B6C8B1FF09}"/>
    <dgm:cxn modelId="{81DEE833-AA52-4575-9EFB-B969C503CCE2}" srcId="{043E9A91-CD62-4904-8256-90F6051E5960}" destId="{4894EBB5-F163-44A1-9E9E-2919D4CF09DB}" srcOrd="0" destOrd="0" parTransId="{0252666C-677C-4CAC-BD97-5DAAFD29E0C4}" sibTransId="{B252BD79-51CF-43B0-A15A-950F91EF500C}"/>
    <dgm:cxn modelId="{4C431F44-4D05-4F56-A1BE-FF8A4175C0EF}" type="presOf" srcId="{DDE041AC-C7DD-4305-B49A-AA8C8E5BB5C2}" destId="{622B1073-AFFD-414D-8DF4-BC7448B305F7}" srcOrd="0" destOrd="0" presId="urn:microsoft.com/office/officeart/2005/8/layout/vList3"/>
    <dgm:cxn modelId="{4E2F510E-8294-4C05-989B-63E6A1D08AF8}" type="presOf" srcId="{80A0E1C1-C17D-4F54-A1B9-D6CA0B9A9625}" destId="{0125AD97-5398-40D0-9313-439E72B8D196}" srcOrd="0" destOrd="0" presId="urn:microsoft.com/office/officeart/2005/8/layout/vList3"/>
    <dgm:cxn modelId="{F65217A0-6897-4BE3-8C08-1216296F513B}" type="presOf" srcId="{043E9A91-CD62-4904-8256-90F6051E5960}" destId="{75ED0DAF-5B67-4E27-A7DB-AC4AE68FB194}" srcOrd="0" destOrd="0" presId="urn:microsoft.com/office/officeart/2005/8/layout/vList3"/>
    <dgm:cxn modelId="{AA0379CB-A3F5-4071-821B-78DFFDEDECFC}" srcId="{043E9A91-CD62-4904-8256-90F6051E5960}" destId="{80A0E1C1-C17D-4F54-A1B9-D6CA0B9A9625}" srcOrd="1" destOrd="0" parTransId="{3CFD6337-D11D-42F4-85AF-B9C908F567E3}" sibTransId="{98E42AF1-A05C-4305-8193-D8D718ACE389}"/>
    <dgm:cxn modelId="{033D2E22-E7AA-4968-9143-8C0545F89B4C}" type="presOf" srcId="{4894EBB5-F163-44A1-9E9E-2919D4CF09DB}" destId="{65B12236-8C38-44DA-BD0D-FE13508E22CB}" srcOrd="0" destOrd="0" presId="urn:microsoft.com/office/officeart/2005/8/layout/vList3"/>
    <dgm:cxn modelId="{A4A3EA81-06F7-4726-B8AC-716833F28AC2}" type="presOf" srcId="{FF6F4D25-1A64-4E7C-BB6E-A3487072A799}" destId="{0B8C43DA-32FD-4406-A749-B0FFD3D2CB0E}" srcOrd="0" destOrd="0" presId="urn:microsoft.com/office/officeart/2005/8/layout/vList3"/>
    <dgm:cxn modelId="{F5CB83F2-0B08-4E75-9485-15D5444822A3}" srcId="{043E9A91-CD62-4904-8256-90F6051E5960}" destId="{DDE041AC-C7DD-4305-B49A-AA8C8E5BB5C2}" srcOrd="3" destOrd="0" parTransId="{474EE350-5472-43B5-A692-FE649DFD7F03}" sibTransId="{7FD52800-F334-4775-8A7E-E8F852149A0F}"/>
    <dgm:cxn modelId="{FDE208D2-8591-49BE-8315-087952560A2B}" type="presParOf" srcId="{75ED0DAF-5B67-4E27-A7DB-AC4AE68FB194}" destId="{DC9119F8-63F1-463B-AC33-51F359B87789}" srcOrd="0" destOrd="0" presId="urn:microsoft.com/office/officeart/2005/8/layout/vList3"/>
    <dgm:cxn modelId="{EDF127EC-0909-483A-8CA5-B05106DD6E6A}" type="presParOf" srcId="{DC9119F8-63F1-463B-AC33-51F359B87789}" destId="{C6B72EC3-0199-4284-8782-0BA31811D30D}" srcOrd="0" destOrd="0" presId="urn:microsoft.com/office/officeart/2005/8/layout/vList3"/>
    <dgm:cxn modelId="{DC4852BE-4D48-4714-A177-2D06EF2A3055}" type="presParOf" srcId="{DC9119F8-63F1-463B-AC33-51F359B87789}" destId="{65B12236-8C38-44DA-BD0D-FE13508E22CB}" srcOrd="1" destOrd="0" presId="urn:microsoft.com/office/officeart/2005/8/layout/vList3"/>
    <dgm:cxn modelId="{41567CB5-FEE6-425C-AEA0-A5EF85AAE297}" type="presParOf" srcId="{75ED0DAF-5B67-4E27-A7DB-AC4AE68FB194}" destId="{DDDB9787-4923-4F51-9AF4-1563F628461A}" srcOrd="1" destOrd="0" presId="urn:microsoft.com/office/officeart/2005/8/layout/vList3"/>
    <dgm:cxn modelId="{CB1A5395-18A3-4959-8187-8D5135CC4199}" type="presParOf" srcId="{75ED0DAF-5B67-4E27-A7DB-AC4AE68FB194}" destId="{B337C2E3-A9FE-429C-A732-1585F9300CF5}" srcOrd="2" destOrd="0" presId="urn:microsoft.com/office/officeart/2005/8/layout/vList3"/>
    <dgm:cxn modelId="{172CCC5B-2394-408D-A29C-6D3138AC7BC2}" type="presParOf" srcId="{B337C2E3-A9FE-429C-A732-1585F9300CF5}" destId="{84B9C671-96E1-428A-AA63-A2EFFF4EDCE1}" srcOrd="0" destOrd="0" presId="urn:microsoft.com/office/officeart/2005/8/layout/vList3"/>
    <dgm:cxn modelId="{A131449C-53A2-4E32-8EE7-95513EFD1C79}" type="presParOf" srcId="{B337C2E3-A9FE-429C-A732-1585F9300CF5}" destId="{0125AD97-5398-40D0-9313-439E72B8D196}" srcOrd="1" destOrd="0" presId="urn:microsoft.com/office/officeart/2005/8/layout/vList3"/>
    <dgm:cxn modelId="{EDF50056-A53A-4EC0-9C06-C212A313F50D}" type="presParOf" srcId="{75ED0DAF-5B67-4E27-A7DB-AC4AE68FB194}" destId="{D70A38E9-C053-4E37-94A6-D652E71A8718}" srcOrd="3" destOrd="0" presId="urn:microsoft.com/office/officeart/2005/8/layout/vList3"/>
    <dgm:cxn modelId="{A56AD0F1-31CC-4141-B027-A39D75BC92E5}" type="presParOf" srcId="{75ED0DAF-5B67-4E27-A7DB-AC4AE68FB194}" destId="{2DE78CC8-83D1-4EBC-89EB-2B5B1E314B95}" srcOrd="4" destOrd="0" presId="urn:microsoft.com/office/officeart/2005/8/layout/vList3"/>
    <dgm:cxn modelId="{FD5F381E-211A-426A-AD95-1FFC4779F87A}" type="presParOf" srcId="{2DE78CC8-83D1-4EBC-89EB-2B5B1E314B95}" destId="{0EDD8C41-D7E2-4CB2-ADA3-3A4734543B82}" srcOrd="0" destOrd="0" presId="urn:microsoft.com/office/officeart/2005/8/layout/vList3"/>
    <dgm:cxn modelId="{2E9BE3BC-3C78-41A5-B50D-88DF23C5FC10}" type="presParOf" srcId="{2DE78CC8-83D1-4EBC-89EB-2B5B1E314B95}" destId="{0B8C43DA-32FD-4406-A749-B0FFD3D2CB0E}" srcOrd="1" destOrd="0" presId="urn:microsoft.com/office/officeart/2005/8/layout/vList3"/>
    <dgm:cxn modelId="{04F3DFD1-63FC-4962-A3B7-B3446E2EFAAB}" type="presParOf" srcId="{75ED0DAF-5B67-4E27-A7DB-AC4AE68FB194}" destId="{94D48B73-03D4-49E5-937E-402E2E7DADC4}" srcOrd="5" destOrd="0" presId="urn:microsoft.com/office/officeart/2005/8/layout/vList3"/>
    <dgm:cxn modelId="{866C7730-0B5F-4A08-A7F2-C84BFA14F2A5}" type="presParOf" srcId="{75ED0DAF-5B67-4E27-A7DB-AC4AE68FB194}" destId="{49299F3C-AD0B-410C-9F5A-50C3BA65764A}" srcOrd="6" destOrd="0" presId="urn:microsoft.com/office/officeart/2005/8/layout/vList3"/>
    <dgm:cxn modelId="{57CE7032-97A5-4DCE-A678-D3E9E2D70CFD}" type="presParOf" srcId="{49299F3C-AD0B-410C-9F5A-50C3BA65764A}" destId="{F726C943-D3FD-480A-865A-52EABBCF95E3}" srcOrd="0" destOrd="0" presId="urn:microsoft.com/office/officeart/2005/8/layout/vList3"/>
    <dgm:cxn modelId="{9F63FA9C-380D-4766-AFE8-1AFBC6D03A18}" type="presParOf" srcId="{49299F3C-AD0B-410C-9F5A-50C3BA65764A}" destId="{622B1073-AFFD-414D-8DF4-BC7448B305F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B3792D-61A5-432B-A10D-78B35A8026A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80EBFBB-EA78-4076-8672-6554C32AA8A4}">
      <dgm:prSet phldrT="[Text]"/>
      <dgm:spPr/>
      <dgm:t>
        <a:bodyPr/>
        <a:lstStyle/>
        <a:p>
          <a:r>
            <a:rPr lang="en-US" dirty="0" smtClean="0"/>
            <a:t>Kafka Integration</a:t>
          </a:r>
          <a:endParaRPr lang="en-US" dirty="0"/>
        </a:p>
      </dgm:t>
    </dgm:pt>
    <dgm:pt modelId="{6E0A8E08-DD7E-4A64-9C8A-94F25F8F7B7E}" type="parTrans" cxnId="{CAB09590-3362-42BB-A7E9-4B180141DFE3}">
      <dgm:prSet/>
      <dgm:spPr/>
      <dgm:t>
        <a:bodyPr/>
        <a:lstStyle/>
        <a:p>
          <a:endParaRPr lang="en-US"/>
        </a:p>
      </dgm:t>
    </dgm:pt>
    <dgm:pt modelId="{D0EE6DED-56B0-4DE5-89E2-E48EAEDC1E11}" type="sibTrans" cxnId="{CAB09590-3362-42BB-A7E9-4B180141DFE3}">
      <dgm:prSet/>
      <dgm:spPr/>
      <dgm:t>
        <a:bodyPr/>
        <a:lstStyle/>
        <a:p>
          <a:endParaRPr lang="en-US"/>
        </a:p>
      </dgm:t>
    </dgm:pt>
    <dgm:pt modelId="{ED563295-9803-4702-8E2D-9B2832680863}">
      <dgm:prSet phldrT="[Text]"/>
      <dgm:spPr/>
      <dgm:t>
        <a:bodyPr/>
        <a:lstStyle/>
        <a:p>
          <a:r>
            <a:rPr lang="en-US" dirty="0" smtClean="0"/>
            <a:t>Topic Modeling</a:t>
          </a:r>
          <a:endParaRPr lang="en-US" dirty="0"/>
        </a:p>
      </dgm:t>
    </dgm:pt>
    <dgm:pt modelId="{7922B40D-FFF9-464C-9782-8CE644D3506B}" type="parTrans" cxnId="{E5C0B536-042A-49F1-A426-F5491E09D457}">
      <dgm:prSet/>
      <dgm:spPr/>
      <dgm:t>
        <a:bodyPr/>
        <a:lstStyle/>
        <a:p>
          <a:endParaRPr lang="en-US"/>
        </a:p>
      </dgm:t>
    </dgm:pt>
    <dgm:pt modelId="{FAF7722D-4B0C-4D5E-98A9-7F879BACA22B}" type="sibTrans" cxnId="{E5C0B536-042A-49F1-A426-F5491E09D457}">
      <dgm:prSet/>
      <dgm:spPr/>
      <dgm:t>
        <a:bodyPr/>
        <a:lstStyle/>
        <a:p>
          <a:endParaRPr lang="en-US"/>
        </a:p>
      </dgm:t>
    </dgm:pt>
    <dgm:pt modelId="{03BED026-024D-40DD-BEA4-5C36AAF2C913}">
      <dgm:prSet phldrT="[Text]"/>
      <dgm:spPr/>
      <dgm:t>
        <a:bodyPr/>
        <a:lstStyle/>
        <a:p>
          <a:r>
            <a:rPr lang="en-US" dirty="0" smtClean="0"/>
            <a:t>Storage</a:t>
          </a:r>
          <a:endParaRPr lang="en-US" dirty="0"/>
        </a:p>
      </dgm:t>
    </dgm:pt>
    <dgm:pt modelId="{1B4D8A31-6E0B-443B-BDF6-EB4F05B20D0A}" type="parTrans" cxnId="{8A16FDCC-13DF-4326-9CCC-AF927EAFC73B}">
      <dgm:prSet/>
      <dgm:spPr/>
      <dgm:t>
        <a:bodyPr/>
        <a:lstStyle/>
        <a:p>
          <a:endParaRPr lang="en-US"/>
        </a:p>
      </dgm:t>
    </dgm:pt>
    <dgm:pt modelId="{0D6B93C2-951D-4CB9-91D9-B89CCF9A3541}" type="sibTrans" cxnId="{8A16FDCC-13DF-4326-9CCC-AF927EAFC73B}">
      <dgm:prSet/>
      <dgm:spPr/>
      <dgm:t>
        <a:bodyPr/>
        <a:lstStyle/>
        <a:p>
          <a:endParaRPr lang="en-US"/>
        </a:p>
      </dgm:t>
    </dgm:pt>
    <dgm:pt modelId="{9F14ABEE-114A-415E-892D-CF6CCCC19274}">
      <dgm:prSet phldrT="[Text]"/>
      <dgm:spPr/>
      <dgm:t>
        <a:bodyPr/>
        <a:lstStyle/>
        <a:p>
          <a:r>
            <a:rPr lang="en-US" dirty="0" smtClean="0"/>
            <a:t>Message Processing</a:t>
          </a:r>
          <a:endParaRPr lang="en-US" dirty="0"/>
        </a:p>
      </dgm:t>
    </dgm:pt>
    <dgm:pt modelId="{E266791B-6921-4F67-9888-56F7FBB7C6FC}" type="parTrans" cxnId="{CCEDFFA2-1462-46D7-8618-D14006C926FA}">
      <dgm:prSet/>
      <dgm:spPr/>
      <dgm:t>
        <a:bodyPr/>
        <a:lstStyle/>
        <a:p>
          <a:endParaRPr lang="en-US"/>
        </a:p>
      </dgm:t>
    </dgm:pt>
    <dgm:pt modelId="{00F9A52A-FB3D-457B-817D-0387C5793316}" type="sibTrans" cxnId="{CCEDFFA2-1462-46D7-8618-D14006C926FA}">
      <dgm:prSet/>
      <dgm:spPr/>
      <dgm:t>
        <a:bodyPr/>
        <a:lstStyle/>
        <a:p>
          <a:endParaRPr lang="en-US"/>
        </a:p>
      </dgm:t>
    </dgm:pt>
    <dgm:pt modelId="{F9919AC2-44F7-419D-AC84-DFB73256FA92}" type="pres">
      <dgm:prSet presAssocID="{7EB3792D-61A5-432B-A10D-78B35A8026A1}" presName="Name0" presStyleCnt="0">
        <dgm:presLayoutVars>
          <dgm:dir/>
          <dgm:animLvl val="lvl"/>
          <dgm:resizeHandles val="exact"/>
        </dgm:presLayoutVars>
      </dgm:prSet>
      <dgm:spPr/>
    </dgm:pt>
    <dgm:pt modelId="{2F2A4DCE-D161-4957-9B57-2F56E4918D95}" type="pres">
      <dgm:prSet presAssocID="{980EBFBB-EA78-4076-8672-6554C32AA8A4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1C2156-C0D4-46BD-A784-D78C605EED0F}" type="pres">
      <dgm:prSet presAssocID="{D0EE6DED-56B0-4DE5-89E2-E48EAEDC1E11}" presName="parTxOnlySpace" presStyleCnt="0"/>
      <dgm:spPr/>
    </dgm:pt>
    <dgm:pt modelId="{17F61CCB-FC9C-4661-A69D-23783131BA35}" type="pres">
      <dgm:prSet presAssocID="{9F14ABEE-114A-415E-892D-CF6CCCC19274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5C246F-AA7C-47FD-BFDE-7B2E3BEDD427}" type="pres">
      <dgm:prSet presAssocID="{00F9A52A-FB3D-457B-817D-0387C5793316}" presName="parTxOnlySpace" presStyleCnt="0"/>
      <dgm:spPr/>
    </dgm:pt>
    <dgm:pt modelId="{E785E1D5-0127-4026-8F37-1A06EA0EC640}" type="pres">
      <dgm:prSet presAssocID="{ED563295-9803-4702-8E2D-9B283268086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279E87-1BA0-43F6-ACB8-E36475A9E7F3}" type="pres">
      <dgm:prSet presAssocID="{FAF7722D-4B0C-4D5E-98A9-7F879BACA22B}" presName="parTxOnlySpace" presStyleCnt="0"/>
      <dgm:spPr/>
    </dgm:pt>
    <dgm:pt modelId="{44EA2B33-6A63-486F-8E9E-8B02480B14F6}" type="pres">
      <dgm:prSet presAssocID="{03BED026-024D-40DD-BEA4-5C36AAF2C91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95CE63E-70C6-4EF0-AACD-CE04835E8C3D}" type="presOf" srcId="{9F14ABEE-114A-415E-892D-CF6CCCC19274}" destId="{17F61CCB-FC9C-4661-A69D-23783131BA35}" srcOrd="0" destOrd="0" presId="urn:microsoft.com/office/officeart/2005/8/layout/chevron1"/>
    <dgm:cxn modelId="{E5C0B536-042A-49F1-A426-F5491E09D457}" srcId="{7EB3792D-61A5-432B-A10D-78B35A8026A1}" destId="{ED563295-9803-4702-8E2D-9B2832680863}" srcOrd="2" destOrd="0" parTransId="{7922B40D-FFF9-464C-9782-8CE644D3506B}" sibTransId="{FAF7722D-4B0C-4D5E-98A9-7F879BACA22B}"/>
    <dgm:cxn modelId="{5C498EF4-B07D-451D-8C79-4D233C3FB99C}" type="presOf" srcId="{ED563295-9803-4702-8E2D-9B2832680863}" destId="{E785E1D5-0127-4026-8F37-1A06EA0EC640}" srcOrd="0" destOrd="0" presId="urn:microsoft.com/office/officeart/2005/8/layout/chevron1"/>
    <dgm:cxn modelId="{CAB09590-3362-42BB-A7E9-4B180141DFE3}" srcId="{7EB3792D-61A5-432B-A10D-78B35A8026A1}" destId="{980EBFBB-EA78-4076-8672-6554C32AA8A4}" srcOrd="0" destOrd="0" parTransId="{6E0A8E08-DD7E-4A64-9C8A-94F25F8F7B7E}" sibTransId="{D0EE6DED-56B0-4DE5-89E2-E48EAEDC1E11}"/>
    <dgm:cxn modelId="{7AE30441-6B0B-4515-BAD8-9038F113A8CC}" type="presOf" srcId="{7EB3792D-61A5-432B-A10D-78B35A8026A1}" destId="{F9919AC2-44F7-419D-AC84-DFB73256FA92}" srcOrd="0" destOrd="0" presId="urn:microsoft.com/office/officeart/2005/8/layout/chevron1"/>
    <dgm:cxn modelId="{8A16FDCC-13DF-4326-9CCC-AF927EAFC73B}" srcId="{7EB3792D-61A5-432B-A10D-78B35A8026A1}" destId="{03BED026-024D-40DD-BEA4-5C36AAF2C913}" srcOrd="3" destOrd="0" parTransId="{1B4D8A31-6E0B-443B-BDF6-EB4F05B20D0A}" sibTransId="{0D6B93C2-951D-4CB9-91D9-B89CCF9A3541}"/>
    <dgm:cxn modelId="{CCEDFFA2-1462-46D7-8618-D14006C926FA}" srcId="{7EB3792D-61A5-432B-A10D-78B35A8026A1}" destId="{9F14ABEE-114A-415E-892D-CF6CCCC19274}" srcOrd="1" destOrd="0" parTransId="{E266791B-6921-4F67-9888-56F7FBB7C6FC}" sibTransId="{00F9A52A-FB3D-457B-817D-0387C5793316}"/>
    <dgm:cxn modelId="{F9BF4B23-EA55-4200-B328-E6F47A6B7A80}" type="presOf" srcId="{980EBFBB-EA78-4076-8672-6554C32AA8A4}" destId="{2F2A4DCE-D161-4957-9B57-2F56E4918D95}" srcOrd="0" destOrd="0" presId="urn:microsoft.com/office/officeart/2005/8/layout/chevron1"/>
    <dgm:cxn modelId="{0B2D16D3-E385-46C3-8649-1DE0F5245C96}" type="presOf" srcId="{03BED026-024D-40DD-BEA4-5C36AAF2C913}" destId="{44EA2B33-6A63-486F-8E9E-8B02480B14F6}" srcOrd="0" destOrd="0" presId="urn:microsoft.com/office/officeart/2005/8/layout/chevron1"/>
    <dgm:cxn modelId="{21987B3F-4C32-4BFE-8753-0890A7B8C4AF}" type="presParOf" srcId="{F9919AC2-44F7-419D-AC84-DFB73256FA92}" destId="{2F2A4DCE-D161-4957-9B57-2F56E4918D95}" srcOrd="0" destOrd="0" presId="urn:microsoft.com/office/officeart/2005/8/layout/chevron1"/>
    <dgm:cxn modelId="{1AF05B8C-688C-48A0-81FF-9ACACDC504DA}" type="presParOf" srcId="{F9919AC2-44F7-419D-AC84-DFB73256FA92}" destId="{8A1C2156-C0D4-46BD-A784-D78C605EED0F}" srcOrd="1" destOrd="0" presId="urn:microsoft.com/office/officeart/2005/8/layout/chevron1"/>
    <dgm:cxn modelId="{F523FF14-61A2-458D-B347-46710C95C06E}" type="presParOf" srcId="{F9919AC2-44F7-419D-AC84-DFB73256FA92}" destId="{17F61CCB-FC9C-4661-A69D-23783131BA35}" srcOrd="2" destOrd="0" presId="urn:microsoft.com/office/officeart/2005/8/layout/chevron1"/>
    <dgm:cxn modelId="{F18996DB-440A-42CF-A03D-128CC95DB0C6}" type="presParOf" srcId="{F9919AC2-44F7-419D-AC84-DFB73256FA92}" destId="{055C246F-AA7C-47FD-BFDE-7B2E3BEDD427}" srcOrd="3" destOrd="0" presId="urn:microsoft.com/office/officeart/2005/8/layout/chevron1"/>
    <dgm:cxn modelId="{85171ECF-81AC-4E3C-A0BB-6BADCD816855}" type="presParOf" srcId="{F9919AC2-44F7-419D-AC84-DFB73256FA92}" destId="{E785E1D5-0127-4026-8F37-1A06EA0EC640}" srcOrd="4" destOrd="0" presId="urn:microsoft.com/office/officeart/2005/8/layout/chevron1"/>
    <dgm:cxn modelId="{3A84BE6F-4B3F-40F4-90B9-59D364E03E2B}" type="presParOf" srcId="{F9919AC2-44F7-419D-AC84-DFB73256FA92}" destId="{F9279E87-1BA0-43F6-ACB8-E36475A9E7F3}" srcOrd="5" destOrd="0" presId="urn:microsoft.com/office/officeart/2005/8/layout/chevron1"/>
    <dgm:cxn modelId="{89D1E748-EC2A-48CC-936C-FD2DC431C6CD}" type="presParOf" srcId="{F9919AC2-44F7-419D-AC84-DFB73256FA92}" destId="{44EA2B33-6A63-486F-8E9E-8B02480B14F6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2A4DCE-D161-4957-9B57-2F56E4918D95}">
      <dsp:nvSpPr>
        <dsp:cNvPr id="0" name=""/>
        <dsp:cNvSpPr/>
      </dsp:nvSpPr>
      <dsp:spPr>
        <a:xfrm>
          <a:off x="3388" y="1054446"/>
          <a:ext cx="1972182" cy="78887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Kafka Integration</a:t>
          </a:r>
          <a:endParaRPr lang="en-US" sz="1700" kern="1200" dirty="0"/>
        </a:p>
      </dsp:txBody>
      <dsp:txXfrm>
        <a:off x="397824" y="1054446"/>
        <a:ext cx="1183310" cy="788872"/>
      </dsp:txXfrm>
    </dsp:sp>
    <dsp:sp modelId="{17F61CCB-FC9C-4661-A69D-23783131BA35}">
      <dsp:nvSpPr>
        <dsp:cNvPr id="0" name=""/>
        <dsp:cNvSpPr/>
      </dsp:nvSpPr>
      <dsp:spPr>
        <a:xfrm>
          <a:off x="1778352" y="1054446"/>
          <a:ext cx="1972182" cy="78887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Message Processing</a:t>
          </a:r>
          <a:endParaRPr lang="en-US" sz="1700" kern="1200" dirty="0"/>
        </a:p>
      </dsp:txBody>
      <dsp:txXfrm>
        <a:off x="2172788" y="1054446"/>
        <a:ext cx="1183310" cy="788872"/>
      </dsp:txXfrm>
    </dsp:sp>
    <dsp:sp modelId="{E785E1D5-0127-4026-8F37-1A06EA0EC640}">
      <dsp:nvSpPr>
        <dsp:cNvPr id="0" name=""/>
        <dsp:cNvSpPr/>
      </dsp:nvSpPr>
      <dsp:spPr>
        <a:xfrm>
          <a:off x="3553316" y="1054446"/>
          <a:ext cx="1972182" cy="78887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Sentiment Analysis Model</a:t>
          </a:r>
          <a:endParaRPr lang="en-US" sz="1700" kern="1200" dirty="0"/>
        </a:p>
      </dsp:txBody>
      <dsp:txXfrm>
        <a:off x="3947752" y="1054446"/>
        <a:ext cx="1183310" cy="788872"/>
      </dsp:txXfrm>
    </dsp:sp>
    <dsp:sp modelId="{44EA2B33-6A63-486F-8E9E-8B02480B14F6}">
      <dsp:nvSpPr>
        <dsp:cNvPr id="0" name=""/>
        <dsp:cNvSpPr/>
      </dsp:nvSpPr>
      <dsp:spPr>
        <a:xfrm>
          <a:off x="5328280" y="1054446"/>
          <a:ext cx="1972182" cy="78887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Data Flow</a:t>
          </a:r>
          <a:endParaRPr lang="en-US" sz="1700" kern="1200" dirty="0"/>
        </a:p>
      </dsp:txBody>
      <dsp:txXfrm>
        <a:off x="5722716" y="1054446"/>
        <a:ext cx="1183310" cy="7888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B12236-8C38-44DA-BD0D-FE13508E22CB}">
      <dsp:nvSpPr>
        <dsp:cNvPr id="0" name=""/>
        <dsp:cNvSpPr/>
      </dsp:nvSpPr>
      <dsp:spPr>
        <a:xfrm rot="10800000">
          <a:off x="1813108" y="831"/>
          <a:ext cx="6475791" cy="727951"/>
        </a:xfrm>
        <a:prstGeom prst="homePlate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1006" tIns="49530" rIns="92456" bIns="4953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300" b="1" kern="1200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Collecting Titles: </a:t>
          </a:r>
          <a:r>
            <a:rPr lang="en-US" sz="1300" kern="1200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Extracts post titles from </a:t>
          </a:r>
          <a:r>
            <a:rPr lang="en-US" sz="1300" kern="1200" dirty="0" err="1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reddit_stream</a:t>
          </a:r>
          <a:r>
            <a:rPr lang="en-US" sz="1300" kern="1200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 topic in Kafka.</a:t>
          </a:r>
        </a:p>
      </dsp:txBody>
      <dsp:txXfrm rot="10800000">
        <a:off x="1995096" y="831"/>
        <a:ext cx="6293803" cy="727951"/>
      </dsp:txXfrm>
    </dsp:sp>
    <dsp:sp modelId="{C6B72EC3-0199-4284-8782-0BA31811D30D}">
      <dsp:nvSpPr>
        <dsp:cNvPr id="0" name=""/>
        <dsp:cNvSpPr/>
      </dsp:nvSpPr>
      <dsp:spPr>
        <a:xfrm>
          <a:off x="1449132" y="831"/>
          <a:ext cx="727951" cy="727951"/>
        </a:xfrm>
        <a:prstGeom prst="ellipse">
          <a:avLst/>
        </a:prstGeom>
        <a:solidFill>
          <a:schemeClr val="accent1">
            <a:tint val="5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25AD97-5398-40D0-9313-439E72B8D196}">
      <dsp:nvSpPr>
        <dsp:cNvPr id="0" name=""/>
        <dsp:cNvSpPr/>
      </dsp:nvSpPr>
      <dsp:spPr>
        <a:xfrm rot="10800000">
          <a:off x="1813108" y="923982"/>
          <a:ext cx="6475791" cy="727951"/>
        </a:xfrm>
        <a:prstGeom prst="homePlate">
          <a:avLst/>
        </a:prstGeom>
        <a:solidFill>
          <a:schemeClr val="accent1">
            <a:alpha val="90000"/>
            <a:hueOff val="0"/>
            <a:satOff val="0"/>
            <a:lumOff val="0"/>
            <a:alphaOff val="-13333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1006" tIns="49530" rIns="92456" bIns="4953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300" b="1" kern="1200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Text Preprocessing: </a:t>
          </a:r>
          <a:r>
            <a:rPr lang="en-US" sz="1300" kern="1200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Removes URLs, special characters, and </a:t>
          </a:r>
          <a:r>
            <a:rPr lang="en-US" sz="1300" kern="1200" dirty="0" err="1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stopwords</a:t>
          </a:r>
          <a:r>
            <a:rPr lang="en-US" sz="1300" kern="1200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 for clean input.</a:t>
          </a:r>
        </a:p>
      </dsp:txBody>
      <dsp:txXfrm rot="10800000">
        <a:off x="1995096" y="923982"/>
        <a:ext cx="6293803" cy="727951"/>
      </dsp:txXfrm>
    </dsp:sp>
    <dsp:sp modelId="{84B9C671-96E1-428A-AA63-A2EFFF4EDCE1}">
      <dsp:nvSpPr>
        <dsp:cNvPr id="0" name=""/>
        <dsp:cNvSpPr/>
      </dsp:nvSpPr>
      <dsp:spPr>
        <a:xfrm>
          <a:off x="1449132" y="923982"/>
          <a:ext cx="727951" cy="727951"/>
        </a:xfrm>
        <a:prstGeom prst="ellipse">
          <a:avLst/>
        </a:prstGeom>
        <a:solidFill>
          <a:schemeClr val="accent1">
            <a:tint val="50000"/>
            <a:alpha val="90000"/>
            <a:hueOff val="0"/>
            <a:satOff val="-982"/>
            <a:lumOff val="3735"/>
            <a:alphaOff val="-13333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8C43DA-32FD-4406-A749-B0FFD3D2CB0E}">
      <dsp:nvSpPr>
        <dsp:cNvPr id="0" name=""/>
        <dsp:cNvSpPr/>
      </dsp:nvSpPr>
      <dsp:spPr>
        <a:xfrm rot="10800000">
          <a:off x="1813108" y="1847133"/>
          <a:ext cx="6475791" cy="727951"/>
        </a:xfrm>
        <a:prstGeom prst="homePlate">
          <a:avLst/>
        </a:prstGeom>
        <a:solidFill>
          <a:schemeClr val="accent1">
            <a:alpha val="90000"/>
            <a:hueOff val="0"/>
            <a:satOff val="0"/>
            <a:lumOff val="0"/>
            <a:alphaOff val="-26667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1006" tIns="49530" rIns="92456" bIns="4953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300" b="1" kern="1200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Dimensionality Reduction: </a:t>
          </a:r>
          <a:r>
            <a:rPr lang="en-US" sz="1300" kern="1200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Uses UMAP to reduce embedding size while preserving structure.</a:t>
          </a:r>
        </a:p>
      </dsp:txBody>
      <dsp:txXfrm rot="10800000">
        <a:off x="1995096" y="1847133"/>
        <a:ext cx="6293803" cy="727951"/>
      </dsp:txXfrm>
    </dsp:sp>
    <dsp:sp modelId="{0EDD8C41-D7E2-4CB2-ADA3-3A4734543B82}">
      <dsp:nvSpPr>
        <dsp:cNvPr id="0" name=""/>
        <dsp:cNvSpPr/>
      </dsp:nvSpPr>
      <dsp:spPr>
        <a:xfrm>
          <a:off x="1449132" y="1847133"/>
          <a:ext cx="727951" cy="727951"/>
        </a:xfrm>
        <a:prstGeom prst="ellipse">
          <a:avLst/>
        </a:prstGeom>
        <a:solidFill>
          <a:schemeClr val="accent1">
            <a:tint val="50000"/>
            <a:alpha val="90000"/>
            <a:hueOff val="0"/>
            <a:satOff val="-1965"/>
            <a:lumOff val="7470"/>
            <a:alphaOff val="-26667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2B1073-AFFD-414D-8DF4-BC7448B305F7}">
      <dsp:nvSpPr>
        <dsp:cNvPr id="0" name=""/>
        <dsp:cNvSpPr/>
      </dsp:nvSpPr>
      <dsp:spPr>
        <a:xfrm rot="10800000">
          <a:off x="1813108" y="2770283"/>
          <a:ext cx="6475791" cy="727951"/>
        </a:xfrm>
        <a:prstGeom prst="homePlate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1006" tIns="49530" rIns="92456" bIns="4953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300" b="1" kern="1200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Topic Modeling: </a:t>
          </a:r>
          <a:r>
            <a:rPr lang="en-US" sz="1300" kern="1200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Applies </a:t>
          </a:r>
          <a:r>
            <a:rPr lang="en-US" sz="1300" kern="1200" dirty="0" err="1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BERTopic</a:t>
          </a:r>
          <a:r>
            <a:rPr lang="en-US" sz="1300" kern="1200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 to cluster and identify recurring themes.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/>
        </a:p>
      </dsp:txBody>
      <dsp:txXfrm rot="10800000">
        <a:off x="1995096" y="2770283"/>
        <a:ext cx="6293803" cy="727951"/>
      </dsp:txXfrm>
    </dsp:sp>
    <dsp:sp modelId="{F726C943-D3FD-480A-865A-52EABBCF95E3}">
      <dsp:nvSpPr>
        <dsp:cNvPr id="0" name=""/>
        <dsp:cNvSpPr/>
      </dsp:nvSpPr>
      <dsp:spPr>
        <a:xfrm>
          <a:off x="1449132" y="2770283"/>
          <a:ext cx="727951" cy="727951"/>
        </a:xfrm>
        <a:prstGeom prst="ellipse">
          <a:avLst/>
        </a:prstGeom>
        <a:solidFill>
          <a:schemeClr val="accent1">
            <a:tint val="50000"/>
            <a:alpha val="90000"/>
            <a:hueOff val="0"/>
            <a:satOff val="-2947"/>
            <a:lumOff val="11205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2A4DCE-D161-4957-9B57-2F56E4918D95}">
      <dsp:nvSpPr>
        <dsp:cNvPr id="0" name=""/>
        <dsp:cNvSpPr/>
      </dsp:nvSpPr>
      <dsp:spPr>
        <a:xfrm>
          <a:off x="3388" y="1054446"/>
          <a:ext cx="1972182" cy="78887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Kafka Integration</a:t>
          </a:r>
          <a:endParaRPr lang="en-US" sz="1700" kern="1200" dirty="0"/>
        </a:p>
      </dsp:txBody>
      <dsp:txXfrm>
        <a:off x="397824" y="1054446"/>
        <a:ext cx="1183310" cy="788872"/>
      </dsp:txXfrm>
    </dsp:sp>
    <dsp:sp modelId="{17F61CCB-FC9C-4661-A69D-23783131BA35}">
      <dsp:nvSpPr>
        <dsp:cNvPr id="0" name=""/>
        <dsp:cNvSpPr/>
      </dsp:nvSpPr>
      <dsp:spPr>
        <a:xfrm>
          <a:off x="1778352" y="1054446"/>
          <a:ext cx="1972182" cy="78887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Message Processing</a:t>
          </a:r>
          <a:endParaRPr lang="en-US" sz="1700" kern="1200" dirty="0"/>
        </a:p>
      </dsp:txBody>
      <dsp:txXfrm>
        <a:off x="2172788" y="1054446"/>
        <a:ext cx="1183310" cy="788872"/>
      </dsp:txXfrm>
    </dsp:sp>
    <dsp:sp modelId="{E785E1D5-0127-4026-8F37-1A06EA0EC640}">
      <dsp:nvSpPr>
        <dsp:cNvPr id="0" name=""/>
        <dsp:cNvSpPr/>
      </dsp:nvSpPr>
      <dsp:spPr>
        <a:xfrm>
          <a:off x="3553316" y="1054446"/>
          <a:ext cx="1972182" cy="78887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Topic Modeling</a:t>
          </a:r>
          <a:endParaRPr lang="en-US" sz="1700" kern="1200" dirty="0"/>
        </a:p>
      </dsp:txBody>
      <dsp:txXfrm>
        <a:off x="3947752" y="1054446"/>
        <a:ext cx="1183310" cy="788872"/>
      </dsp:txXfrm>
    </dsp:sp>
    <dsp:sp modelId="{44EA2B33-6A63-486F-8E9E-8B02480B14F6}">
      <dsp:nvSpPr>
        <dsp:cNvPr id="0" name=""/>
        <dsp:cNvSpPr/>
      </dsp:nvSpPr>
      <dsp:spPr>
        <a:xfrm>
          <a:off x="5328280" y="1054446"/>
          <a:ext cx="1972182" cy="78887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Storage</a:t>
          </a:r>
          <a:endParaRPr lang="en-US" sz="1700" kern="1200" dirty="0"/>
        </a:p>
      </dsp:txBody>
      <dsp:txXfrm>
        <a:off x="5722716" y="1054446"/>
        <a:ext cx="1183310" cy="7888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9a0b7afd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9a0b7afd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5512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9a0b7afd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9a0b7afd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33708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9a0b7afd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9a0b7afd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23949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9a0b7afd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9a0b7afd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99697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9a0b7afd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9a0b7afd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02660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9a0b7afd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9a0b7afd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82357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9a0b7afd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9a0b7afd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29444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9a0b7afd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9a0b7afd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5286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986ac07fe7_0_2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986ac07fe7_0_2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9a0b7afd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9a0b7afd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9a0b7afd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9a0b7afd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2702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9a0b7afd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9a0b7afd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2569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9a0b7afd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9a0b7afd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9183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9a0b7afd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9a0b7afd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3098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9a0b7afd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9a0b7afd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873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9a0b7afd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9a0b7afd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0299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26850" y="-98850"/>
            <a:ext cx="4480500" cy="528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6595675" y="225375"/>
            <a:ext cx="5353750" cy="67800"/>
            <a:chOff x="6595675" y="225375"/>
            <a:chExt cx="5353750" cy="67800"/>
          </a:xfrm>
        </p:grpSpPr>
        <p:sp>
          <p:nvSpPr>
            <p:cNvPr id="11" name="Google Shape;11;p2"/>
            <p:cNvSpPr/>
            <p:nvPr/>
          </p:nvSpPr>
          <p:spPr>
            <a:xfrm rot="5400000">
              <a:off x="9580475" y="-2075775"/>
              <a:ext cx="67800" cy="4670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5400000">
              <a:off x="6993450" y="72975"/>
              <a:ext cx="67800" cy="372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5400000">
              <a:off x="6651625" y="169425"/>
              <a:ext cx="67800" cy="179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5400000">
            <a:off x="-2367450" y="4178900"/>
            <a:ext cx="5200100" cy="67800"/>
            <a:chOff x="6749325" y="225375"/>
            <a:chExt cx="5200100" cy="67800"/>
          </a:xfrm>
        </p:grpSpPr>
        <p:sp>
          <p:nvSpPr>
            <p:cNvPr id="15" name="Google Shape;15;p2"/>
            <p:cNvSpPr/>
            <p:nvPr/>
          </p:nvSpPr>
          <p:spPr>
            <a:xfrm rot="5400000">
              <a:off x="9386225" y="-2270025"/>
              <a:ext cx="67800" cy="5058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5400000">
              <a:off x="6749925" y="224775"/>
              <a:ext cx="67800" cy="69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495100" y="1345700"/>
            <a:ext cx="3575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495100" y="3317175"/>
            <a:ext cx="3900000" cy="4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/>
          <p:nvPr/>
        </p:nvSpPr>
        <p:spPr>
          <a:xfrm>
            <a:off x="8379500" y="-72300"/>
            <a:ext cx="1294500" cy="528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7"/>
          <p:cNvSpPr txBox="1">
            <a:spLocks noGrp="1"/>
          </p:cNvSpPr>
          <p:nvPr>
            <p:ph type="ctrTitle"/>
          </p:nvPr>
        </p:nvSpPr>
        <p:spPr>
          <a:xfrm flipH="1">
            <a:off x="1165575" y="3004776"/>
            <a:ext cx="2195400" cy="47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2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subTitle" idx="1"/>
          </p:nvPr>
        </p:nvSpPr>
        <p:spPr>
          <a:xfrm flipH="1">
            <a:off x="1165550" y="3366925"/>
            <a:ext cx="2195400" cy="7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0" name="Google Shape;160;p17"/>
          <p:cNvSpPr txBox="1">
            <a:spLocks noGrp="1"/>
          </p:cNvSpPr>
          <p:nvPr>
            <p:ph type="ctrTitle" idx="2"/>
          </p:nvPr>
        </p:nvSpPr>
        <p:spPr>
          <a:xfrm flipH="1">
            <a:off x="3474296" y="3004776"/>
            <a:ext cx="2195400" cy="47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2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61" name="Google Shape;161;p17"/>
          <p:cNvSpPr txBox="1">
            <a:spLocks noGrp="1"/>
          </p:cNvSpPr>
          <p:nvPr>
            <p:ph type="subTitle" idx="3"/>
          </p:nvPr>
        </p:nvSpPr>
        <p:spPr>
          <a:xfrm flipH="1">
            <a:off x="3474283" y="3366925"/>
            <a:ext cx="2195400" cy="7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2" name="Google Shape;162;p17"/>
          <p:cNvSpPr txBox="1">
            <a:spLocks noGrp="1"/>
          </p:cNvSpPr>
          <p:nvPr>
            <p:ph type="ctrTitle" idx="4"/>
          </p:nvPr>
        </p:nvSpPr>
        <p:spPr>
          <a:xfrm flipH="1">
            <a:off x="5783000" y="3004776"/>
            <a:ext cx="2195400" cy="47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2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17"/>
          <p:cNvSpPr txBox="1">
            <a:spLocks noGrp="1"/>
          </p:cNvSpPr>
          <p:nvPr>
            <p:ph type="subTitle" idx="5"/>
          </p:nvPr>
        </p:nvSpPr>
        <p:spPr>
          <a:xfrm flipH="1">
            <a:off x="5782975" y="3366925"/>
            <a:ext cx="2195400" cy="7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title" idx="6"/>
          </p:nvPr>
        </p:nvSpPr>
        <p:spPr>
          <a:xfrm>
            <a:off x="524000" y="336325"/>
            <a:ext cx="638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65" name="Google Shape;165;p17"/>
          <p:cNvGrpSpPr/>
          <p:nvPr/>
        </p:nvGrpSpPr>
        <p:grpSpPr>
          <a:xfrm>
            <a:off x="5075250" y="805925"/>
            <a:ext cx="5353750" cy="67800"/>
            <a:chOff x="6595675" y="225375"/>
            <a:chExt cx="5353750" cy="67800"/>
          </a:xfrm>
        </p:grpSpPr>
        <p:sp>
          <p:nvSpPr>
            <p:cNvPr id="166" name="Google Shape;166;p17"/>
            <p:cNvSpPr/>
            <p:nvPr/>
          </p:nvSpPr>
          <p:spPr>
            <a:xfrm rot="5400000">
              <a:off x="9580475" y="-2075775"/>
              <a:ext cx="67800" cy="4670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7"/>
            <p:cNvSpPr/>
            <p:nvPr/>
          </p:nvSpPr>
          <p:spPr>
            <a:xfrm rot="5400000">
              <a:off x="6993450" y="72975"/>
              <a:ext cx="67800" cy="372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7"/>
            <p:cNvSpPr/>
            <p:nvPr/>
          </p:nvSpPr>
          <p:spPr>
            <a:xfrm rot="5400000">
              <a:off x="6651625" y="169425"/>
              <a:ext cx="67800" cy="179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" name="Google Shape;169;p17"/>
          <p:cNvGrpSpPr/>
          <p:nvPr/>
        </p:nvGrpSpPr>
        <p:grpSpPr>
          <a:xfrm rot="5400000">
            <a:off x="-2367450" y="3067275"/>
            <a:ext cx="5200100" cy="67800"/>
            <a:chOff x="6749325" y="225375"/>
            <a:chExt cx="5200100" cy="67800"/>
          </a:xfrm>
        </p:grpSpPr>
        <p:sp>
          <p:nvSpPr>
            <p:cNvPr id="170" name="Google Shape;170;p17"/>
            <p:cNvSpPr/>
            <p:nvPr/>
          </p:nvSpPr>
          <p:spPr>
            <a:xfrm rot="5400000">
              <a:off x="9386225" y="-2270025"/>
              <a:ext cx="67800" cy="5058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7"/>
            <p:cNvSpPr/>
            <p:nvPr/>
          </p:nvSpPr>
          <p:spPr>
            <a:xfrm rot="5400000">
              <a:off x="6749925" y="224775"/>
              <a:ext cx="67800" cy="69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2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p21"/>
          <p:cNvGrpSpPr/>
          <p:nvPr/>
        </p:nvGrpSpPr>
        <p:grpSpPr>
          <a:xfrm rot="-5400000">
            <a:off x="6107725" y="491650"/>
            <a:ext cx="5353750" cy="67800"/>
            <a:chOff x="6595675" y="225375"/>
            <a:chExt cx="5353750" cy="67800"/>
          </a:xfrm>
        </p:grpSpPr>
        <p:sp>
          <p:nvSpPr>
            <p:cNvPr id="221" name="Google Shape;221;p21"/>
            <p:cNvSpPr/>
            <p:nvPr/>
          </p:nvSpPr>
          <p:spPr>
            <a:xfrm rot="5400000">
              <a:off x="9580475" y="-2075775"/>
              <a:ext cx="67800" cy="4670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1"/>
            <p:cNvSpPr/>
            <p:nvPr/>
          </p:nvSpPr>
          <p:spPr>
            <a:xfrm rot="5400000">
              <a:off x="6993450" y="72975"/>
              <a:ext cx="67800" cy="372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1"/>
            <p:cNvSpPr/>
            <p:nvPr/>
          </p:nvSpPr>
          <p:spPr>
            <a:xfrm rot="5400000">
              <a:off x="6651625" y="169425"/>
              <a:ext cx="67800" cy="179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" name="Google Shape;224;p21"/>
          <p:cNvGrpSpPr/>
          <p:nvPr/>
        </p:nvGrpSpPr>
        <p:grpSpPr>
          <a:xfrm flipH="1">
            <a:off x="-324450" y="4692000"/>
            <a:ext cx="5200100" cy="67800"/>
            <a:chOff x="6749325" y="225375"/>
            <a:chExt cx="5200100" cy="67800"/>
          </a:xfrm>
        </p:grpSpPr>
        <p:sp>
          <p:nvSpPr>
            <p:cNvPr id="225" name="Google Shape;225;p21"/>
            <p:cNvSpPr/>
            <p:nvPr/>
          </p:nvSpPr>
          <p:spPr>
            <a:xfrm rot="5400000">
              <a:off x="9386225" y="-2270025"/>
              <a:ext cx="67800" cy="5058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1"/>
            <p:cNvSpPr/>
            <p:nvPr/>
          </p:nvSpPr>
          <p:spPr>
            <a:xfrm rot="5400000">
              <a:off x="6749925" y="224775"/>
              <a:ext cx="67800" cy="69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2">
  <p:cSld name="CUSTOM_2_1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2"/>
          <p:cNvGrpSpPr/>
          <p:nvPr/>
        </p:nvGrpSpPr>
        <p:grpSpPr>
          <a:xfrm rot="-5400000">
            <a:off x="6129225" y="2224075"/>
            <a:ext cx="5353750" cy="67800"/>
            <a:chOff x="6595675" y="225375"/>
            <a:chExt cx="5353750" cy="67800"/>
          </a:xfrm>
        </p:grpSpPr>
        <p:sp>
          <p:nvSpPr>
            <p:cNvPr id="229" name="Google Shape;229;p22"/>
            <p:cNvSpPr/>
            <p:nvPr/>
          </p:nvSpPr>
          <p:spPr>
            <a:xfrm rot="5400000">
              <a:off x="9580475" y="-2075775"/>
              <a:ext cx="67800" cy="4670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2"/>
            <p:cNvSpPr/>
            <p:nvPr/>
          </p:nvSpPr>
          <p:spPr>
            <a:xfrm rot="5400000">
              <a:off x="6993450" y="72975"/>
              <a:ext cx="67800" cy="372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2"/>
            <p:cNvSpPr/>
            <p:nvPr/>
          </p:nvSpPr>
          <p:spPr>
            <a:xfrm rot="5400000">
              <a:off x="6651625" y="169425"/>
              <a:ext cx="67800" cy="179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2" name="Google Shape;232;p22"/>
          <p:cNvGrpSpPr/>
          <p:nvPr/>
        </p:nvGrpSpPr>
        <p:grpSpPr>
          <a:xfrm flipH="1">
            <a:off x="-87725" y="301750"/>
            <a:ext cx="5200100" cy="67800"/>
            <a:chOff x="6749325" y="225375"/>
            <a:chExt cx="5200100" cy="67800"/>
          </a:xfrm>
        </p:grpSpPr>
        <p:sp>
          <p:nvSpPr>
            <p:cNvPr id="233" name="Google Shape;233;p22"/>
            <p:cNvSpPr/>
            <p:nvPr/>
          </p:nvSpPr>
          <p:spPr>
            <a:xfrm rot="5400000">
              <a:off x="9386225" y="-2270025"/>
              <a:ext cx="67800" cy="5058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2"/>
            <p:cNvSpPr/>
            <p:nvPr/>
          </p:nvSpPr>
          <p:spPr>
            <a:xfrm rot="5400000">
              <a:off x="6749925" y="224775"/>
              <a:ext cx="67800" cy="69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3">
  <p:cSld name="CUSTOM_2_1_1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p23"/>
          <p:cNvGrpSpPr/>
          <p:nvPr/>
        </p:nvGrpSpPr>
        <p:grpSpPr>
          <a:xfrm rot="5400000" flipH="1">
            <a:off x="-2218825" y="2081325"/>
            <a:ext cx="5353750" cy="67800"/>
            <a:chOff x="6595675" y="225375"/>
            <a:chExt cx="5353750" cy="67800"/>
          </a:xfrm>
        </p:grpSpPr>
        <p:sp>
          <p:nvSpPr>
            <p:cNvPr id="237" name="Google Shape;237;p23"/>
            <p:cNvSpPr/>
            <p:nvPr/>
          </p:nvSpPr>
          <p:spPr>
            <a:xfrm rot="5400000">
              <a:off x="9580475" y="-2075775"/>
              <a:ext cx="67800" cy="4670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3"/>
            <p:cNvSpPr/>
            <p:nvPr/>
          </p:nvSpPr>
          <p:spPr>
            <a:xfrm rot="5400000">
              <a:off x="6993450" y="72975"/>
              <a:ext cx="67800" cy="372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3"/>
            <p:cNvSpPr/>
            <p:nvPr/>
          </p:nvSpPr>
          <p:spPr>
            <a:xfrm rot="5400000">
              <a:off x="6651625" y="169425"/>
              <a:ext cx="67800" cy="179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" name="Google Shape;240;p23"/>
          <p:cNvGrpSpPr/>
          <p:nvPr/>
        </p:nvGrpSpPr>
        <p:grpSpPr>
          <a:xfrm>
            <a:off x="5787350" y="4724300"/>
            <a:ext cx="5200100" cy="67800"/>
            <a:chOff x="6749325" y="225375"/>
            <a:chExt cx="5200100" cy="67800"/>
          </a:xfrm>
        </p:grpSpPr>
        <p:sp>
          <p:nvSpPr>
            <p:cNvPr id="241" name="Google Shape;241;p23"/>
            <p:cNvSpPr/>
            <p:nvPr/>
          </p:nvSpPr>
          <p:spPr>
            <a:xfrm rot="5400000">
              <a:off x="9386225" y="-2270025"/>
              <a:ext cx="67800" cy="5058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 rot="5400000">
              <a:off x="6749925" y="224775"/>
              <a:ext cx="67800" cy="69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1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0"/>
          <p:cNvSpPr/>
          <p:nvPr/>
        </p:nvSpPr>
        <p:spPr>
          <a:xfrm>
            <a:off x="-98300" y="-72300"/>
            <a:ext cx="4679400" cy="528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30"/>
          <p:cNvGrpSpPr/>
          <p:nvPr/>
        </p:nvGrpSpPr>
        <p:grpSpPr>
          <a:xfrm>
            <a:off x="7433875" y="1825575"/>
            <a:ext cx="5353750" cy="67800"/>
            <a:chOff x="6595675" y="225375"/>
            <a:chExt cx="5353750" cy="67800"/>
          </a:xfrm>
        </p:grpSpPr>
        <p:sp>
          <p:nvSpPr>
            <p:cNvPr id="328" name="Google Shape;328;p30"/>
            <p:cNvSpPr/>
            <p:nvPr/>
          </p:nvSpPr>
          <p:spPr>
            <a:xfrm rot="5400000">
              <a:off x="9580475" y="-2075775"/>
              <a:ext cx="67800" cy="4670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0"/>
            <p:cNvSpPr/>
            <p:nvPr/>
          </p:nvSpPr>
          <p:spPr>
            <a:xfrm rot="5400000">
              <a:off x="6993450" y="72975"/>
              <a:ext cx="67800" cy="372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0"/>
            <p:cNvSpPr/>
            <p:nvPr/>
          </p:nvSpPr>
          <p:spPr>
            <a:xfrm rot="5400000">
              <a:off x="6651625" y="169425"/>
              <a:ext cx="67800" cy="179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30"/>
          <p:cNvGrpSpPr/>
          <p:nvPr/>
        </p:nvGrpSpPr>
        <p:grpSpPr>
          <a:xfrm rot="5400000">
            <a:off x="-2367450" y="4178900"/>
            <a:ext cx="5200100" cy="67800"/>
            <a:chOff x="6749325" y="225375"/>
            <a:chExt cx="5200100" cy="67800"/>
          </a:xfrm>
        </p:grpSpPr>
        <p:sp>
          <p:nvSpPr>
            <p:cNvPr id="332" name="Google Shape;332;p30"/>
            <p:cNvSpPr/>
            <p:nvPr/>
          </p:nvSpPr>
          <p:spPr>
            <a:xfrm rot="5400000">
              <a:off x="9386225" y="-2270025"/>
              <a:ext cx="67800" cy="5058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0"/>
            <p:cNvSpPr/>
            <p:nvPr/>
          </p:nvSpPr>
          <p:spPr>
            <a:xfrm rot="5400000">
              <a:off x="6749925" y="224775"/>
              <a:ext cx="67800" cy="69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4" name="Google Shape;334;p30"/>
          <p:cNvSpPr txBox="1">
            <a:spLocks noGrp="1"/>
          </p:cNvSpPr>
          <p:nvPr>
            <p:ph type="title" hasCustomPrompt="1"/>
          </p:nvPr>
        </p:nvSpPr>
        <p:spPr>
          <a:xfrm>
            <a:off x="494650" y="1616600"/>
            <a:ext cx="1214400" cy="885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600"/>
              <a:buNone/>
              <a:defRPr sz="75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r>
              <a:t>xx%</a:t>
            </a:r>
          </a:p>
        </p:txBody>
      </p:sp>
      <p:sp>
        <p:nvSpPr>
          <p:cNvPr id="335" name="Google Shape;335;p30"/>
          <p:cNvSpPr txBox="1">
            <a:spLocks noGrp="1"/>
          </p:cNvSpPr>
          <p:nvPr>
            <p:ph type="title" idx="2" hasCustomPrompt="1"/>
          </p:nvPr>
        </p:nvSpPr>
        <p:spPr>
          <a:xfrm>
            <a:off x="494650" y="2812050"/>
            <a:ext cx="1214400" cy="885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600"/>
              <a:buNone/>
              <a:defRPr sz="75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r>
              <a:t>xx%</a:t>
            </a:r>
          </a:p>
        </p:txBody>
      </p:sp>
      <p:sp>
        <p:nvSpPr>
          <p:cNvPr id="336" name="Google Shape;336;p30"/>
          <p:cNvSpPr txBox="1">
            <a:spLocks noGrp="1"/>
          </p:cNvSpPr>
          <p:nvPr>
            <p:ph type="title" idx="3" hasCustomPrompt="1"/>
          </p:nvPr>
        </p:nvSpPr>
        <p:spPr>
          <a:xfrm>
            <a:off x="4860375" y="2388850"/>
            <a:ext cx="1214400" cy="935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600"/>
              <a:buNone/>
              <a:defRPr sz="75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r>
              <a:t>xx%</a:t>
            </a:r>
          </a:p>
        </p:txBody>
      </p:sp>
      <p:sp>
        <p:nvSpPr>
          <p:cNvPr id="337" name="Google Shape;337;p30"/>
          <p:cNvSpPr txBox="1">
            <a:spLocks noGrp="1"/>
          </p:cNvSpPr>
          <p:nvPr>
            <p:ph type="title" idx="4" hasCustomPrompt="1"/>
          </p:nvPr>
        </p:nvSpPr>
        <p:spPr>
          <a:xfrm>
            <a:off x="4847075" y="3620025"/>
            <a:ext cx="1214400" cy="885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600"/>
              <a:buNone/>
              <a:defRPr sz="75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r>
              <a:t>xx%</a:t>
            </a:r>
          </a:p>
        </p:txBody>
      </p:sp>
      <p:sp>
        <p:nvSpPr>
          <p:cNvPr id="338" name="Google Shape;338;p30"/>
          <p:cNvSpPr txBox="1">
            <a:spLocks noGrp="1"/>
          </p:cNvSpPr>
          <p:nvPr>
            <p:ph type="subTitle" idx="1"/>
          </p:nvPr>
        </p:nvSpPr>
        <p:spPr>
          <a:xfrm flipH="1">
            <a:off x="1771247" y="1616599"/>
            <a:ext cx="2354100" cy="29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339" name="Google Shape;339;p30"/>
          <p:cNvSpPr txBox="1">
            <a:spLocks noGrp="1"/>
          </p:cNvSpPr>
          <p:nvPr>
            <p:ph type="subTitle" idx="5"/>
          </p:nvPr>
        </p:nvSpPr>
        <p:spPr>
          <a:xfrm>
            <a:off x="1771250" y="2002475"/>
            <a:ext cx="2535000" cy="4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40" name="Google Shape;340;p30"/>
          <p:cNvSpPr txBox="1">
            <a:spLocks noGrp="1"/>
          </p:cNvSpPr>
          <p:nvPr>
            <p:ph type="subTitle" idx="6"/>
          </p:nvPr>
        </p:nvSpPr>
        <p:spPr>
          <a:xfrm flipH="1">
            <a:off x="1771247" y="2812050"/>
            <a:ext cx="2628300" cy="29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341" name="Google Shape;341;p30"/>
          <p:cNvSpPr txBox="1">
            <a:spLocks noGrp="1"/>
          </p:cNvSpPr>
          <p:nvPr>
            <p:ph type="subTitle" idx="7"/>
          </p:nvPr>
        </p:nvSpPr>
        <p:spPr>
          <a:xfrm>
            <a:off x="1771250" y="3196125"/>
            <a:ext cx="2535000" cy="4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42" name="Google Shape;342;p30"/>
          <p:cNvSpPr txBox="1">
            <a:spLocks noGrp="1"/>
          </p:cNvSpPr>
          <p:nvPr>
            <p:ph type="subTitle" idx="8"/>
          </p:nvPr>
        </p:nvSpPr>
        <p:spPr>
          <a:xfrm flipH="1">
            <a:off x="6139600" y="2413900"/>
            <a:ext cx="2354100" cy="29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343" name="Google Shape;343;p30"/>
          <p:cNvSpPr txBox="1">
            <a:spLocks noGrp="1"/>
          </p:cNvSpPr>
          <p:nvPr>
            <p:ph type="subTitle" idx="9"/>
          </p:nvPr>
        </p:nvSpPr>
        <p:spPr>
          <a:xfrm>
            <a:off x="6139600" y="2799325"/>
            <a:ext cx="2535000" cy="4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44" name="Google Shape;344;p30"/>
          <p:cNvSpPr txBox="1">
            <a:spLocks noGrp="1"/>
          </p:cNvSpPr>
          <p:nvPr>
            <p:ph type="subTitle" idx="13"/>
          </p:nvPr>
        </p:nvSpPr>
        <p:spPr>
          <a:xfrm flipH="1">
            <a:off x="6139600" y="3620025"/>
            <a:ext cx="2354100" cy="29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345" name="Google Shape;345;p30"/>
          <p:cNvSpPr txBox="1">
            <a:spLocks noGrp="1"/>
          </p:cNvSpPr>
          <p:nvPr>
            <p:ph type="subTitle" idx="14"/>
          </p:nvPr>
        </p:nvSpPr>
        <p:spPr>
          <a:xfrm>
            <a:off x="6139600" y="4003125"/>
            <a:ext cx="2535000" cy="4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46" name="Google Shape;346;p30"/>
          <p:cNvSpPr txBox="1">
            <a:spLocks noGrp="1"/>
          </p:cNvSpPr>
          <p:nvPr>
            <p:ph type="title" idx="15"/>
          </p:nvPr>
        </p:nvSpPr>
        <p:spPr>
          <a:xfrm>
            <a:off x="524000" y="336325"/>
            <a:ext cx="638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6350" y="313225"/>
            <a:ext cx="7189500" cy="10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 SemiBold"/>
              <a:buNone/>
              <a:defRPr sz="3000">
                <a:solidFill>
                  <a:schemeClr val="accent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swald SemiBold"/>
              <a:buNone/>
              <a:defRPr>
                <a:solidFill>
                  <a:schemeClr val="accent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swald SemiBold"/>
              <a:buNone/>
              <a:defRPr>
                <a:solidFill>
                  <a:schemeClr val="accent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swald SemiBold"/>
              <a:buNone/>
              <a:defRPr>
                <a:solidFill>
                  <a:schemeClr val="accent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swald SemiBold"/>
              <a:buNone/>
              <a:defRPr>
                <a:solidFill>
                  <a:schemeClr val="accent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swald SemiBold"/>
              <a:buNone/>
              <a:defRPr>
                <a:solidFill>
                  <a:schemeClr val="accent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swald SemiBold"/>
              <a:buNone/>
              <a:defRPr>
                <a:solidFill>
                  <a:schemeClr val="accent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swald SemiBold"/>
              <a:buNone/>
              <a:defRPr>
                <a:solidFill>
                  <a:schemeClr val="accent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swald SemiBold"/>
              <a:buNone/>
              <a:defRPr>
                <a:solidFill>
                  <a:schemeClr val="accent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92125" y="2501350"/>
            <a:ext cx="5664600" cy="20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 Medium"/>
              <a:buChar char="●"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 Medium"/>
              <a:buChar char="○"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 Medium"/>
              <a:buChar char="■"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 Medium"/>
              <a:buChar char="●"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 Medium"/>
              <a:buChar char="○"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 Medium"/>
              <a:buChar char="■"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 Medium"/>
              <a:buChar char="●"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 Medium"/>
              <a:buChar char="○"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 Medium"/>
              <a:buChar char="■"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3" r:id="rId3"/>
    <p:sldLayoutId id="2147483667" r:id="rId4"/>
    <p:sldLayoutId id="2147483668" r:id="rId5"/>
    <p:sldLayoutId id="2147483669" r:id="rId6"/>
    <p:sldLayoutId id="2147483676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12.pn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11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3"/>
          <p:cNvSpPr txBox="1">
            <a:spLocks noGrp="1"/>
          </p:cNvSpPr>
          <p:nvPr>
            <p:ph type="subTitle" idx="1"/>
          </p:nvPr>
        </p:nvSpPr>
        <p:spPr>
          <a:xfrm>
            <a:off x="714694" y="2644292"/>
            <a:ext cx="2749177" cy="4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ES" dirty="0"/>
              <a:t>Jean Paul </a:t>
            </a:r>
            <a:r>
              <a:rPr lang="es-ES" dirty="0" err="1"/>
              <a:t>Saba</a:t>
            </a:r>
            <a:r>
              <a:rPr lang="es-ES" dirty="0"/>
              <a:t> </a:t>
            </a:r>
            <a:r>
              <a:rPr lang="es-ES" dirty="0" smtClean="0"/>
              <a:t>&amp; Caren </a:t>
            </a:r>
            <a:r>
              <a:rPr lang="es-ES" dirty="0" err="1"/>
              <a:t>Dib</a:t>
            </a:r>
            <a:endParaRPr dirty="0"/>
          </a:p>
        </p:txBody>
      </p:sp>
      <p:sp>
        <p:nvSpPr>
          <p:cNvPr id="355" name="Google Shape;355;p33"/>
          <p:cNvSpPr txBox="1">
            <a:spLocks noGrp="1"/>
          </p:cNvSpPr>
          <p:nvPr>
            <p:ph type="ctrTitle"/>
          </p:nvPr>
        </p:nvSpPr>
        <p:spPr>
          <a:xfrm>
            <a:off x="714694" y="560367"/>
            <a:ext cx="7714612" cy="2052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dirty="0"/>
              <a:t>Real-Time Data Streaming and </a:t>
            </a:r>
            <a:r>
              <a:rPr lang="en-US" dirty="0" smtClean="0"/>
              <a:t>NLP Analysis using </a:t>
            </a:r>
            <a:r>
              <a:rPr lang="en-US" dirty="0"/>
              <a:t>Kafka, Transformers, and </a:t>
            </a:r>
            <a:r>
              <a:rPr lang="en-US" dirty="0" err="1"/>
              <a:t>BERTopic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60447" y="3430328"/>
            <a:ext cx="639455" cy="6394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592848" y="3073781"/>
            <a:ext cx="3381375" cy="1352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37"/>
          <p:cNvSpPr txBox="1">
            <a:spLocks noGrp="1"/>
          </p:cNvSpPr>
          <p:nvPr>
            <p:ph type="title" idx="6"/>
          </p:nvPr>
        </p:nvSpPr>
        <p:spPr>
          <a:xfrm>
            <a:off x="524000" y="336325"/>
            <a:ext cx="638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03 Sentiment Analysis </a:t>
            </a:r>
            <a:r>
              <a:rPr lang="en-US" dirty="0" smtClean="0"/>
              <a:t>Consumers</a:t>
            </a:r>
            <a:endParaRPr dirty="0"/>
          </a:p>
        </p:txBody>
      </p:sp>
      <p:sp>
        <p:nvSpPr>
          <p:cNvPr id="21" name="Rectangle 20"/>
          <p:cNvSpPr/>
          <p:nvPr/>
        </p:nvSpPr>
        <p:spPr>
          <a:xfrm>
            <a:off x="524000" y="909025"/>
            <a:ext cx="2903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Key Features and Benefits</a:t>
            </a:r>
            <a:endParaRPr lang="en-US" sz="1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158766" y="1665986"/>
            <a:ext cx="6495393" cy="7882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Partition Awareness: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The code will be run twice, and each instance will read from a different partition given by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kafka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158766" y="3040214"/>
            <a:ext cx="6495393" cy="7882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Real-Time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Sentiment Analysis: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Sentiments are analyzed in real time, providing immediate insights into the tone of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Reddit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posts.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31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37"/>
          <p:cNvSpPr txBox="1">
            <a:spLocks noGrp="1"/>
          </p:cNvSpPr>
          <p:nvPr>
            <p:ph type="title" idx="6"/>
          </p:nvPr>
        </p:nvSpPr>
        <p:spPr>
          <a:xfrm>
            <a:off x="524000" y="336325"/>
            <a:ext cx="638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03 Sentiment Analysis </a:t>
            </a:r>
            <a:r>
              <a:rPr lang="en-US" dirty="0" smtClean="0"/>
              <a:t>Consumers</a:t>
            </a:r>
            <a:endParaRPr dirty="0"/>
          </a:p>
        </p:txBody>
      </p:sp>
      <p:sp>
        <p:nvSpPr>
          <p:cNvPr id="21" name="Rectangle 20"/>
          <p:cNvSpPr/>
          <p:nvPr/>
        </p:nvSpPr>
        <p:spPr>
          <a:xfrm>
            <a:off x="524000" y="909025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Example Outputs</a:t>
            </a:r>
            <a:endParaRPr lang="en-US" sz="1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937" y="1624526"/>
            <a:ext cx="6430126" cy="259564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3236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37"/>
          <p:cNvSpPr txBox="1">
            <a:spLocks noGrp="1"/>
          </p:cNvSpPr>
          <p:nvPr>
            <p:ph type="title" idx="6"/>
          </p:nvPr>
        </p:nvSpPr>
        <p:spPr>
          <a:xfrm>
            <a:off x="524000" y="336325"/>
            <a:ext cx="638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smtClean="0"/>
              <a:t>04 </a:t>
            </a:r>
            <a:r>
              <a:rPr lang="en-US" sz="3200" dirty="0"/>
              <a:t>Topic Extraction </a:t>
            </a:r>
            <a:endParaRPr lang="en-US" sz="3200" dirty="0"/>
          </a:p>
        </p:txBody>
      </p:sp>
      <p:sp>
        <p:nvSpPr>
          <p:cNvPr id="21" name="Rectangle 20"/>
          <p:cNvSpPr/>
          <p:nvPr/>
        </p:nvSpPr>
        <p:spPr>
          <a:xfrm>
            <a:off x="524000" y="909025"/>
            <a:ext cx="4416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indent="0"/>
            <a:r>
              <a:rPr lang="en-US" sz="1800" dirty="0"/>
              <a:t>Training and Saving the </a:t>
            </a:r>
            <a:r>
              <a:rPr lang="en-US" sz="1800" dirty="0" err="1"/>
              <a:t>BERTopic</a:t>
            </a:r>
            <a:r>
              <a:rPr lang="en-US" sz="1800" dirty="0"/>
              <a:t> Model</a:t>
            </a:r>
            <a:endParaRPr lang="en-US" sz="1800" dirty="0"/>
          </a:p>
        </p:txBody>
      </p:sp>
      <p:sp>
        <p:nvSpPr>
          <p:cNvPr id="15" name="Google Shape;1343;p45"/>
          <p:cNvSpPr txBox="1">
            <a:spLocks/>
          </p:cNvSpPr>
          <p:nvPr/>
        </p:nvSpPr>
        <p:spPr>
          <a:xfrm>
            <a:off x="5328710" y="3546419"/>
            <a:ext cx="1906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swald SemiBold"/>
              <a:buNone/>
              <a:defRPr sz="2000" b="0" i="0" u="none" strike="noStrike" cap="none">
                <a:solidFill>
                  <a:schemeClr val="accent2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swald SemiBold"/>
              <a:buNone/>
              <a:defRPr sz="1800" b="0" i="0" u="none" strike="noStrike" cap="none">
                <a:solidFill>
                  <a:srgbClr val="434343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swald SemiBold"/>
              <a:buNone/>
              <a:defRPr sz="1800" b="0" i="0" u="none" strike="noStrike" cap="none">
                <a:solidFill>
                  <a:srgbClr val="434343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swald SemiBold"/>
              <a:buNone/>
              <a:defRPr sz="1800" b="0" i="0" u="none" strike="noStrike" cap="none">
                <a:solidFill>
                  <a:srgbClr val="434343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swald SemiBold"/>
              <a:buNone/>
              <a:defRPr sz="1800" b="0" i="0" u="none" strike="noStrike" cap="none">
                <a:solidFill>
                  <a:srgbClr val="434343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swald SemiBold"/>
              <a:buNone/>
              <a:defRPr sz="1800" b="0" i="0" u="none" strike="noStrike" cap="none">
                <a:solidFill>
                  <a:srgbClr val="434343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swald SemiBold"/>
              <a:buNone/>
              <a:defRPr sz="1800" b="0" i="0" u="none" strike="noStrike" cap="none">
                <a:solidFill>
                  <a:srgbClr val="434343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swald SemiBold"/>
              <a:buNone/>
              <a:defRPr sz="1800" b="0" i="0" u="none" strike="noStrike" cap="none">
                <a:solidFill>
                  <a:srgbClr val="434343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swald SemiBold"/>
              <a:buNone/>
              <a:defRPr sz="1800" b="0" i="0" u="none" strike="noStrike" cap="none">
                <a:solidFill>
                  <a:srgbClr val="434343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9pPr>
          </a:lstStyle>
          <a:p>
            <a:endParaRPr lang="en-US" sz="1600" b="1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6" name="Google Shape;1344;p45"/>
          <p:cNvSpPr txBox="1">
            <a:spLocks/>
          </p:cNvSpPr>
          <p:nvPr/>
        </p:nvSpPr>
        <p:spPr>
          <a:xfrm>
            <a:off x="5274860" y="3938824"/>
            <a:ext cx="2014200" cy="8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Medium"/>
              <a:buNone/>
              <a:defRPr sz="1000" b="0" i="0" u="none" strike="noStrike" cap="non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Medium"/>
              <a:buNone/>
              <a:defRPr sz="1000" b="0" i="0" u="none" strike="noStrike" cap="non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Medium"/>
              <a:buNone/>
              <a:defRPr sz="1000" b="0" i="0" u="none" strike="noStrike" cap="non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Medium"/>
              <a:buNone/>
              <a:defRPr sz="1000" b="0" i="0" u="none" strike="noStrike" cap="non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Medium"/>
              <a:buNone/>
              <a:defRPr sz="1000" b="0" i="0" u="none" strike="noStrike" cap="non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Medium"/>
              <a:buNone/>
              <a:defRPr sz="1000" b="0" i="0" u="none" strike="noStrike" cap="non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Medium"/>
              <a:buNone/>
              <a:defRPr sz="1000" b="0" i="0" u="none" strike="noStrike" cap="non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Medium"/>
              <a:buNone/>
              <a:defRPr sz="1000" b="0" i="0" u="none" strike="noStrike" cap="non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/>
            <a:endParaRPr 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914930424"/>
              </p:ext>
            </p:extLst>
          </p:nvPr>
        </p:nvGraphicFramePr>
        <p:xfrm>
          <a:off x="-351987" y="1433955"/>
          <a:ext cx="9738033" cy="3499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435" y="1590711"/>
            <a:ext cx="457200" cy="4572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229" y="2512000"/>
            <a:ext cx="468406" cy="4684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807" y="4356772"/>
            <a:ext cx="522463" cy="52246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435" y="3442989"/>
            <a:ext cx="495835" cy="49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65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37"/>
          <p:cNvSpPr txBox="1">
            <a:spLocks noGrp="1"/>
          </p:cNvSpPr>
          <p:nvPr>
            <p:ph type="title" idx="6"/>
          </p:nvPr>
        </p:nvSpPr>
        <p:spPr>
          <a:xfrm>
            <a:off x="524000" y="336325"/>
            <a:ext cx="638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smtClean="0"/>
              <a:t>04 </a:t>
            </a:r>
            <a:r>
              <a:rPr lang="en-US" sz="3200" dirty="0"/>
              <a:t>Topic Extraction </a:t>
            </a:r>
            <a:endParaRPr lang="en-US" sz="3200" dirty="0"/>
          </a:p>
        </p:txBody>
      </p:sp>
      <p:sp>
        <p:nvSpPr>
          <p:cNvPr id="21" name="Rectangle 20"/>
          <p:cNvSpPr/>
          <p:nvPr/>
        </p:nvSpPr>
        <p:spPr>
          <a:xfrm>
            <a:off x="524000" y="909025"/>
            <a:ext cx="3082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indent="0"/>
            <a:r>
              <a:rPr lang="en-US" sz="1800" dirty="0"/>
              <a:t>Topic Extraction Consumers</a:t>
            </a:r>
            <a:endParaRPr lang="en-US" sz="1800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625325878"/>
              </p:ext>
            </p:extLst>
          </p:nvPr>
        </p:nvGraphicFramePr>
        <p:xfrm>
          <a:off x="881857" y="336325"/>
          <a:ext cx="7303851" cy="28977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Google Shape;1341;p45"/>
          <p:cNvSpPr txBox="1">
            <a:spLocks noGrp="1"/>
          </p:cNvSpPr>
          <p:nvPr>
            <p:ph type="subTitle" idx="1"/>
          </p:nvPr>
        </p:nvSpPr>
        <p:spPr>
          <a:xfrm>
            <a:off x="837746" y="2740772"/>
            <a:ext cx="2014200" cy="8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Subscribes to </a:t>
            </a:r>
            <a:r>
              <a:rPr lang="en" b="1" dirty="0" smtClean="0">
                <a:solidFill>
                  <a:schemeClr val="accent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sentiment_analyzed</a:t>
            </a:r>
            <a:r>
              <a:rPr lang="en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topic and processes messages in real-time</a:t>
            </a:r>
            <a:endParaRPr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2" name="Google Shape;1341;p45"/>
          <p:cNvSpPr txBox="1">
            <a:spLocks noGrp="1"/>
          </p:cNvSpPr>
          <p:nvPr>
            <p:ph type="subTitle" idx="1"/>
          </p:nvPr>
        </p:nvSpPr>
        <p:spPr>
          <a:xfrm>
            <a:off x="4329081" y="2740772"/>
            <a:ext cx="2014200" cy="10535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Loads the pre-trained </a:t>
            </a:r>
            <a:r>
              <a:rPr lang="en" b="1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BERTopic model </a:t>
            </a:r>
            <a:r>
              <a:rPr lang="en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to categorize posts based on textual content.</a:t>
            </a:r>
            <a:endParaRPr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3" name="Google Shape;1341;p45"/>
          <p:cNvSpPr txBox="1">
            <a:spLocks noGrp="1"/>
          </p:cNvSpPr>
          <p:nvPr>
            <p:ph type="subTitle" idx="1"/>
          </p:nvPr>
        </p:nvSpPr>
        <p:spPr>
          <a:xfrm>
            <a:off x="6089433" y="2740772"/>
            <a:ext cx="2014200" cy="8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Outputs structured data to a </a:t>
            </a:r>
            <a:r>
              <a:rPr lang="en" b="1" dirty="0" smtClean="0">
                <a:solidFill>
                  <a:srgbClr val="C53F3F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CSV</a:t>
            </a:r>
            <a:r>
              <a:rPr lang="en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file and generates a </a:t>
            </a:r>
            <a:r>
              <a:rPr lang="en" b="1" dirty="0" smtClean="0">
                <a:solidFill>
                  <a:srgbClr val="C53F3F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word cloud</a:t>
            </a:r>
            <a:r>
              <a:rPr lang="en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.</a:t>
            </a:r>
            <a:endParaRPr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5321777" y="2169345"/>
            <a:ext cx="0" cy="571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1844846" y="2169345"/>
            <a:ext cx="0" cy="571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7096533" y="2169345"/>
            <a:ext cx="0" cy="571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275486" y="2740772"/>
            <a:ext cx="11387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522209" y="2740772"/>
            <a:ext cx="11387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752417" y="2740772"/>
            <a:ext cx="11387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oogle Shape;1341;p45"/>
          <p:cNvSpPr txBox="1">
            <a:spLocks noGrp="1"/>
          </p:cNvSpPr>
          <p:nvPr>
            <p:ph type="subTitle" idx="1"/>
          </p:nvPr>
        </p:nvSpPr>
        <p:spPr>
          <a:xfrm>
            <a:off x="2596827" y="2740773"/>
            <a:ext cx="2014200" cy="8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Reads, </a:t>
            </a:r>
            <a:r>
              <a:rPr lang="en-US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e</a:t>
            </a:r>
            <a:r>
              <a:rPr lang="en-US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xtracts, and </a:t>
            </a:r>
            <a:r>
              <a:rPr lang="en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cleans </a:t>
            </a:r>
            <a:r>
              <a:rPr lang="en-US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titles from the</a:t>
            </a:r>
            <a:r>
              <a:rPr lang="en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sentiment_analyzed topic</a:t>
            </a:r>
            <a:endParaRPr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H="1" flipV="1">
            <a:off x="3603927" y="2169346"/>
            <a:ext cx="0" cy="571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034567" y="2740773"/>
            <a:ext cx="11387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93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37"/>
          <p:cNvSpPr txBox="1">
            <a:spLocks noGrp="1"/>
          </p:cNvSpPr>
          <p:nvPr>
            <p:ph type="title" idx="6"/>
          </p:nvPr>
        </p:nvSpPr>
        <p:spPr>
          <a:xfrm>
            <a:off x="524000" y="336325"/>
            <a:ext cx="638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smtClean="0"/>
              <a:t>04 </a:t>
            </a:r>
            <a:r>
              <a:rPr lang="en-US" sz="3200" dirty="0"/>
              <a:t>Topic Extraction </a:t>
            </a:r>
            <a:endParaRPr lang="en-US" sz="3200" dirty="0"/>
          </a:p>
        </p:txBody>
      </p:sp>
      <p:sp>
        <p:nvSpPr>
          <p:cNvPr id="21" name="Rectangle 20"/>
          <p:cNvSpPr/>
          <p:nvPr/>
        </p:nvSpPr>
        <p:spPr>
          <a:xfrm>
            <a:off x="524000" y="909025"/>
            <a:ext cx="2903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indent="0"/>
            <a:r>
              <a:rPr lang="en-US" sz="1800" dirty="0"/>
              <a:t>Key Features and Benefits</a:t>
            </a:r>
            <a:endParaRPr lang="en-US" sz="1800" dirty="0"/>
          </a:p>
        </p:txBody>
      </p:sp>
      <p:sp>
        <p:nvSpPr>
          <p:cNvPr id="5" name="Rounded Rectangle 4"/>
          <p:cNvSpPr/>
          <p:nvPr/>
        </p:nvSpPr>
        <p:spPr>
          <a:xfrm>
            <a:off x="1158765" y="1430823"/>
            <a:ext cx="6495393" cy="7882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Partition Awareness: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The code will be run twice, and each instance will read from a different partition given by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kafka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158765" y="2315784"/>
            <a:ext cx="6495393" cy="7882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Real-Time Topic Extraction: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Topics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are assigned in real-time based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on the latest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Reddit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posts.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158765" y="3200745"/>
            <a:ext cx="6495393" cy="7882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Data Categorization: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Posts are categorized into meaningful topics,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enabling structured analysis.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158764" y="4085706"/>
            <a:ext cx="6495393" cy="7882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Visualization: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Word cloud provides an intuitive summary of the most discussed topics.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01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37"/>
          <p:cNvSpPr txBox="1">
            <a:spLocks noGrp="1"/>
          </p:cNvSpPr>
          <p:nvPr>
            <p:ph type="title" idx="6"/>
          </p:nvPr>
        </p:nvSpPr>
        <p:spPr>
          <a:xfrm>
            <a:off x="524000" y="336325"/>
            <a:ext cx="638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smtClean="0"/>
              <a:t>04 </a:t>
            </a:r>
            <a:r>
              <a:rPr lang="en-US" sz="3200" dirty="0"/>
              <a:t>Topic Extraction </a:t>
            </a:r>
            <a:endParaRPr lang="en-US" sz="3200" dirty="0"/>
          </a:p>
        </p:txBody>
      </p:sp>
      <p:sp>
        <p:nvSpPr>
          <p:cNvPr id="21" name="Rectangle 20"/>
          <p:cNvSpPr/>
          <p:nvPr/>
        </p:nvSpPr>
        <p:spPr>
          <a:xfrm>
            <a:off x="524000" y="909025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indent="0"/>
            <a:r>
              <a:rPr lang="en-US" sz="1800" dirty="0"/>
              <a:t>Example Outputs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001" y="1558174"/>
            <a:ext cx="5624552" cy="190332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48248" y="2236092"/>
            <a:ext cx="2730214" cy="247539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6248248" y="1373913"/>
            <a:ext cx="2730214" cy="73866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Example Word Cloud Generated from Extracted Topics</a:t>
            </a:r>
          </a:p>
        </p:txBody>
      </p:sp>
      <p:sp>
        <p:nvSpPr>
          <p:cNvPr id="5" name="Rectangle 4"/>
          <p:cNvSpPr/>
          <p:nvPr/>
        </p:nvSpPr>
        <p:spPr>
          <a:xfrm>
            <a:off x="524000" y="3587431"/>
            <a:ext cx="5192185" cy="30777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Example </a:t>
            </a:r>
            <a:r>
              <a:rPr 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outputs generated by the topic extraction consumer</a:t>
            </a:r>
          </a:p>
        </p:txBody>
      </p:sp>
      <p:sp>
        <p:nvSpPr>
          <p:cNvPr id="7" name="Down Arrow 6"/>
          <p:cNvSpPr/>
          <p:nvPr/>
        </p:nvSpPr>
        <p:spPr>
          <a:xfrm>
            <a:off x="524000" y="3461503"/>
            <a:ext cx="272159" cy="113642"/>
          </a:xfrm>
          <a:prstGeom prst="down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flipV="1">
            <a:off x="6248248" y="2112578"/>
            <a:ext cx="239262" cy="123513"/>
          </a:xfrm>
          <a:prstGeom prst="down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7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37"/>
          <p:cNvSpPr txBox="1">
            <a:spLocks noGrp="1"/>
          </p:cNvSpPr>
          <p:nvPr>
            <p:ph type="title" idx="6"/>
          </p:nvPr>
        </p:nvSpPr>
        <p:spPr>
          <a:xfrm>
            <a:off x="524000" y="336325"/>
            <a:ext cx="638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smtClean="0"/>
              <a:t>Conclusion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1660023" y="4483423"/>
            <a:ext cx="5823499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robust, scalable, and real-time NLP pipeline for dynamic text analysis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7" name="Google Shape;1706;p51"/>
          <p:cNvGrpSpPr/>
          <p:nvPr/>
        </p:nvGrpSpPr>
        <p:grpSpPr>
          <a:xfrm>
            <a:off x="3503202" y="1647447"/>
            <a:ext cx="2137143" cy="2137143"/>
            <a:chOff x="3173475" y="1355750"/>
            <a:chExt cx="2796941" cy="2796941"/>
          </a:xfrm>
        </p:grpSpPr>
        <p:sp>
          <p:nvSpPr>
            <p:cNvPr id="8" name="Google Shape;1707;p51"/>
            <p:cNvSpPr/>
            <p:nvPr/>
          </p:nvSpPr>
          <p:spPr>
            <a:xfrm>
              <a:off x="3173475" y="1355750"/>
              <a:ext cx="2796941" cy="2796941"/>
            </a:xfrm>
            <a:custGeom>
              <a:avLst/>
              <a:gdLst/>
              <a:ahLst/>
              <a:cxnLst/>
              <a:rect l="l" t="t" r="r" b="b"/>
              <a:pathLst>
                <a:path w="142483" h="142483" extrusionOk="0">
                  <a:moveTo>
                    <a:pt x="71247" y="3680"/>
                  </a:moveTo>
                  <a:cubicBezTo>
                    <a:pt x="89285" y="3680"/>
                    <a:pt x="106252" y="10705"/>
                    <a:pt x="119015" y="23468"/>
                  </a:cubicBezTo>
                  <a:cubicBezTo>
                    <a:pt x="131779" y="36220"/>
                    <a:pt x="138803" y="53198"/>
                    <a:pt x="138803" y="71236"/>
                  </a:cubicBezTo>
                  <a:cubicBezTo>
                    <a:pt x="138803" y="89286"/>
                    <a:pt x="131779" y="106252"/>
                    <a:pt x="119015" y="119016"/>
                  </a:cubicBezTo>
                  <a:cubicBezTo>
                    <a:pt x="106252" y="131779"/>
                    <a:pt x="89285" y="138804"/>
                    <a:pt x="71247" y="138804"/>
                  </a:cubicBezTo>
                  <a:cubicBezTo>
                    <a:pt x="53197" y="138804"/>
                    <a:pt x="36231" y="131779"/>
                    <a:pt x="23467" y="119016"/>
                  </a:cubicBezTo>
                  <a:cubicBezTo>
                    <a:pt x="10704" y="106252"/>
                    <a:pt x="3679" y="89286"/>
                    <a:pt x="3679" y="71236"/>
                  </a:cubicBezTo>
                  <a:cubicBezTo>
                    <a:pt x="3679" y="53198"/>
                    <a:pt x="10704" y="36220"/>
                    <a:pt x="23467" y="23468"/>
                  </a:cubicBezTo>
                  <a:cubicBezTo>
                    <a:pt x="36231" y="10705"/>
                    <a:pt x="53197" y="3680"/>
                    <a:pt x="71247" y="3680"/>
                  </a:cubicBezTo>
                  <a:close/>
                  <a:moveTo>
                    <a:pt x="71247" y="1"/>
                  </a:moveTo>
                  <a:cubicBezTo>
                    <a:pt x="52209" y="1"/>
                    <a:pt x="34326" y="7407"/>
                    <a:pt x="20872" y="20861"/>
                  </a:cubicBezTo>
                  <a:cubicBezTo>
                    <a:pt x="7418" y="34327"/>
                    <a:pt x="0" y="52210"/>
                    <a:pt x="0" y="71236"/>
                  </a:cubicBezTo>
                  <a:cubicBezTo>
                    <a:pt x="0" y="90274"/>
                    <a:pt x="7418" y="108157"/>
                    <a:pt x="20872" y="121611"/>
                  </a:cubicBezTo>
                  <a:cubicBezTo>
                    <a:pt x="34326" y="135065"/>
                    <a:pt x="52209" y="142483"/>
                    <a:pt x="71247" y="142483"/>
                  </a:cubicBezTo>
                  <a:cubicBezTo>
                    <a:pt x="90273" y="142483"/>
                    <a:pt x="108157" y="135065"/>
                    <a:pt x="121611" y="121611"/>
                  </a:cubicBezTo>
                  <a:cubicBezTo>
                    <a:pt x="135077" y="108157"/>
                    <a:pt x="142482" y="90274"/>
                    <a:pt x="142482" y="71236"/>
                  </a:cubicBezTo>
                  <a:cubicBezTo>
                    <a:pt x="142482" y="52210"/>
                    <a:pt x="135077" y="34327"/>
                    <a:pt x="121611" y="20861"/>
                  </a:cubicBezTo>
                  <a:cubicBezTo>
                    <a:pt x="108157" y="7407"/>
                    <a:pt x="90273" y="1"/>
                    <a:pt x="71247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708;p51"/>
            <p:cNvSpPr/>
            <p:nvPr/>
          </p:nvSpPr>
          <p:spPr>
            <a:xfrm>
              <a:off x="3200584" y="1382879"/>
              <a:ext cx="2742723" cy="2742704"/>
            </a:xfrm>
            <a:custGeom>
              <a:avLst/>
              <a:gdLst/>
              <a:ahLst/>
              <a:cxnLst/>
              <a:rect l="l" t="t" r="r" b="b"/>
              <a:pathLst>
                <a:path w="139721" h="139720" extrusionOk="0">
                  <a:moveTo>
                    <a:pt x="69866" y="917"/>
                  </a:moveTo>
                  <a:cubicBezTo>
                    <a:pt x="88273" y="917"/>
                    <a:pt x="105585" y="8084"/>
                    <a:pt x="118610" y="21110"/>
                  </a:cubicBezTo>
                  <a:cubicBezTo>
                    <a:pt x="131636" y="34135"/>
                    <a:pt x="138803" y="51447"/>
                    <a:pt x="138803" y="69854"/>
                  </a:cubicBezTo>
                  <a:cubicBezTo>
                    <a:pt x="138803" y="88273"/>
                    <a:pt x="131636" y="105584"/>
                    <a:pt x="118610" y="118610"/>
                  </a:cubicBezTo>
                  <a:cubicBezTo>
                    <a:pt x="105585" y="131623"/>
                    <a:pt x="88273" y="138803"/>
                    <a:pt x="69866" y="138803"/>
                  </a:cubicBezTo>
                  <a:cubicBezTo>
                    <a:pt x="51447" y="138803"/>
                    <a:pt x="34136" y="131623"/>
                    <a:pt x="21110" y="118610"/>
                  </a:cubicBezTo>
                  <a:cubicBezTo>
                    <a:pt x="8085" y="105584"/>
                    <a:pt x="917" y="88273"/>
                    <a:pt x="917" y="69854"/>
                  </a:cubicBezTo>
                  <a:cubicBezTo>
                    <a:pt x="917" y="51447"/>
                    <a:pt x="8085" y="34135"/>
                    <a:pt x="21110" y="21110"/>
                  </a:cubicBezTo>
                  <a:cubicBezTo>
                    <a:pt x="34136" y="8084"/>
                    <a:pt x="51447" y="917"/>
                    <a:pt x="69866" y="917"/>
                  </a:cubicBezTo>
                  <a:close/>
                  <a:moveTo>
                    <a:pt x="69866" y="0"/>
                  </a:moveTo>
                  <a:cubicBezTo>
                    <a:pt x="51197" y="0"/>
                    <a:pt x="33659" y="7263"/>
                    <a:pt x="20467" y="20455"/>
                  </a:cubicBezTo>
                  <a:cubicBezTo>
                    <a:pt x="7263" y="33659"/>
                    <a:pt x="0" y="51197"/>
                    <a:pt x="0" y="69854"/>
                  </a:cubicBezTo>
                  <a:cubicBezTo>
                    <a:pt x="0" y="88523"/>
                    <a:pt x="7263" y="106061"/>
                    <a:pt x="20467" y="119253"/>
                  </a:cubicBezTo>
                  <a:cubicBezTo>
                    <a:pt x="33659" y="132457"/>
                    <a:pt x="51197" y="139720"/>
                    <a:pt x="69866" y="139720"/>
                  </a:cubicBezTo>
                  <a:cubicBezTo>
                    <a:pt x="88523" y="139720"/>
                    <a:pt x="106061" y="132457"/>
                    <a:pt x="119265" y="119253"/>
                  </a:cubicBezTo>
                  <a:cubicBezTo>
                    <a:pt x="132457" y="106061"/>
                    <a:pt x="139720" y="88523"/>
                    <a:pt x="139720" y="69854"/>
                  </a:cubicBezTo>
                  <a:cubicBezTo>
                    <a:pt x="139720" y="51197"/>
                    <a:pt x="132457" y="33659"/>
                    <a:pt x="119265" y="20455"/>
                  </a:cubicBezTo>
                  <a:cubicBezTo>
                    <a:pt x="106061" y="7263"/>
                    <a:pt x="88523" y="0"/>
                    <a:pt x="6986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1709;p51"/>
          <p:cNvSpPr/>
          <p:nvPr/>
        </p:nvSpPr>
        <p:spPr>
          <a:xfrm>
            <a:off x="4708206" y="2789412"/>
            <a:ext cx="1224716" cy="1224480"/>
          </a:xfrm>
          <a:custGeom>
            <a:avLst/>
            <a:gdLst/>
            <a:ahLst/>
            <a:cxnLst/>
            <a:rect l="l" t="t" r="r" b="b"/>
            <a:pathLst>
              <a:path w="62390" h="62378" extrusionOk="0">
                <a:moveTo>
                  <a:pt x="31195" y="0"/>
                </a:moveTo>
                <a:cubicBezTo>
                  <a:pt x="13967" y="0"/>
                  <a:pt x="1" y="13966"/>
                  <a:pt x="1" y="31183"/>
                </a:cubicBezTo>
                <a:cubicBezTo>
                  <a:pt x="1" y="48411"/>
                  <a:pt x="13967" y="62377"/>
                  <a:pt x="31195" y="62377"/>
                </a:cubicBezTo>
                <a:cubicBezTo>
                  <a:pt x="48423" y="62377"/>
                  <a:pt x="62389" y="48411"/>
                  <a:pt x="62389" y="31183"/>
                </a:cubicBezTo>
                <a:cubicBezTo>
                  <a:pt x="62389" y="13966"/>
                  <a:pt x="48423" y="0"/>
                  <a:pt x="3119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710;p51"/>
          <p:cNvSpPr txBox="1"/>
          <p:nvPr/>
        </p:nvSpPr>
        <p:spPr>
          <a:xfrm>
            <a:off x="6313925" y="2845728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000" dirty="0">
                <a:solidFill>
                  <a:schemeClr val="accent2"/>
                </a:solidFill>
                <a:latin typeface="Oswald Medium"/>
                <a:ea typeface="Oswald Medium"/>
                <a:cs typeface="Oswald Medium"/>
                <a:sym typeface="Oswald Medium"/>
              </a:rPr>
              <a:t>Fault Tolerance</a:t>
            </a:r>
            <a:endParaRPr sz="2000" dirty="0">
              <a:solidFill>
                <a:schemeClr val="accent2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2" name="Google Shape;1711;p51"/>
          <p:cNvSpPr txBox="1"/>
          <p:nvPr/>
        </p:nvSpPr>
        <p:spPr>
          <a:xfrm>
            <a:off x="6313925" y="3192575"/>
            <a:ext cx="18357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en-US" dirty="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Kafka ensures reliable message flow.</a:t>
            </a:r>
            <a:endParaRPr lang="en-US" dirty="0"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" name="Google Shape;1712;p51"/>
          <p:cNvSpPr/>
          <p:nvPr/>
        </p:nvSpPr>
        <p:spPr>
          <a:xfrm>
            <a:off x="4708206" y="1422142"/>
            <a:ext cx="1224716" cy="1224461"/>
          </a:xfrm>
          <a:custGeom>
            <a:avLst/>
            <a:gdLst/>
            <a:ahLst/>
            <a:cxnLst/>
            <a:rect l="l" t="t" r="r" b="b"/>
            <a:pathLst>
              <a:path w="62390" h="62377" extrusionOk="0">
                <a:moveTo>
                  <a:pt x="31195" y="0"/>
                </a:moveTo>
                <a:cubicBezTo>
                  <a:pt x="13967" y="0"/>
                  <a:pt x="1" y="13966"/>
                  <a:pt x="1" y="31182"/>
                </a:cubicBezTo>
                <a:cubicBezTo>
                  <a:pt x="1" y="48411"/>
                  <a:pt x="13967" y="62377"/>
                  <a:pt x="31195" y="62377"/>
                </a:cubicBezTo>
                <a:cubicBezTo>
                  <a:pt x="48423" y="62377"/>
                  <a:pt x="62389" y="48411"/>
                  <a:pt x="62389" y="31182"/>
                </a:cubicBezTo>
                <a:cubicBezTo>
                  <a:pt x="62389" y="13966"/>
                  <a:pt x="48423" y="0"/>
                  <a:pt x="3119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713;p51"/>
          <p:cNvSpPr txBox="1"/>
          <p:nvPr/>
        </p:nvSpPr>
        <p:spPr>
          <a:xfrm>
            <a:off x="6313925" y="1478448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000" dirty="0">
                <a:solidFill>
                  <a:schemeClr val="accent2"/>
                </a:solidFill>
                <a:latin typeface="Oswald Medium"/>
                <a:ea typeface="Oswald Medium"/>
                <a:cs typeface="Oswald Medium"/>
                <a:sym typeface="Oswald Medium"/>
              </a:rPr>
              <a:t>Modularity</a:t>
            </a:r>
            <a:endParaRPr sz="2000" dirty="0">
              <a:solidFill>
                <a:schemeClr val="accent2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5" name="Google Shape;1714;p51"/>
          <p:cNvSpPr txBox="1"/>
          <p:nvPr/>
        </p:nvSpPr>
        <p:spPr>
          <a:xfrm>
            <a:off x="6313925" y="1825300"/>
            <a:ext cx="18357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Independent stages improve </a:t>
            </a:r>
            <a:r>
              <a:rPr lang="en-US" dirty="0" smtClean="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flexibility.</a:t>
            </a:r>
            <a:endParaRPr dirty="0"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" name="Google Shape;1715;p51"/>
          <p:cNvSpPr/>
          <p:nvPr/>
        </p:nvSpPr>
        <p:spPr>
          <a:xfrm>
            <a:off x="3211117" y="1422142"/>
            <a:ext cx="1224696" cy="1224461"/>
          </a:xfrm>
          <a:custGeom>
            <a:avLst/>
            <a:gdLst/>
            <a:ahLst/>
            <a:cxnLst/>
            <a:rect l="l" t="t" r="r" b="b"/>
            <a:pathLst>
              <a:path w="62389" h="62377" extrusionOk="0">
                <a:moveTo>
                  <a:pt x="31194" y="0"/>
                </a:moveTo>
                <a:cubicBezTo>
                  <a:pt x="13966" y="0"/>
                  <a:pt x="0" y="13966"/>
                  <a:pt x="0" y="31182"/>
                </a:cubicBezTo>
                <a:cubicBezTo>
                  <a:pt x="0" y="48411"/>
                  <a:pt x="13966" y="62377"/>
                  <a:pt x="31194" y="62377"/>
                </a:cubicBezTo>
                <a:cubicBezTo>
                  <a:pt x="48423" y="62377"/>
                  <a:pt x="62389" y="48411"/>
                  <a:pt x="62389" y="31182"/>
                </a:cubicBezTo>
                <a:cubicBezTo>
                  <a:pt x="62389" y="13966"/>
                  <a:pt x="48423" y="0"/>
                  <a:pt x="3119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16;p51"/>
          <p:cNvSpPr txBox="1"/>
          <p:nvPr/>
        </p:nvSpPr>
        <p:spPr>
          <a:xfrm>
            <a:off x="945525" y="1825300"/>
            <a:ext cx="18846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r"/>
            <a:r>
              <a:rPr lang="en-US" dirty="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Kafka partitions enable parallel processing</a:t>
            </a:r>
            <a:r>
              <a:rPr lang="en-US" dirty="0" smtClean="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</a:t>
            </a:r>
            <a:endParaRPr dirty="0"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8" name="Google Shape;1717;p51"/>
          <p:cNvSpPr txBox="1"/>
          <p:nvPr/>
        </p:nvSpPr>
        <p:spPr>
          <a:xfrm>
            <a:off x="945525" y="1478448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-US" sz="2000" dirty="0">
                <a:solidFill>
                  <a:schemeClr val="accent2"/>
                </a:solidFill>
                <a:latin typeface="Oswald Medium"/>
                <a:ea typeface="Oswald Medium"/>
                <a:cs typeface="Oswald Medium"/>
                <a:sym typeface="Oswald Medium"/>
              </a:rPr>
              <a:t>Scalability</a:t>
            </a:r>
            <a:endParaRPr sz="2000" dirty="0">
              <a:solidFill>
                <a:schemeClr val="accent2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9" name="Google Shape;1718;p51"/>
          <p:cNvSpPr/>
          <p:nvPr/>
        </p:nvSpPr>
        <p:spPr>
          <a:xfrm>
            <a:off x="3211117" y="2789412"/>
            <a:ext cx="1224696" cy="1224480"/>
          </a:xfrm>
          <a:custGeom>
            <a:avLst/>
            <a:gdLst/>
            <a:ahLst/>
            <a:cxnLst/>
            <a:rect l="l" t="t" r="r" b="b"/>
            <a:pathLst>
              <a:path w="62389" h="62378" extrusionOk="0">
                <a:moveTo>
                  <a:pt x="31194" y="0"/>
                </a:moveTo>
                <a:cubicBezTo>
                  <a:pt x="13966" y="0"/>
                  <a:pt x="0" y="13966"/>
                  <a:pt x="0" y="31183"/>
                </a:cubicBezTo>
                <a:cubicBezTo>
                  <a:pt x="0" y="48411"/>
                  <a:pt x="13966" y="62377"/>
                  <a:pt x="31194" y="62377"/>
                </a:cubicBezTo>
                <a:cubicBezTo>
                  <a:pt x="48423" y="62377"/>
                  <a:pt x="62389" y="48411"/>
                  <a:pt x="62389" y="31183"/>
                </a:cubicBezTo>
                <a:cubicBezTo>
                  <a:pt x="62389" y="13966"/>
                  <a:pt x="48423" y="0"/>
                  <a:pt x="3119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719;p51"/>
          <p:cNvSpPr txBox="1"/>
          <p:nvPr/>
        </p:nvSpPr>
        <p:spPr>
          <a:xfrm>
            <a:off x="945525" y="2845728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-US" sz="2000" dirty="0">
                <a:solidFill>
                  <a:schemeClr val="accent2"/>
                </a:solidFill>
                <a:latin typeface="Oswald Medium"/>
                <a:ea typeface="Oswald Medium"/>
                <a:cs typeface="Oswald Medium"/>
                <a:sym typeface="Oswald Medium"/>
              </a:rPr>
              <a:t>Real-time Insights </a:t>
            </a:r>
            <a:endParaRPr sz="2000" dirty="0">
              <a:solidFill>
                <a:schemeClr val="accent2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22" name="Google Shape;1720;p51"/>
          <p:cNvSpPr txBox="1"/>
          <p:nvPr/>
        </p:nvSpPr>
        <p:spPr>
          <a:xfrm>
            <a:off x="945525" y="3192576"/>
            <a:ext cx="18846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r"/>
            <a:r>
              <a:rPr lang="en-US" dirty="0" smtClean="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Dynamic analysis of </a:t>
            </a:r>
            <a:r>
              <a:rPr lang="en-US" dirty="0" err="1" smtClean="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Reddit</a:t>
            </a:r>
            <a:r>
              <a:rPr lang="en-US" dirty="0" smtClean="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posts.</a:t>
            </a:r>
            <a:endParaRPr dirty="0"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301" y="3076108"/>
            <a:ext cx="522506" cy="522506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704" y="3100704"/>
            <a:ext cx="658503" cy="658503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524" y="1741342"/>
            <a:ext cx="586059" cy="586059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184" y="1758600"/>
            <a:ext cx="551542" cy="55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54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37"/>
          <p:cNvSpPr txBox="1">
            <a:spLocks noGrp="1"/>
          </p:cNvSpPr>
          <p:nvPr>
            <p:ph type="title" idx="6"/>
          </p:nvPr>
        </p:nvSpPr>
        <p:spPr>
          <a:xfrm>
            <a:off x="524000" y="336325"/>
            <a:ext cx="638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smtClean="0"/>
              <a:t>Demo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923" y="658673"/>
            <a:ext cx="3826154" cy="382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91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35"/>
          <p:cNvSpPr txBox="1">
            <a:spLocks noGrp="1"/>
          </p:cNvSpPr>
          <p:nvPr>
            <p:ph type="title"/>
          </p:nvPr>
        </p:nvSpPr>
        <p:spPr>
          <a:xfrm>
            <a:off x="494650" y="1616600"/>
            <a:ext cx="1214400" cy="8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638" name="Google Shape;638;p35"/>
          <p:cNvSpPr txBox="1">
            <a:spLocks noGrp="1"/>
          </p:cNvSpPr>
          <p:nvPr>
            <p:ph type="title" idx="2"/>
          </p:nvPr>
        </p:nvSpPr>
        <p:spPr>
          <a:xfrm>
            <a:off x="494650" y="2812050"/>
            <a:ext cx="1214400" cy="8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39" name="Google Shape;639;p35"/>
          <p:cNvSpPr txBox="1">
            <a:spLocks noGrp="1"/>
          </p:cNvSpPr>
          <p:nvPr>
            <p:ph type="title" idx="3"/>
          </p:nvPr>
        </p:nvSpPr>
        <p:spPr>
          <a:xfrm>
            <a:off x="4860375" y="2388850"/>
            <a:ext cx="1214400" cy="93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40" name="Google Shape;640;p35"/>
          <p:cNvSpPr txBox="1">
            <a:spLocks noGrp="1"/>
          </p:cNvSpPr>
          <p:nvPr>
            <p:ph type="title" idx="4"/>
          </p:nvPr>
        </p:nvSpPr>
        <p:spPr>
          <a:xfrm>
            <a:off x="4847075" y="3620025"/>
            <a:ext cx="1214400" cy="8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41" name="Google Shape;641;p35"/>
          <p:cNvSpPr txBox="1">
            <a:spLocks noGrp="1"/>
          </p:cNvSpPr>
          <p:nvPr>
            <p:ph type="subTitle" idx="1"/>
          </p:nvPr>
        </p:nvSpPr>
        <p:spPr>
          <a:xfrm flipH="1">
            <a:off x="1771247" y="1912550"/>
            <a:ext cx="2354100" cy="29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1800" dirty="0"/>
              <a:t>Problematic</a:t>
            </a:r>
            <a:endParaRPr sz="1800" dirty="0"/>
          </a:p>
        </p:txBody>
      </p:sp>
      <p:sp>
        <p:nvSpPr>
          <p:cNvPr id="643" name="Google Shape;643;p35"/>
          <p:cNvSpPr txBox="1">
            <a:spLocks noGrp="1"/>
          </p:cNvSpPr>
          <p:nvPr>
            <p:ph type="subTitle" idx="6"/>
          </p:nvPr>
        </p:nvSpPr>
        <p:spPr>
          <a:xfrm flipH="1">
            <a:off x="1771247" y="3080418"/>
            <a:ext cx="2498749" cy="3482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1800" dirty="0" smtClean="0"/>
              <a:t>Architecture Implemented</a:t>
            </a:r>
            <a:endParaRPr sz="1800" dirty="0"/>
          </a:p>
        </p:txBody>
      </p:sp>
      <p:sp>
        <p:nvSpPr>
          <p:cNvPr id="645" name="Google Shape;645;p35"/>
          <p:cNvSpPr txBox="1">
            <a:spLocks noGrp="1"/>
          </p:cNvSpPr>
          <p:nvPr>
            <p:ph type="subTitle" idx="8"/>
          </p:nvPr>
        </p:nvSpPr>
        <p:spPr>
          <a:xfrm flipH="1">
            <a:off x="6074775" y="2604833"/>
            <a:ext cx="2574275" cy="5031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1800" dirty="0"/>
              <a:t>Sentiment Analysis Consumers</a:t>
            </a:r>
            <a:endParaRPr sz="1800" dirty="0"/>
          </a:p>
        </p:txBody>
      </p:sp>
      <p:sp>
        <p:nvSpPr>
          <p:cNvPr id="647" name="Google Shape;647;p35"/>
          <p:cNvSpPr txBox="1">
            <a:spLocks noGrp="1"/>
          </p:cNvSpPr>
          <p:nvPr>
            <p:ph type="subTitle" idx="13"/>
          </p:nvPr>
        </p:nvSpPr>
        <p:spPr>
          <a:xfrm flipH="1">
            <a:off x="6074775" y="3915975"/>
            <a:ext cx="2354100" cy="29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1800" dirty="0" smtClean="0"/>
              <a:t>Topic </a:t>
            </a:r>
            <a:r>
              <a:rPr lang="en-US" sz="1800" dirty="0"/>
              <a:t>Extraction Consumers </a:t>
            </a:r>
            <a:endParaRPr sz="1800" dirty="0"/>
          </a:p>
        </p:txBody>
      </p:sp>
      <p:sp>
        <p:nvSpPr>
          <p:cNvPr id="649" name="Google Shape;649;p35"/>
          <p:cNvSpPr txBox="1">
            <a:spLocks noGrp="1"/>
          </p:cNvSpPr>
          <p:nvPr>
            <p:ph type="title" idx="15"/>
          </p:nvPr>
        </p:nvSpPr>
        <p:spPr>
          <a:xfrm>
            <a:off x="524000" y="336325"/>
            <a:ext cx="638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Table Of Contents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37"/>
          <p:cNvSpPr txBox="1">
            <a:spLocks noGrp="1"/>
          </p:cNvSpPr>
          <p:nvPr>
            <p:ph type="title" idx="6"/>
          </p:nvPr>
        </p:nvSpPr>
        <p:spPr>
          <a:xfrm>
            <a:off x="524000" y="336325"/>
            <a:ext cx="638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01 </a:t>
            </a:r>
            <a:r>
              <a:rPr lang="en-US" sz="3200" dirty="0" smtClean="0"/>
              <a:t>Problematic</a:t>
            </a:r>
            <a:endParaRPr dirty="0"/>
          </a:p>
        </p:txBody>
      </p:sp>
      <p:sp>
        <p:nvSpPr>
          <p:cNvPr id="841" name="Google Shape;841;p37"/>
          <p:cNvSpPr txBox="1">
            <a:spLocks noGrp="1"/>
          </p:cNvSpPr>
          <p:nvPr>
            <p:ph type="ctrTitle"/>
          </p:nvPr>
        </p:nvSpPr>
        <p:spPr>
          <a:xfrm flipH="1">
            <a:off x="1013100" y="1617504"/>
            <a:ext cx="2195400" cy="47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Real-time processing</a:t>
            </a:r>
            <a:endParaRPr dirty="0"/>
          </a:p>
        </p:txBody>
      </p:sp>
      <p:sp>
        <p:nvSpPr>
          <p:cNvPr id="842" name="Google Shape;842;p37"/>
          <p:cNvSpPr txBox="1">
            <a:spLocks noGrp="1"/>
          </p:cNvSpPr>
          <p:nvPr>
            <p:ph type="subTitle" idx="1"/>
          </p:nvPr>
        </p:nvSpPr>
        <p:spPr>
          <a:xfrm flipH="1">
            <a:off x="1141350" y="1979653"/>
            <a:ext cx="1938900" cy="7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Montserrat Medium"/>
                <a:ea typeface="Montserrat Medium"/>
                <a:cs typeface="Montserrat Medium"/>
                <a:sym typeface="Montserrat Medium"/>
              </a:rPr>
              <a:t>Crucial in the era of big data</a:t>
            </a:r>
            <a:endParaRPr dirty="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43" name="Google Shape;843;p37"/>
          <p:cNvSpPr txBox="1">
            <a:spLocks noGrp="1"/>
          </p:cNvSpPr>
          <p:nvPr>
            <p:ph type="ctrTitle" idx="2"/>
          </p:nvPr>
        </p:nvSpPr>
        <p:spPr>
          <a:xfrm flipH="1">
            <a:off x="4823586" y="1617504"/>
            <a:ext cx="2195400" cy="47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err="1" smtClean="0"/>
              <a:t>Reddit</a:t>
            </a:r>
            <a:endParaRPr dirty="0"/>
          </a:p>
        </p:txBody>
      </p:sp>
      <p:sp>
        <p:nvSpPr>
          <p:cNvPr id="844" name="Google Shape;844;p37"/>
          <p:cNvSpPr txBox="1">
            <a:spLocks noGrp="1"/>
          </p:cNvSpPr>
          <p:nvPr>
            <p:ph type="subTitle" idx="3"/>
          </p:nvPr>
        </p:nvSpPr>
        <p:spPr>
          <a:xfrm flipH="1">
            <a:off x="4951836" y="1979653"/>
            <a:ext cx="1938900" cy="7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G</a:t>
            </a:r>
            <a:r>
              <a:rPr lang="en-US" dirty="0" smtClean="0"/>
              <a:t>enerate </a:t>
            </a:r>
            <a:r>
              <a:rPr lang="en-US" dirty="0"/>
              <a:t>vast amounts of data</a:t>
            </a:r>
            <a:endParaRPr dirty="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48" name="Google Shape;18238;p83"/>
          <p:cNvGrpSpPr/>
          <p:nvPr/>
        </p:nvGrpSpPr>
        <p:grpSpPr>
          <a:xfrm>
            <a:off x="1929414" y="1187902"/>
            <a:ext cx="362771" cy="355223"/>
            <a:chOff x="2300528" y="1508404"/>
            <a:chExt cx="362771" cy="355223"/>
          </a:xfrm>
        </p:grpSpPr>
        <p:sp>
          <p:nvSpPr>
            <p:cNvPr id="49" name="Google Shape;18239;p83"/>
            <p:cNvSpPr/>
            <p:nvPr/>
          </p:nvSpPr>
          <p:spPr>
            <a:xfrm>
              <a:off x="2313906" y="1514052"/>
              <a:ext cx="344162" cy="344188"/>
            </a:xfrm>
            <a:custGeom>
              <a:avLst/>
              <a:gdLst/>
              <a:ahLst/>
              <a:cxnLst/>
              <a:rect l="l" t="t" r="r" b="b"/>
              <a:pathLst>
                <a:path w="13223" h="13224" extrusionOk="0">
                  <a:moveTo>
                    <a:pt x="6612" y="1"/>
                  </a:moveTo>
                  <a:cubicBezTo>
                    <a:pt x="2963" y="1"/>
                    <a:pt x="0" y="2963"/>
                    <a:pt x="0" y="6612"/>
                  </a:cubicBezTo>
                  <a:cubicBezTo>
                    <a:pt x="0" y="10264"/>
                    <a:pt x="2963" y="13223"/>
                    <a:pt x="6612" y="13223"/>
                  </a:cubicBezTo>
                  <a:cubicBezTo>
                    <a:pt x="10264" y="13223"/>
                    <a:pt x="13223" y="10264"/>
                    <a:pt x="13223" y="6612"/>
                  </a:cubicBezTo>
                  <a:cubicBezTo>
                    <a:pt x="13223" y="2963"/>
                    <a:pt x="10264" y="1"/>
                    <a:pt x="6612" y="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8240;p83"/>
            <p:cNvSpPr/>
            <p:nvPr/>
          </p:nvSpPr>
          <p:spPr>
            <a:xfrm>
              <a:off x="2339726" y="1539898"/>
              <a:ext cx="292523" cy="292497"/>
            </a:xfrm>
            <a:custGeom>
              <a:avLst/>
              <a:gdLst/>
              <a:ahLst/>
              <a:cxnLst/>
              <a:rect l="l" t="t" r="r" b="b"/>
              <a:pathLst>
                <a:path w="11239" h="11238" extrusionOk="0">
                  <a:moveTo>
                    <a:pt x="5620" y="0"/>
                  </a:moveTo>
                  <a:cubicBezTo>
                    <a:pt x="2516" y="0"/>
                    <a:pt x="1" y="2516"/>
                    <a:pt x="1" y="5619"/>
                  </a:cubicBezTo>
                  <a:cubicBezTo>
                    <a:pt x="1" y="8722"/>
                    <a:pt x="2516" y="11238"/>
                    <a:pt x="5620" y="11238"/>
                  </a:cubicBezTo>
                  <a:cubicBezTo>
                    <a:pt x="8723" y="11238"/>
                    <a:pt x="11239" y="8722"/>
                    <a:pt x="11239" y="5619"/>
                  </a:cubicBezTo>
                  <a:cubicBezTo>
                    <a:pt x="11239" y="2516"/>
                    <a:pt x="8723" y="0"/>
                    <a:pt x="5620" y="0"/>
                  </a:cubicBezTo>
                  <a:close/>
                </a:path>
              </a:pathLst>
            </a:custGeom>
            <a:solidFill>
              <a:srgbClr val="F7F9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8242;p83"/>
            <p:cNvSpPr/>
            <p:nvPr/>
          </p:nvSpPr>
          <p:spPr>
            <a:xfrm>
              <a:off x="2300528" y="1508404"/>
              <a:ext cx="362771" cy="355223"/>
            </a:xfrm>
            <a:custGeom>
              <a:avLst/>
              <a:gdLst/>
              <a:ahLst/>
              <a:cxnLst/>
              <a:rect l="l" t="t" r="r" b="b"/>
              <a:pathLst>
                <a:path w="13938" h="13648" extrusionOk="0">
                  <a:moveTo>
                    <a:pt x="7124" y="1"/>
                  </a:moveTo>
                  <a:cubicBezTo>
                    <a:pt x="6820" y="1"/>
                    <a:pt x="6513" y="21"/>
                    <a:pt x="6204" y="63"/>
                  </a:cubicBezTo>
                  <a:cubicBezTo>
                    <a:pt x="2587" y="549"/>
                    <a:pt x="1" y="3796"/>
                    <a:pt x="324" y="7431"/>
                  </a:cubicBezTo>
                  <a:cubicBezTo>
                    <a:pt x="639" y="10963"/>
                    <a:pt x="3599" y="13648"/>
                    <a:pt x="7111" y="13648"/>
                  </a:cubicBezTo>
                  <a:cubicBezTo>
                    <a:pt x="7213" y="13648"/>
                    <a:pt x="7315" y="13645"/>
                    <a:pt x="7418" y="13641"/>
                  </a:cubicBezTo>
                  <a:cubicBezTo>
                    <a:pt x="11059" y="13479"/>
                    <a:pt x="13934" y="10478"/>
                    <a:pt x="13937" y="6829"/>
                  </a:cubicBezTo>
                  <a:cubicBezTo>
                    <a:pt x="13937" y="6709"/>
                    <a:pt x="13934" y="6586"/>
                    <a:pt x="13927" y="6467"/>
                  </a:cubicBezTo>
                  <a:cubicBezTo>
                    <a:pt x="13925" y="6333"/>
                    <a:pt x="13827" y="6268"/>
                    <a:pt x="13729" y="6268"/>
                  </a:cubicBezTo>
                  <a:cubicBezTo>
                    <a:pt x="13623" y="6268"/>
                    <a:pt x="13517" y="6343"/>
                    <a:pt x="13529" y="6488"/>
                  </a:cubicBezTo>
                  <a:cubicBezTo>
                    <a:pt x="13536" y="6600"/>
                    <a:pt x="13540" y="6716"/>
                    <a:pt x="13540" y="6829"/>
                  </a:cubicBezTo>
                  <a:cubicBezTo>
                    <a:pt x="13536" y="10249"/>
                    <a:pt x="10841" y="13060"/>
                    <a:pt x="7428" y="13212"/>
                  </a:cubicBezTo>
                  <a:cubicBezTo>
                    <a:pt x="7332" y="13216"/>
                    <a:pt x="7236" y="13218"/>
                    <a:pt x="7141" y="13218"/>
                  </a:cubicBezTo>
                  <a:cubicBezTo>
                    <a:pt x="3849" y="13218"/>
                    <a:pt x="1076" y="10702"/>
                    <a:pt x="782" y="7392"/>
                  </a:cubicBezTo>
                  <a:cubicBezTo>
                    <a:pt x="476" y="3986"/>
                    <a:pt x="2900" y="943"/>
                    <a:pt x="6288" y="485"/>
                  </a:cubicBezTo>
                  <a:cubicBezTo>
                    <a:pt x="6578" y="446"/>
                    <a:pt x="6866" y="427"/>
                    <a:pt x="7150" y="427"/>
                  </a:cubicBezTo>
                  <a:cubicBezTo>
                    <a:pt x="10194" y="427"/>
                    <a:pt x="12878" y="2603"/>
                    <a:pt x="13434" y="5678"/>
                  </a:cubicBezTo>
                  <a:cubicBezTo>
                    <a:pt x="13459" y="5788"/>
                    <a:pt x="13543" y="5838"/>
                    <a:pt x="13628" y="5838"/>
                  </a:cubicBezTo>
                  <a:cubicBezTo>
                    <a:pt x="13739" y="5838"/>
                    <a:pt x="13850" y="5754"/>
                    <a:pt x="13828" y="5608"/>
                  </a:cubicBezTo>
                  <a:cubicBezTo>
                    <a:pt x="13233" y="2326"/>
                    <a:pt x="10373" y="1"/>
                    <a:pt x="7124" y="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8243;p83"/>
            <p:cNvSpPr/>
            <p:nvPr/>
          </p:nvSpPr>
          <p:spPr>
            <a:xfrm>
              <a:off x="2314557" y="1534536"/>
              <a:ext cx="341793" cy="304209"/>
            </a:xfrm>
            <a:custGeom>
              <a:avLst/>
              <a:gdLst/>
              <a:ahLst/>
              <a:cxnLst/>
              <a:rect l="l" t="t" r="r" b="b"/>
              <a:pathLst>
                <a:path w="13132" h="11688" extrusionOk="0">
                  <a:moveTo>
                    <a:pt x="6607" y="0"/>
                  </a:moveTo>
                  <a:cubicBezTo>
                    <a:pt x="5031" y="0"/>
                    <a:pt x="3461" y="634"/>
                    <a:pt x="2312" y="1877"/>
                  </a:cubicBezTo>
                  <a:cubicBezTo>
                    <a:pt x="2164" y="2025"/>
                    <a:pt x="2301" y="2224"/>
                    <a:pt x="2455" y="2224"/>
                  </a:cubicBezTo>
                  <a:cubicBezTo>
                    <a:pt x="2506" y="2224"/>
                    <a:pt x="2559" y="2202"/>
                    <a:pt x="2604" y="2148"/>
                  </a:cubicBezTo>
                  <a:cubicBezTo>
                    <a:pt x="3669" y="999"/>
                    <a:pt x="5121" y="414"/>
                    <a:pt x="6578" y="414"/>
                  </a:cubicBezTo>
                  <a:cubicBezTo>
                    <a:pt x="7821" y="414"/>
                    <a:pt x="9069" y="840"/>
                    <a:pt x="10084" y="1705"/>
                  </a:cubicBezTo>
                  <a:cubicBezTo>
                    <a:pt x="12294" y="3587"/>
                    <a:pt x="12617" y="6877"/>
                    <a:pt x="10826" y="9161"/>
                  </a:cubicBezTo>
                  <a:cubicBezTo>
                    <a:pt x="9762" y="10518"/>
                    <a:pt x="8173" y="11233"/>
                    <a:pt x="6566" y="11233"/>
                  </a:cubicBezTo>
                  <a:cubicBezTo>
                    <a:pt x="5469" y="11233"/>
                    <a:pt x="4364" y="10900"/>
                    <a:pt x="3409" y="10213"/>
                  </a:cubicBezTo>
                  <a:cubicBezTo>
                    <a:pt x="1059" y="8513"/>
                    <a:pt x="461" y="5262"/>
                    <a:pt x="2062" y="2841"/>
                  </a:cubicBezTo>
                  <a:cubicBezTo>
                    <a:pt x="2125" y="2750"/>
                    <a:pt x="2101" y="2623"/>
                    <a:pt x="2009" y="2563"/>
                  </a:cubicBezTo>
                  <a:cubicBezTo>
                    <a:pt x="1974" y="2541"/>
                    <a:pt x="1935" y="2531"/>
                    <a:pt x="1897" y="2531"/>
                  </a:cubicBezTo>
                  <a:cubicBezTo>
                    <a:pt x="1832" y="2531"/>
                    <a:pt x="1769" y="2562"/>
                    <a:pt x="1731" y="2620"/>
                  </a:cubicBezTo>
                  <a:cubicBezTo>
                    <a:pt x="0" y="5234"/>
                    <a:pt x="644" y="8749"/>
                    <a:pt x="3184" y="10582"/>
                  </a:cubicBezTo>
                  <a:cubicBezTo>
                    <a:pt x="4216" y="11327"/>
                    <a:pt x="5411" y="11687"/>
                    <a:pt x="6596" y="11687"/>
                  </a:cubicBezTo>
                  <a:cubicBezTo>
                    <a:pt x="8332" y="11687"/>
                    <a:pt x="10046" y="10915"/>
                    <a:pt x="11196" y="9449"/>
                  </a:cubicBezTo>
                  <a:cubicBezTo>
                    <a:pt x="13131" y="6983"/>
                    <a:pt x="12779" y="3429"/>
                    <a:pt x="10394" y="1395"/>
                  </a:cubicBezTo>
                  <a:cubicBezTo>
                    <a:pt x="9297" y="460"/>
                    <a:pt x="7950" y="0"/>
                    <a:pt x="6607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8244;p83"/>
            <p:cNvSpPr/>
            <p:nvPr/>
          </p:nvSpPr>
          <p:spPr>
            <a:xfrm>
              <a:off x="2359975" y="1680993"/>
              <a:ext cx="19156" cy="10385"/>
            </a:xfrm>
            <a:custGeom>
              <a:avLst/>
              <a:gdLst/>
              <a:ahLst/>
              <a:cxnLst/>
              <a:rect l="l" t="t" r="r" b="b"/>
              <a:pathLst>
                <a:path w="736" h="399" extrusionOk="0">
                  <a:moveTo>
                    <a:pt x="197" y="1"/>
                  </a:moveTo>
                  <a:cubicBezTo>
                    <a:pt x="85" y="1"/>
                    <a:pt x="0" y="89"/>
                    <a:pt x="0" y="198"/>
                  </a:cubicBezTo>
                  <a:cubicBezTo>
                    <a:pt x="0" y="311"/>
                    <a:pt x="88" y="399"/>
                    <a:pt x="197" y="399"/>
                  </a:cubicBezTo>
                  <a:lnTo>
                    <a:pt x="482" y="399"/>
                  </a:lnTo>
                  <a:cubicBezTo>
                    <a:pt x="736" y="388"/>
                    <a:pt x="736" y="12"/>
                    <a:pt x="48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8245;p83"/>
            <p:cNvSpPr/>
            <p:nvPr/>
          </p:nvSpPr>
          <p:spPr>
            <a:xfrm>
              <a:off x="2480847" y="1560251"/>
              <a:ext cx="132714" cy="131127"/>
            </a:xfrm>
            <a:custGeom>
              <a:avLst/>
              <a:gdLst/>
              <a:ahLst/>
              <a:cxnLst/>
              <a:rect l="l" t="t" r="r" b="b"/>
              <a:pathLst>
                <a:path w="5099" h="5038" extrusionOk="0">
                  <a:moveTo>
                    <a:pt x="199" y="0"/>
                  </a:moveTo>
                  <a:cubicBezTo>
                    <a:pt x="103" y="0"/>
                    <a:pt x="6" y="64"/>
                    <a:pt x="1" y="193"/>
                  </a:cubicBezTo>
                  <a:lnTo>
                    <a:pt x="1" y="4837"/>
                  </a:lnTo>
                  <a:cubicBezTo>
                    <a:pt x="1" y="4950"/>
                    <a:pt x="89" y="5038"/>
                    <a:pt x="198" y="5038"/>
                  </a:cubicBezTo>
                  <a:lnTo>
                    <a:pt x="4846" y="5038"/>
                  </a:lnTo>
                  <a:cubicBezTo>
                    <a:pt x="5099" y="5027"/>
                    <a:pt x="5099" y="4651"/>
                    <a:pt x="4846" y="4640"/>
                  </a:cubicBezTo>
                  <a:lnTo>
                    <a:pt x="398" y="4640"/>
                  </a:lnTo>
                  <a:lnTo>
                    <a:pt x="398" y="193"/>
                  </a:lnTo>
                  <a:cubicBezTo>
                    <a:pt x="393" y="64"/>
                    <a:pt x="296" y="0"/>
                    <a:pt x="199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8246;p83"/>
            <p:cNvSpPr/>
            <p:nvPr/>
          </p:nvSpPr>
          <p:spPr>
            <a:xfrm>
              <a:off x="2480847" y="1794655"/>
              <a:ext cx="10385" cy="17412"/>
            </a:xfrm>
            <a:custGeom>
              <a:avLst/>
              <a:gdLst/>
              <a:ahLst/>
              <a:cxnLst/>
              <a:rect l="l" t="t" r="r" b="b"/>
              <a:pathLst>
                <a:path w="399" h="669" extrusionOk="0">
                  <a:moveTo>
                    <a:pt x="198" y="0"/>
                  </a:moveTo>
                  <a:cubicBezTo>
                    <a:pt x="102" y="0"/>
                    <a:pt x="6" y="64"/>
                    <a:pt x="1" y="190"/>
                  </a:cubicBezTo>
                  <a:lnTo>
                    <a:pt x="1" y="479"/>
                  </a:lnTo>
                  <a:cubicBezTo>
                    <a:pt x="6" y="606"/>
                    <a:pt x="102" y="669"/>
                    <a:pt x="198" y="669"/>
                  </a:cubicBezTo>
                  <a:cubicBezTo>
                    <a:pt x="294" y="669"/>
                    <a:pt x="391" y="606"/>
                    <a:pt x="398" y="479"/>
                  </a:cubicBezTo>
                  <a:lnTo>
                    <a:pt x="398" y="190"/>
                  </a:lnTo>
                  <a:cubicBezTo>
                    <a:pt x="391" y="64"/>
                    <a:pt x="294" y="0"/>
                    <a:pt x="19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8247;p83"/>
            <p:cNvSpPr/>
            <p:nvPr/>
          </p:nvSpPr>
          <p:spPr>
            <a:xfrm>
              <a:off x="2393030" y="1595336"/>
              <a:ext cx="20301" cy="15981"/>
            </a:xfrm>
            <a:custGeom>
              <a:avLst/>
              <a:gdLst/>
              <a:ahLst/>
              <a:cxnLst/>
              <a:rect l="l" t="t" r="r" b="b"/>
              <a:pathLst>
                <a:path w="780" h="614" extrusionOk="0">
                  <a:moveTo>
                    <a:pt x="287" y="1"/>
                  </a:moveTo>
                  <a:cubicBezTo>
                    <a:pt x="132" y="1"/>
                    <a:pt x="0" y="202"/>
                    <a:pt x="148" y="347"/>
                  </a:cubicBezTo>
                  <a:lnTo>
                    <a:pt x="349" y="551"/>
                  </a:lnTo>
                  <a:cubicBezTo>
                    <a:pt x="393" y="595"/>
                    <a:pt x="442" y="614"/>
                    <a:pt x="489" y="614"/>
                  </a:cubicBezTo>
                  <a:cubicBezTo>
                    <a:pt x="646" y="614"/>
                    <a:pt x="780" y="412"/>
                    <a:pt x="634" y="266"/>
                  </a:cubicBezTo>
                  <a:lnTo>
                    <a:pt x="430" y="66"/>
                  </a:lnTo>
                  <a:cubicBezTo>
                    <a:pt x="385" y="20"/>
                    <a:pt x="335" y="1"/>
                    <a:pt x="28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8248;p83"/>
            <p:cNvSpPr/>
            <p:nvPr/>
          </p:nvSpPr>
          <p:spPr>
            <a:xfrm>
              <a:off x="2560517" y="1761184"/>
              <a:ext cx="18532" cy="15851"/>
            </a:xfrm>
            <a:custGeom>
              <a:avLst/>
              <a:gdLst/>
              <a:ahLst/>
              <a:cxnLst/>
              <a:rect l="l" t="t" r="r" b="b"/>
              <a:pathLst>
                <a:path w="712" h="609" extrusionOk="0">
                  <a:moveTo>
                    <a:pt x="219" y="0"/>
                  </a:moveTo>
                  <a:cubicBezTo>
                    <a:pt x="168" y="0"/>
                    <a:pt x="117" y="20"/>
                    <a:pt x="78" y="58"/>
                  </a:cubicBezTo>
                  <a:cubicBezTo>
                    <a:pt x="1" y="136"/>
                    <a:pt x="1" y="263"/>
                    <a:pt x="78" y="340"/>
                  </a:cubicBezTo>
                  <a:lnTo>
                    <a:pt x="282" y="544"/>
                  </a:lnTo>
                  <a:cubicBezTo>
                    <a:pt x="326" y="589"/>
                    <a:pt x="375" y="608"/>
                    <a:pt x="422" y="608"/>
                  </a:cubicBezTo>
                  <a:cubicBezTo>
                    <a:pt x="577" y="608"/>
                    <a:pt x="712" y="405"/>
                    <a:pt x="564" y="263"/>
                  </a:cubicBezTo>
                  <a:lnTo>
                    <a:pt x="360" y="58"/>
                  </a:lnTo>
                  <a:cubicBezTo>
                    <a:pt x="321" y="20"/>
                    <a:pt x="270" y="0"/>
                    <a:pt x="21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8249;p83"/>
            <p:cNvSpPr/>
            <p:nvPr/>
          </p:nvSpPr>
          <p:spPr>
            <a:xfrm>
              <a:off x="2558669" y="1595414"/>
              <a:ext cx="20171" cy="15903"/>
            </a:xfrm>
            <a:custGeom>
              <a:avLst/>
              <a:gdLst/>
              <a:ahLst/>
              <a:cxnLst/>
              <a:rect l="l" t="t" r="r" b="b"/>
              <a:pathLst>
                <a:path w="775" h="611" extrusionOk="0">
                  <a:moveTo>
                    <a:pt x="491" y="1"/>
                  </a:moveTo>
                  <a:cubicBezTo>
                    <a:pt x="445" y="1"/>
                    <a:pt x="397" y="19"/>
                    <a:pt x="353" y="63"/>
                  </a:cubicBezTo>
                  <a:lnTo>
                    <a:pt x="149" y="263"/>
                  </a:lnTo>
                  <a:cubicBezTo>
                    <a:pt x="1" y="409"/>
                    <a:pt x="136" y="611"/>
                    <a:pt x="291" y="611"/>
                  </a:cubicBezTo>
                  <a:cubicBezTo>
                    <a:pt x="338" y="611"/>
                    <a:pt x="387" y="592"/>
                    <a:pt x="431" y="548"/>
                  </a:cubicBezTo>
                  <a:lnTo>
                    <a:pt x="635" y="344"/>
                  </a:lnTo>
                  <a:cubicBezTo>
                    <a:pt x="775" y="198"/>
                    <a:pt x="644" y="1"/>
                    <a:pt x="491" y="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8250;p83"/>
            <p:cNvSpPr/>
            <p:nvPr/>
          </p:nvSpPr>
          <p:spPr>
            <a:xfrm>
              <a:off x="2394774" y="1761131"/>
              <a:ext cx="18427" cy="15747"/>
            </a:xfrm>
            <a:custGeom>
              <a:avLst/>
              <a:gdLst/>
              <a:ahLst/>
              <a:cxnLst/>
              <a:rect l="l" t="t" r="r" b="b"/>
              <a:pathLst>
                <a:path w="708" h="605" extrusionOk="0">
                  <a:moveTo>
                    <a:pt x="420" y="1"/>
                  </a:moveTo>
                  <a:cubicBezTo>
                    <a:pt x="374" y="1"/>
                    <a:pt x="325" y="18"/>
                    <a:pt x="282" y="60"/>
                  </a:cubicBezTo>
                  <a:lnTo>
                    <a:pt x="81" y="265"/>
                  </a:lnTo>
                  <a:cubicBezTo>
                    <a:pt x="0" y="342"/>
                    <a:pt x="0" y="469"/>
                    <a:pt x="81" y="546"/>
                  </a:cubicBezTo>
                  <a:cubicBezTo>
                    <a:pt x="120" y="585"/>
                    <a:pt x="171" y="604"/>
                    <a:pt x="222" y="604"/>
                  </a:cubicBezTo>
                  <a:cubicBezTo>
                    <a:pt x="273" y="604"/>
                    <a:pt x="324" y="585"/>
                    <a:pt x="363" y="546"/>
                  </a:cubicBezTo>
                  <a:lnTo>
                    <a:pt x="567" y="342"/>
                  </a:lnTo>
                  <a:cubicBezTo>
                    <a:pt x="708" y="198"/>
                    <a:pt x="575" y="1"/>
                    <a:pt x="4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8251;p83"/>
            <p:cNvSpPr/>
            <p:nvPr/>
          </p:nvSpPr>
          <p:spPr>
            <a:xfrm>
              <a:off x="2366898" y="1633519"/>
              <a:ext cx="20848" cy="13586"/>
            </a:xfrm>
            <a:custGeom>
              <a:avLst/>
              <a:gdLst/>
              <a:ahLst/>
              <a:cxnLst/>
              <a:rect l="l" t="t" r="r" b="b"/>
              <a:pathLst>
                <a:path w="801" h="522" extrusionOk="0">
                  <a:moveTo>
                    <a:pt x="285" y="1"/>
                  </a:moveTo>
                  <a:cubicBezTo>
                    <a:pt x="93" y="1"/>
                    <a:pt x="0" y="304"/>
                    <a:pt x="223" y="389"/>
                  </a:cubicBezTo>
                  <a:lnTo>
                    <a:pt x="487" y="502"/>
                  </a:lnTo>
                  <a:cubicBezTo>
                    <a:pt x="514" y="515"/>
                    <a:pt x="543" y="521"/>
                    <a:pt x="571" y="521"/>
                  </a:cubicBezTo>
                  <a:cubicBezTo>
                    <a:pt x="649" y="521"/>
                    <a:pt x="724" y="475"/>
                    <a:pt x="755" y="400"/>
                  </a:cubicBezTo>
                  <a:cubicBezTo>
                    <a:pt x="800" y="294"/>
                    <a:pt x="748" y="175"/>
                    <a:pt x="642" y="136"/>
                  </a:cubicBezTo>
                  <a:lnTo>
                    <a:pt x="378" y="24"/>
                  </a:lnTo>
                  <a:cubicBezTo>
                    <a:pt x="345" y="8"/>
                    <a:pt x="314" y="1"/>
                    <a:pt x="28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8252;p83"/>
            <p:cNvSpPr/>
            <p:nvPr/>
          </p:nvSpPr>
          <p:spPr>
            <a:xfrm>
              <a:off x="2583005" y="1725396"/>
              <a:ext cx="20406" cy="13378"/>
            </a:xfrm>
            <a:custGeom>
              <a:avLst/>
              <a:gdLst/>
              <a:ahLst/>
              <a:cxnLst/>
              <a:rect l="l" t="t" r="r" b="b"/>
              <a:pathLst>
                <a:path w="784" h="514" extrusionOk="0">
                  <a:moveTo>
                    <a:pt x="286" y="0"/>
                  </a:moveTo>
                  <a:cubicBezTo>
                    <a:pt x="93" y="0"/>
                    <a:pt x="1" y="285"/>
                    <a:pt x="206" y="381"/>
                  </a:cubicBezTo>
                  <a:lnTo>
                    <a:pt x="470" y="494"/>
                  </a:lnTo>
                  <a:cubicBezTo>
                    <a:pt x="497" y="507"/>
                    <a:pt x="526" y="513"/>
                    <a:pt x="554" y="513"/>
                  </a:cubicBezTo>
                  <a:cubicBezTo>
                    <a:pt x="632" y="513"/>
                    <a:pt x="708" y="467"/>
                    <a:pt x="741" y="392"/>
                  </a:cubicBezTo>
                  <a:cubicBezTo>
                    <a:pt x="783" y="286"/>
                    <a:pt x="734" y="167"/>
                    <a:pt x="629" y="128"/>
                  </a:cubicBezTo>
                  <a:lnTo>
                    <a:pt x="365" y="16"/>
                  </a:lnTo>
                  <a:cubicBezTo>
                    <a:pt x="337" y="5"/>
                    <a:pt x="311" y="0"/>
                    <a:pt x="28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8253;p83"/>
            <p:cNvSpPr/>
            <p:nvPr/>
          </p:nvSpPr>
          <p:spPr>
            <a:xfrm>
              <a:off x="2524156" y="1569465"/>
              <a:ext cx="15903" cy="17517"/>
            </a:xfrm>
            <a:custGeom>
              <a:avLst/>
              <a:gdLst/>
              <a:ahLst/>
              <a:cxnLst/>
              <a:rect l="l" t="t" r="r" b="b"/>
              <a:pathLst>
                <a:path w="611" h="673" extrusionOk="0">
                  <a:moveTo>
                    <a:pt x="347" y="1"/>
                  </a:moveTo>
                  <a:cubicBezTo>
                    <a:pt x="275" y="1"/>
                    <a:pt x="204" y="39"/>
                    <a:pt x="170" y="131"/>
                  </a:cubicBezTo>
                  <a:lnTo>
                    <a:pt x="57" y="395"/>
                  </a:lnTo>
                  <a:cubicBezTo>
                    <a:pt x="1" y="525"/>
                    <a:pt x="96" y="673"/>
                    <a:pt x="240" y="673"/>
                  </a:cubicBezTo>
                  <a:cubicBezTo>
                    <a:pt x="321" y="673"/>
                    <a:pt x="391" y="623"/>
                    <a:pt x="423" y="549"/>
                  </a:cubicBezTo>
                  <a:lnTo>
                    <a:pt x="536" y="286"/>
                  </a:lnTo>
                  <a:cubicBezTo>
                    <a:pt x="610" y="125"/>
                    <a:pt x="477" y="1"/>
                    <a:pt x="34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8254;p83"/>
            <p:cNvSpPr/>
            <p:nvPr/>
          </p:nvSpPr>
          <p:spPr>
            <a:xfrm>
              <a:off x="2432774" y="1785493"/>
              <a:ext cx="15200" cy="17152"/>
            </a:xfrm>
            <a:custGeom>
              <a:avLst/>
              <a:gdLst/>
              <a:ahLst/>
              <a:cxnLst/>
              <a:rect l="l" t="t" r="r" b="b"/>
              <a:pathLst>
                <a:path w="584" h="659" extrusionOk="0">
                  <a:moveTo>
                    <a:pt x="334" y="0"/>
                  </a:moveTo>
                  <a:cubicBezTo>
                    <a:pt x="265" y="0"/>
                    <a:pt x="197" y="35"/>
                    <a:pt x="159" y="117"/>
                  </a:cubicBezTo>
                  <a:lnTo>
                    <a:pt x="46" y="381"/>
                  </a:lnTo>
                  <a:cubicBezTo>
                    <a:pt x="0" y="479"/>
                    <a:pt x="46" y="595"/>
                    <a:pt x="148" y="641"/>
                  </a:cubicBezTo>
                  <a:cubicBezTo>
                    <a:pt x="174" y="653"/>
                    <a:pt x="201" y="658"/>
                    <a:pt x="228" y="658"/>
                  </a:cubicBezTo>
                  <a:cubicBezTo>
                    <a:pt x="306" y="658"/>
                    <a:pt x="381" y="611"/>
                    <a:pt x="412" y="535"/>
                  </a:cubicBezTo>
                  <a:lnTo>
                    <a:pt x="525" y="271"/>
                  </a:lnTo>
                  <a:cubicBezTo>
                    <a:pt x="584" y="117"/>
                    <a:pt x="459" y="0"/>
                    <a:pt x="33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8255;p83"/>
            <p:cNvSpPr/>
            <p:nvPr/>
          </p:nvSpPr>
          <p:spPr>
            <a:xfrm>
              <a:off x="2434570" y="1569101"/>
              <a:ext cx="15174" cy="17048"/>
            </a:xfrm>
            <a:custGeom>
              <a:avLst/>
              <a:gdLst/>
              <a:ahLst/>
              <a:cxnLst/>
              <a:rect l="l" t="t" r="r" b="b"/>
              <a:pathLst>
                <a:path w="583" h="655" extrusionOk="0">
                  <a:moveTo>
                    <a:pt x="249" y="1"/>
                  </a:moveTo>
                  <a:cubicBezTo>
                    <a:pt x="125" y="1"/>
                    <a:pt x="0" y="114"/>
                    <a:pt x="55" y="268"/>
                  </a:cubicBezTo>
                  <a:lnTo>
                    <a:pt x="160" y="532"/>
                  </a:lnTo>
                  <a:cubicBezTo>
                    <a:pt x="192" y="606"/>
                    <a:pt x="266" y="655"/>
                    <a:pt x="347" y="655"/>
                  </a:cubicBezTo>
                  <a:cubicBezTo>
                    <a:pt x="487" y="655"/>
                    <a:pt x="582" y="514"/>
                    <a:pt x="530" y="380"/>
                  </a:cubicBezTo>
                  <a:lnTo>
                    <a:pt x="424" y="117"/>
                  </a:lnTo>
                  <a:cubicBezTo>
                    <a:pt x="386" y="35"/>
                    <a:pt x="318" y="1"/>
                    <a:pt x="24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8256;p83"/>
            <p:cNvSpPr/>
            <p:nvPr/>
          </p:nvSpPr>
          <p:spPr>
            <a:xfrm>
              <a:off x="2522517" y="1786196"/>
              <a:ext cx="14940" cy="17022"/>
            </a:xfrm>
            <a:custGeom>
              <a:avLst/>
              <a:gdLst/>
              <a:ahLst/>
              <a:cxnLst/>
              <a:rect l="l" t="t" r="r" b="b"/>
              <a:pathLst>
                <a:path w="574" h="654" extrusionOk="0">
                  <a:moveTo>
                    <a:pt x="228" y="1"/>
                  </a:moveTo>
                  <a:cubicBezTo>
                    <a:pt x="203" y="1"/>
                    <a:pt x="177" y="6"/>
                    <a:pt x="152" y="16"/>
                  </a:cubicBezTo>
                  <a:lnTo>
                    <a:pt x="155" y="16"/>
                  </a:lnTo>
                  <a:cubicBezTo>
                    <a:pt x="53" y="54"/>
                    <a:pt x="1" y="171"/>
                    <a:pt x="43" y="273"/>
                  </a:cubicBezTo>
                  <a:lnTo>
                    <a:pt x="152" y="537"/>
                  </a:lnTo>
                  <a:cubicBezTo>
                    <a:pt x="190" y="619"/>
                    <a:pt x="258" y="654"/>
                    <a:pt x="327" y="654"/>
                  </a:cubicBezTo>
                  <a:cubicBezTo>
                    <a:pt x="450" y="654"/>
                    <a:pt x="573" y="542"/>
                    <a:pt x="521" y="389"/>
                  </a:cubicBezTo>
                  <a:lnTo>
                    <a:pt x="412" y="125"/>
                  </a:lnTo>
                  <a:cubicBezTo>
                    <a:pt x="383" y="48"/>
                    <a:pt x="307" y="1"/>
                    <a:pt x="22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8257;p83"/>
            <p:cNvSpPr/>
            <p:nvPr/>
          </p:nvSpPr>
          <p:spPr>
            <a:xfrm>
              <a:off x="2583968" y="1635783"/>
              <a:ext cx="21369" cy="13196"/>
            </a:xfrm>
            <a:custGeom>
              <a:avLst/>
              <a:gdLst/>
              <a:ahLst/>
              <a:cxnLst/>
              <a:rect l="l" t="t" r="r" b="b"/>
              <a:pathLst>
                <a:path w="821" h="507" extrusionOk="0">
                  <a:moveTo>
                    <a:pt x="538" y="1"/>
                  </a:moveTo>
                  <a:cubicBezTo>
                    <a:pt x="515" y="1"/>
                    <a:pt x="490" y="5"/>
                    <a:pt x="465" y="14"/>
                  </a:cubicBezTo>
                  <a:lnTo>
                    <a:pt x="201" y="120"/>
                  </a:lnTo>
                  <a:cubicBezTo>
                    <a:pt x="0" y="204"/>
                    <a:pt x="57" y="507"/>
                    <a:pt x="278" y="507"/>
                  </a:cubicBezTo>
                  <a:cubicBezTo>
                    <a:pt x="303" y="507"/>
                    <a:pt x="328" y="499"/>
                    <a:pt x="352" y="489"/>
                  </a:cubicBezTo>
                  <a:lnTo>
                    <a:pt x="616" y="383"/>
                  </a:lnTo>
                  <a:cubicBezTo>
                    <a:pt x="821" y="289"/>
                    <a:pt x="730" y="1"/>
                    <a:pt x="53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8258;p83"/>
            <p:cNvSpPr/>
            <p:nvPr/>
          </p:nvSpPr>
          <p:spPr>
            <a:xfrm>
              <a:off x="2366039" y="1723340"/>
              <a:ext cx="20978" cy="13456"/>
            </a:xfrm>
            <a:custGeom>
              <a:avLst/>
              <a:gdLst/>
              <a:ahLst/>
              <a:cxnLst/>
              <a:rect l="l" t="t" r="r" b="b"/>
              <a:pathLst>
                <a:path w="806" h="517" extrusionOk="0">
                  <a:moveTo>
                    <a:pt x="574" y="0"/>
                  </a:moveTo>
                  <a:cubicBezTo>
                    <a:pt x="547" y="0"/>
                    <a:pt x="519" y="6"/>
                    <a:pt x="492" y="17"/>
                  </a:cubicBezTo>
                  <a:lnTo>
                    <a:pt x="228" y="126"/>
                  </a:lnTo>
                  <a:cubicBezTo>
                    <a:pt x="1" y="206"/>
                    <a:pt x="93" y="517"/>
                    <a:pt x="288" y="517"/>
                  </a:cubicBezTo>
                  <a:cubicBezTo>
                    <a:pt x="317" y="517"/>
                    <a:pt x="347" y="510"/>
                    <a:pt x="379" y="496"/>
                  </a:cubicBezTo>
                  <a:lnTo>
                    <a:pt x="643" y="387"/>
                  </a:lnTo>
                  <a:cubicBezTo>
                    <a:pt x="749" y="351"/>
                    <a:pt x="805" y="232"/>
                    <a:pt x="759" y="126"/>
                  </a:cubicBezTo>
                  <a:cubicBezTo>
                    <a:pt x="728" y="47"/>
                    <a:pt x="653" y="0"/>
                    <a:pt x="57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19363;p83"/>
          <p:cNvGrpSpPr/>
          <p:nvPr/>
        </p:nvGrpSpPr>
        <p:grpSpPr>
          <a:xfrm>
            <a:off x="5719898" y="1171113"/>
            <a:ext cx="402776" cy="382318"/>
            <a:chOff x="7438201" y="3354899"/>
            <a:chExt cx="402776" cy="382318"/>
          </a:xfrm>
        </p:grpSpPr>
        <p:sp>
          <p:nvSpPr>
            <p:cNvPr id="70" name="Google Shape;19364;p83"/>
            <p:cNvSpPr/>
            <p:nvPr/>
          </p:nvSpPr>
          <p:spPr>
            <a:xfrm>
              <a:off x="7464514" y="3356748"/>
              <a:ext cx="370293" cy="370163"/>
            </a:xfrm>
            <a:custGeom>
              <a:avLst/>
              <a:gdLst/>
              <a:ahLst/>
              <a:cxnLst/>
              <a:rect l="l" t="t" r="r" b="b"/>
              <a:pathLst>
                <a:path w="14227" h="14222" extrusionOk="0">
                  <a:moveTo>
                    <a:pt x="7112" y="0"/>
                  </a:moveTo>
                  <a:cubicBezTo>
                    <a:pt x="3185" y="0"/>
                    <a:pt x="1" y="3184"/>
                    <a:pt x="1" y="7111"/>
                  </a:cubicBezTo>
                  <a:cubicBezTo>
                    <a:pt x="1" y="11037"/>
                    <a:pt x="3185" y="14222"/>
                    <a:pt x="7112" y="14222"/>
                  </a:cubicBezTo>
                  <a:cubicBezTo>
                    <a:pt x="11042" y="14222"/>
                    <a:pt x="14226" y="11037"/>
                    <a:pt x="14226" y="7111"/>
                  </a:cubicBezTo>
                  <a:cubicBezTo>
                    <a:pt x="14226" y="3184"/>
                    <a:pt x="11042" y="0"/>
                    <a:pt x="7112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9366;p83"/>
            <p:cNvSpPr/>
            <p:nvPr/>
          </p:nvSpPr>
          <p:spPr>
            <a:xfrm>
              <a:off x="7665134" y="3400708"/>
              <a:ext cx="57443" cy="49218"/>
            </a:xfrm>
            <a:custGeom>
              <a:avLst/>
              <a:gdLst/>
              <a:ahLst/>
              <a:cxnLst/>
              <a:rect l="l" t="t" r="r" b="b"/>
              <a:pathLst>
                <a:path w="2207" h="1891" extrusionOk="0">
                  <a:moveTo>
                    <a:pt x="1255" y="1"/>
                  </a:moveTo>
                  <a:cubicBezTo>
                    <a:pt x="1023" y="1"/>
                    <a:pt x="787" y="87"/>
                    <a:pt x="595" y="279"/>
                  </a:cubicBezTo>
                  <a:cubicBezTo>
                    <a:pt x="0" y="874"/>
                    <a:pt x="423" y="1891"/>
                    <a:pt x="1264" y="1891"/>
                  </a:cubicBezTo>
                  <a:cubicBezTo>
                    <a:pt x="1784" y="1887"/>
                    <a:pt x="2203" y="1468"/>
                    <a:pt x="2207" y="948"/>
                  </a:cubicBezTo>
                  <a:cubicBezTo>
                    <a:pt x="2207" y="378"/>
                    <a:pt x="1741" y="1"/>
                    <a:pt x="1255" y="1"/>
                  </a:cubicBezTo>
                  <a:close/>
                </a:path>
              </a:pathLst>
            </a:custGeom>
            <a:solidFill>
              <a:srgbClr val="F5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9367;p83"/>
            <p:cNvSpPr/>
            <p:nvPr/>
          </p:nvSpPr>
          <p:spPr>
            <a:xfrm>
              <a:off x="7523727" y="3481211"/>
              <a:ext cx="251868" cy="210120"/>
            </a:xfrm>
            <a:custGeom>
              <a:avLst/>
              <a:gdLst/>
              <a:ahLst/>
              <a:cxnLst/>
              <a:rect l="l" t="t" r="r" b="b"/>
              <a:pathLst>
                <a:path w="9677" h="8073" extrusionOk="0">
                  <a:moveTo>
                    <a:pt x="4839" y="1"/>
                  </a:moveTo>
                  <a:cubicBezTo>
                    <a:pt x="2172" y="1"/>
                    <a:pt x="1" y="1813"/>
                    <a:pt x="1" y="4036"/>
                  </a:cubicBezTo>
                  <a:cubicBezTo>
                    <a:pt x="1" y="6264"/>
                    <a:pt x="2172" y="8072"/>
                    <a:pt x="4839" y="8072"/>
                  </a:cubicBezTo>
                  <a:cubicBezTo>
                    <a:pt x="7509" y="8072"/>
                    <a:pt x="9677" y="6264"/>
                    <a:pt x="9677" y="4036"/>
                  </a:cubicBezTo>
                  <a:cubicBezTo>
                    <a:pt x="9677" y="1813"/>
                    <a:pt x="7506" y="1"/>
                    <a:pt x="4839" y="1"/>
                  </a:cubicBezTo>
                  <a:close/>
                </a:path>
              </a:pathLst>
            </a:custGeom>
            <a:solidFill>
              <a:srgbClr val="F5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9368;p83"/>
            <p:cNvSpPr/>
            <p:nvPr/>
          </p:nvSpPr>
          <p:spPr>
            <a:xfrm>
              <a:off x="7729058" y="3489331"/>
              <a:ext cx="74022" cy="80477"/>
            </a:xfrm>
            <a:custGeom>
              <a:avLst/>
              <a:gdLst/>
              <a:ahLst/>
              <a:cxnLst/>
              <a:rect l="l" t="t" r="r" b="b"/>
              <a:pathLst>
                <a:path w="2844" h="3092" extrusionOk="0">
                  <a:moveTo>
                    <a:pt x="1280" y="1"/>
                  </a:moveTo>
                  <a:cubicBezTo>
                    <a:pt x="889" y="1"/>
                    <a:pt x="504" y="147"/>
                    <a:pt x="208" y="424"/>
                  </a:cubicBezTo>
                  <a:lnTo>
                    <a:pt x="0" y="625"/>
                  </a:lnTo>
                  <a:lnTo>
                    <a:pt x="229" y="801"/>
                  </a:lnTo>
                  <a:cubicBezTo>
                    <a:pt x="926" y="1343"/>
                    <a:pt x="1411" y="2036"/>
                    <a:pt x="1629" y="2803"/>
                  </a:cubicBezTo>
                  <a:lnTo>
                    <a:pt x="1714" y="3091"/>
                  </a:lnTo>
                  <a:lnTo>
                    <a:pt x="1981" y="2957"/>
                  </a:lnTo>
                  <a:cubicBezTo>
                    <a:pt x="2505" y="2690"/>
                    <a:pt x="2840" y="2152"/>
                    <a:pt x="2843" y="1561"/>
                  </a:cubicBezTo>
                  <a:cubicBezTo>
                    <a:pt x="2840" y="938"/>
                    <a:pt x="2470" y="375"/>
                    <a:pt x="1900" y="129"/>
                  </a:cubicBezTo>
                  <a:cubicBezTo>
                    <a:pt x="1700" y="43"/>
                    <a:pt x="1489" y="1"/>
                    <a:pt x="1280" y="1"/>
                  </a:cubicBezTo>
                  <a:close/>
                </a:path>
              </a:pathLst>
            </a:custGeom>
            <a:solidFill>
              <a:srgbClr val="F5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9369;p83"/>
            <p:cNvSpPr/>
            <p:nvPr/>
          </p:nvSpPr>
          <p:spPr>
            <a:xfrm>
              <a:off x="7493145" y="3489279"/>
              <a:ext cx="77224" cy="80529"/>
            </a:xfrm>
            <a:custGeom>
              <a:avLst/>
              <a:gdLst/>
              <a:ahLst/>
              <a:cxnLst/>
              <a:rect l="l" t="t" r="r" b="b"/>
              <a:pathLst>
                <a:path w="2967" h="3094" extrusionOk="0">
                  <a:moveTo>
                    <a:pt x="1686" y="0"/>
                  </a:moveTo>
                  <a:cubicBezTo>
                    <a:pt x="961" y="0"/>
                    <a:pt x="331" y="500"/>
                    <a:pt x="166" y="1204"/>
                  </a:cubicBezTo>
                  <a:cubicBezTo>
                    <a:pt x="1" y="1907"/>
                    <a:pt x="338" y="2636"/>
                    <a:pt x="986" y="2959"/>
                  </a:cubicBezTo>
                  <a:lnTo>
                    <a:pt x="1253" y="3093"/>
                  </a:lnTo>
                  <a:lnTo>
                    <a:pt x="1338" y="2805"/>
                  </a:lnTo>
                  <a:cubicBezTo>
                    <a:pt x="1556" y="2038"/>
                    <a:pt x="2041" y="1345"/>
                    <a:pt x="2738" y="799"/>
                  </a:cubicBezTo>
                  <a:lnTo>
                    <a:pt x="2967" y="623"/>
                  </a:lnTo>
                  <a:lnTo>
                    <a:pt x="2759" y="426"/>
                  </a:lnTo>
                  <a:cubicBezTo>
                    <a:pt x="2467" y="152"/>
                    <a:pt x="2084" y="0"/>
                    <a:pt x="1686" y="0"/>
                  </a:cubicBezTo>
                  <a:close/>
                </a:path>
              </a:pathLst>
            </a:custGeom>
            <a:solidFill>
              <a:srgbClr val="F5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9370;p83"/>
            <p:cNvSpPr/>
            <p:nvPr/>
          </p:nvSpPr>
          <p:spPr>
            <a:xfrm>
              <a:off x="7560556" y="3537534"/>
              <a:ext cx="57339" cy="49218"/>
            </a:xfrm>
            <a:custGeom>
              <a:avLst/>
              <a:gdLst/>
              <a:ahLst/>
              <a:cxnLst/>
              <a:rect l="l" t="t" r="r" b="b"/>
              <a:pathLst>
                <a:path w="2203" h="1891" extrusionOk="0">
                  <a:moveTo>
                    <a:pt x="1254" y="1"/>
                  </a:moveTo>
                  <a:cubicBezTo>
                    <a:pt x="1023" y="1"/>
                    <a:pt x="787" y="87"/>
                    <a:pt x="595" y="279"/>
                  </a:cubicBezTo>
                  <a:cubicBezTo>
                    <a:pt x="0" y="873"/>
                    <a:pt x="419" y="1890"/>
                    <a:pt x="1260" y="1890"/>
                  </a:cubicBezTo>
                  <a:cubicBezTo>
                    <a:pt x="1781" y="1887"/>
                    <a:pt x="2203" y="1468"/>
                    <a:pt x="2203" y="947"/>
                  </a:cubicBezTo>
                  <a:cubicBezTo>
                    <a:pt x="2203" y="378"/>
                    <a:pt x="1739" y="1"/>
                    <a:pt x="1254" y="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9371;p83"/>
            <p:cNvSpPr/>
            <p:nvPr/>
          </p:nvSpPr>
          <p:spPr>
            <a:xfrm>
              <a:off x="7673203" y="3537534"/>
              <a:ext cx="57339" cy="49218"/>
            </a:xfrm>
            <a:custGeom>
              <a:avLst/>
              <a:gdLst/>
              <a:ahLst/>
              <a:cxnLst/>
              <a:rect l="l" t="t" r="r" b="b"/>
              <a:pathLst>
                <a:path w="2203" h="1891" extrusionOk="0">
                  <a:moveTo>
                    <a:pt x="1254" y="1"/>
                  </a:moveTo>
                  <a:cubicBezTo>
                    <a:pt x="1023" y="1"/>
                    <a:pt x="787" y="87"/>
                    <a:pt x="595" y="279"/>
                  </a:cubicBezTo>
                  <a:cubicBezTo>
                    <a:pt x="0" y="873"/>
                    <a:pt x="422" y="1890"/>
                    <a:pt x="1263" y="1890"/>
                  </a:cubicBezTo>
                  <a:cubicBezTo>
                    <a:pt x="1780" y="1887"/>
                    <a:pt x="2203" y="1468"/>
                    <a:pt x="2203" y="947"/>
                  </a:cubicBezTo>
                  <a:cubicBezTo>
                    <a:pt x="2203" y="378"/>
                    <a:pt x="1738" y="1"/>
                    <a:pt x="1254" y="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9372;p83"/>
            <p:cNvSpPr/>
            <p:nvPr/>
          </p:nvSpPr>
          <p:spPr>
            <a:xfrm>
              <a:off x="7574298" y="3627511"/>
              <a:ext cx="150777" cy="34877"/>
            </a:xfrm>
            <a:custGeom>
              <a:avLst/>
              <a:gdLst/>
              <a:ahLst/>
              <a:cxnLst/>
              <a:rect l="l" t="t" r="r" b="b"/>
              <a:pathLst>
                <a:path w="5793" h="1340" extrusionOk="0">
                  <a:moveTo>
                    <a:pt x="337" y="1"/>
                  </a:moveTo>
                  <a:cubicBezTo>
                    <a:pt x="150" y="1"/>
                    <a:pt x="0" y="257"/>
                    <a:pt x="190" y="414"/>
                  </a:cubicBezTo>
                  <a:cubicBezTo>
                    <a:pt x="904" y="1012"/>
                    <a:pt x="1865" y="1339"/>
                    <a:pt x="2896" y="1339"/>
                  </a:cubicBezTo>
                  <a:cubicBezTo>
                    <a:pt x="3930" y="1339"/>
                    <a:pt x="4891" y="1012"/>
                    <a:pt x="5605" y="414"/>
                  </a:cubicBezTo>
                  <a:cubicBezTo>
                    <a:pt x="5792" y="257"/>
                    <a:pt x="5644" y="1"/>
                    <a:pt x="5457" y="1"/>
                  </a:cubicBezTo>
                  <a:cubicBezTo>
                    <a:pt x="5409" y="1"/>
                    <a:pt x="5358" y="18"/>
                    <a:pt x="5309" y="59"/>
                  </a:cubicBezTo>
                  <a:cubicBezTo>
                    <a:pt x="4676" y="586"/>
                    <a:pt x="3821" y="875"/>
                    <a:pt x="2896" y="875"/>
                  </a:cubicBezTo>
                  <a:cubicBezTo>
                    <a:pt x="1974" y="875"/>
                    <a:pt x="1115" y="586"/>
                    <a:pt x="486" y="59"/>
                  </a:cubicBezTo>
                  <a:cubicBezTo>
                    <a:pt x="437" y="18"/>
                    <a:pt x="386" y="1"/>
                    <a:pt x="337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9373;p83"/>
            <p:cNvSpPr/>
            <p:nvPr/>
          </p:nvSpPr>
          <p:spPr>
            <a:xfrm>
              <a:off x="7643610" y="3395112"/>
              <a:ext cx="85370" cy="94662"/>
            </a:xfrm>
            <a:custGeom>
              <a:avLst/>
              <a:gdLst/>
              <a:ahLst/>
              <a:cxnLst/>
              <a:rect l="l" t="t" r="r" b="b"/>
              <a:pathLst>
                <a:path w="3280" h="3637" extrusionOk="0">
                  <a:moveTo>
                    <a:pt x="2091" y="466"/>
                  </a:moveTo>
                  <a:cubicBezTo>
                    <a:pt x="2710" y="466"/>
                    <a:pt x="3019" y="1215"/>
                    <a:pt x="2583" y="1652"/>
                  </a:cubicBezTo>
                  <a:cubicBezTo>
                    <a:pt x="2441" y="1794"/>
                    <a:pt x="2265" y="1858"/>
                    <a:pt x="2094" y="1858"/>
                  </a:cubicBezTo>
                  <a:cubicBezTo>
                    <a:pt x="1736" y="1858"/>
                    <a:pt x="1394" y="1581"/>
                    <a:pt x="1394" y="1163"/>
                  </a:cubicBezTo>
                  <a:cubicBezTo>
                    <a:pt x="1394" y="779"/>
                    <a:pt x="1704" y="466"/>
                    <a:pt x="2091" y="466"/>
                  </a:cubicBezTo>
                  <a:close/>
                  <a:moveTo>
                    <a:pt x="2091" y="0"/>
                  </a:moveTo>
                  <a:cubicBezTo>
                    <a:pt x="1521" y="0"/>
                    <a:pt x="1029" y="419"/>
                    <a:pt x="944" y="990"/>
                  </a:cubicBezTo>
                  <a:lnTo>
                    <a:pt x="162" y="1251"/>
                  </a:lnTo>
                  <a:cubicBezTo>
                    <a:pt x="67" y="1282"/>
                    <a:pt x="1" y="1370"/>
                    <a:pt x="4" y="1469"/>
                  </a:cubicBezTo>
                  <a:lnTo>
                    <a:pt x="4" y="3636"/>
                  </a:lnTo>
                  <a:lnTo>
                    <a:pt x="465" y="3636"/>
                  </a:lnTo>
                  <a:lnTo>
                    <a:pt x="465" y="1638"/>
                  </a:lnTo>
                  <a:lnTo>
                    <a:pt x="972" y="1469"/>
                  </a:lnTo>
                  <a:cubicBezTo>
                    <a:pt x="1112" y="1979"/>
                    <a:pt x="1573" y="2319"/>
                    <a:pt x="2086" y="2319"/>
                  </a:cubicBezTo>
                  <a:cubicBezTo>
                    <a:pt x="2150" y="2319"/>
                    <a:pt x="2215" y="2313"/>
                    <a:pt x="2281" y="2303"/>
                  </a:cubicBezTo>
                  <a:cubicBezTo>
                    <a:pt x="2865" y="2208"/>
                    <a:pt x="3280" y="1683"/>
                    <a:pt x="3245" y="1092"/>
                  </a:cubicBezTo>
                  <a:cubicBezTo>
                    <a:pt x="3209" y="498"/>
                    <a:pt x="2731" y="30"/>
                    <a:pt x="2140" y="1"/>
                  </a:cubicBezTo>
                  <a:cubicBezTo>
                    <a:pt x="2124" y="1"/>
                    <a:pt x="2107" y="0"/>
                    <a:pt x="2091" y="0"/>
                  </a:cubicBezTo>
                  <a:close/>
                </a:path>
              </a:pathLst>
            </a:custGeom>
            <a:solidFill>
              <a:srgbClr val="F5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9374;p83"/>
            <p:cNvSpPr/>
            <p:nvPr/>
          </p:nvSpPr>
          <p:spPr>
            <a:xfrm>
              <a:off x="7438201" y="3354899"/>
              <a:ext cx="402776" cy="382318"/>
            </a:xfrm>
            <a:custGeom>
              <a:avLst/>
              <a:gdLst/>
              <a:ahLst/>
              <a:cxnLst/>
              <a:rect l="l" t="t" r="r" b="b"/>
              <a:pathLst>
                <a:path w="15475" h="14689" extrusionOk="0">
                  <a:moveTo>
                    <a:pt x="8125" y="466"/>
                  </a:moveTo>
                  <a:cubicBezTo>
                    <a:pt x="11918" y="466"/>
                    <a:pt x="15003" y="3552"/>
                    <a:pt x="15003" y="7345"/>
                  </a:cubicBezTo>
                  <a:cubicBezTo>
                    <a:pt x="15003" y="11138"/>
                    <a:pt x="11921" y="14223"/>
                    <a:pt x="8125" y="14223"/>
                  </a:cubicBezTo>
                  <a:cubicBezTo>
                    <a:pt x="4332" y="14223"/>
                    <a:pt x="1246" y="11138"/>
                    <a:pt x="1246" y="7345"/>
                  </a:cubicBezTo>
                  <a:cubicBezTo>
                    <a:pt x="1246" y="3552"/>
                    <a:pt x="4332" y="466"/>
                    <a:pt x="8125" y="466"/>
                  </a:cubicBezTo>
                  <a:close/>
                  <a:moveTo>
                    <a:pt x="8120" y="0"/>
                  </a:moveTo>
                  <a:cubicBezTo>
                    <a:pt x="6708" y="0"/>
                    <a:pt x="5287" y="406"/>
                    <a:pt x="4043" y="1237"/>
                  </a:cubicBezTo>
                  <a:cubicBezTo>
                    <a:pt x="1134" y="3183"/>
                    <a:pt x="1" y="6916"/>
                    <a:pt x="1341" y="10153"/>
                  </a:cubicBezTo>
                  <a:cubicBezTo>
                    <a:pt x="2494" y="12940"/>
                    <a:pt x="5202" y="14689"/>
                    <a:pt x="8122" y="14689"/>
                  </a:cubicBezTo>
                  <a:cubicBezTo>
                    <a:pt x="8597" y="14689"/>
                    <a:pt x="9077" y="14643"/>
                    <a:pt x="9557" y="14547"/>
                  </a:cubicBezTo>
                  <a:cubicBezTo>
                    <a:pt x="12994" y="13865"/>
                    <a:pt x="15471" y="10849"/>
                    <a:pt x="15471" y="7345"/>
                  </a:cubicBezTo>
                  <a:cubicBezTo>
                    <a:pt x="15475" y="5396"/>
                    <a:pt x="14701" y="3527"/>
                    <a:pt x="13318" y="2152"/>
                  </a:cubicBezTo>
                  <a:cubicBezTo>
                    <a:pt x="11898" y="732"/>
                    <a:pt x="10017" y="0"/>
                    <a:pt x="81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9375;p83"/>
            <p:cNvSpPr/>
            <p:nvPr/>
          </p:nvSpPr>
          <p:spPr>
            <a:xfrm>
              <a:off x="7574298" y="3627511"/>
              <a:ext cx="150777" cy="34877"/>
            </a:xfrm>
            <a:custGeom>
              <a:avLst/>
              <a:gdLst/>
              <a:ahLst/>
              <a:cxnLst/>
              <a:rect l="l" t="t" r="r" b="b"/>
              <a:pathLst>
                <a:path w="5793" h="1340" extrusionOk="0">
                  <a:moveTo>
                    <a:pt x="337" y="1"/>
                  </a:moveTo>
                  <a:cubicBezTo>
                    <a:pt x="150" y="1"/>
                    <a:pt x="0" y="257"/>
                    <a:pt x="190" y="414"/>
                  </a:cubicBezTo>
                  <a:cubicBezTo>
                    <a:pt x="904" y="1012"/>
                    <a:pt x="1865" y="1339"/>
                    <a:pt x="2896" y="1339"/>
                  </a:cubicBezTo>
                  <a:cubicBezTo>
                    <a:pt x="3930" y="1339"/>
                    <a:pt x="4891" y="1012"/>
                    <a:pt x="5605" y="414"/>
                  </a:cubicBezTo>
                  <a:cubicBezTo>
                    <a:pt x="5792" y="257"/>
                    <a:pt x="5644" y="1"/>
                    <a:pt x="5457" y="1"/>
                  </a:cubicBezTo>
                  <a:cubicBezTo>
                    <a:pt x="5409" y="1"/>
                    <a:pt x="5358" y="18"/>
                    <a:pt x="5309" y="59"/>
                  </a:cubicBezTo>
                  <a:cubicBezTo>
                    <a:pt x="4676" y="586"/>
                    <a:pt x="3821" y="875"/>
                    <a:pt x="2896" y="875"/>
                  </a:cubicBezTo>
                  <a:cubicBezTo>
                    <a:pt x="1974" y="875"/>
                    <a:pt x="1115" y="586"/>
                    <a:pt x="486" y="59"/>
                  </a:cubicBezTo>
                  <a:cubicBezTo>
                    <a:pt x="437" y="18"/>
                    <a:pt x="386" y="1"/>
                    <a:pt x="3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9376;p83"/>
            <p:cNvSpPr/>
            <p:nvPr/>
          </p:nvSpPr>
          <p:spPr>
            <a:xfrm>
              <a:off x="7482265" y="3395112"/>
              <a:ext cx="326385" cy="301789"/>
            </a:xfrm>
            <a:custGeom>
              <a:avLst/>
              <a:gdLst/>
              <a:ahLst/>
              <a:cxnLst/>
              <a:rect l="l" t="t" r="r" b="b"/>
              <a:pathLst>
                <a:path w="12540" h="11595" extrusionOk="0">
                  <a:moveTo>
                    <a:pt x="8290" y="466"/>
                  </a:moveTo>
                  <a:cubicBezTo>
                    <a:pt x="8909" y="466"/>
                    <a:pt x="9218" y="1215"/>
                    <a:pt x="8782" y="1652"/>
                  </a:cubicBezTo>
                  <a:cubicBezTo>
                    <a:pt x="8640" y="1794"/>
                    <a:pt x="8464" y="1858"/>
                    <a:pt x="8293" y="1858"/>
                  </a:cubicBezTo>
                  <a:cubicBezTo>
                    <a:pt x="7935" y="1858"/>
                    <a:pt x="7593" y="1581"/>
                    <a:pt x="7593" y="1163"/>
                  </a:cubicBezTo>
                  <a:cubicBezTo>
                    <a:pt x="7593" y="779"/>
                    <a:pt x="7903" y="466"/>
                    <a:pt x="8290" y="466"/>
                  </a:cubicBezTo>
                  <a:close/>
                  <a:moveTo>
                    <a:pt x="2118" y="3868"/>
                  </a:moveTo>
                  <a:cubicBezTo>
                    <a:pt x="2447" y="3868"/>
                    <a:pt x="2765" y="3995"/>
                    <a:pt x="3005" y="4224"/>
                  </a:cubicBezTo>
                  <a:cubicBezTo>
                    <a:pt x="2280" y="4787"/>
                    <a:pt x="1752" y="5525"/>
                    <a:pt x="1516" y="6356"/>
                  </a:cubicBezTo>
                  <a:cubicBezTo>
                    <a:pt x="971" y="6081"/>
                    <a:pt x="683" y="5473"/>
                    <a:pt x="823" y="4878"/>
                  </a:cubicBezTo>
                  <a:cubicBezTo>
                    <a:pt x="964" y="4287"/>
                    <a:pt x="1495" y="3868"/>
                    <a:pt x="2104" y="3868"/>
                  </a:cubicBezTo>
                  <a:cubicBezTo>
                    <a:pt x="2109" y="3868"/>
                    <a:pt x="2113" y="3868"/>
                    <a:pt x="2118" y="3868"/>
                  </a:cubicBezTo>
                  <a:close/>
                  <a:moveTo>
                    <a:pt x="10749" y="3868"/>
                  </a:moveTo>
                  <a:cubicBezTo>
                    <a:pt x="10754" y="3868"/>
                    <a:pt x="10758" y="3868"/>
                    <a:pt x="10763" y="3868"/>
                  </a:cubicBezTo>
                  <a:cubicBezTo>
                    <a:pt x="11372" y="3868"/>
                    <a:pt x="11900" y="4287"/>
                    <a:pt x="12040" y="4878"/>
                  </a:cubicBezTo>
                  <a:cubicBezTo>
                    <a:pt x="12181" y="5473"/>
                    <a:pt x="11892" y="6081"/>
                    <a:pt x="11351" y="6356"/>
                  </a:cubicBezTo>
                  <a:cubicBezTo>
                    <a:pt x="11111" y="5525"/>
                    <a:pt x="10584" y="4787"/>
                    <a:pt x="9862" y="4224"/>
                  </a:cubicBezTo>
                  <a:cubicBezTo>
                    <a:pt x="10102" y="3995"/>
                    <a:pt x="10417" y="3868"/>
                    <a:pt x="10749" y="3868"/>
                  </a:cubicBezTo>
                  <a:close/>
                  <a:moveTo>
                    <a:pt x="8290" y="0"/>
                  </a:moveTo>
                  <a:cubicBezTo>
                    <a:pt x="7720" y="0"/>
                    <a:pt x="7228" y="419"/>
                    <a:pt x="7143" y="990"/>
                  </a:cubicBezTo>
                  <a:lnTo>
                    <a:pt x="6361" y="1251"/>
                  </a:lnTo>
                  <a:cubicBezTo>
                    <a:pt x="6266" y="1282"/>
                    <a:pt x="6200" y="1370"/>
                    <a:pt x="6203" y="1469"/>
                  </a:cubicBezTo>
                  <a:lnTo>
                    <a:pt x="6203" y="3098"/>
                  </a:lnTo>
                  <a:cubicBezTo>
                    <a:pt x="5204" y="3129"/>
                    <a:pt x="4236" y="3425"/>
                    <a:pt x="3388" y="3953"/>
                  </a:cubicBezTo>
                  <a:cubicBezTo>
                    <a:pt x="3035" y="3582"/>
                    <a:pt x="2569" y="3402"/>
                    <a:pt x="2105" y="3402"/>
                  </a:cubicBezTo>
                  <a:cubicBezTo>
                    <a:pt x="1546" y="3402"/>
                    <a:pt x="990" y="3663"/>
                    <a:pt x="640" y="4171"/>
                  </a:cubicBezTo>
                  <a:cubicBezTo>
                    <a:pt x="0" y="5100"/>
                    <a:pt x="376" y="6384"/>
                    <a:pt x="1418" y="6820"/>
                  </a:cubicBezTo>
                  <a:cubicBezTo>
                    <a:pt x="1390" y="6993"/>
                    <a:pt x="1379" y="7169"/>
                    <a:pt x="1379" y="7344"/>
                  </a:cubicBezTo>
                  <a:cubicBezTo>
                    <a:pt x="1379" y="9688"/>
                    <a:pt x="3645" y="11595"/>
                    <a:pt x="6435" y="11595"/>
                  </a:cubicBezTo>
                  <a:cubicBezTo>
                    <a:pt x="7857" y="11595"/>
                    <a:pt x="9141" y="11099"/>
                    <a:pt x="10063" y="10304"/>
                  </a:cubicBezTo>
                  <a:cubicBezTo>
                    <a:pt x="10161" y="10216"/>
                    <a:pt x="10168" y="10061"/>
                    <a:pt x="10073" y="9966"/>
                  </a:cubicBezTo>
                  <a:lnTo>
                    <a:pt x="10070" y="9966"/>
                  </a:lnTo>
                  <a:cubicBezTo>
                    <a:pt x="10025" y="9919"/>
                    <a:pt x="9966" y="9897"/>
                    <a:pt x="9907" y="9897"/>
                  </a:cubicBezTo>
                  <a:cubicBezTo>
                    <a:pt x="9855" y="9897"/>
                    <a:pt x="9802" y="9915"/>
                    <a:pt x="9760" y="9952"/>
                  </a:cubicBezTo>
                  <a:cubicBezTo>
                    <a:pt x="8923" y="10680"/>
                    <a:pt x="7741" y="11130"/>
                    <a:pt x="6432" y="11130"/>
                  </a:cubicBezTo>
                  <a:cubicBezTo>
                    <a:pt x="3902" y="11130"/>
                    <a:pt x="1840" y="9431"/>
                    <a:pt x="1840" y="7344"/>
                  </a:cubicBezTo>
                  <a:cubicBezTo>
                    <a:pt x="1840" y="5255"/>
                    <a:pt x="3902" y="3555"/>
                    <a:pt x="6432" y="3555"/>
                  </a:cubicBezTo>
                  <a:cubicBezTo>
                    <a:pt x="8965" y="3555"/>
                    <a:pt x="11023" y="5255"/>
                    <a:pt x="11023" y="7344"/>
                  </a:cubicBezTo>
                  <a:cubicBezTo>
                    <a:pt x="11020" y="7992"/>
                    <a:pt x="10826" y="8622"/>
                    <a:pt x="10464" y="9160"/>
                  </a:cubicBezTo>
                  <a:cubicBezTo>
                    <a:pt x="10404" y="9248"/>
                    <a:pt x="10415" y="9368"/>
                    <a:pt x="10492" y="9445"/>
                  </a:cubicBezTo>
                  <a:lnTo>
                    <a:pt x="10496" y="9449"/>
                  </a:lnTo>
                  <a:cubicBezTo>
                    <a:pt x="10541" y="9494"/>
                    <a:pt x="10599" y="9515"/>
                    <a:pt x="10656" y="9515"/>
                  </a:cubicBezTo>
                  <a:cubicBezTo>
                    <a:pt x="10729" y="9515"/>
                    <a:pt x="10802" y="9480"/>
                    <a:pt x="10847" y="9413"/>
                  </a:cubicBezTo>
                  <a:cubicBezTo>
                    <a:pt x="11263" y="8801"/>
                    <a:pt x="11484" y="8083"/>
                    <a:pt x="11488" y="7344"/>
                  </a:cubicBezTo>
                  <a:cubicBezTo>
                    <a:pt x="11488" y="7169"/>
                    <a:pt x="11474" y="6993"/>
                    <a:pt x="11449" y="6820"/>
                  </a:cubicBezTo>
                  <a:cubicBezTo>
                    <a:pt x="12107" y="6542"/>
                    <a:pt x="12536" y="5895"/>
                    <a:pt x="12540" y="5181"/>
                  </a:cubicBezTo>
                  <a:cubicBezTo>
                    <a:pt x="12540" y="4456"/>
                    <a:pt x="12097" y="3801"/>
                    <a:pt x="11425" y="3530"/>
                  </a:cubicBezTo>
                  <a:cubicBezTo>
                    <a:pt x="11210" y="3444"/>
                    <a:pt x="10986" y="3403"/>
                    <a:pt x="10764" y="3403"/>
                  </a:cubicBezTo>
                  <a:cubicBezTo>
                    <a:pt x="10286" y="3403"/>
                    <a:pt x="9819" y="3595"/>
                    <a:pt x="9475" y="3953"/>
                  </a:cubicBezTo>
                  <a:cubicBezTo>
                    <a:pt x="8631" y="3425"/>
                    <a:pt x="7660" y="3129"/>
                    <a:pt x="6664" y="3098"/>
                  </a:cubicBezTo>
                  <a:lnTo>
                    <a:pt x="6664" y="1638"/>
                  </a:lnTo>
                  <a:lnTo>
                    <a:pt x="7171" y="1469"/>
                  </a:lnTo>
                  <a:cubicBezTo>
                    <a:pt x="7311" y="1979"/>
                    <a:pt x="7772" y="2319"/>
                    <a:pt x="8285" y="2319"/>
                  </a:cubicBezTo>
                  <a:cubicBezTo>
                    <a:pt x="8349" y="2319"/>
                    <a:pt x="8414" y="2313"/>
                    <a:pt x="8480" y="2303"/>
                  </a:cubicBezTo>
                  <a:cubicBezTo>
                    <a:pt x="9064" y="2208"/>
                    <a:pt x="9479" y="1683"/>
                    <a:pt x="9444" y="1092"/>
                  </a:cubicBezTo>
                  <a:cubicBezTo>
                    <a:pt x="9408" y="498"/>
                    <a:pt x="8930" y="30"/>
                    <a:pt x="8339" y="1"/>
                  </a:cubicBezTo>
                  <a:cubicBezTo>
                    <a:pt x="8323" y="1"/>
                    <a:pt x="8306" y="0"/>
                    <a:pt x="8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9377;p83"/>
            <p:cNvSpPr/>
            <p:nvPr/>
          </p:nvSpPr>
          <p:spPr>
            <a:xfrm>
              <a:off x="7553034" y="3531912"/>
              <a:ext cx="70561" cy="60410"/>
            </a:xfrm>
            <a:custGeom>
              <a:avLst/>
              <a:gdLst/>
              <a:ahLst/>
              <a:cxnLst/>
              <a:rect l="l" t="t" r="r" b="b"/>
              <a:pathLst>
                <a:path w="2711" h="2321" extrusionOk="0">
                  <a:moveTo>
                    <a:pt x="1555" y="464"/>
                  </a:moveTo>
                  <a:cubicBezTo>
                    <a:pt x="1726" y="464"/>
                    <a:pt x="1900" y="528"/>
                    <a:pt x="2042" y="671"/>
                  </a:cubicBezTo>
                  <a:cubicBezTo>
                    <a:pt x="2481" y="1107"/>
                    <a:pt x="2168" y="1856"/>
                    <a:pt x="1549" y="1856"/>
                  </a:cubicBezTo>
                  <a:cubicBezTo>
                    <a:pt x="1165" y="1856"/>
                    <a:pt x="856" y="1547"/>
                    <a:pt x="856" y="1163"/>
                  </a:cubicBezTo>
                  <a:cubicBezTo>
                    <a:pt x="856" y="742"/>
                    <a:pt x="1198" y="464"/>
                    <a:pt x="1555" y="464"/>
                  </a:cubicBezTo>
                  <a:close/>
                  <a:moveTo>
                    <a:pt x="1542" y="0"/>
                  </a:moveTo>
                  <a:cubicBezTo>
                    <a:pt x="1257" y="0"/>
                    <a:pt x="966" y="106"/>
                    <a:pt x="729" y="343"/>
                  </a:cubicBezTo>
                  <a:cubicBezTo>
                    <a:pt x="1" y="1072"/>
                    <a:pt x="518" y="2321"/>
                    <a:pt x="1549" y="2321"/>
                  </a:cubicBezTo>
                  <a:cubicBezTo>
                    <a:pt x="2189" y="2321"/>
                    <a:pt x="2710" y="1804"/>
                    <a:pt x="2710" y="1163"/>
                  </a:cubicBezTo>
                  <a:cubicBezTo>
                    <a:pt x="2710" y="464"/>
                    <a:pt x="2139" y="0"/>
                    <a:pt x="15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9378;p83"/>
            <p:cNvSpPr/>
            <p:nvPr/>
          </p:nvSpPr>
          <p:spPr>
            <a:xfrm>
              <a:off x="7665681" y="3531964"/>
              <a:ext cx="70535" cy="60384"/>
            </a:xfrm>
            <a:custGeom>
              <a:avLst/>
              <a:gdLst/>
              <a:ahLst/>
              <a:cxnLst/>
              <a:rect l="l" t="t" r="r" b="b"/>
              <a:pathLst>
                <a:path w="2710" h="2320" extrusionOk="0">
                  <a:moveTo>
                    <a:pt x="1546" y="462"/>
                  </a:moveTo>
                  <a:cubicBezTo>
                    <a:pt x="1903" y="462"/>
                    <a:pt x="2245" y="740"/>
                    <a:pt x="2245" y="1161"/>
                  </a:cubicBezTo>
                  <a:cubicBezTo>
                    <a:pt x="2245" y="1545"/>
                    <a:pt x="1936" y="1854"/>
                    <a:pt x="1552" y="1854"/>
                  </a:cubicBezTo>
                  <a:cubicBezTo>
                    <a:pt x="929" y="1854"/>
                    <a:pt x="620" y="1105"/>
                    <a:pt x="1060" y="669"/>
                  </a:cubicBezTo>
                  <a:cubicBezTo>
                    <a:pt x="1201" y="526"/>
                    <a:pt x="1375" y="462"/>
                    <a:pt x="1546" y="462"/>
                  </a:cubicBezTo>
                  <a:close/>
                  <a:moveTo>
                    <a:pt x="1552" y="0"/>
                  </a:moveTo>
                  <a:cubicBezTo>
                    <a:pt x="518" y="0"/>
                    <a:pt x="1" y="1249"/>
                    <a:pt x="732" y="1977"/>
                  </a:cubicBezTo>
                  <a:cubicBezTo>
                    <a:pt x="954" y="2201"/>
                    <a:pt x="1249" y="2319"/>
                    <a:pt x="1551" y="2319"/>
                  </a:cubicBezTo>
                  <a:cubicBezTo>
                    <a:pt x="1700" y="2319"/>
                    <a:pt x="1851" y="2290"/>
                    <a:pt x="1996" y="2231"/>
                  </a:cubicBezTo>
                  <a:cubicBezTo>
                    <a:pt x="2428" y="2051"/>
                    <a:pt x="2710" y="1629"/>
                    <a:pt x="2710" y="1158"/>
                  </a:cubicBezTo>
                  <a:cubicBezTo>
                    <a:pt x="2710" y="521"/>
                    <a:pt x="2189" y="0"/>
                    <a:pt x="15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/>
          <p:cNvSpPr/>
          <p:nvPr/>
        </p:nvSpPr>
        <p:spPr>
          <a:xfrm>
            <a:off x="1107322" y="3185532"/>
            <a:ext cx="1903142" cy="5575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Apache Kafka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3375636" y="2743320"/>
            <a:ext cx="1172646" cy="362149"/>
          </a:xfrm>
          <a:prstGeom prst="downArrow">
            <a:avLst>
              <a:gd name="adj1" fmla="val 36053"/>
              <a:gd name="adj2" fmla="val 10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4920159" y="3186237"/>
            <a:ext cx="1903142" cy="5575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Advanced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NLP techniques</a:t>
            </a:r>
          </a:p>
        </p:txBody>
      </p:sp>
      <p:sp>
        <p:nvSpPr>
          <p:cNvPr id="127" name="Google Shape;842;p37"/>
          <p:cNvSpPr txBox="1">
            <a:spLocks noGrp="1"/>
          </p:cNvSpPr>
          <p:nvPr>
            <p:ph type="subTitle" idx="1"/>
          </p:nvPr>
        </p:nvSpPr>
        <p:spPr>
          <a:xfrm flipH="1">
            <a:off x="1071564" y="3743093"/>
            <a:ext cx="1938900" cy="7102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Distributed </a:t>
            </a:r>
            <a:r>
              <a:rPr 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event-streaming plat form</a:t>
            </a:r>
            <a:endParaRPr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Montserrat Medium"/>
              <a:sym typeface="Montserrat Medium"/>
            </a:endParaRPr>
          </a:p>
        </p:txBody>
      </p:sp>
      <p:sp>
        <p:nvSpPr>
          <p:cNvPr id="128" name="Google Shape;842;p37"/>
          <p:cNvSpPr txBox="1">
            <a:spLocks noGrp="1"/>
          </p:cNvSpPr>
          <p:nvPr>
            <p:ph type="subTitle" idx="1"/>
          </p:nvPr>
        </p:nvSpPr>
        <p:spPr>
          <a:xfrm flipH="1">
            <a:off x="3759081" y="3851952"/>
            <a:ext cx="1938900" cy="7102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Sentiment </a:t>
            </a:r>
            <a:r>
              <a:rPr 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analysis</a:t>
            </a:r>
          </a:p>
          <a:p>
            <a:pPr marL="0" lvl="0" indent="0" algn="l"/>
            <a:r>
              <a:rPr 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Transformers pipeline</a:t>
            </a:r>
            <a:endParaRPr dirty="0">
              <a:latin typeface="Microsoft JhengHei Light" panose="020B0304030504040204" pitchFamily="34" charset="-120"/>
              <a:ea typeface="Microsoft JhengHei Light" panose="020B0304030504040204" pitchFamily="34" charset="-120"/>
              <a:sym typeface="Montserrat Medium"/>
            </a:endParaRPr>
          </a:p>
        </p:txBody>
      </p:sp>
      <p:sp>
        <p:nvSpPr>
          <p:cNvPr id="129" name="Google Shape;842;p37"/>
          <p:cNvSpPr txBox="1">
            <a:spLocks noGrp="1"/>
          </p:cNvSpPr>
          <p:nvPr>
            <p:ph type="subTitle" idx="1"/>
          </p:nvPr>
        </p:nvSpPr>
        <p:spPr>
          <a:xfrm flipH="1">
            <a:off x="5697981" y="3851952"/>
            <a:ext cx="2610754" cy="7102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r"/>
            <a:r>
              <a:rPr 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Real-time categorization</a:t>
            </a:r>
          </a:p>
          <a:p>
            <a:pPr marL="0" indent="0" algn="r"/>
            <a:r>
              <a:rPr lang="en-US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BERTopic</a:t>
            </a:r>
            <a:r>
              <a:rPr 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model</a:t>
            </a:r>
            <a:endParaRPr dirty="0">
              <a:latin typeface="Microsoft JhengHei Light" panose="020B0304030504040204" pitchFamily="34" charset="-120"/>
              <a:ea typeface="Microsoft JhengHei Light" panose="020B0304030504040204" pitchFamily="34" charset="-120"/>
              <a:sym typeface="Montserrat Medium"/>
            </a:endParaRPr>
          </a:p>
        </p:txBody>
      </p:sp>
      <p:sp>
        <p:nvSpPr>
          <p:cNvPr id="130" name="Google Shape;842;p37"/>
          <p:cNvSpPr txBox="1">
            <a:spLocks noGrp="1"/>
          </p:cNvSpPr>
          <p:nvPr>
            <p:ph type="subTitle" idx="1"/>
          </p:nvPr>
        </p:nvSpPr>
        <p:spPr>
          <a:xfrm flipH="1">
            <a:off x="923069" y="4633351"/>
            <a:ext cx="3920181" cy="4177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Implementation language: </a:t>
            </a:r>
            <a:r>
              <a:rPr lang="en-US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Python</a:t>
            </a:r>
            <a:endParaRPr dirty="0">
              <a:latin typeface="Microsoft JhengHei Light" panose="020B0304030504040204" pitchFamily="34" charset="-120"/>
              <a:ea typeface="Microsoft JhengHei Light" panose="020B0304030504040204" pitchFamily="34" charset="-120"/>
              <a:sym typeface="Montserrat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37"/>
          <p:cNvSpPr txBox="1">
            <a:spLocks noGrp="1"/>
          </p:cNvSpPr>
          <p:nvPr>
            <p:ph type="title" idx="6"/>
          </p:nvPr>
        </p:nvSpPr>
        <p:spPr>
          <a:xfrm>
            <a:off x="524000" y="336325"/>
            <a:ext cx="638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02 </a:t>
            </a:r>
            <a:r>
              <a:rPr lang="en-US" sz="3200" dirty="0"/>
              <a:t>Architecture</a:t>
            </a:r>
            <a:endParaRPr dirty="0"/>
          </a:p>
        </p:txBody>
      </p:sp>
      <p:sp>
        <p:nvSpPr>
          <p:cNvPr id="12" name="Rectangle 11"/>
          <p:cNvSpPr/>
          <p:nvPr/>
        </p:nvSpPr>
        <p:spPr>
          <a:xfrm>
            <a:off x="524000" y="909025"/>
            <a:ext cx="5689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Version 1: </a:t>
            </a:r>
            <a:r>
              <a:rPr lang="en-US" sz="1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Single Topic with Partitioned Consumers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277317" y="1278357"/>
            <a:ext cx="2382940" cy="16909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Consumers </a:t>
            </a:r>
            <a:r>
              <a:rPr lang="en-US" b="1" dirty="0" smtClean="0">
                <a:solidFill>
                  <a:schemeClr val="accent4"/>
                </a:solidFill>
              </a:rPr>
              <a:t>Group 1:</a:t>
            </a:r>
          </a:p>
          <a:p>
            <a:pPr algn="ctr"/>
            <a:r>
              <a:rPr lang="en-US" dirty="0" err="1">
                <a:solidFill>
                  <a:schemeClr val="accent4"/>
                </a:solidFill>
              </a:rPr>
              <a:t>reddit</a:t>
            </a:r>
            <a:r>
              <a:rPr lang="en-US" dirty="0">
                <a:solidFill>
                  <a:schemeClr val="accent4"/>
                </a:solidFill>
              </a:rPr>
              <a:t>-sentiment-group</a:t>
            </a:r>
          </a:p>
        </p:txBody>
      </p:sp>
      <p:sp>
        <p:nvSpPr>
          <p:cNvPr id="85" name="Rectangle 84"/>
          <p:cNvSpPr/>
          <p:nvPr/>
        </p:nvSpPr>
        <p:spPr>
          <a:xfrm>
            <a:off x="2748186" y="1954244"/>
            <a:ext cx="1638749" cy="22071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 smtClean="0">
                <a:solidFill>
                  <a:schemeClr val="accent4"/>
                </a:solidFill>
              </a:rPr>
              <a:t>Kafka topic:</a:t>
            </a:r>
          </a:p>
          <a:p>
            <a:pPr algn="ctr"/>
            <a:r>
              <a:rPr lang="en-US" sz="1600" dirty="0" err="1" smtClean="0">
                <a:solidFill>
                  <a:schemeClr val="accent4"/>
                </a:solidFill>
              </a:rPr>
              <a:t>Reddit_stream</a:t>
            </a:r>
            <a:endParaRPr lang="en-US" sz="1600" dirty="0">
              <a:solidFill>
                <a:schemeClr val="accent4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85275" y="2513386"/>
            <a:ext cx="1638749" cy="10888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Producer</a:t>
            </a:r>
          </a:p>
          <a:p>
            <a:pPr algn="ctr"/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Reddit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streamer</a:t>
            </a:r>
          </a:p>
        </p:txBody>
      </p:sp>
      <p:sp>
        <p:nvSpPr>
          <p:cNvPr id="87" name="Rectangle 86"/>
          <p:cNvSpPr/>
          <p:nvPr/>
        </p:nvSpPr>
        <p:spPr>
          <a:xfrm>
            <a:off x="5277317" y="3239892"/>
            <a:ext cx="2382940" cy="16909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Consumers </a:t>
            </a:r>
            <a:r>
              <a:rPr lang="en-US" b="1" dirty="0" smtClean="0">
                <a:solidFill>
                  <a:schemeClr val="accent4"/>
                </a:solidFill>
              </a:rPr>
              <a:t>Group 2:</a:t>
            </a:r>
          </a:p>
          <a:p>
            <a:pPr algn="ctr"/>
            <a:r>
              <a:rPr lang="en-US" dirty="0" err="1">
                <a:solidFill>
                  <a:schemeClr val="accent4"/>
                </a:solidFill>
              </a:rPr>
              <a:t>reddit</a:t>
            </a:r>
            <a:r>
              <a:rPr lang="en-US" dirty="0">
                <a:solidFill>
                  <a:schemeClr val="accent4"/>
                </a:solidFill>
              </a:rPr>
              <a:t>-topic-group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831690" y="2635045"/>
            <a:ext cx="1465007" cy="4227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Partition 0</a:t>
            </a:r>
            <a:endParaRPr lang="en-US" dirty="0"/>
          </a:p>
        </p:txBody>
      </p:sp>
      <p:sp>
        <p:nvSpPr>
          <p:cNvPr id="88" name="Rounded Rectangle 87"/>
          <p:cNvSpPr/>
          <p:nvPr/>
        </p:nvSpPr>
        <p:spPr>
          <a:xfrm>
            <a:off x="2831689" y="3166551"/>
            <a:ext cx="1465007" cy="4227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Partition 1</a:t>
            </a:r>
            <a:endParaRPr lang="en-US" dirty="0"/>
          </a:p>
        </p:txBody>
      </p:sp>
      <p:sp>
        <p:nvSpPr>
          <p:cNvPr id="89" name="Rounded Rectangle 88"/>
          <p:cNvSpPr/>
          <p:nvPr/>
        </p:nvSpPr>
        <p:spPr>
          <a:xfrm>
            <a:off x="5736283" y="1892145"/>
            <a:ext cx="1465007" cy="4227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Consumer 1</a:t>
            </a:r>
            <a:endParaRPr lang="en-US" dirty="0"/>
          </a:p>
        </p:txBody>
      </p:sp>
      <p:sp>
        <p:nvSpPr>
          <p:cNvPr id="90" name="Rounded Rectangle 89"/>
          <p:cNvSpPr/>
          <p:nvPr/>
        </p:nvSpPr>
        <p:spPr>
          <a:xfrm>
            <a:off x="5736282" y="2424895"/>
            <a:ext cx="1465007" cy="4227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Consumer 2</a:t>
            </a:r>
            <a:endParaRPr lang="en-US" dirty="0"/>
          </a:p>
        </p:txBody>
      </p:sp>
      <p:sp>
        <p:nvSpPr>
          <p:cNvPr id="91" name="Rounded Rectangle 90"/>
          <p:cNvSpPr/>
          <p:nvPr/>
        </p:nvSpPr>
        <p:spPr>
          <a:xfrm>
            <a:off x="5736283" y="3853680"/>
            <a:ext cx="1465007" cy="4227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Consumer 1</a:t>
            </a:r>
            <a:endParaRPr lang="en-US" dirty="0"/>
          </a:p>
        </p:txBody>
      </p:sp>
      <p:sp>
        <p:nvSpPr>
          <p:cNvPr id="92" name="Rounded Rectangle 91"/>
          <p:cNvSpPr/>
          <p:nvPr/>
        </p:nvSpPr>
        <p:spPr>
          <a:xfrm>
            <a:off x="5736282" y="4386430"/>
            <a:ext cx="1465007" cy="4227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Consumer 2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86" idx="3"/>
            <a:endCxn id="85" idx="1"/>
          </p:cNvCxnSpPr>
          <p:nvPr/>
        </p:nvCxnSpPr>
        <p:spPr>
          <a:xfrm>
            <a:off x="2024024" y="3057833"/>
            <a:ext cx="724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3"/>
            <a:endCxn id="89" idx="1"/>
          </p:cNvCxnSpPr>
          <p:nvPr/>
        </p:nvCxnSpPr>
        <p:spPr>
          <a:xfrm flipV="1">
            <a:off x="4296697" y="2103539"/>
            <a:ext cx="1439586" cy="7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3"/>
            <a:endCxn id="91" idx="1"/>
          </p:cNvCxnSpPr>
          <p:nvPr/>
        </p:nvCxnSpPr>
        <p:spPr>
          <a:xfrm>
            <a:off x="4296697" y="2846439"/>
            <a:ext cx="1439586" cy="1218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8" idx="3"/>
            <a:endCxn id="90" idx="1"/>
          </p:cNvCxnSpPr>
          <p:nvPr/>
        </p:nvCxnSpPr>
        <p:spPr>
          <a:xfrm flipV="1">
            <a:off x="4296696" y="2636289"/>
            <a:ext cx="1439586" cy="741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8" idx="3"/>
            <a:endCxn id="92" idx="1"/>
          </p:cNvCxnSpPr>
          <p:nvPr/>
        </p:nvCxnSpPr>
        <p:spPr>
          <a:xfrm>
            <a:off x="4296696" y="3377945"/>
            <a:ext cx="1439586" cy="1219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660254" y="4284546"/>
            <a:ext cx="14837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accent4"/>
                </a:solidFill>
                <a:latin typeface="+mj-lt"/>
                <a:ea typeface="Microsoft JhengHei Light" panose="020B0304030504040204" pitchFamily="34" charset="-120"/>
              </a:rPr>
              <a:t>* Using </a:t>
            </a:r>
            <a:r>
              <a:rPr lang="en-US" sz="1200" dirty="0" err="1" smtClean="0">
                <a:solidFill>
                  <a:schemeClr val="accent4"/>
                </a:solidFill>
                <a:latin typeface="+mj-lt"/>
                <a:ea typeface="Microsoft JhengHei Light" panose="020B0304030504040204" pitchFamily="34" charset="-120"/>
              </a:rPr>
              <a:t>BERTopic</a:t>
            </a:r>
            <a:r>
              <a:rPr lang="en-US" sz="1200" dirty="0" smtClean="0">
                <a:solidFill>
                  <a:schemeClr val="accent4"/>
                </a:solidFill>
                <a:latin typeface="+mj-lt"/>
                <a:ea typeface="Microsoft JhengHei Light" panose="020B0304030504040204" pitchFamily="34" charset="-120"/>
              </a:rPr>
              <a:t> Model: Trained Separately</a:t>
            </a:r>
            <a:endParaRPr lang="en-US" sz="1200" dirty="0">
              <a:solidFill>
                <a:schemeClr val="accent4"/>
              </a:solidFill>
              <a:latin typeface="+mj-lt"/>
              <a:ea typeface="Microsoft JhengHe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8547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37"/>
          <p:cNvSpPr txBox="1">
            <a:spLocks noGrp="1"/>
          </p:cNvSpPr>
          <p:nvPr>
            <p:ph type="title" idx="6"/>
          </p:nvPr>
        </p:nvSpPr>
        <p:spPr>
          <a:xfrm>
            <a:off x="524000" y="336325"/>
            <a:ext cx="638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02 </a:t>
            </a:r>
            <a:r>
              <a:rPr lang="en-US" sz="3200" dirty="0"/>
              <a:t>Architecture</a:t>
            </a:r>
            <a:endParaRPr dirty="0"/>
          </a:p>
        </p:txBody>
      </p:sp>
      <p:sp>
        <p:nvSpPr>
          <p:cNvPr id="12" name="Rectangle 11"/>
          <p:cNvSpPr/>
          <p:nvPr/>
        </p:nvSpPr>
        <p:spPr>
          <a:xfrm>
            <a:off x="524000" y="909025"/>
            <a:ext cx="5689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Version 1: </a:t>
            </a:r>
            <a:r>
              <a:rPr lang="en-US" sz="1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Single Topic with Partitioned Consumers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219969"/>
              </p:ext>
            </p:extLst>
          </p:nvPr>
        </p:nvGraphicFramePr>
        <p:xfrm>
          <a:off x="1584910" y="1544258"/>
          <a:ext cx="5974180" cy="30649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987090">
                  <a:extLst>
                    <a:ext uri="{9D8B030D-6E8A-4147-A177-3AD203B41FA5}">
                      <a16:colId xmlns:a16="http://schemas.microsoft.com/office/drawing/2014/main" val="763284824"/>
                    </a:ext>
                  </a:extLst>
                </a:gridCol>
                <a:gridCol w="2987090">
                  <a:extLst>
                    <a:ext uri="{9D8B030D-6E8A-4147-A177-3AD203B41FA5}">
                      <a16:colId xmlns:a16="http://schemas.microsoft.com/office/drawing/2014/main" val="1697085362"/>
                    </a:ext>
                  </a:extLst>
                </a:gridCol>
              </a:tblGrid>
              <a:tr h="56374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519457"/>
                  </a:ext>
                </a:extLst>
              </a:tr>
              <a:tr h="8337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b="1" dirty="0"/>
                        <a:t>Efficient </a:t>
                      </a:r>
                      <a:r>
                        <a:rPr lang="en-US" sz="1050" b="1" dirty="0" smtClean="0"/>
                        <a:t>Partitioning: </a:t>
                      </a:r>
                      <a:r>
                        <a:rPr lang="en-US" sz="1050" dirty="0" smtClean="0"/>
                        <a:t>Parallel processing improves performance.</a:t>
                      </a:r>
                    </a:p>
                  </a:txBody>
                  <a:tcPr marL="39169" marR="39169" marT="19584" marB="19584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b="1" dirty="0" smtClean="0"/>
                        <a:t>Coupling: </a:t>
                      </a:r>
                      <a:r>
                        <a:rPr lang="en-US" sz="1050" dirty="0" smtClean="0"/>
                        <a:t>Sentiment analysis and topic extraction are tightly linked.</a:t>
                      </a:r>
                    </a:p>
                  </a:txBody>
                  <a:tcPr marL="39169" marR="39169" marT="19584" marB="19584" anchor="ctr"/>
                </a:tc>
                <a:extLst>
                  <a:ext uri="{0D108BD9-81ED-4DB2-BD59-A6C34878D82A}">
                    <a16:rowId xmlns:a16="http://schemas.microsoft.com/office/drawing/2014/main" val="3821936111"/>
                  </a:ext>
                </a:extLst>
              </a:tr>
              <a:tr h="8337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b="1" dirty="0"/>
                        <a:t>Reduced </a:t>
                      </a:r>
                      <a:r>
                        <a:rPr lang="en-US" sz="1050" b="1" dirty="0" smtClean="0"/>
                        <a:t>Overhead: </a:t>
                      </a:r>
                      <a:r>
                        <a:rPr lang="en-US" sz="1050" dirty="0" smtClean="0"/>
                        <a:t>Managing one Kafka topic saves resources.</a:t>
                      </a:r>
                    </a:p>
                  </a:txBody>
                  <a:tcPr marL="39169" marR="39169" marT="19584" marB="19584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b="1" dirty="0"/>
                        <a:t>Single </a:t>
                      </a:r>
                      <a:r>
                        <a:rPr lang="en-US" sz="1050" b="1" dirty="0" smtClean="0"/>
                        <a:t>Dependency: </a:t>
                      </a:r>
                      <a:r>
                        <a:rPr lang="en-US" sz="1050" dirty="0" smtClean="0"/>
                        <a:t>Issues in </a:t>
                      </a:r>
                      <a:r>
                        <a:rPr lang="en-US" sz="1050" dirty="0" err="1" smtClean="0"/>
                        <a:t>reddit_stream</a:t>
                      </a:r>
                      <a:r>
                        <a:rPr lang="en-US" sz="1050" dirty="0" smtClean="0"/>
                        <a:t> affect all consumers.</a:t>
                      </a:r>
                    </a:p>
                  </a:txBody>
                  <a:tcPr marL="39169" marR="39169" marT="19584" marB="19584" anchor="ctr"/>
                </a:tc>
                <a:extLst>
                  <a:ext uri="{0D108BD9-81ED-4DB2-BD59-A6C34878D82A}">
                    <a16:rowId xmlns:a16="http://schemas.microsoft.com/office/drawing/2014/main" val="257427711"/>
                  </a:ext>
                </a:extLst>
              </a:tr>
              <a:tr h="8337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b="1" dirty="0"/>
                        <a:t>Direct </a:t>
                      </a:r>
                      <a:r>
                        <a:rPr lang="en-US" sz="1050" b="1" dirty="0" smtClean="0"/>
                        <a:t>Processing: </a:t>
                      </a:r>
                      <a:r>
                        <a:rPr lang="en-US" sz="1050" dirty="0" smtClean="0"/>
                        <a:t>Data flows </a:t>
                      </a:r>
                      <a:r>
                        <a:rPr lang="en-US" sz="1050" u="none" strike="noStrike" cap="none" dirty="0" smtClean="0">
                          <a:sym typeface="Arial"/>
                        </a:rPr>
                        <a:t>directly from the producer to the consumers, reducing latency.</a:t>
                      </a:r>
                      <a:endParaRPr lang="en-US" sz="1050" b="0" i="0" u="none" strike="noStrike" cap="none" dirty="0" smtClean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169" marR="39169" marT="19584" marB="19584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b="1" dirty="0"/>
                        <a:t>Monitoring </a:t>
                      </a:r>
                      <a:r>
                        <a:rPr lang="en-US" sz="1050" b="1" dirty="0" smtClean="0"/>
                        <a:t>Challenges: </a:t>
                      </a:r>
                      <a:r>
                        <a:rPr lang="en-US" sz="1050" dirty="0" smtClean="0"/>
                        <a:t>Overlapping logs make debugging harder.</a:t>
                      </a:r>
                    </a:p>
                  </a:txBody>
                  <a:tcPr marL="39169" marR="39169" marT="19584" marB="19584" anchor="ctr"/>
                </a:tc>
                <a:extLst>
                  <a:ext uri="{0D108BD9-81ED-4DB2-BD59-A6C34878D82A}">
                    <a16:rowId xmlns:a16="http://schemas.microsoft.com/office/drawing/2014/main" val="3266626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283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37"/>
          <p:cNvSpPr txBox="1">
            <a:spLocks noGrp="1"/>
          </p:cNvSpPr>
          <p:nvPr>
            <p:ph type="title" idx="6"/>
          </p:nvPr>
        </p:nvSpPr>
        <p:spPr>
          <a:xfrm>
            <a:off x="524000" y="336325"/>
            <a:ext cx="638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02 </a:t>
            </a:r>
            <a:r>
              <a:rPr lang="en-US" sz="3200" dirty="0"/>
              <a:t>Architecture</a:t>
            </a:r>
            <a:endParaRPr dirty="0"/>
          </a:p>
        </p:txBody>
      </p:sp>
      <p:sp>
        <p:nvSpPr>
          <p:cNvPr id="12" name="Rectangle 11"/>
          <p:cNvSpPr/>
          <p:nvPr/>
        </p:nvSpPr>
        <p:spPr>
          <a:xfrm>
            <a:off x="524000" y="909025"/>
            <a:ext cx="8598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Version </a:t>
            </a:r>
            <a:r>
              <a:rPr lang="en-US" sz="1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 </a:t>
            </a:r>
            <a:r>
              <a:rPr lang="en-US" sz="1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(Implemented): Multi-Topic Pipeline with Sentiment-Analyzed Data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99778" y="2120882"/>
            <a:ext cx="2033665" cy="16909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Consumers </a:t>
            </a:r>
            <a:r>
              <a:rPr lang="en-US" b="1" dirty="0" smtClean="0">
                <a:solidFill>
                  <a:schemeClr val="accent4"/>
                </a:solidFill>
              </a:rPr>
              <a:t>Grp 1:</a:t>
            </a:r>
          </a:p>
          <a:p>
            <a:pPr algn="ctr"/>
            <a:r>
              <a:rPr lang="en-US" dirty="0" err="1">
                <a:solidFill>
                  <a:schemeClr val="accent4"/>
                </a:solidFill>
              </a:rPr>
              <a:t>reddit</a:t>
            </a:r>
            <a:r>
              <a:rPr lang="en-US" dirty="0">
                <a:solidFill>
                  <a:schemeClr val="accent4"/>
                </a:solidFill>
              </a:rPr>
              <a:t>-sentiment-group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589263" y="2013804"/>
            <a:ext cx="1352811" cy="22071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 smtClean="0">
                <a:solidFill>
                  <a:schemeClr val="accent4"/>
                </a:solidFill>
              </a:rPr>
              <a:t>Kafka topic:</a:t>
            </a:r>
          </a:p>
          <a:p>
            <a:pPr algn="ctr"/>
            <a:r>
              <a:rPr lang="en-US" sz="1100" dirty="0" err="1" smtClean="0">
                <a:solidFill>
                  <a:schemeClr val="accent4"/>
                </a:solidFill>
              </a:rPr>
              <a:t>Reddit_stream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83813" y="2502696"/>
            <a:ext cx="1150062" cy="10888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Producer</a:t>
            </a:r>
          </a:p>
          <a:p>
            <a:pPr algn="ctr"/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Reddit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streamer</a:t>
            </a:r>
          </a:p>
        </p:txBody>
      </p:sp>
      <p:sp>
        <p:nvSpPr>
          <p:cNvPr id="87" name="Rectangle 86"/>
          <p:cNvSpPr/>
          <p:nvPr/>
        </p:nvSpPr>
        <p:spPr>
          <a:xfrm>
            <a:off x="7256980" y="2120882"/>
            <a:ext cx="1794553" cy="16909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Consumers </a:t>
            </a:r>
            <a:r>
              <a:rPr lang="en-US" b="1" dirty="0" smtClean="0">
                <a:solidFill>
                  <a:schemeClr val="accent4"/>
                </a:solidFill>
              </a:rPr>
              <a:t>Grp 2:</a:t>
            </a:r>
          </a:p>
          <a:p>
            <a:pPr algn="ctr"/>
            <a:r>
              <a:rPr lang="en-US" dirty="0" err="1">
                <a:solidFill>
                  <a:schemeClr val="accent4"/>
                </a:solidFill>
              </a:rPr>
              <a:t>reddit</a:t>
            </a:r>
            <a:r>
              <a:rPr lang="en-US" dirty="0">
                <a:solidFill>
                  <a:schemeClr val="accent4"/>
                </a:solidFill>
              </a:rPr>
              <a:t>-topic-group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671160" y="2729969"/>
            <a:ext cx="1209384" cy="4227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Partition 0</a:t>
            </a:r>
            <a:endParaRPr lang="en-US" dirty="0"/>
          </a:p>
        </p:txBody>
      </p:sp>
      <p:sp>
        <p:nvSpPr>
          <p:cNvPr id="88" name="Rounded Rectangle 87"/>
          <p:cNvSpPr/>
          <p:nvPr/>
        </p:nvSpPr>
        <p:spPr>
          <a:xfrm>
            <a:off x="1661689" y="3265258"/>
            <a:ext cx="1209384" cy="4227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Partition 1</a:t>
            </a:r>
            <a:endParaRPr lang="en-US" dirty="0"/>
          </a:p>
        </p:txBody>
      </p:sp>
      <p:sp>
        <p:nvSpPr>
          <p:cNvPr id="89" name="Rounded Rectangle 88"/>
          <p:cNvSpPr/>
          <p:nvPr/>
        </p:nvSpPr>
        <p:spPr>
          <a:xfrm>
            <a:off x="3516773" y="2734670"/>
            <a:ext cx="1315565" cy="4227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Consumer 1</a:t>
            </a:r>
            <a:endParaRPr lang="en-US" dirty="0"/>
          </a:p>
        </p:txBody>
      </p:sp>
      <p:sp>
        <p:nvSpPr>
          <p:cNvPr id="90" name="Rounded Rectangle 89"/>
          <p:cNvSpPr/>
          <p:nvPr/>
        </p:nvSpPr>
        <p:spPr>
          <a:xfrm>
            <a:off x="3516772" y="3267420"/>
            <a:ext cx="1315565" cy="4227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Consumer 2</a:t>
            </a:r>
            <a:endParaRPr lang="en-US" dirty="0"/>
          </a:p>
        </p:txBody>
      </p:sp>
      <p:sp>
        <p:nvSpPr>
          <p:cNvPr id="91" name="Rounded Rectangle 90"/>
          <p:cNvSpPr/>
          <p:nvPr/>
        </p:nvSpPr>
        <p:spPr>
          <a:xfrm>
            <a:off x="7550571" y="2734670"/>
            <a:ext cx="1219900" cy="4227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Consumer 1</a:t>
            </a:r>
            <a:endParaRPr lang="en-US" dirty="0"/>
          </a:p>
        </p:txBody>
      </p:sp>
      <p:sp>
        <p:nvSpPr>
          <p:cNvPr id="92" name="Rounded Rectangle 91"/>
          <p:cNvSpPr/>
          <p:nvPr/>
        </p:nvSpPr>
        <p:spPr>
          <a:xfrm>
            <a:off x="7550570" y="3267420"/>
            <a:ext cx="1219900" cy="4227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Consumer 2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1349837" y="3065333"/>
            <a:ext cx="2249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 rot="16200000">
            <a:off x="4850729" y="2152723"/>
            <a:ext cx="11400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Produces to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599986" y="2007853"/>
            <a:ext cx="1476234" cy="22071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 smtClean="0">
                <a:solidFill>
                  <a:schemeClr val="accent4"/>
                </a:solidFill>
              </a:rPr>
              <a:t>Kafka topic:</a:t>
            </a:r>
          </a:p>
          <a:p>
            <a:pPr algn="ctr"/>
            <a:r>
              <a:rPr lang="en-US" sz="1100" dirty="0" err="1">
                <a:solidFill>
                  <a:schemeClr val="accent4"/>
                </a:solidFill>
              </a:rPr>
              <a:t>sentiment_analyzed</a:t>
            </a:r>
            <a:endParaRPr lang="en-US" sz="1000" dirty="0">
              <a:solidFill>
                <a:schemeClr val="accent4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733411" y="2729969"/>
            <a:ext cx="1209384" cy="4227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Partition 0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5733411" y="3265258"/>
            <a:ext cx="1209384" cy="4227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Partition 1</a:t>
            </a:r>
            <a:endParaRPr lang="en-US" dirty="0"/>
          </a:p>
        </p:txBody>
      </p:sp>
      <p:cxnSp>
        <p:nvCxnSpPr>
          <p:cNvPr id="8" name="Straight Arrow Connector 7"/>
          <p:cNvCxnSpPr>
            <a:stCxn id="14" idx="3"/>
            <a:endCxn id="89" idx="1"/>
          </p:cNvCxnSpPr>
          <p:nvPr/>
        </p:nvCxnSpPr>
        <p:spPr>
          <a:xfrm>
            <a:off x="2880544" y="2941363"/>
            <a:ext cx="636229" cy="4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8" idx="3"/>
            <a:endCxn id="90" idx="1"/>
          </p:cNvCxnSpPr>
          <p:nvPr/>
        </p:nvCxnSpPr>
        <p:spPr>
          <a:xfrm>
            <a:off x="2871073" y="3476652"/>
            <a:ext cx="645699" cy="2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133443" y="2941363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133443" y="3442695"/>
            <a:ext cx="4667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 rot="16200000">
            <a:off x="865347" y="2299275"/>
            <a:ext cx="11400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Produces to</a:t>
            </a:r>
          </a:p>
        </p:txBody>
      </p:sp>
      <p:cxnSp>
        <p:nvCxnSpPr>
          <p:cNvPr id="30" name="Straight Arrow Connector 29"/>
          <p:cNvCxnSpPr>
            <a:stCxn id="23" idx="3"/>
            <a:endCxn id="91" idx="1"/>
          </p:cNvCxnSpPr>
          <p:nvPr/>
        </p:nvCxnSpPr>
        <p:spPr>
          <a:xfrm>
            <a:off x="6942795" y="2941363"/>
            <a:ext cx="607776" cy="4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3"/>
            <a:endCxn id="92" idx="1"/>
          </p:cNvCxnSpPr>
          <p:nvPr/>
        </p:nvCxnSpPr>
        <p:spPr>
          <a:xfrm>
            <a:off x="6942795" y="3476652"/>
            <a:ext cx="607775" cy="2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7660254" y="3800170"/>
            <a:ext cx="14837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accent4"/>
                </a:solidFill>
                <a:latin typeface="+mj-lt"/>
                <a:ea typeface="Microsoft JhengHei Light" panose="020B0304030504040204" pitchFamily="34" charset="-120"/>
              </a:rPr>
              <a:t>* Using </a:t>
            </a:r>
            <a:r>
              <a:rPr lang="en-US" sz="1200" dirty="0" err="1" smtClean="0">
                <a:solidFill>
                  <a:schemeClr val="accent4"/>
                </a:solidFill>
                <a:latin typeface="+mj-lt"/>
                <a:ea typeface="Microsoft JhengHei Light" panose="020B0304030504040204" pitchFamily="34" charset="-120"/>
              </a:rPr>
              <a:t>BERTopic</a:t>
            </a:r>
            <a:r>
              <a:rPr lang="en-US" sz="1200" dirty="0" smtClean="0">
                <a:solidFill>
                  <a:schemeClr val="accent4"/>
                </a:solidFill>
                <a:latin typeface="+mj-lt"/>
                <a:ea typeface="Microsoft JhengHei Light" panose="020B0304030504040204" pitchFamily="34" charset="-120"/>
              </a:rPr>
              <a:t> Model: Trained Separately</a:t>
            </a:r>
            <a:endParaRPr lang="en-US" sz="1200" dirty="0">
              <a:solidFill>
                <a:schemeClr val="accent4"/>
              </a:solidFill>
              <a:latin typeface="+mj-lt"/>
              <a:ea typeface="Microsoft JhengHe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4640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37"/>
          <p:cNvSpPr txBox="1">
            <a:spLocks noGrp="1"/>
          </p:cNvSpPr>
          <p:nvPr>
            <p:ph type="title" idx="6"/>
          </p:nvPr>
        </p:nvSpPr>
        <p:spPr>
          <a:xfrm>
            <a:off x="524000" y="336325"/>
            <a:ext cx="638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02 </a:t>
            </a:r>
            <a:r>
              <a:rPr lang="en-US" sz="3200" dirty="0"/>
              <a:t>Architecture</a:t>
            </a:r>
            <a:endParaRPr dirty="0"/>
          </a:p>
        </p:txBody>
      </p:sp>
      <p:sp>
        <p:nvSpPr>
          <p:cNvPr id="12" name="Rectangle 11"/>
          <p:cNvSpPr/>
          <p:nvPr/>
        </p:nvSpPr>
        <p:spPr>
          <a:xfrm>
            <a:off x="524000" y="909025"/>
            <a:ext cx="8598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Version </a:t>
            </a:r>
            <a:r>
              <a:rPr lang="en-US" sz="1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 </a:t>
            </a:r>
            <a:r>
              <a:rPr lang="en-US" sz="1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(Implemented): Multi-Topic Pipeline with Sentiment-Analyzed Data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234309"/>
              </p:ext>
            </p:extLst>
          </p:nvPr>
        </p:nvGraphicFramePr>
        <p:xfrm>
          <a:off x="1584910" y="1544259"/>
          <a:ext cx="5974180" cy="3130609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987090">
                  <a:extLst>
                    <a:ext uri="{9D8B030D-6E8A-4147-A177-3AD203B41FA5}">
                      <a16:colId xmlns:a16="http://schemas.microsoft.com/office/drawing/2014/main" val="763284824"/>
                    </a:ext>
                  </a:extLst>
                </a:gridCol>
                <a:gridCol w="2987090">
                  <a:extLst>
                    <a:ext uri="{9D8B030D-6E8A-4147-A177-3AD203B41FA5}">
                      <a16:colId xmlns:a16="http://schemas.microsoft.com/office/drawing/2014/main" val="1697085362"/>
                    </a:ext>
                  </a:extLst>
                </a:gridCol>
              </a:tblGrid>
              <a:tr h="45269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519457"/>
                  </a:ext>
                </a:extLst>
              </a:tr>
              <a:tr h="6694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b="1" dirty="0" smtClean="0"/>
                        <a:t>Modularity: </a:t>
                      </a:r>
                      <a:r>
                        <a:rPr lang="en-US" sz="1050" dirty="0" err="1" smtClean="0"/>
                        <a:t>sentiment_analyzed</a:t>
                      </a:r>
                      <a:r>
                        <a:rPr lang="en-US" sz="1050" dirty="0" smtClean="0"/>
                        <a:t> decouples components, adding flexibility.</a:t>
                      </a:r>
                    </a:p>
                  </a:txBody>
                  <a:tcPr marL="39169" marR="39169" marT="19584" marB="19584" anchor="ctr"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b="1" dirty="0" smtClean="0"/>
                        <a:t>Increased Complexity: </a:t>
                      </a:r>
                      <a:r>
                        <a:rPr lang="en-US" sz="1050" dirty="0" smtClean="0"/>
                        <a:t>More topics and producer-consumer chains add complexity.</a:t>
                      </a:r>
                    </a:p>
                  </a:txBody>
                  <a:tcPr marL="39169" marR="39169" marT="19584" marB="19584" anchor="ctr"/>
                </a:tc>
                <a:extLst>
                  <a:ext uri="{0D108BD9-81ED-4DB2-BD59-A6C34878D82A}">
                    <a16:rowId xmlns:a16="http://schemas.microsoft.com/office/drawing/2014/main" val="3821936111"/>
                  </a:ext>
                </a:extLst>
              </a:tr>
              <a:tr h="6694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b="1" dirty="0" smtClean="0"/>
                        <a:t>Scalability: </a:t>
                      </a:r>
                      <a:r>
                        <a:rPr lang="en-US" sz="1050" b="0" dirty="0" smtClean="0"/>
                        <a:t>Sentiment analysis and topic extraction scale independently.</a:t>
                      </a:r>
                    </a:p>
                  </a:txBody>
                  <a:tcPr marL="39169" marR="39169" marT="19584" marB="19584" anchor="ctr"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050" dirty="0" smtClean="0"/>
                    </a:p>
                  </a:txBody>
                  <a:tcPr marL="39169" marR="39169" marT="19584" marB="19584" anchor="ctr"/>
                </a:tc>
                <a:extLst>
                  <a:ext uri="{0D108BD9-81ED-4DB2-BD59-A6C34878D82A}">
                    <a16:rowId xmlns:a16="http://schemas.microsoft.com/office/drawing/2014/main" val="257427711"/>
                  </a:ext>
                </a:extLst>
              </a:tr>
              <a:tr h="6694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b="1" dirty="0" smtClean="0"/>
                        <a:t>Data Reusability:</a:t>
                      </a:r>
                      <a:r>
                        <a:rPr lang="en-US" sz="1050" b="1" baseline="0" dirty="0" smtClean="0"/>
                        <a:t> </a:t>
                      </a:r>
                      <a:r>
                        <a:rPr lang="en-US" sz="1050" dirty="0" smtClean="0"/>
                        <a:t>Processed sentiment data can be reused without reprocessing.</a:t>
                      </a:r>
                      <a:endParaRPr lang="en-US" sz="1050" b="0" i="0" u="none" strike="noStrike" cap="none" dirty="0" smtClean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169" marR="39169" marT="19584" marB="19584" anchor="ctr"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b="1" dirty="0" smtClean="0"/>
                        <a:t>Higher Resource Usage: </a:t>
                      </a:r>
                      <a:r>
                        <a:rPr lang="en-US" sz="1050" dirty="0" smtClean="0"/>
                        <a:t>Additional topics require more Kafka resources.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050" dirty="0" smtClean="0"/>
                    </a:p>
                  </a:txBody>
                  <a:tcPr marL="39169" marR="39169" marT="19584" marB="19584"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626865"/>
                  </a:ext>
                </a:extLst>
              </a:tr>
              <a:tr h="669479">
                <a:tc>
                  <a:txBody>
                    <a:bodyPr/>
                    <a:lstStyle/>
                    <a:p>
                      <a:r>
                        <a:rPr lang="en-US" sz="1050" b="1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Fault </a:t>
                      </a:r>
                      <a:r>
                        <a:rPr lang="en-US" sz="1050" b="1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Isolation: </a:t>
                      </a:r>
                      <a:r>
                        <a:rPr lang="en-US" sz="105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Errors in one stage don’t affect others, improving fault tolerance.</a:t>
                      </a:r>
                      <a:endParaRPr lang="en-US" sz="105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050" dirty="0" smtClean="0"/>
                    </a:p>
                  </a:txBody>
                  <a:tcPr marL="39169" marR="39169" marT="19584" marB="19584" anchor="ctr"/>
                </a:tc>
                <a:extLst>
                  <a:ext uri="{0D108BD9-81ED-4DB2-BD59-A6C34878D82A}">
                    <a16:rowId xmlns:a16="http://schemas.microsoft.com/office/drawing/2014/main" val="2974818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857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37"/>
          <p:cNvSpPr txBox="1">
            <a:spLocks noGrp="1"/>
          </p:cNvSpPr>
          <p:nvPr>
            <p:ph type="title" idx="6"/>
          </p:nvPr>
        </p:nvSpPr>
        <p:spPr>
          <a:xfrm>
            <a:off x="524000" y="336325"/>
            <a:ext cx="638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/>
              <a:t>Reddit</a:t>
            </a:r>
            <a:r>
              <a:rPr lang="en-US" dirty="0"/>
              <a:t> Streamer Implementation</a:t>
            </a:r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524000" y="909025"/>
            <a:ext cx="4280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Fetching and Streaming Data to Kafka</a:t>
            </a:r>
            <a:endParaRPr lang="en-US" sz="1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Google Shape;1341;p45"/>
          <p:cNvSpPr txBox="1">
            <a:spLocks noGrp="1"/>
          </p:cNvSpPr>
          <p:nvPr>
            <p:ph type="subTitle" idx="1"/>
          </p:nvPr>
        </p:nvSpPr>
        <p:spPr>
          <a:xfrm>
            <a:off x="1850174" y="2080763"/>
            <a:ext cx="2014200" cy="8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Uses PRAW to fetch posts, including title, author and score</a:t>
            </a:r>
            <a:endParaRPr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7" name="Google Shape;1342;p45"/>
          <p:cNvSpPr txBox="1">
            <a:spLocks noGrp="1"/>
          </p:cNvSpPr>
          <p:nvPr>
            <p:ph type="ctrTitle"/>
          </p:nvPr>
        </p:nvSpPr>
        <p:spPr>
          <a:xfrm>
            <a:off x="1769498" y="1692005"/>
            <a:ext cx="22860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Reddit API Integration</a:t>
            </a:r>
            <a:endParaRPr sz="1600" b="1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8" name="Google Shape;1343;p45"/>
          <p:cNvSpPr txBox="1">
            <a:spLocks noGrp="1"/>
          </p:cNvSpPr>
          <p:nvPr>
            <p:ph type="ctrTitle" idx="2"/>
          </p:nvPr>
        </p:nvSpPr>
        <p:spPr>
          <a:xfrm>
            <a:off x="5328710" y="1697344"/>
            <a:ext cx="190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Kafka Producer</a:t>
            </a:r>
            <a:endParaRPr sz="1600" b="1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9" name="Google Shape;1344;p45"/>
          <p:cNvSpPr txBox="1">
            <a:spLocks noGrp="1"/>
          </p:cNvSpPr>
          <p:nvPr>
            <p:ph type="subTitle" idx="3"/>
          </p:nvPr>
        </p:nvSpPr>
        <p:spPr>
          <a:xfrm>
            <a:off x="5274860" y="2089749"/>
            <a:ext cx="2014200" cy="8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Sends posts to Kafka with JSON serialization and partitioning.</a:t>
            </a:r>
            <a:endParaRPr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0" name="Google Shape;1345;p45"/>
          <p:cNvSpPr txBox="1">
            <a:spLocks noGrp="1"/>
          </p:cNvSpPr>
          <p:nvPr>
            <p:ph type="ctrTitle" idx="4"/>
          </p:nvPr>
        </p:nvSpPr>
        <p:spPr>
          <a:xfrm>
            <a:off x="1850174" y="3546419"/>
            <a:ext cx="210312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Real-Time Execution</a:t>
            </a:r>
            <a:endParaRPr sz="1600" b="1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1" name="Google Shape;1346;p45"/>
          <p:cNvSpPr txBox="1">
            <a:spLocks noGrp="1"/>
          </p:cNvSpPr>
          <p:nvPr>
            <p:ph type="subTitle" idx="5"/>
          </p:nvPr>
        </p:nvSpPr>
        <p:spPr>
          <a:xfrm>
            <a:off x="1887149" y="3938824"/>
            <a:ext cx="2014200" cy="8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Streams posts from multiple </a:t>
            </a:r>
            <a:r>
              <a:rPr lang="en-US" dirty="0" err="1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subreddits</a:t>
            </a:r>
            <a:r>
              <a:rPr lang="en-US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with error handling.</a:t>
            </a:r>
            <a:endParaRPr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776" y="1340764"/>
            <a:ext cx="476995" cy="4769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170" y="1415888"/>
            <a:ext cx="449580" cy="4495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973" y="3264963"/>
            <a:ext cx="459522" cy="459522"/>
          </a:xfrm>
          <a:prstGeom prst="rect">
            <a:avLst/>
          </a:prstGeom>
        </p:spPr>
      </p:pic>
      <p:sp>
        <p:nvSpPr>
          <p:cNvPr id="48" name="Google Shape;1343;p45"/>
          <p:cNvSpPr txBox="1">
            <a:spLocks/>
          </p:cNvSpPr>
          <p:nvPr/>
        </p:nvSpPr>
        <p:spPr>
          <a:xfrm>
            <a:off x="5328710" y="3546419"/>
            <a:ext cx="1906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swald SemiBold"/>
              <a:buNone/>
              <a:defRPr sz="2000" b="0" i="0" u="none" strike="noStrike" cap="none">
                <a:solidFill>
                  <a:schemeClr val="accent2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swald SemiBold"/>
              <a:buNone/>
              <a:defRPr sz="1800" b="0" i="0" u="none" strike="noStrike" cap="none">
                <a:solidFill>
                  <a:srgbClr val="434343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swald SemiBold"/>
              <a:buNone/>
              <a:defRPr sz="1800" b="0" i="0" u="none" strike="noStrike" cap="none">
                <a:solidFill>
                  <a:srgbClr val="434343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swald SemiBold"/>
              <a:buNone/>
              <a:defRPr sz="1800" b="0" i="0" u="none" strike="noStrike" cap="none">
                <a:solidFill>
                  <a:srgbClr val="434343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swald SemiBold"/>
              <a:buNone/>
              <a:defRPr sz="1800" b="0" i="0" u="none" strike="noStrike" cap="none">
                <a:solidFill>
                  <a:srgbClr val="434343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swald SemiBold"/>
              <a:buNone/>
              <a:defRPr sz="1800" b="0" i="0" u="none" strike="noStrike" cap="none">
                <a:solidFill>
                  <a:srgbClr val="434343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swald SemiBold"/>
              <a:buNone/>
              <a:defRPr sz="1800" b="0" i="0" u="none" strike="noStrike" cap="none">
                <a:solidFill>
                  <a:srgbClr val="434343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swald SemiBold"/>
              <a:buNone/>
              <a:defRPr sz="1800" b="0" i="0" u="none" strike="noStrike" cap="none">
                <a:solidFill>
                  <a:srgbClr val="434343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swald SemiBold"/>
              <a:buNone/>
              <a:defRPr sz="1800" b="0" i="0" u="none" strike="noStrike" cap="none">
                <a:solidFill>
                  <a:srgbClr val="434343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9pPr>
          </a:lstStyle>
          <a:p>
            <a:r>
              <a:rPr lang="en-US" sz="1600" b="1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Execution Control</a:t>
            </a:r>
            <a:endParaRPr lang="en-US" sz="1600" b="1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49" name="Google Shape;1344;p45"/>
          <p:cNvSpPr txBox="1">
            <a:spLocks/>
          </p:cNvSpPr>
          <p:nvPr/>
        </p:nvSpPr>
        <p:spPr>
          <a:xfrm>
            <a:off x="5274860" y="3938824"/>
            <a:ext cx="2014200" cy="8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Medium"/>
              <a:buNone/>
              <a:defRPr sz="1000" b="0" i="0" u="none" strike="noStrike" cap="non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Medium"/>
              <a:buNone/>
              <a:defRPr sz="1000" b="0" i="0" u="none" strike="noStrike" cap="non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Medium"/>
              <a:buNone/>
              <a:defRPr sz="1000" b="0" i="0" u="none" strike="noStrike" cap="non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Medium"/>
              <a:buNone/>
              <a:defRPr sz="1000" b="0" i="0" u="none" strike="noStrike" cap="non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Medium"/>
              <a:buNone/>
              <a:defRPr sz="1000" b="0" i="0" u="none" strike="noStrike" cap="non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Medium"/>
              <a:buNone/>
              <a:defRPr sz="1000" b="0" i="0" u="none" strike="noStrike" cap="non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Medium"/>
              <a:buNone/>
              <a:defRPr sz="1000" b="0" i="0" u="none" strike="noStrike" cap="non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Medium"/>
              <a:buNone/>
              <a:defRPr sz="1000" b="0" i="0" u="none" strike="noStrike" cap="non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/>
            <a:r>
              <a:rPr lang="en-US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Stops after reaching a post limit or manual interruption.</a:t>
            </a:r>
            <a:endParaRPr 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121" y="3213885"/>
            <a:ext cx="561677" cy="56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25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37"/>
          <p:cNvSpPr txBox="1">
            <a:spLocks noGrp="1"/>
          </p:cNvSpPr>
          <p:nvPr>
            <p:ph type="title" idx="6"/>
          </p:nvPr>
        </p:nvSpPr>
        <p:spPr>
          <a:xfrm>
            <a:off x="524000" y="336325"/>
            <a:ext cx="638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03 Sentiment Analysis </a:t>
            </a:r>
            <a:r>
              <a:rPr lang="en-US" dirty="0" smtClean="0"/>
              <a:t>Consumers</a:t>
            </a:r>
            <a:endParaRPr dirty="0"/>
          </a:p>
        </p:txBody>
      </p:sp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310418046"/>
              </p:ext>
            </p:extLst>
          </p:nvPr>
        </p:nvGraphicFramePr>
        <p:xfrm>
          <a:off x="881857" y="336325"/>
          <a:ext cx="7303851" cy="28977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3" name="Google Shape;1341;p45"/>
          <p:cNvSpPr txBox="1">
            <a:spLocks noGrp="1"/>
          </p:cNvSpPr>
          <p:nvPr>
            <p:ph type="subTitle" idx="1"/>
          </p:nvPr>
        </p:nvSpPr>
        <p:spPr>
          <a:xfrm>
            <a:off x="837746" y="2740772"/>
            <a:ext cx="2014200" cy="8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Subscribes to </a:t>
            </a:r>
            <a:r>
              <a:rPr lang="en" b="1" dirty="0" smtClean="0">
                <a:solidFill>
                  <a:schemeClr val="accent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reddit_stream</a:t>
            </a:r>
            <a:r>
              <a:rPr lang="en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topic and processes messages in real-time</a:t>
            </a:r>
            <a:endParaRPr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24" name="Google Shape;1341;p45"/>
          <p:cNvSpPr txBox="1">
            <a:spLocks noGrp="1"/>
          </p:cNvSpPr>
          <p:nvPr>
            <p:ph type="subTitle" idx="1"/>
          </p:nvPr>
        </p:nvSpPr>
        <p:spPr>
          <a:xfrm>
            <a:off x="4329081" y="2740772"/>
            <a:ext cx="2014200" cy="10535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Hugging Face’s </a:t>
            </a:r>
            <a:r>
              <a:rPr lang="en" b="1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RoBERTa</a:t>
            </a:r>
            <a:r>
              <a:rPr lang="en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-based model trained on social media data</a:t>
            </a:r>
            <a:endParaRPr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25" name="Google Shape;1341;p45"/>
          <p:cNvSpPr txBox="1">
            <a:spLocks noGrp="1"/>
          </p:cNvSpPr>
          <p:nvPr>
            <p:ph type="subTitle" idx="1"/>
          </p:nvPr>
        </p:nvSpPr>
        <p:spPr>
          <a:xfrm>
            <a:off x="6089433" y="2740772"/>
            <a:ext cx="2014200" cy="8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Analyzed results are sent to the </a:t>
            </a:r>
            <a:r>
              <a:rPr lang="en" b="1" dirty="0" smtClean="0">
                <a:solidFill>
                  <a:schemeClr val="accent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sentiment_analyzed</a:t>
            </a:r>
            <a:r>
              <a:rPr lang="en" b="1" i="1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</a:t>
            </a:r>
            <a:r>
              <a:rPr lang="en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topic</a:t>
            </a:r>
            <a:endParaRPr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H="1" flipV="1">
            <a:off x="5321777" y="2169345"/>
            <a:ext cx="0" cy="571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1844846" y="2169345"/>
            <a:ext cx="0" cy="571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7096533" y="2169345"/>
            <a:ext cx="0" cy="571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275486" y="2740772"/>
            <a:ext cx="11387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522209" y="2740772"/>
            <a:ext cx="11387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752417" y="2740772"/>
            <a:ext cx="11387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Google Shape;1341;p45"/>
          <p:cNvSpPr txBox="1">
            <a:spLocks noGrp="1"/>
          </p:cNvSpPr>
          <p:nvPr>
            <p:ph type="subTitle" idx="1"/>
          </p:nvPr>
        </p:nvSpPr>
        <p:spPr>
          <a:xfrm>
            <a:off x="2596827" y="2740773"/>
            <a:ext cx="2014200" cy="8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Reads messages from Kafka, </a:t>
            </a:r>
            <a:r>
              <a:rPr 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e</a:t>
            </a:r>
            <a:r>
              <a:rPr lang="en-US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xtracts </a:t>
            </a:r>
            <a:r>
              <a:rPr 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the </a:t>
            </a:r>
            <a:r>
              <a:rPr lang="en-US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title, </a:t>
            </a:r>
            <a:r>
              <a:rPr lang="en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cleans text, and applies sentiment analysis</a:t>
            </a:r>
            <a:endParaRPr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H="1" flipV="1">
            <a:off x="3603927" y="2169346"/>
            <a:ext cx="0" cy="571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034567" y="2740773"/>
            <a:ext cx="11387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Brand assets - Hugging Fac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154" y="2578171"/>
            <a:ext cx="325200" cy="32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143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t-on Social Media Company Profile by Slidesgo">
  <a:themeElements>
    <a:clrScheme name="Simple Light">
      <a:dk1>
        <a:srgbClr val="263238"/>
      </a:dk1>
      <a:lt1>
        <a:srgbClr val="FFFFFF"/>
      </a:lt1>
      <a:dk2>
        <a:srgbClr val="595959"/>
      </a:dk2>
      <a:lt2>
        <a:srgbClr val="EEEEEE"/>
      </a:lt2>
      <a:accent1>
        <a:srgbClr val="C53F3F"/>
      </a:accent1>
      <a:accent2>
        <a:srgbClr val="455A64"/>
      </a:accent2>
      <a:accent3>
        <a:srgbClr val="CECACA"/>
      </a:accent3>
      <a:accent4>
        <a:srgbClr val="9E2121"/>
      </a:accent4>
      <a:accent5>
        <a:srgbClr val="000000"/>
      </a:accent5>
      <a:accent6>
        <a:srgbClr val="FF0000"/>
      </a:accent6>
      <a:hlink>
        <a:srgbClr val="99999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770</Words>
  <Application>Microsoft Office PowerPoint</Application>
  <PresentationFormat>On-screen Show (16:9)</PresentationFormat>
  <Paragraphs>148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Montserrat Medium</vt:lpstr>
      <vt:lpstr>Arial</vt:lpstr>
      <vt:lpstr>Raleway Medium</vt:lpstr>
      <vt:lpstr>Oswald Medium</vt:lpstr>
      <vt:lpstr>Microsoft JhengHei Light</vt:lpstr>
      <vt:lpstr>Montserrat</vt:lpstr>
      <vt:lpstr>Oswald SemiBold</vt:lpstr>
      <vt:lpstr>Raleway ExtraBold</vt:lpstr>
      <vt:lpstr>Microsoft JhengHei</vt:lpstr>
      <vt:lpstr>Newt-on Social Media Company Profile by Slidesgo</vt:lpstr>
      <vt:lpstr>Real-Time Data Streaming and NLP Analysis using Kafka, Transformers, and BERTopic</vt:lpstr>
      <vt:lpstr>01</vt:lpstr>
      <vt:lpstr>01 Problematic</vt:lpstr>
      <vt:lpstr>02 Architecture</vt:lpstr>
      <vt:lpstr>02 Architecture</vt:lpstr>
      <vt:lpstr>02 Architecture</vt:lpstr>
      <vt:lpstr>02 Architecture</vt:lpstr>
      <vt:lpstr>Reddit Streamer Implementation</vt:lpstr>
      <vt:lpstr>03 Sentiment Analysis Consumers</vt:lpstr>
      <vt:lpstr>03 Sentiment Analysis Consumers</vt:lpstr>
      <vt:lpstr>03 Sentiment Analysis Consumers</vt:lpstr>
      <vt:lpstr>04 Topic Extraction </vt:lpstr>
      <vt:lpstr>04 Topic Extraction </vt:lpstr>
      <vt:lpstr>04 Topic Extraction </vt:lpstr>
      <vt:lpstr>04 Topic Extraction </vt:lpstr>
      <vt:lpstr>Conclusion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Data Streaming and NLP Analysis using Kafka, Transformers, and BERTopic</dc:title>
  <dc:creator>Caren</dc:creator>
  <cp:lastModifiedBy>Caren</cp:lastModifiedBy>
  <cp:revision>47</cp:revision>
  <dcterms:modified xsi:type="dcterms:W3CDTF">2025-01-22T15:00:57Z</dcterms:modified>
</cp:coreProperties>
</file>