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66" r:id="rId3"/>
    <p:sldId id="267" r:id="rId4"/>
    <p:sldId id="268" r:id="rId5"/>
    <p:sldId id="269" r:id="rId6"/>
    <p:sldId id="258" r:id="rId7"/>
    <p:sldId id="257" r:id="rId8"/>
    <p:sldId id="256" r:id="rId9"/>
    <p:sldId id="259" r:id="rId10"/>
    <p:sldId id="270" r:id="rId11"/>
    <p:sldId id="260" r:id="rId12"/>
    <p:sldId id="271" r:id="rId13"/>
    <p:sldId id="272" r:id="rId14"/>
    <p:sldId id="273" r:id="rId15"/>
    <p:sldId id="274" r:id="rId16"/>
    <p:sldId id="261"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40737C9-63F4-4B90-A621-8F3080D4BDA4}" type="datetimeFigureOut">
              <a:rPr lang="en-US" smtClean="0"/>
              <a:pPr/>
              <a:t>8/22/2022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8D76F7D-26F9-481C-94BA-21E1345F9D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0737C9-63F4-4B90-A621-8F3080D4BDA4}"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76F7D-26F9-481C-94BA-21E1345F9D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0737C9-63F4-4B90-A621-8F3080D4BDA4}"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76F7D-26F9-481C-94BA-21E1345F9D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40737C9-63F4-4B90-A621-8F3080D4BDA4}" type="datetimeFigureOut">
              <a:rPr lang="en-US" smtClean="0"/>
              <a:pPr/>
              <a:t>8/22/2022</a:t>
            </a:fld>
            <a:endParaRPr lang="en-US"/>
          </a:p>
        </p:txBody>
      </p:sp>
      <p:sp>
        <p:nvSpPr>
          <p:cNvPr id="9" name="Slide Number Placeholder 8"/>
          <p:cNvSpPr>
            <a:spLocks noGrp="1"/>
          </p:cNvSpPr>
          <p:nvPr>
            <p:ph type="sldNum" sz="quarter" idx="15"/>
          </p:nvPr>
        </p:nvSpPr>
        <p:spPr/>
        <p:txBody>
          <a:bodyPr rtlCol="0"/>
          <a:lstStyle/>
          <a:p>
            <a:fld id="{68D76F7D-26F9-481C-94BA-21E1345F9D2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40737C9-63F4-4B90-A621-8F3080D4BDA4}" type="datetimeFigureOut">
              <a:rPr lang="en-US" smtClean="0"/>
              <a:pPr/>
              <a:t>8/22/2022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8D76F7D-26F9-481C-94BA-21E1345F9D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0737C9-63F4-4B90-A621-8F3080D4BDA4}"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76F7D-26F9-481C-94BA-21E1345F9D2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0737C9-63F4-4B90-A621-8F3080D4BDA4}"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76F7D-26F9-481C-94BA-21E1345F9D2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40737C9-63F4-4B90-A621-8F3080D4BDA4}" type="datetimeFigureOut">
              <a:rPr lang="en-US" smtClean="0"/>
              <a:pPr/>
              <a:t>8/22/2022</a:t>
            </a:fld>
            <a:endParaRPr lang="en-US"/>
          </a:p>
        </p:txBody>
      </p:sp>
      <p:sp>
        <p:nvSpPr>
          <p:cNvPr id="7" name="Slide Number Placeholder 6"/>
          <p:cNvSpPr>
            <a:spLocks noGrp="1"/>
          </p:cNvSpPr>
          <p:nvPr>
            <p:ph type="sldNum" sz="quarter" idx="11"/>
          </p:nvPr>
        </p:nvSpPr>
        <p:spPr/>
        <p:txBody>
          <a:bodyPr rtlCol="0"/>
          <a:lstStyle/>
          <a:p>
            <a:fld id="{68D76F7D-26F9-481C-94BA-21E1345F9D2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737C9-63F4-4B90-A621-8F3080D4BDA4}"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76F7D-26F9-481C-94BA-21E1345F9D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40737C9-63F4-4B90-A621-8F3080D4BDA4}" type="datetimeFigureOut">
              <a:rPr lang="en-US" smtClean="0"/>
              <a:pPr/>
              <a:t>8/22/2022</a:t>
            </a:fld>
            <a:endParaRPr lang="en-US"/>
          </a:p>
        </p:txBody>
      </p:sp>
      <p:sp>
        <p:nvSpPr>
          <p:cNvPr id="22" name="Slide Number Placeholder 21"/>
          <p:cNvSpPr>
            <a:spLocks noGrp="1"/>
          </p:cNvSpPr>
          <p:nvPr>
            <p:ph type="sldNum" sz="quarter" idx="15"/>
          </p:nvPr>
        </p:nvSpPr>
        <p:spPr/>
        <p:txBody>
          <a:bodyPr rtlCol="0"/>
          <a:lstStyle/>
          <a:p>
            <a:fld id="{68D76F7D-26F9-481C-94BA-21E1345F9D2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40737C9-63F4-4B90-A621-8F3080D4BDA4}" type="datetimeFigureOut">
              <a:rPr lang="en-US" smtClean="0"/>
              <a:pPr/>
              <a:t>8/22/2022</a:t>
            </a:fld>
            <a:endParaRPr lang="en-US"/>
          </a:p>
        </p:txBody>
      </p:sp>
      <p:sp>
        <p:nvSpPr>
          <p:cNvPr id="18" name="Slide Number Placeholder 17"/>
          <p:cNvSpPr>
            <a:spLocks noGrp="1"/>
          </p:cNvSpPr>
          <p:nvPr>
            <p:ph type="sldNum" sz="quarter" idx="11"/>
          </p:nvPr>
        </p:nvSpPr>
        <p:spPr/>
        <p:txBody>
          <a:bodyPr rtlCol="0"/>
          <a:lstStyle/>
          <a:p>
            <a:fld id="{68D76F7D-26F9-481C-94BA-21E1345F9D2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0737C9-63F4-4B90-A621-8F3080D4BDA4}" type="datetimeFigureOut">
              <a:rPr lang="en-US" smtClean="0"/>
              <a:pPr/>
              <a:t>8/22/2022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8D76F7D-26F9-481C-94BA-21E1345F9D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testasp.vulnweb.com/Search.asp" TargetMode="External"/><Relationship Id="rId2" Type="http://schemas.openxmlformats.org/officeDocument/2006/relationships/hyperlink" Target="http://vulnweb.com/" TargetMode="External"/><Relationship Id="rId1" Type="http://schemas.openxmlformats.org/officeDocument/2006/relationships/slideLayout" Target="../slideLayouts/slideLayout7.xml"/><Relationship Id="rId4" Type="http://schemas.openxmlformats.org/officeDocument/2006/relationships/hyperlink" Target="http://testasp.vulnweb.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ideo" Target="file:///C:\Users\admin\Videos\Captures\acuforum%20forums%20-%20Google%20Chrome%202022-08-22%2010-52-11.m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zero.webappsecurity.com/resources/js/jquery-1.8.2.min.js" TargetMode="External"/><Relationship Id="rId2" Type="http://schemas.openxmlformats.org/officeDocument/2006/relationships/hyperlink" Target="http://zero.webappsecurity.com/" TargetMode="External"/><Relationship Id="rId1" Type="http://schemas.openxmlformats.org/officeDocument/2006/relationships/slideLayout" Target="../slideLayouts/slideLayout7.xml"/><Relationship Id="rId5" Type="http://schemas.openxmlformats.org/officeDocument/2006/relationships/hyperlink" Target="https://github.com/jquery/jquery/issues/2432" TargetMode="External"/><Relationship Id="rId4" Type="http://schemas.openxmlformats.org/officeDocument/2006/relationships/hyperlink" Target="https://nvd.nst.gov/vuln/detail/CVE-2012-67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647974"/>
          </a:xfrm>
          <a:prstGeom prst="rect">
            <a:avLst/>
          </a:prstGeom>
          <a:noFill/>
        </p:spPr>
        <p:txBody>
          <a:bodyPr wrap="square" rtlCol="0">
            <a:spAutoFit/>
          </a:bodyPr>
          <a:lstStyle/>
          <a:p>
            <a:r>
              <a:rPr lang="en-US" sz="6600" dirty="0" smtClean="0">
                <a:latin typeface="Bahnschrift" pitchFamily="34" charset="0"/>
              </a:rPr>
              <a:t>  INTERNSHIP </a:t>
            </a:r>
            <a:r>
              <a:rPr lang="en-US" sz="6600" dirty="0" smtClean="0">
                <a:latin typeface="Bahnschrift" pitchFamily="34" charset="0"/>
              </a:rPr>
              <a:t>STUDIO</a:t>
            </a:r>
          </a:p>
          <a:p>
            <a:endParaRPr lang="en-US" sz="6600" dirty="0" smtClean="0">
              <a:latin typeface="Bahnschrift" pitchFamily="34" charset="0"/>
            </a:endParaRPr>
          </a:p>
          <a:p>
            <a:r>
              <a:rPr lang="en-US" sz="4000" dirty="0" smtClean="0">
                <a:latin typeface="Baskerville Old Face" pitchFamily="18" charset="0"/>
              </a:rPr>
              <a:t>           PROJECT SUBMISSION</a:t>
            </a:r>
          </a:p>
          <a:p>
            <a:endParaRPr lang="en-US" sz="4000" dirty="0" smtClean="0">
              <a:latin typeface="Baskerville Old Face" pitchFamily="18" charset="0"/>
            </a:endParaRPr>
          </a:p>
          <a:p>
            <a:r>
              <a:rPr lang="en-US" sz="4000" dirty="0" smtClean="0">
                <a:latin typeface="Baskerville Old Face" pitchFamily="18" charset="0"/>
              </a:rPr>
              <a:t> </a:t>
            </a:r>
            <a:r>
              <a:rPr lang="en-US" sz="4000" dirty="0" smtClean="0">
                <a:latin typeface="Baskerville Old Face" pitchFamily="18" charset="0"/>
              </a:rPr>
              <a:t>                                </a:t>
            </a:r>
            <a:r>
              <a:rPr lang="en-US" sz="3200" dirty="0" smtClean="0">
                <a:latin typeface="Baskerville Old Face" pitchFamily="18" charset="0"/>
              </a:rPr>
              <a:t>on</a:t>
            </a:r>
            <a:endParaRPr lang="en-US" sz="4000" dirty="0" smtClean="0">
              <a:latin typeface="Baskerville Old Face" pitchFamily="18" charset="0"/>
            </a:endParaRPr>
          </a:p>
          <a:p>
            <a:endParaRPr lang="en-US" sz="4000" dirty="0" smtClean="0">
              <a:latin typeface="Baskerville Old Face" pitchFamily="18" charset="0"/>
            </a:endParaRPr>
          </a:p>
          <a:p>
            <a:r>
              <a:rPr lang="en-US" sz="4000" dirty="0" smtClean="0">
                <a:latin typeface="Baskerville Old Face" pitchFamily="18" charset="0"/>
              </a:rPr>
              <a:t>                  </a:t>
            </a:r>
            <a:r>
              <a:rPr lang="en-US" sz="5400" dirty="0" smtClean="0">
                <a:latin typeface="High Tower Text" pitchFamily="18" charset="0"/>
              </a:rPr>
              <a:t>Ethical Hacking</a:t>
            </a:r>
          </a:p>
          <a:p>
            <a:endParaRPr lang="en-US" sz="4000" dirty="0" smtClean="0">
              <a:latin typeface="High Tower Text" pitchFamily="18" charset="0"/>
            </a:endParaRPr>
          </a:p>
          <a:p>
            <a:r>
              <a:rPr lang="en-US" sz="4000" dirty="0" smtClean="0">
                <a:latin typeface="Colonna MT" pitchFamily="82" charset="0"/>
              </a:rPr>
              <a:t>                    DATE </a:t>
            </a:r>
            <a:r>
              <a:rPr lang="en-US" sz="4000" dirty="0" smtClean="0">
                <a:latin typeface="Colonna MT" pitchFamily="82" charset="0"/>
              </a:rPr>
              <a:t>:- 22/08/2022</a:t>
            </a:r>
            <a:endParaRPr lang="en-US" sz="4000" dirty="0">
              <a:latin typeface="Colonna MT"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71546"/>
            <a:ext cx="9144000" cy="1077218"/>
          </a:xfrm>
          <a:prstGeom prst="rect">
            <a:avLst/>
          </a:prstGeom>
          <a:noFill/>
        </p:spPr>
        <p:txBody>
          <a:bodyPr wrap="square" rtlCol="0">
            <a:spAutoFit/>
          </a:bodyPr>
          <a:lstStyle/>
          <a:p>
            <a:r>
              <a:rPr lang="en-US" sz="3200" dirty="0" smtClean="0">
                <a:latin typeface="Eras Medium ITC" pitchFamily="34" charset="0"/>
              </a:rPr>
              <a:t>Task 3 : To find the vulnerabilities on the website </a:t>
            </a:r>
            <a:r>
              <a:rPr lang="en-US" sz="3200" dirty="0" smtClean="0">
                <a:latin typeface="Eras Medium ITC" pitchFamily="34" charset="0"/>
                <a:hlinkClick r:id="rId2"/>
              </a:rPr>
              <a:t>http://testasp.vulnweb.com</a:t>
            </a:r>
            <a:r>
              <a:rPr lang="en-US" dirty="0" smtClean="0">
                <a:hlinkClick r:id="rId2"/>
              </a:rPr>
              <a:t>/</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10136"/>
            <a:ext cx="9144000" cy="5940088"/>
          </a:xfrm>
          <a:prstGeom prst="rect">
            <a:avLst/>
          </a:prstGeom>
          <a:noFill/>
        </p:spPr>
        <p:txBody>
          <a:bodyPr wrap="square" rtlCol="0">
            <a:spAutoFit/>
          </a:bodyPr>
          <a:lstStyle/>
          <a:p>
            <a:endParaRPr lang="en-US" sz="2000" dirty="0" smtClean="0"/>
          </a:p>
          <a:p>
            <a:r>
              <a:rPr lang="en-US" sz="2000" dirty="0" smtClean="0">
                <a:latin typeface="Footlight MT Light" pitchFamily="18" charset="0"/>
              </a:rPr>
              <a:t>Title </a:t>
            </a:r>
            <a:r>
              <a:rPr lang="en-US" sz="2000" dirty="0" smtClean="0">
                <a:latin typeface="Footlight MT Light" pitchFamily="18" charset="0"/>
              </a:rPr>
              <a:t>: </a:t>
            </a:r>
          </a:p>
          <a:p>
            <a:r>
              <a:rPr lang="en-US" sz="2000" dirty="0" smtClean="0">
                <a:latin typeface="High Tower Text" pitchFamily="18" charset="0"/>
              </a:rPr>
              <a:t>Cross Site Scripting</a:t>
            </a:r>
          </a:p>
          <a:p>
            <a:endParaRPr lang="en-US" sz="2000" dirty="0" smtClean="0"/>
          </a:p>
          <a:p>
            <a:r>
              <a:rPr lang="en-US" sz="2000" dirty="0" smtClean="0">
                <a:latin typeface="Footlight MT Light" pitchFamily="18" charset="0"/>
              </a:rPr>
              <a:t>Domain : </a:t>
            </a:r>
            <a:r>
              <a:rPr lang="en-US" sz="2000" dirty="0" smtClean="0">
                <a:latin typeface="High Tower Text" pitchFamily="18" charset="0"/>
                <a:hlinkClick r:id="rId2"/>
              </a:rPr>
              <a:t>http://vulnweb.com/</a:t>
            </a:r>
            <a:endParaRPr lang="en-US" sz="2000" dirty="0" smtClean="0">
              <a:latin typeface="High Tower Text" pitchFamily="18" charset="0"/>
            </a:endParaRPr>
          </a:p>
          <a:p>
            <a:endParaRPr lang="en-US" sz="2000" dirty="0" smtClean="0"/>
          </a:p>
          <a:p>
            <a:r>
              <a:rPr lang="en-US" sz="2000" dirty="0" smtClean="0">
                <a:latin typeface="Footlight MT Light" pitchFamily="18" charset="0"/>
              </a:rPr>
              <a:t>Sub – domain </a:t>
            </a:r>
            <a:r>
              <a:rPr lang="en-US" sz="2000" dirty="0" smtClean="0"/>
              <a:t>: </a:t>
            </a:r>
            <a:r>
              <a:rPr lang="en-US" sz="2000" dirty="0" smtClean="0">
                <a:latin typeface="High Tower Text" pitchFamily="18" charset="0"/>
                <a:hlinkClick r:id="rId3"/>
              </a:rPr>
              <a:t>http://testasp.vulnweb.com/Search.asp</a:t>
            </a:r>
            <a:endParaRPr lang="en-US" sz="2000" dirty="0" smtClean="0">
              <a:latin typeface="High Tower Text" pitchFamily="18" charset="0"/>
            </a:endParaRPr>
          </a:p>
          <a:p>
            <a:endParaRPr lang="en-US" sz="2000" dirty="0" smtClean="0"/>
          </a:p>
          <a:p>
            <a:r>
              <a:rPr lang="en-US" sz="2000" dirty="0" smtClean="0">
                <a:latin typeface="Footlight MT Light" pitchFamily="18" charset="0"/>
              </a:rPr>
              <a:t>Tools Used </a:t>
            </a:r>
            <a:r>
              <a:rPr lang="en-US" sz="2000" dirty="0" smtClean="0"/>
              <a:t>: </a:t>
            </a:r>
            <a:r>
              <a:rPr lang="en-US" sz="2000" dirty="0" smtClean="0">
                <a:latin typeface="High Tower Text" pitchFamily="18" charset="0"/>
              </a:rPr>
              <a:t>Linux </a:t>
            </a:r>
            <a:r>
              <a:rPr lang="en-US" sz="2000" dirty="0" smtClean="0">
                <a:latin typeface="High Tower Text" pitchFamily="18" charset="0"/>
              </a:rPr>
              <a:t>7.1, </a:t>
            </a:r>
            <a:r>
              <a:rPr lang="en-US" sz="2000" dirty="0" err="1" smtClean="0">
                <a:latin typeface="High Tower Text" pitchFamily="18" charset="0"/>
              </a:rPr>
              <a:t>Wifi</a:t>
            </a:r>
            <a:endParaRPr lang="en-US" sz="2000" dirty="0" smtClean="0">
              <a:latin typeface="High Tower Text" pitchFamily="18" charset="0"/>
            </a:endParaRPr>
          </a:p>
          <a:p>
            <a:endParaRPr lang="en-US" sz="2000" dirty="0" smtClean="0"/>
          </a:p>
          <a:p>
            <a:r>
              <a:rPr lang="en-US" sz="2000" dirty="0" smtClean="0">
                <a:latin typeface="Footlight MT Light" pitchFamily="18" charset="0"/>
              </a:rPr>
              <a:t>Description</a:t>
            </a:r>
            <a:r>
              <a:rPr lang="en-US" sz="2000" dirty="0" smtClean="0"/>
              <a:t> :</a:t>
            </a:r>
          </a:p>
          <a:p>
            <a:r>
              <a:rPr lang="en-US" sz="2000" dirty="0" smtClean="0">
                <a:latin typeface="High Tower Text" pitchFamily="18" charset="0"/>
              </a:rPr>
              <a:t>The website of </a:t>
            </a:r>
            <a:r>
              <a:rPr lang="en-US" sz="2000" dirty="0" smtClean="0">
                <a:latin typeface="High Tower Text" pitchFamily="18" charset="0"/>
                <a:hlinkClick r:id="rId4"/>
              </a:rPr>
              <a:t>http://testasp.vulnweb.com/</a:t>
            </a:r>
            <a:r>
              <a:rPr lang="en-US" sz="2000" dirty="0" smtClean="0">
                <a:latin typeface="High Tower Text" pitchFamily="18" charset="0"/>
              </a:rPr>
              <a:t> has a </a:t>
            </a:r>
            <a:r>
              <a:rPr lang="en-US" sz="2000" b="1" dirty="0" smtClean="0">
                <a:latin typeface="High Tower Text" pitchFamily="18" charset="0"/>
              </a:rPr>
              <a:t>Cross Site Scripting</a:t>
            </a:r>
            <a:r>
              <a:rPr lang="en-US" sz="2000" dirty="0" smtClean="0">
                <a:latin typeface="High Tower Text" pitchFamily="18" charset="0"/>
              </a:rPr>
              <a:t> vulnerability whose risk parameter is very </a:t>
            </a:r>
            <a:r>
              <a:rPr lang="en-US" sz="2000" b="1" dirty="0" smtClean="0">
                <a:latin typeface="High Tower Text" pitchFamily="18" charset="0"/>
              </a:rPr>
              <a:t>high</a:t>
            </a:r>
            <a:r>
              <a:rPr lang="en-US" sz="2000" dirty="0" smtClean="0">
                <a:latin typeface="High Tower Text" pitchFamily="18" charset="0"/>
              </a:rPr>
              <a:t> and the attacker can easily access the vital information of the clients. As per OWASP’s definition “</a:t>
            </a:r>
            <a:r>
              <a:rPr lang="en-US" sz="2000" b="1" dirty="0" smtClean="0">
                <a:latin typeface="High Tower Text" pitchFamily="18" charset="0"/>
              </a:rPr>
              <a:t> Cross Site Scripting (XSS) is an attack technique that involves echoing attacker-supplied code into a user’s browser instance. When an attacker gets  a user’s browser to execute his/her code, the code will run within the security context (or zone) of the hosting website. With this level of privilege, the code has the ability to read, modify and transmit any sensitive data accessible by the </a:t>
            </a:r>
            <a:r>
              <a:rPr lang="en-US" sz="2000" b="1" dirty="0" smtClean="0">
                <a:latin typeface="High Tower Text" pitchFamily="18" charset="0"/>
              </a:rPr>
              <a:t>browser”.  </a:t>
            </a:r>
            <a:endParaRPr lang="en-US" sz="2000" b="1" dirty="0">
              <a:latin typeface="High Tower Text" pitchFamily="18" charset="0"/>
            </a:endParaRPr>
          </a:p>
        </p:txBody>
      </p:sp>
      <p:sp>
        <p:nvSpPr>
          <p:cNvPr id="3" name="TextBox 2"/>
          <p:cNvSpPr txBox="1"/>
          <p:nvPr/>
        </p:nvSpPr>
        <p:spPr>
          <a:xfrm>
            <a:off x="0" y="0"/>
            <a:ext cx="9144000" cy="584775"/>
          </a:xfrm>
          <a:prstGeom prst="rect">
            <a:avLst/>
          </a:prstGeom>
          <a:noFill/>
        </p:spPr>
        <p:txBody>
          <a:bodyPr wrap="square" rtlCol="0">
            <a:spAutoFit/>
          </a:bodyPr>
          <a:lstStyle/>
          <a:p>
            <a:r>
              <a:rPr lang="en-US" sz="3200" dirty="0" smtClean="0">
                <a:latin typeface="Lucida Bright" pitchFamily="18" charset="0"/>
              </a:rPr>
              <a:t>Report :</a:t>
            </a:r>
            <a:endParaRPr lang="en-US" sz="3200" dirty="0">
              <a:latin typeface="Lucida Bright"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678751"/>
          </a:xfrm>
          <a:prstGeom prst="rect">
            <a:avLst/>
          </a:prstGeom>
          <a:noFill/>
        </p:spPr>
        <p:txBody>
          <a:bodyPr wrap="square" rtlCol="0">
            <a:spAutoFit/>
          </a:bodyPr>
          <a:lstStyle/>
          <a:p>
            <a:r>
              <a:rPr lang="en-US" sz="3200" dirty="0" smtClean="0">
                <a:latin typeface="Perpetua Titling MT" pitchFamily="18" charset="0"/>
              </a:rPr>
              <a:t>Steps to Reproduce </a:t>
            </a:r>
            <a:r>
              <a:rPr lang="en-US" sz="3200" dirty="0" smtClean="0"/>
              <a:t>: </a:t>
            </a:r>
            <a:endParaRPr lang="en-US" sz="3200" dirty="0" smtClean="0"/>
          </a:p>
          <a:p>
            <a:endParaRPr lang="en-US" sz="3200" dirty="0" smtClean="0"/>
          </a:p>
          <a:p>
            <a:r>
              <a:rPr lang="en-US" sz="2800" dirty="0" smtClean="0">
                <a:latin typeface="Lucida Bright" pitchFamily="18" charset="0"/>
              </a:rPr>
              <a:t>Step 1 </a:t>
            </a:r>
            <a:r>
              <a:rPr lang="en-US" sz="2800" dirty="0" smtClean="0"/>
              <a:t>: </a:t>
            </a:r>
            <a:r>
              <a:rPr lang="en-US" sz="2800" dirty="0" smtClean="0">
                <a:latin typeface="PMingLiU-ExtB" pitchFamily="18" charset="-120"/>
                <a:ea typeface="PMingLiU-ExtB" pitchFamily="18" charset="-120"/>
              </a:rPr>
              <a:t>Visited </a:t>
            </a:r>
            <a:r>
              <a:rPr lang="en-US" sz="2800" dirty="0" smtClean="0">
                <a:latin typeface="PMingLiU-ExtB" pitchFamily="18" charset="-120"/>
                <a:ea typeface="PMingLiU-ExtB" pitchFamily="18" charset="-120"/>
                <a:hlinkClick r:id="rId2"/>
              </a:rPr>
              <a:t>http://testasp.vulnweb.com</a:t>
            </a:r>
            <a:r>
              <a:rPr lang="en-US" sz="2800" dirty="0" smtClean="0">
                <a:latin typeface="PMingLiU-ExtB" pitchFamily="18" charset="-120"/>
                <a:ea typeface="PMingLiU-ExtB" pitchFamily="18" charset="-120"/>
                <a:hlinkClick r:id="rId2"/>
              </a:rPr>
              <a:t>/</a:t>
            </a:r>
            <a:endParaRPr lang="en-US" sz="2800" dirty="0" smtClean="0">
              <a:latin typeface="PMingLiU-ExtB" pitchFamily="18" charset="-120"/>
              <a:ea typeface="PMingLiU-ExtB" pitchFamily="18" charset="-120"/>
            </a:endParaRPr>
          </a:p>
          <a:p>
            <a:endParaRPr lang="en-US" sz="2800" dirty="0" smtClean="0"/>
          </a:p>
          <a:p>
            <a:r>
              <a:rPr lang="en-US" sz="2800" dirty="0" smtClean="0">
                <a:latin typeface="Lucida Bright" pitchFamily="18" charset="0"/>
              </a:rPr>
              <a:t>Step 2</a:t>
            </a:r>
            <a:r>
              <a:rPr lang="en-US" sz="2800" dirty="0" smtClean="0"/>
              <a:t> : </a:t>
            </a:r>
            <a:r>
              <a:rPr lang="en-US" sz="2800" dirty="0" smtClean="0">
                <a:latin typeface="PMingLiU-ExtB" pitchFamily="18" charset="-120"/>
                <a:ea typeface="PMingLiU-ExtB" pitchFamily="18" charset="-120"/>
              </a:rPr>
              <a:t>On the top left side of the menu there is a </a:t>
            </a:r>
            <a:r>
              <a:rPr lang="en-US" sz="2800" b="1" i="1" dirty="0" smtClean="0">
                <a:latin typeface="PMingLiU-ExtB" pitchFamily="18" charset="-120"/>
                <a:ea typeface="PMingLiU-ExtB" pitchFamily="18" charset="-120"/>
              </a:rPr>
              <a:t>Search</a:t>
            </a:r>
            <a:r>
              <a:rPr lang="en-US" sz="2800" dirty="0" smtClean="0">
                <a:latin typeface="PMingLiU-ExtB" pitchFamily="18" charset="-120"/>
                <a:ea typeface="PMingLiU-ExtB" pitchFamily="18" charset="-120"/>
              </a:rPr>
              <a:t> option</a:t>
            </a:r>
            <a:r>
              <a:rPr lang="en-US" sz="2800" dirty="0" smtClean="0">
                <a:latin typeface="PMingLiU-ExtB" pitchFamily="18" charset="-120"/>
                <a:ea typeface="PMingLiU-ExtB" pitchFamily="18" charset="-120"/>
              </a:rPr>
              <a:t>.</a:t>
            </a:r>
          </a:p>
          <a:p>
            <a:endParaRPr lang="en-US" sz="2800" dirty="0" smtClean="0"/>
          </a:p>
          <a:p>
            <a:r>
              <a:rPr lang="en-US" sz="2800" dirty="0" smtClean="0">
                <a:latin typeface="Lucida Bright" pitchFamily="18" charset="0"/>
              </a:rPr>
              <a:t>Step 3 </a:t>
            </a:r>
            <a:r>
              <a:rPr lang="en-US" sz="2800" dirty="0" smtClean="0"/>
              <a:t>: </a:t>
            </a:r>
            <a:r>
              <a:rPr lang="en-US" sz="2800" dirty="0" smtClean="0">
                <a:latin typeface="PMingLiU-ExtB" pitchFamily="18" charset="-120"/>
                <a:ea typeface="PMingLiU-ExtB" pitchFamily="18" charset="-120"/>
              </a:rPr>
              <a:t>Clicked on the Search option and typed a parameter (for ex. Marvel) and clicked on Search button</a:t>
            </a:r>
            <a:r>
              <a:rPr lang="en-US" sz="2800" dirty="0" smtClean="0">
                <a:latin typeface="PMingLiU-ExtB" pitchFamily="18" charset="-120"/>
                <a:ea typeface="PMingLiU-ExtB" pitchFamily="18" charset="-120"/>
              </a:rPr>
              <a:t>.</a:t>
            </a:r>
          </a:p>
          <a:p>
            <a:endParaRPr lang="en-US" sz="2800" dirty="0" smtClean="0"/>
          </a:p>
          <a:p>
            <a:r>
              <a:rPr lang="en-US" sz="2800" dirty="0" smtClean="0">
                <a:latin typeface="Lucida Bright" pitchFamily="18" charset="0"/>
              </a:rPr>
              <a:t>Step 4</a:t>
            </a:r>
            <a:r>
              <a:rPr lang="en-US" sz="2800" dirty="0" smtClean="0"/>
              <a:t> : </a:t>
            </a:r>
            <a:r>
              <a:rPr lang="en-US" sz="2800" dirty="0" smtClean="0">
                <a:latin typeface="PMingLiU-ExtB" pitchFamily="18" charset="-120"/>
                <a:ea typeface="PMingLiU-ExtB" pitchFamily="18" charset="-120"/>
              </a:rPr>
              <a:t>Now, in place of the parameter, typed the XSS payload : </a:t>
            </a:r>
            <a:r>
              <a:rPr lang="en-US" sz="2800" b="1" dirty="0" smtClean="0">
                <a:latin typeface="PMingLiU-ExtB" pitchFamily="18" charset="-120"/>
                <a:ea typeface="PMingLiU-ExtB" pitchFamily="18" charset="-120"/>
              </a:rPr>
              <a:t>&lt;script&gt;alert(1)&lt;/script</a:t>
            </a:r>
            <a:r>
              <a:rPr lang="en-US" sz="2800" b="1" dirty="0" smtClean="0">
                <a:latin typeface="PMingLiU-ExtB" pitchFamily="18" charset="-120"/>
                <a:ea typeface="PMingLiU-ExtB" pitchFamily="18" charset="-120"/>
              </a:rPr>
              <a:t>&gt;.</a:t>
            </a:r>
          </a:p>
          <a:p>
            <a:endParaRPr lang="en-US" sz="2800" b="1" dirty="0" smtClean="0"/>
          </a:p>
          <a:p>
            <a:r>
              <a:rPr lang="en-US" sz="2800" dirty="0" smtClean="0">
                <a:latin typeface="Lucida Bright" pitchFamily="18" charset="0"/>
              </a:rPr>
              <a:t>Step 5</a:t>
            </a:r>
            <a:r>
              <a:rPr lang="en-US" sz="2800" dirty="0" smtClean="0"/>
              <a:t> : </a:t>
            </a:r>
            <a:r>
              <a:rPr lang="en-US" sz="2800" dirty="0" smtClean="0">
                <a:latin typeface="PMingLiU-ExtB" pitchFamily="18" charset="-120"/>
                <a:ea typeface="PMingLiU-ExtB" pitchFamily="18" charset="-120"/>
              </a:rPr>
              <a:t>After clicking on the Search button an alert popped up on the screen.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28"/>
            <a:ext cx="9144000" cy="4154984"/>
          </a:xfrm>
          <a:prstGeom prst="rect">
            <a:avLst/>
          </a:prstGeom>
          <a:noFill/>
        </p:spPr>
        <p:txBody>
          <a:bodyPr wrap="square" rtlCol="0">
            <a:spAutoFit/>
          </a:bodyPr>
          <a:lstStyle/>
          <a:p>
            <a:r>
              <a:rPr lang="en-US" sz="3600" dirty="0" smtClean="0">
                <a:latin typeface="SimSun" pitchFamily="2" charset="-122"/>
                <a:ea typeface="SimSun" pitchFamily="2" charset="-122"/>
              </a:rPr>
              <a:t>Impact : </a:t>
            </a:r>
            <a:endParaRPr lang="en-US" sz="3600" dirty="0" smtClean="0">
              <a:latin typeface="SimSun" pitchFamily="2" charset="-122"/>
              <a:ea typeface="SimSun" pitchFamily="2" charset="-122"/>
            </a:endParaRPr>
          </a:p>
          <a:p>
            <a:endParaRPr lang="en-US" sz="3600" dirty="0" smtClean="0"/>
          </a:p>
          <a:p>
            <a:pPr marL="342900" indent="-342900">
              <a:buAutoNum type="arabicParenR"/>
            </a:pPr>
            <a:r>
              <a:rPr lang="en-US" sz="2400" dirty="0" smtClean="0">
                <a:latin typeface="Poor Richard" pitchFamily="18" charset="0"/>
              </a:rPr>
              <a:t>Code injected into a vulnerable application can remove data or install  malware on the user’s machine.</a:t>
            </a:r>
          </a:p>
          <a:p>
            <a:pPr marL="342900" indent="-342900">
              <a:buAutoNum type="arabicParenR"/>
            </a:pPr>
            <a:r>
              <a:rPr lang="en-US" sz="2400" dirty="0" smtClean="0">
                <a:latin typeface="Poor Richard" pitchFamily="18" charset="0"/>
              </a:rPr>
              <a:t> An attacker can deface a corporate website by altering its content, thereby damaging the company’s image or spreading misinformation.</a:t>
            </a:r>
          </a:p>
          <a:p>
            <a:pPr marL="342900" indent="-342900">
              <a:buAutoNum type="arabicParenR"/>
            </a:pPr>
            <a:r>
              <a:rPr lang="en-US" sz="2400" dirty="0" smtClean="0">
                <a:latin typeface="Poor Richard" pitchFamily="18" charset="0"/>
              </a:rPr>
              <a:t> Attackers often steal session cookies and in the browser to hijack legitimate user accounts.</a:t>
            </a:r>
          </a:p>
          <a:p>
            <a:pPr marL="342900" indent="-342900">
              <a:buAutoNum type="arabicParenR"/>
            </a:pPr>
            <a:r>
              <a:rPr lang="en-US" sz="2400" dirty="0" smtClean="0">
                <a:latin typeface="Poor Richard" pitchFamily="18" charset="0"/>
              </a:rPr>
              <a:t> Attackers can also make a clone of the login page of the web application and then use Cross Site Scripting vulnerabilities to serve it to the users.</a:t>
            </a:r>
            <a:endParaRPr lang="en-US" sz="2400" dirty="0">
              <a:latin typeface="Poor Richard" pitchFamily="18" charset="0"/>
            </a:endParaRPr>
          </a:p>
        </p:txBody>
      </p:sp>
      <p:sp>
        <p:nvSpPr>
          <p:cNvPr id="3" name="TextBox 2"/>
          <p:cNvSpPr txBox="1"/>
          <p:nvPr/>
        </p:nvSpPr>
        <p:spPr>
          <a:xfrm>
            <a:off x="0" y="4786322"/>
            <a:ext cx="9144000" cy="1446550"/>
          </a:xfrm>
          <a:prstGeom prst="rect">
            <a:avLst/>
          </a:prstGeom>
          <a:noFill/>
        </p:spPr>
        <p:txBody>
          <a:bodyPr wrap="square" rtlCol="0">
            <a:spAutoFit/>
          </a:bodyPr>
          <a:lstStyle/>
          <a:p>
            <a:r>
              <a:rPr lang="en-US" sz="3200" dirty="0" err="1" smtClean="0">
                <a:latin typeface="Lucida Bright" pitchFamily="18" charset="0"/>
              </a:rPr>
              <a:t>PoC</a:t>
            </a:r>
            <a:r>
              <a:rPr lang="en-US" sz="3200" dirty="0" smtClean="0">
                <a:latin typeface="Lucida Bright" pitchFamily="18" charset="0"/>
              </a:rPr>
              <a:t> : </a:t>
            </a:r>
          </a:p>
          <a:p>
            <a:r>
              <a:rPr lang="en-US" sz="2800" dirty="0" smtClean="0">
                <a:latin typeface="Tw Cen MT" pitchFamily="34" charset="0"/>
              </a:rPr>
              <a:t>For the Proof of Concept, the documents are attached with the report.</a:t>
            </a:r>
            <a:endParaRPr lang="en-US" sz="2800" dirty="0">
              <a:latin typeface="Tw Cen MT"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OneDrive\Pictures\Screenshots\2022-08-21 (9).png"/>
          <p:cNvPicPr>
            <a:picLocks noChangeAspect="1" noChangeArrowheads="1"/>
          </p:cNvPicPr>
          <p:nvPr/>
        </p:nvPicPr>
        <p:blipFill>
          <a:blip r:embed="rId2"/>
          <a:srcRect b="5315"/>
          <a:stretch>
            <a:fillRect/>
          </a:stretch>
        </p:blipFill>
        <p:spPr bwMode="auto">
          <a:xfrm>
            <a:off x="97448" y="1142984"/>
            <a:ext cx="8722704" cy="5500726"/>
          </a:xfrm>
          <a:prstGeom prst="rect">
            <a:avLst/>
          </a:prstGeom>
          <a:noFill/>
        </p:spPr>
      </p:pic>
      <p:sp>
        <p:nvSpPr>
          <p:cNvPr id="3" name="TextBox 2"/>
          <p:cNvSpPr txBox="1"/>
          <p:nvPr/>
        </p:nvSpPr>
        <p:spPr>
          <a:xfrm>
            <a:off x="0" y="285728"/>
            <a:ext cx="9144000" cy="584775"/>
          </a:xfrm>
          <a:prstGeom prst="rect">
            <a:avLst/>
          </a:prstGeom>
          <a:noFill/>
        </p:spPr>
        <p:txBody>
          <a:bodyPr wrap="square" rtlCol="0">
            <a:spAutoFit/>
          </a:bodyPr>
          <a:lstStyle/>
          <a:p>
            <a:r>
              <a:rPr lang="en-US" sz="3200" dirty="0" smtClean="0">
                <a:latin typeface="Poor Richard" pitchFamily="18" charset="0"/>
              </a:rPr>
              <a:t>Screenshot 1</a:t>
            </a:r>
            <a:endParaRPr lang="en-US" sz="3200" dirty="0">
              <a:latin typeface="Poor Richard"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OneDrive\Pictures\Screenshots\2022-08-21 (10).png"/>
          <p:cNvPicPr>
            <a:picLocks noChangeAspect="1" noChangeArrowheads="1"/>
          </p:cNvPicPr>
          <p:nvPr/>
        </p:nvPicPr>
        <p:blipFill>
          <a:blip r:embed="rId2"/>
          <a:srcRect b="24322"/>
          <a:stretch>
            <a:fillRect/>
          </a:stretch>
        </p:blipFill>
        <p:spPr bwMode="auto">
          <a:xfrm>
            <a:off x="214282" y="1142984"/>
            <a:ext cx="8495043" cy="5500726"/>
          </a:xfrm>
          <a:prstGeom prst="rect">
            <a:avLst/>
          </a:prstGeom>
          <a:noFill/>
        </p:spPr>
      </p:pic>
      <p:sp>
        <p:nvSpPr>
          <p:cNvPr id="3" name="TextBox 2"/>
          <p:cNvSpPr txBox="1"/>
          <p:nvPr/>
        </p:nvSpPr>
        <p:spPr>
          <a:xfrm>
            <a:off x="0" y="214290"/>
            <a:ext cx="9144000" cy="584775"/>
          </a:xfrm>
          <a:prstGeom prst="rect">
            <a:avLst/>
          </a:prstGeom>
          <a:noFill/>
        </p:spPr>
        <p:txBody>
          <a:bodyPr wrap="square" rtlCol="0">
            <a:spAutoFit/>
          </a:bodyPr>
          <a:lstStyle/>
          <a:p>
            <a:r>
              <a:rPr lang="en-US" sz="3200" dirty="0" smtClean="0">
                <a:latin typeface="High Tower Text" pitchFamily="18" charset="0"/>
              </a:rPr>
              <a:t>Screenshot 2</a:t>
            </a:r>
            <a:endParaRPr lang="en-US" sz="3200" dirty="0">
              <a:latin typeface="High Tower Text"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14290"/>
            <a:ext cx="9144000" cy="584775"/>
          </a:xfrm>
          <a:prstGeom prst="rect">
            <a:avLst/>
          </a:prstGeom>
          <a:noFill/>
        </p:spPr>
        <p:txBody>
          <a:bodyPr wrap="square" rtlCol="0">
            <a:spAutoFit/>
          </a:bodyPr>
          <a:lstStyle/>
          <a:p>
            <a:r>
              <a:rPr lang="en-US" sz="3200" dirty="0" smtClean="0">
                <a:latin typeface="Footlight MT Light" pitchFamily="18" charset="0"/>
              </a:rPr>
              <a:t>Video of the found vulnerability</a:t>
            </a:r>
            <a:endParaRPr lang="en-US" sz="3200" dirty="0">
              <a:latin typeface="Footlight MT Light" pitchFamily="18" charset="0"/>
            </a:endParaRPr>
          </a:p>
        </p:txBody>
      </p:sp>
      <p:pic>
        <p:nvPicPr>
          <p:cNvPr id="4" name="acuforum forums - Google Chrome 2022-08-22 10-52-11.mp4">
            <a:hlinkClick r:id="" action="ppaction://media"/>
          </p:cNvPr>
          <p:cNvPicPr>
            <a:picLocks noRot="1" noChangeAspect="1"/>
          </p:cNvPicPr>
          <p:nvPr>
            <a:videoFile r:link="rId1"/>
          </p:nvPr>
        </p:nvPicPr>
        <p:blipFill>
          <a:blip r:embed="rId3"/>
          <a:stretch>
            <a:fillRect/>
          </a:stretch>
        </p:blipFill>
        <p:spPr>
          <a:xfrm>
            <a:off x="690536" y="1000107"/>
            <a:ext cx="7453363" cy="559002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7430"/>
            <a:ext cx="9144000" cy="1446550"/>
          </a:xfrm>
          <a:prstGeom prst="rect">
            <a:avLst/>
          </a:prstGeom>
          <a:noFill/>
        </p:spPr>
        <p:txBody>
          <a:bodyPr wrap="square" rtlCol="0">
            <a:spAutoFit/>
          </a:bodyPr>
          <a:lstStyle/>
          <a:p>
            <a:r>
              <a:rPr lang="en-US" sz="8800" dirty="0" smtClean="0">
                <a:latin typeface="Algerian" pitchFamily="82" charset="0"/>
              </a:rPr>
              <a:t>    Thank You</a:t>
            </a:r>
            <a:endParaRPr lang="en-US" sz="88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7232"/>
            <a:ext cx="9144000" cy="1323439"/>
          </a:xfrm>
          <a:prstGeom prst="rect">
            <a:avLst/>
          </a:prstGeom>
          <a:noFill/>
        </p:spPr>
        <p:txBody>
          <a:bodyPr wrap="square" rtlCol="0">
            <a:spAutoFit/>
          </a:bodyPr>
          <a:lstStyle/>
          <a:p>
            <a:r>
              <a:rPr lang="en-US" sz="4000" dirty="0" smtClean="0">
                <a:latin typeface="Cambria Math" pitchFamily="18" charset="0"/>
                <a:ea typeface="Cambria Math" pitchFamily="18" charset="0"/>
              </a:rPr>
              <a:t>Task 1 : To solve any 5 labs in </a:t>
            </a:r>
            <a:r>
              <a:rPr lang="en-US" sz="4000" dirty="0" err="1" smtClean="0">
                <a:latin typeface="Cambria Math" pitchFamily="18" charset="0"/>
                <a:ea typeface="Cambria Math" pitchFamily="18" charset="0"/>
              </a:rPr>
              <a:t>Portswigger</a:t>
            </a:r>
            <a:r>
              <a:rPr lang="en-US" sz="4000" dirty="0" smtClean="0">
                <a:latin typeface="Cambria Math" pitchFamily="18" charset="0"/>
                <a:ea typeface="Cambria Math" pitchFamily="18" charset="0"/>
              </a:rPr>
              <a:t> Labs </a:t>
            </a:r>
            <a:endParaRPr lang="en-US" sz="40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9144000" cy="584775"/>
          </a:xfrm>
          <a:prstGeom prst="rect">
            <a:avLst/>
          </a:prstGeom>
          <a:noFill/>
        </p:spPr>
        <p:txBody>
          <a:bodyPr wrap="square" rtlCol="0">
            <a:spAutoFit/>
          </a:bodyPr>
          <a:lstStyle/>
          <a:p>
            <a:r>
              <a:rPr lang="en-US" sz="3200" dirty="0" smtClean="0"/>
              <a:t>Screenshot 1</a:t>
            </a:r>
            <a:endParaRPr lang="en-US" sz="3200" dirty="0"/>
          </a:p>
        </p:txBody>
      </p:sp>
      <p:pic>
        <p:nvPicPr>
          <p:cNvPr id="3" name="Picture 2" descr="2022-08-21 (6).png"/>
          <p:cNvPicPr>
            <a:picLocks noChangeAspect="1"/>
          </p:cNvPicPr>
          <p:nvPr/>
        </p:nvPicPr>
        <p:blipFill>
          <a:blip r:embed="rId2"/>
          <a:srcRect b="5250"/>
          <a:stretch>
            <a:fillRect/>
          </a:stretch>
        </p:blipFill>
        <p:spPr>
          <a:xfrm>
            <a:off x="450919" y="1285860"/>
            <a:ext cx="8360479" cy="50006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8604"/>
            <a:ext cx="9144000" cy="584775"/>
          </a:xfrm>
          <a:prstGeom prst="rect">
            <a:avLst/>
          </a:prstGeom>
          <a:noFill/>
        </p:spPr>
        <p:txBody>
          <a:bodyPr wrap="square" rtlCol="0">
            <a:spAutoFit/>
          </a:bodyPr>
          <a:lstStyle/>
          <a:p>
            <a:r>
              <a:rPr lang="en-US" sz="3200" dirty="0" smtClean="0">
                <a:latin typeface="Bodoni MT" pitchFamily="18" charset="0"/>
              </a:rPr>
              <a:t>Screenshot 2</a:t>
            </a:r>
            <a:endParaRPr lang="en-US" sz="3200" dirty="0">
              <a:latin typeface="Bodoni MT" pitchFamily="18" charset="0"/>
            </a:endParaRPr>
          </a:p>
        </p:txBody>
      </p:sp>
      <p:pic>
        <p:nvPicPr>
          <p:cNvPr id="3" name="Picture 2" descr="2022-08-21 (5).png"/>
          <p:cNvPicPr>
            <a:picLocks noChangeAspect="1"/>
          </p:cNvPicPr>
          <p:nvPr/>
        </p:nvPicPr>
        <p:blipFill>
          <a:blip r:embed="rId2"/>
          <a:srcRect b="5023"/>
          <a:stretch>
            <a:fillRect/>
          </a:stretch>
        </p:blipFill>
        <p:spPr>
          <a:xfrm>
            <a:off x="303905" y="1857364"/>
            <a:ext cx="8428349" cy="450059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4422"/>
            <a:ext cx="9144000" cy="1938992"/>
          </a:xfrm>
          <a:prstGeom prst="rect">
            <a:avLst/>
          </a:prstGeom>
          <a:noFill/>
        </p:spPr>
        <p:txBody>
          <a:bodyPr wrap="square" rtlCol="0">
            <a:spAutoFit/>
          </a:bodyPr>
          <a:lstStyle/>
          <a:p>
            <a:r>
              <a:rPr lang="en-US" sz="4000" dirty="0" smtClean="0">
                <a:latin typeface="Agency FB" pitchFamily="34" charset="0"/>
              </a:rPr>
              <a:t>Task 2 : To find the vulnerabilities on the website </a:t>
            </a:r>
            <a:r>
              <a:rPr lang="en-US" sz="4000" dirty="0" smtClean="0">
                <a:latin typeface="Agency FB" pitchFamily="34" charset="0"/>
                <a:hlinkClick r:id="rId2"/>
              </a:rPr>
              <a:t>http://zero.webappsecurity.com/</a:t>
            </a:r>
            <a:r>
              <a:rPr lang="en-US" sz="4000" dirty="0" smtClean="0">
                <a:latin typeface="Agency FB" pitchFamily="34" charset="0"/>
              </a:rPr>
              <a:t> and to prepare a report for the same.</a:t>
            </a:r>
            <a:endParaRPr lang="en-US" sz="4000" dirty="0">
              <a:latin typeface="Agency FB"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2-08-21_07_14_50.png"/>
          <p:cNvPicPr>
            <a:picLocks noChangeAspect="1"/>
          </p:cNvPicPr>
          <p:nvPr/>
        </p:nvPicPr>
        <p:blipFill>
          <a:blip r:embed="rId2"/>
          <a:stretch>
            <a:fillRect/>
          </a:stretch>
        </p:blipFill>
        <p:spPr>
          <a:xfrm>
            <a:off x="285720" y="1571612"/>
            <a:ext cx="8458222" cy="5286388"/>
          </a:xfrm>
          <a:prstGeom prst="rect">
            <a:avLst/>
          </a:prstGeom>
        </p:spPr>
      </p:pic>
      <p:sp>
        <p:nvSpPr>
          <p:cNvPr id="4" name="TextBox 3"/>
          <p:cNvSpPr txBox="1"/>
          <p:nvPr/>
        </p:nvSpPr>
        <p:spPr>
          <a:xfrm>
            <a:off x="0" y="357166"/>
            <a:ext cx="9144000" cy="584775"/>
          </a:xfrm>
          <a:prstGeom prst="rect">
            <a:avLst/>
          </a:prstGeom>
          <a:noFill/>
        </p:spPr>
        <p:txBody>
          <a:bodyPr wrap="square" rtlCol="0">
            <a:spAutoFit/>
          </a:bodyPr>
          <a:lstStyle/>
          <a:p>
            <a:r>
              <a:rPr lang="en-US" sz="3200" dirty="0" smtClean="0"/>
              <a:t>Screenshot of the vulnerabilities found by OWASP ZAP</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2-08-21_07_12_58.png"/>
          <p:cNvPicPr>
            <a:picLocks noChangeAspect="1"/>
          </p:cNvPicPr>
          <p:nvPr/>
        </p:nvPicPr>
        <p:blipFill>
          <a:blip r:embed="rId2"/>
          <a:stretch>
            <a:fillRect/>
          </a:stretch>
        </p:blipFill>
        <p:spPr>
          <a:xfrm>
            <a:off x="214282" y="1375136"/>
            <a:ext cx="8429718" cy="5268574"/>
          </a:xfrm>
          <a:prstGeom prst="rect">
            <a:avLst/>
          </a:prstGeom>
        </p:spPr>
      </p:pic>
      <p:sp>
        <p:nvSpPr>
          <p:cNvPr id="4" name="TextBox 3"/>
          <p:cNvSpPr txBox="1"/>
          <p:nvPr/>
        </p:nvSpPr>
        <p:spPr>
          <a:xfrm>
            <a:off x="0" y="571480"/>
            <a:ext cx="9144000" cy="584775"/>
          </a:xfrm>
          <a:prstGeom prst="rect">
            <a:avLst/>
          </a:prstGeom>
          <a:noFill/>
        </p:spPr>
        <p:txBody>
          <a:bodyPr wrap="square" rtlCol="0">
            <a:spAutoFit/>
          </a:bodyPr>
          <a:lstStyle/>
          <a:p>
            <a:r>
              <a:rPr lang="en-US" sz="3200" dirty="0" smtClean="0">
                <a:latin typeface="Arial Narrow" pitchFamily="34" charset="0"/>
              </a:rPr>
              <a:t>Screenshot 1 of report generated by OWASP ZAP </a:t>
            </a:r>
            <a:endParaRPr lang="en-US" sz="3200" dirty="0">
              <a:latin typeface="Arial Narrow"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2-08-21_07_13_40.png"/>
          <p:cNvPicPr>
            <a:picLocks noChangeAspect="1"/>
          </p:cNvPicPr>
          <p:nvPr/>
        </p:nvPicPr>
        <p:blipFill>
          <a:blip r:embed="rId2"/>
          <a:stretch>
            <a:fillRect/>
          </a:stretch>
        </p:blipFill>
        <p:spPr>
          <a:xfrm>
            <a:off x="214250" y="1419786"/>
            <a:ext cx="8429716" cy="5268573"/>
          </a:xfrm>
          <a:prstGeom prst="rect">
            <a:avLst/>
          </a:prstGeom>
        </p:spPr>
      </p:pic>
      <p:sp>
        <p:nvSpPr>
          <p:cNvPr id="5" name="TextBox 4"/>
          <p:cNvSpPr txBox="1"/>
          <p:nvPr/>
        </p:nvSpPr>
        <p:spPr>
          <a:xfrm>
            <a:off x="0" y="214290"/>
            <a:ext cx="9144000" cy="584775"/>
          </a:xfrm>
          <a:prstGeom prst="rect">
            <a:avLst/>
          </a:prstGeom>
          <a:noFill/>
        </p:spPr>
        <p:txBody>
          <a:bodyPr wrap="square" rtlCol="0">
            <a:spAutoFit/>
          </a:bodyPr>
          <a:lstStyle/>
          <a:p>
            <a:r>
              <a:rPr lang="en-US" sz="3200" dirty="0" smtClean="0">
                <a:latin typeface="Bahnschrift Condensed" pitchFamily="34" charset="0"/>
              </a:rPr>
              <a:t>Screenshot 2 of report generated by OWASP ZAP</a:t>
            </a:r>
            <a:endParaRPr lang="en-US" sz="3200" dirty="0">
              <a:latin typeface="Bahnschrift Condensed"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noFill/>
        </p:spPr>
        <p:txBody>
          <a:bodyPr wrap="square" rtlCol="0">
            <a:spAutoFit/>
          </a:bodyPr>
          <a:lstStyle/>
          <a:p>
            <a:r>
              <a:rPr lang="en-US" sz="3600" dirty="0" smtClean="0">
                <a:latin typeface="Baskerville Old Face" pitchFamily="18" charset="0"/>
                <a:ea typeface="Arial Unicode MS" pitchFamily="34" charset="-128"/>
                <a:cs typeface="Arial Unicode MS" pitchFamily="34" charset="-128"/>
              </a:rPr>
              <a:t>Report</a:t>
            </a:r>
            <a:r>
              <a:rPr lang="en-US" dirty="0" smtClean="0"/>
              <a:t> </a:t>
            </a:r>
            <a:endParaRPr lang="en-US" dirty="0"/>
          </a:p>
        </p:txBody>
      </p:sp>
      <p:sp>
        <p:nvSpPr>
          <p:cNvPr id="5" name="TextBox 4"/>
          <p:cNvSpPr txBox="1"/>
          <p:nvPr/>
        </p:nvSpPr>
        <p:spPr>
          <a:xfrm>
            <a:off x="0" y="928670"/>
            <a:ext cx="9144000" cy="5632311"/>
          </a:xfrm>
          <a:prstGeom prst="rect">
            <a:avLst/>
          </a:prstGeom>
          <a:noFill/>
        </p:spPr>
        <p:txBody>
          <a:bodyPr wrap="square" rtlCol="0">
            <a:spAutoFit/>
          </a:bodyPr>
          <a:lstStyle/>
          <a:p>
            <a:r>
              <a:rPr lang="en-US" sz="2000" dirty="0" smtClean="0">
                <a:latin typeface="Bauhaus 93" pitchFamily="82" charset="0"/>
                <a:cs typeface="Arial" pitchFamily="34" charset="0"/>
              </a:rPr>
              <a:t>Title</a:t>
            </a:r>
            <a:r>
              <a:rPr lang="en-US" sz="2000" dirty="0" smtClean="0">
                <a:latin typeface="Arial" pitchFamily="34" charset="0"/>
                <a:cs typeface="Arial" pitchFamily="34" charset="0"/>
              </a:rPr>
              <a:t> : </a:t>
            </a:r>
            <a:r>
              <a:rPr lang="en-US" sz="2000" dirty="0" smtClean="0">
                <a:latin typeface="Bookman Old Style" pitchFamily="18" charset="0"/>
                <a:cs typeface="Arial" pitchFamily="34" charset="0"/>
              </a:rPr>
              <a:t>Vulnerable JS Library</a:t>
            </a:r>
          </a:p>
          <a:p>
            <a:endParaRPr lang="en-US" sz="2000" dirty="0" smtClean="0">
              <a:latin typeface="Arial" pitchFamily="34" charset="0"/>
              <a:cs typeface="Arial" pitchFamily="34" charset="0"/>
            </a:endParaRPr>
          </a:p>
          <a:p>
            <a:r>
              <a:rPr lang="en-US" sz="2000" dirty="0" smtClean="0">
                <a:latin typeface="Bauhaus 93" pitchFamily="82" charset="0"/>
                <a:cs typeface="Arial" pitchFamily="34" charset="0"/>
              </a:rPr>
              <a:t>Domain</a:t>
            </a:r>
            <a:r>
              <a:rPr lang="en-US" sz="2000" dirty="0" smtClean="0">
                <a:latin typeface="Arial" pitchFamily="34" charset="0"/>
                <a:cs typeface="Arial" pitchFamily="34" charset="0"/>
              </a:rPr>
              <a:t> </a:t>
            </a:r>
            <a:r>
              <a:rPr lang="en-US" sz="2000" dirty="0" smtClean="0">
                <a:latin typeface="Bookman Old Style" pitchFamily="18" charset="0"/>
                <a:cs typeface="Arial" pitchFamily="34" charset="0"/>
              </a:rPr>
              <a:t>: </a:t>
            </a:r>
            <a:r>
              <a:rPr lang="en-US" sz="2000" dirty="0" smtClean="0">
                <a:latin typeface="Bookman Old Style" pitchFamily="18" charset="0"/>
                <a:cs typeface="Arial" pitchFamily="34" charset="0"/>
                <a:hlinkClick r:id="rId2"/>
              </a:rPr>
              <a:t>http://zero.webappsecurity.com</a:t>
            </a:r>
            <a:endParaRPr lang="en-US" sz="2000" dirty="0" smtClean="0">
              <a:latin typeface="Bookman Old Style" pitchFamily="18" charset="0"/>
              <a:cs typeface="Arial" pitchFamily="34" charset="0"/>
            </a:endParaRPr>
          </a:p>
          <a:p>
            <a:endParaRPr lang="en-US" sz="2000" dirty="0" smtClean="0">
              <a:latin typeface="Bauhaus 93" pitchFamily="82" charset="0"/>
              <a:cs typeface="Arial" pitchFamily="34" charset="0"/>
            </a:endParaRPr>
          </a:p>
          <a:p>
            <a:r>
              <a:rPr lang="en-US" sz="2000" dirty="0" smtClean="0">
                <a:latin typeface="Bauhaus 93" pitchFamily="82" charset="0"/>
                <a:cs typeface="Arial" pitchFamily="34" charset="0"/>
              </a:rPr>
              <a:t>Sub – domain </a:t>
            </a:r>
            <a:r>
              <a:rPr lang="en-US" sz="2000" dirty="0" smtClean="0">
                <a:latin typeface="Arial" pitchFamily="34" charset="0"/>
                <a:cs typeface="Arial" pitchFamily="34" charset="0"/>
              </a:rPr>
              <a:t>: </a:t>
            </a:r>
            <a:r>
              <a:rPr lang="en-US" sz="2000" dirty="0" smtClean="0">
                <a:latin typeface="Bookman Old Style" pitchFamily="18" charset="0"/>
                <a:cs typeface="Arial" pitchFamily="34" charset="0"/>
                <a:hlinkClick r:id="rId3"/>
              </a:rPr>
              <a:t>http</a:t>
            </a:r>
            <a:r>
              <a:rPr lang="en-US" sz="2000" dirty="0" smtClean="0">
                <a:latin typeface="Bookman Old Style" pitchFamily="18" charset="0"/>
                <a:cs typeface="Arial" pitchFamily="34" charset="0"/>
                <a:hlinkClick r:id="rId3"/>
              </a:rPr>
              <a:t>://zero.webappsecurity.com/resources/js/jquery-1.8.2.min.js</a:t>
            </a:r>
            <a:endParaRPr lang="en-US" sz="2000" dirty="0" smtClean="0">
              <a:latin typeface="Bookman Old Style" pitchFamily="18" charset="0"/>
              <a:cs typeface="Arial" pitchFamily="34" charset="0"/>
            </a:endParaRPr>
          </a:p>
          <a:p>
            <a:endParaRPr lang="en-US" sz="2000" dirty="0" smtClean="0">
              <a:latin typeface="Bauhaus 93" pitchFamily="82" charset="0"/>
              <a:cs typeface="Arial" pitchFamily="34" charset="0"/>
            </a:endParaRPr>
          </a:p>
          <a:p>
            <a:r>
              <a:rPr lang="en-US" sz="2000" dirty="0" smtClean="0">
                <a:latin typeface="Bauhaus 93" pitchFamily="82" charset="0"/>
                <a:cs typeface="Arial" pitchFamily="34" charset="0"/>
              </a:rPr>
              <a:t>Tools Used </a:t>
            </a:r>
            <a:r>
              <a:rPr lang="en-US" sz="2000" dirty="0" smtClean="0">
                <a:latin typeface="Arial" pitchFamily="34" charset="0"/>
                <a:cs typeface="Arial" pitchFamily="34" charset="0"/>
              </a:rPr>
              <a:t>: </a:t>
            </a:r>
            <a:r>
              <a:rPr lang="en-US" sz="2000" dirty="0" smtClean="0">
                <a:latin typeface="Bookman Old Style" pitchFamily="18" charset="0"/>
                <a:cs typeface="Arial" pitchFamily="34" charset="0"/>
              </a:rPr>
              <a:t>Linux 7.1, OWASP ZAP, </a:t>
            </a:r>
            <a:r>
              <a:rPr lang="en-US" sz="2000" dirty="0" err="1" smtClean="0">
                <a:latin typeface="Bookman Old Style" pitchFamily="18" charset="0"/>
                <a:cs typeface="Arial" pitchFamily="34" charset="0"/>
              </a:rPr>
              <a:t>Wifi</a:t>
            </a:r>
            <a:endParaRPr lang="en-US" sz="2000" dirty="0" smtClean="0">
              <a:latin typeface="Bookman Old Style" pitchFamily="18" charset="0"/>
              <a:cs typeface="Arial" pitchFamily="34" charset="0"/>
            </a:endParaRPr>
          </a:p>
          <a:p>
            <a:endParaRPr lang="en-US" sz="2000" dirty="0" smtClean="0">
              <a:latin typeface="Arial" pitchFamily="34" charset="0"/>
              <a:cs typeface="Arial" pitchFamily="34" charset="0"/>
            </a:endParaRPr>
          </a:p>
          <a:p>
            <a:r>
              <a:rPr lang="en-US" sz="2000" dirty="0" smtClean="0">
                <a:latin typeface="Bauhaus 93" pitchFamily="82" charset="0"/>
                <a:cs typeface="Arial" pitchFamily="34" charset="0"/>
              </a:rPr>
              <a:t>Description </a:t>
            </a:r>
            <a:r>
              <a:rPr lang="en-US" sz="2000" dirty="0" smtClean="0">
                <a:latin typeface="Arial" pitchFamily="34" charset="0"/>
                <a:cs typeface="Arial" pitchFamily="34" charset="0"/>
              </a:rPr>
              <a:t>:  </a:t>
            </a:r>
            <a:r>
              <a:rPr lang="en-US" sz="2000" dirty="0" smtClean="0">
                <a:latin typeface="Bookman Old Style" pitchFamily="18" charset="0"/>
                <a:cs typeface="Arial" pitchFamily="34" charset="0"/>
              </a:rPr>
              <a:t>Vulnerability is found on the JS Library. The library </a:t>
            </a:r>
            <a:r>
              <a:rPr lang="en-US" sz="2000" dirty="0" err="1" smtClean="0">
                <a:latin typeface="Bookman Old Style" pitchFamily="18" charset="0"/>
                <a:cs typeface="Arial" pitchFamily="34" charset="0"/>
              </a:rPr>
              <a:t>jquery</a:t>
            </a:r>
            <a:r>
              <a:rPr lang="en-US" sz="2000" dirty="0" smtClean="0">
                <a:latin typeface="Bookman Old Style" pitchFamily="18" charset="0"/>
                <a:cs typeface="Arial" pitchFamily="34" charset="0"/>
              </a:rPr>
              <a:t>, version 1.8.2 is vulnerable.</a:t>
            </a:r>
          </a:p>
          <a:p>
            <a:endParaRPr lang="en-US" sz="2000" dirty="0" smtClean="0">
              <a:latin typeface="Arial" pitchFamily="34" charset="0"/>
              <a:cs typeface="Arial" pitchFamily="34" charset="0"/>
            </a:endParaRPr>
          </a:p>
          <a:p>
            <a:r>
              <a:rPr lang="en-US" sz="2000" dirty="0" smtClean="0">
                <a:latin typeface="Bauhaus 93" pitchFamily="82" charset="0"/>
                <a:cs typeface="Arial" pitchFamily="34" charset="0"/>
              </a:rPr>
              <a:t>Solution</a:t>
            </a:r>
            <a:r>
              <a:rPr lang="en-US" sz="2000" dirty="0" smtClean="0">
                <a:latin typeface="Arial" pitchFamily="34" charset="0"/>
                <a:cs typeface="Arial" pitchFamily="34" charset="0"/>
              </a:rPr>
              <a:t> : </a:t>
            </a:r>
            <a:r>
              <a:rPr lang="en-US" sz="2000" dirty="0" smtClean="0">
                <a:latin typeface="Bookman Old Style" pitchFamily="18" charset="0"/>
                <a:cs typeface="Arial" pitchFamily="34" charset="0"/>
              </a:rPr>
              <a:t>The vulnerability found on the library </a:t>
            </a:r>
            <a:r>
              <a:rPr lang="en-US" sz="2000" dirty="0" err="1" smtClean="0">
                <a:latin typeface="Bookman Old Style" pitchFamily="18" charset="0"/>
                <a:cs typeface="Arial" pitchFamily="34" charset="0"/>
              </a:rPr>
              <a:t>jquery</a:t>
            </a:r>
            <a:r>
              <a:rPr lang="en-US" sz="2000" dirty="0" smtClean="0">
                <a:latin typeface="Bookman Old Style" pitchFamily="18" charset="0"/>
                <a:cs typeface="Arial" pitchFamily="34" charset="0"/>
              </a:rPr>
              <a:t> can be resolved by installing the latest version of </a:t>
            </a:r>
            <a:r>
              <a:rPr lang="en-US" sz="2000" dirty="0" err="1" smtClean="0">
                <a:latin typeface="Bookman Old Style" pitchFamily="18" charset="0"/>
                <a:cs typeface="Arial" pitchFamily="34" charset="0"/>
              </a:rPr>
              <a:t>jquery</a:t>
            </a:r>
            <a:r>
              <a:rPr lang="en-US" sz="2000" dirty="0" smtClean="0">
                <a:latin typeface="Bookman Old Style" pitchFamily="18" charset="0"/>
                <a:cs typeface="Arial" pitchFamily="34" charset="0"/>
              </a:rPr>
              <a:t>, version 3.6.0</a:t>
            </a:r>
          </a:p>
          <a:p>
            <a:endParaRPr lang="en-US" sz="2000" dirty="0" smtClean="0">
              <a:latin typeface="Arial" pitchFamily="34" charset="0"/>
              <a:cs typeface="Arial" pitchFamily="34" charset="0"/>
            </a:endParaRPr>
          </a:p>
          <a:p>
            <a:r>
              <a:rPr lang="en-US" sz="2000" dirty="0" smtClean="0">
                <a:latin typeface="Bauhaus 93" pitchFamily="82" charset="0"/>
                <a:cs typeface="Arial" pitchFamily="34" charset="0"/>
              </a:rPr>
              <a:t>Reference</a:t>
            </a:r>
            <a:r>
              <a:rPr lang="en-US" sz="2000" dirty="0" smtClean="0">
                <a:latin typeface="Arial" pitchFamily="34" charset="0"/>
                <a:cs typeface="Arial" pitchFamily="34" charset="0"/>
              </a:rPr>
              <a:t> :  </a:t>
            </a:r>
            <a:r>
              <a:rPr lang="en-US" sz="2000" dirty="0" smtClean="0">
                <a:latin typeface="Bookman Old Style" pitchFamily="18" charset="0"/>
                <a:cs typeface="Arial" pitchFamily="34" charset="0"/>
                <a:hlinkClick r:id="rId4"/>
              </a:rPr>
              <a:t>https://nvd.nst.gov/vuln/detail/CVE-2012-6708</a:t>
            </a:r>
            <a:endParaRPr lang="en-US" sz="2000" dirty="0" smtClean="0">
              <a:latin typeface="Bookman Old Style" pitchFamily="18" charset="0"/>
              <a:cs typeface="Arial" pitchFamily="34" charset="0"/>
            </a:endParaRPr>
          </a:p>
          <a:p>
            <a:r>
              <a:rPr lang="en-US" sz="2000" dirty="0" smtClean="0">
                <a:latin typeface="Bookman Old Style" pitchFamily="18" charset="0"/>
                <a:cs typeface="Arial" pitchFamily="34" charset="0"/>
              </a:rPr>
              <a:t>                      </a:t>
            </a:r>
            <a:r>
              <a:rPr lang="en-US" sz="2000" dirty="0" smtClean="0">
                <a:latin typeface="Bookman Old Style" pitchFamily="18" charset="0"/>
                <a:cs typeface="Arial" pitchFamily="34" charset="0"/>
                <a:hlinkClick r:id="rId5"/>
              </a:rPr>
              <a:t>https://github.com/jquery/jquery/issues/2432</a:t>
            </a:r>
            <a:endParaRPr lang="en-US" sz="2000" dirty="0" smtClean="0">
              <a:latin typeface="Bookman Old Style" pitchFamily="18" charset="0"/>
              <a:cs typeface="Arial" pitchFamily="34" charset="0"/>
            </a:endParaRPr>
          </a:p>
          <a:p>
            <a:r>
              <a:rPr lang="en-US" sz="2000" dirty="0" smtClean="0">
                <a:latin typeface="Bookman Old Style" pitchFamily="18" charset="0"/>
                <a:cs typeface="Arial" pitchFamily="34" charset="0"/>
              </a:rPr>
              <a:t>                      http://research.insecurelabs.org/jquery/test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246</TotalTime>
  <Words>519</Words>
  <Application>Microsoft Office PowerPoint</Application>
  <PresentationFormat>On-screen Show (4:3)</PresentationFormat>
  <Paragraphs>69</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30</cp:revision>
  <dcterms:created xsi:type="dcterms:W3CDTF">2022-08-21T10:48:21Z</dcterms:created>
  <dcterms:modified xsi:type="dcterms:W3CDTF">2022-08-22T05:45:57Z</dcterms:modified>
</cp:coreProperties>
</file>