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2" autoAdjust="0"/>
    <p:restoredTop sz="94660"/>
  </p:normalViewPr>
  <p:slideViewPr>
    <p:cSldViewPr snapToGrid="0">
      <p:cViewPr varScale="1">
        <p:scale>
          <a:sx n="92" d="100"/>
          <a:sy n="92" d="100"/>
        </p:scale>
        <p:origin x="51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D997F9C-2A29-4767-ACB2-A681C1CA90CF}" type="datetimeFigureOut">
              <a:rPr lang="es-MX" smtClean="0"/>
              <a:t>05/06/2018</a:t>
            </a:fld>
            <a:endParaRPr lang="es-MX"/>
          </a:p>
        </p:txBody>
      </p:sp>
      <p:sp>
        <p:nvSpPr>
          <p:cNvPr id="5" name="Footer Placeholder 4"/>
          <p:cNvSpPr>
            <a:spLocks noGrp="1"/>
          </p:cNvSpPr>
          <p:nvPr>
            <p:ph type="ftr" sz="quarter" idx="11"/>
          </p:nvPr>
        </p:nvSpPr>
        <p:spPr>
          <a:xfrm>
            <a:off x="2416500" y="329307"/>
            <a:ext cx="4973915" cy="309201"/>
          </a:xfrm>
        </p:spPr>
        <p:txBody>
          <a:bodyPr/>
          <a:lstStyle/>
          <a:p>
            <a:endParaRPr lang="es-MX"/>
          </a:p>
        </p:txBody>
      </p:sp>
      <p:sp>
        <p:nvSpPr>
          <p:cNvPr id="6" name="Slide Number Placeholder 5"/>
          <p:cNvSpPr>
            <a:spLocks noGrp="1"/>
          </p:cNvSpPr>
          <p:nvPr>
            <p:ph type="sldNum" sz="quarter" idx="12"/>
          </p:nvPr>
        </p:nvSpPr>
        <p:spPr>
          <a:xfrm>
            <a:off x="1437664" y="798973"/>
            <a:ext cx="811019" cy="503578"/>
          </a:xfrm>
        </p:spPr>
        <p:txBody>
          <a:bodyPr/>
          <a:lstStyle/>
          <a:p>
            <a:fld id="{286CF762-0C51-4C80-8E77-5E12D3323F67}" type="slidenum">
              <a:rPr lang="es-MX" smtClean="0"/>
              <a:t>‹Nº›</a:t>
            </a:fld>
            <a:endParaRPr lang="es-MX"/>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7041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997F9C-2A29-4767-ACB2-A681C1CA90CF}" type="datetimeFigureOut">
              <a:rPr lang="es-MX" smtClean="0"/>
              <a:t>05/06/2018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86CF762-0C51-4C80-8E77-5E12D3323F67}" type="slidenum">
              <a:rPr lang="es-MX" smtClean="0"/>
              <a:t>‹Nº›</a:t>
            </a:fld>
            <a:endParaRPr lang="es-MX"/>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928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997F9C-2A29-4767-ACB2-A681C1CA90CF}" type="datetimeFigureOut">
              <a:rPr lang="es-MX" smtClean="0"/>
              <a:t>05/06/2018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86CF762-0C51-4C80-8E77-5E12D3323F67}" type="slidenum">
              <a:rPr lang="es-MX" smtClean="0"/>
              <a:t>‹Nº›</a:t>
            </a:fld>
            <a:endParaRPr lang="es-MX"/>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7495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997F9C-2A29-4767-ACB2-A681C1CA90CF}" type="datetimeFigureOut">
              <a:rPr lang="es-MX" smtClean="0"/>
              <a:t>05/06/2018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86CF762-0C51-4C80-8E77-5E12D3323F67}" type="slidenum">
              <a:rPr lang="es-MX" smtClean="0"/>
              <a:t>‹Nº›</a:t>
            </a:fld>
            <a:endParaRPr lang="es-MX"/>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4000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0D997F9C-2A29-4767-ACB2-A681C1CA90CF}" type="datetimeFigureOut">
              <a:rPr lang="es-MX" smtClean="0"/>
              <a:t>05/06/2018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86CF762-0C51-4C80-8E77-5E12D3323F67}" type="slidenum">
              <a:rPr lang="es-MX" smtClean="0"/>
              <a:t>‹Nº›</a:t>
            </a:fld>
            <a:endParaRPr lang="es-MX"/>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9513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D997F9C-2A29-4767-ACB2-A681C1CA90CF}" type="datetimeFigureOut">
              <a:rPr lang="es-MX" smtClean="0"/>
              <a:t>05/06/2018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86CF762-0C51-4C80-8E77-5E12D3323F67}" type="slidenum">
              <a:rPr lang="es-MX" smtClean="0"/>
              <a:t>‹Nº›</a:t>
            </a:fld>
            <a:endParaRPr lang="es-MX"/>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4533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D997F9C-2A29-4767-ACB2-A681C1CA90CF}" type="datetimeFigureOut">
              <a:rPr lang="es-MX" smtClean="0"/>
              <a:t>05/06/2018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286CF762-0C51-4C80-8E77-5E12D3323F67}" type="slidenum">
              <a:rPr lang="es-MX" smtClean="0"/>
              <a:t>‹Nº›</a:t>
            </a:fld>
            <a:endParaRPr lang="es-MX"/>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1020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D997F9C-2A29-4767-ACB2-A681C1CA90CF}" type="datetimeFigureOut">
              <a:rPr lang="es-MX" smtClean="0"/>
              <a:t>05/06/2018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286CF762-0C51-4C80-8E77-5E12D3323F67}" type="slidenum">
              <a:rPr lang="es-MX" smtClean="0"/>
              <a:t>‹Nº›</a:t>
            </a:fld>
            <a:endParaRPr lang="es-MX"/>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0990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97F9C-2A29-4767-ACB2-A681C1CA90CF}" type="datetimeFigureOut">
              <a:rPr lang="es-MX" smtClean="0"/>
              <a:t>05/06/2018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286CF762-0C51-4C80-8E77-5E12D3323F67}" type="slidenum">
              <a:rPr lang="es-MX" smtClean="0"/>
              <a:t>‹Nº›</a:t>
            </a:fld>
            <a:endParaRPr lang="es-MX"/>
          </a:p>
        </p:txBody>
      </p:sp>
    </p:spTree>
    <p:extLst>
      <p:ext uri="{BB962C8B-B14F-4D97-AF65-F5344CB8AC3E}">
        <p14:creationId xmlns:p14="http://schemas.microsoft.com/office/powerpoint/2010/main" val="409262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D997F9C-2A29-4767-ACB2-A681C1CA90CF}" type="datetimeFigureOut">
              <a:rPr lang="es-MX" smtClean="0"/>
              <a:t>05/06/2018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86CF762-0C51-4C80-8E77-5E12D3323F67}" type="slidenum">
              <a:rPr lang="es-MX" smtClean="0"/>
              <a:t>‹Nº›</a:t>
            </a:fld>
            <a:endParaRPr lang="es-MX"/>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8803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D997F9C-2A29-4767-ACB2-A681C1CA90CF}" type="datetimeFigureOut">
              <a:rPr lang="es-MX" smtClean="0"/>
              <a:t>05/06/2018</a:t>
            </a:fld>
            <a:endParaRPr lang="es-MX"/>
          </a:p>
        </p:txBody>
      </p:sp>
      <p:sp>
        <p:nvSpPr>
          <p:cNvPr id="6" name="Footer Placeholder 5"/>
          <p:cNvSpPr>
            <a:spLocks noGrp="1"/>
          </p:cNvSpPr>
          <p:nvPr>
            <p:ph type="ftr" sz="quarter" idx="11"/>
          </p:nvPr>
        </p:nvSpPr>
        <p:spPr>
          <a:xfrm>
            <a:off x="1447382" y="318640"/>
            <a:ext cx="5541004" cy="320931"/>
          </a:xfrm>
        </p:spPr>
        <p:txBody>
          <a:bodyPr/>
          <a:lstStyle/>
          <a:p>
            <a:endParaRPr lang="es-MX"/>
          </a:p>
        </p:txBody>
      </p:sp>
      <p:sp>
        <p:nvSpPr>
          <p:cNvPr id="7" name="Slide Number Placeholder 6"/>
          <p:cNvSpPr>
            <a:spLocks noGrp="1"/>
          </p:cNvSpPr>
          <p:nvPr>
            <p:ph type="sldNum" sz="quarter" idx="12"/>
          </p:nvPr>
        </p:nvSpPr>
        <p:spPr/>
        <p:txBody>
          <a:bodyPr/>
          <a:lstStyle/>
          <a:p>
            <a:fld id="{286CF762-0C51-4C80-8E77-5E12D3323F67}" type="slidenum">
              <a:rPr lang="es-MX" smtClean="0"/>
              <a:t>‹Nº›</a:t>
            </a:fld>
            <a:endParaRPr lang="es-MX"/>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3954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D997F9C-2A29-4767-ACB2-A681C1CA90CF}" type="datetimeFigureOut">
              <a:rPr lang="es-MX" smtClean="0"/>
              <a:t>05/06/2018</a:t>
            </a:fld>
            <a:endParaRPr lang="es-MX"/>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86CF762-0C51-4C80-8E77-5E12D3323F67}" type="slidenum">
              <a:rPr lang="es-MX" smtClean="0"/>
              <a:t>‹Nº›</a:t>
            </a:fld>
            <a:endParaRPr lang="es-MX"/>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345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Universidad Tecnológica de </a:t>
            </a:r>
            <a:r>
              <a:rPr lang="es-MX" dirty="0" err="1" smtClean="0"/>
              <a:t>tulancingo</a:t>
            </a:r>
            <a:endParaRPr lang="es-MX" dirty="0"/>
          </a:p>
        </p:txBody>
      </p:sp>
      <p:sp>
        <p:nvSpPr>
          <p:cNvPr id="3" name="Marcador de contenido 2"/>
          <p:cNvSpPr>
            <a:spLocks noGrp="1"/>
          </p:cNvSpPr>
          <p:nvPr>
            <p:ph idx="1"/>
          </p:nvPr>
        </p:nvSpPr>
        <p:spPr>
          <a:xfrm>
            <a:off x="1451579" y="3065214"/>
            <a:ext cx="9603275" cy="3450613"/>
          </a:xfrm>
        </p:spPr>
        <p:txBody>
          <a:bodyPr>
            <a:normAutofit/>
          </a:bodyPr>
          <a:lstStyle/>
          <a:p>
            <a:r>
              <a:rPr lang="es-MX" sz="2800" dirty="0" smtClean="0"/>
              <a:t>Isaías Manuel Aranda Leal</a:t>
            </a:r>
          </a:p>
          <a:p>
            <a:r>
              <a:rPr lang="es-MX" sz="2800" dirty="0" smtClean="0"/>
              <a:t>Juan Pablo Durán Rendón</a:t>
            </a:r>
          </a:p>
          <a:p>
            <a:endParaRPr lang="es-MX" sz="2800" dirty="0"/>
          </a:p>
          <a:p>
            <a:pPr marL="0" indent="0">
              <a:buNone/>
            </a:pPr>
            <a:r>
              <a:rPr lang="es-MX" sz="2800" dirty="0" smtClean="0"/>
              <a:t>    TIC - 32</a:t>
            </a:r>
            <a:endParaRPr lang="es-MX" sz="2800" dirty="0"/>
          </a:p>
        </p:txBody>
      </p:sp>
    </p:spTree>
    <p:extLst>
      <p:ext uri="{BB962C8B-B14F-4D97-AF65-F5344CB8AC3E}">
        <p14:creationId xmlns:p14="http://schemas.microsoft.com/office/powerpoint/2010/main" val="3923344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F43C204-7D49-4273-A693-A392D043FA18}"/>
              </a:ext>
            </a:extLst>
          </p:cNvPr>
          <p:cNvSpPr>
            <a:spLocks noGrp="1"/>
          </p:cNvSpPr>
          <p:nvPr>
            <p:ph type="title"/>
          </p:nvPr>
        </p:nvSpPr>
        <p:spPr/>
        <p:txBody>
          <a:bodyPr/>
          <a:lstStyle/>
          <a:p>
            <a:r>
              <a:rPr lang="es-MX" dirty="0"/>
              <a:t>Estudio de Factibilidad</a:t>
            </a:r>
          </a:p>
        </p:txBody>
      </p:sp>
      <p:sp>
        <p:nvSpPr>
          <p:cNvPr id="3" name="Marcador de contenido 2">
            <a:extLst>
              <a:ext uri="{FF2B5EF4-FFF2-40B4-BE49-F238E27FC236}">
                <a16:creationId xmlns:a16="http://schemas.microsoft.com/office/drawing/2014/main" xmlns="" id="{F2667CB0-6A8E-4426-8029-8D85E87B3096}"/>
              </a:ext>
            </a:extLst>
          </p:cNvPr>
          <p:cNvSpPr>
            <a:spLocks noGrp="1"/>
          </p:cNvSpPr>
          <p:nvPr>
            <p:ph idx="1"/>
          </p:nvPr>
        </p:nvSpPr>
        <p:spPr/>
        <p:txBody>
          <a:bodyPr/>
          <a:lstStyle/>
          <a:p>
            <a:r>
              <a:rPr lang="es-MX" dirty="0"/>
              <a:t>Técnica: No factible ya que no se cuenta con el espacio para implementación de PC</a:t>
            </a:r>
            <a:br>
              <a:rPr lang="es-MX" dirty="0"/>
            </a:br>
            <a:endParaRPr lang="es-MX" dirty="0"/>
          </a:p>
          <a:p>
            <a:r>
              <a:rPr lang="es-MX" dirty="0"/>
              <a:t>Operativa: Factible pues las empleadas como la dueña conocerán el sistema.</a:t>
            </a:r>
            <a:br>
              <a:rPr lang="es-MX" dirty="0"/>
            </a:br>
            <a:endParaRPr lang="es-MX" dirty="0"/>
          </a:p>
          <a:p>
            <a:r>
              <a:rPr lang="es-MX" dirty="0"/>
              <a:t>Económica: Factible ya que se cuenta con el recurso para la implementación </a:t>
            </a:r>
          </a:p>
        </p:txBody>
      </p:sp>
    </p:spTree>
    <p:extLst>
      <p:ext uri="{BB962C8B-B14F-4D97-AF65-F5344CB8AC3E}">
        <p14:creationId xmlns:p14="http://schemas.microsoft.com/office/powerpoint/2010/main" val="2035060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9D62506-14C0-40F3-986F-6811963AC80E}"/>
              </a:ext>
            </a:extLst>
          </p:cNvPr>
          <p:cNvSpPr>
            <a:spLocks noGrp="1"/>
          </p:cNvSpPr>
          <p:nvPr>
            <p:ph type="title"/>
          </p:nvPr>
        </p:nvSpPr>
        <p:spPr/>
        <p:txBody>
          <a:bodyPr/>
          <a:lstStyle/>
          <a:p>
            <a:r>
              <a:rPr lang="es-MX" dirty="0"/>
              <a:t>Cronograma de actividades</a:t>
            </a:r>
          </a:p>
        </p:txBody>
      </p:sp>
      <p:graphicFrame>
        <p:nvGraphicFramePr>
          <p:cNvPr id="4" name="Marcador de contenido 3"/>
          <p:cNvGraphicFramePr>
            <a:graphicFrameLocks noGrp="1"/>
          </p:cNvGraphicFramePr>
          <p:nvPr>
            <p:ph idx="1"/>
          </p:nvPr>
        </p:nvGraphicFramePr>
        <p:xfrm>
          <a:off x="2099658" y="2016124"/>
          <a:ext cx="8307009" cy="3449640"/>
        </p:xfrm>
        <a:graphic>
          <a:graphicData uri="http://schemas.openxmlformats.org/drawingml/2006/table">
            <a:tbl>
              <a:tblPr>
                <a:tableStyleId>{5C22544A-7EE6-4342-B048-85BDC9FD1C3A}</a:tableStyleId>
              </a:tblPr>
              <a:tblGrid>
                <a:gridCol w="891467"/>
                <a:gridCol w="452698"/>
                <a:gridCol w="438769"/>
                <a:gridCol w="438769"/>
                <a:gridCol w="438769"/>
                <a:gridCol w="438769"/>
                <a:gridCol w="438769"/>
                <a:gridCol w="475333"/>
                <a:gridCol w="475333"/>
                <a:gridCol w="475333"/>
                <a:gridCol w="417875"/>
                <a:gridCol w="417875"/>
                <a:gridCol w="417875"/>
                <a:gridCol w="417875"/>
                <a:gridCol w="417875"/>
                <a:gridCol w="417875"/>
                <a:gridCol w="417875"/>
                <a:gridCol w="417875"/>
              </a:tblGrid>
              <a:tr h="114988">
                <a:tc rowSpan="2">
                  <a:txBody>
                    <a:bodyPr/>
                    <a:lstStyle/>
                    <a:p>
                      <a:pPr algn="ctr" fontAlgn="ctr"/>
                      <a:r>
                        <a:rPr lang="es-MX" sz="600" u="none" strike="noStrike" dirty="0">
                          <a:effectLst/>
                        </a:rPr>
                        <a:t>Actividad</a:t>
                      </a:r>
                      <a:endParaRPr lang="es-MX" sz="600" b="1" i="0" u="none" strike="noStrike" dirty="0">
                        <a:solidFill>
                          <a:srgbClr val="FFFFFF"/>
                        </a:solidFill>
                        <a:effectLst/>
                        <a:latin typeface="Calibri" panose="020F0502020204030204" pitchFamily="34" charset="0"/>
                      </a:endParaRPr>
                    </a:p>
                  </a:txBody>
                  <a:tcPr marL="5227" marR="5227" marT="5227" marB="0" anchor="ctr"/>
                </a:tc>
                <a:tc rowSpan="2">
                  <a:txBody>
                    <a:bodyPr/>
                    <a:lstStyle/>
                    <a:p>
                      <a:pPr algn="ctr" fontAlgn="ctr"/>
                      <a:r>
                        <a:rPr lang="es-MX" sz="600" u="none" strike="noStrike">
                          <a:effectLst/>
                        </a:rPr>
                        <a:t>Semanas</a:t>
                      </a:r>
                      <a:endParaRPr lang="es-MX" sz="600" b="1" i="0" u="none" strike="noStrike">
                        <a:solidFill>
                          <a:srgbClr val="FFFFFF"/>
                        </a:solidFill>
                        <a:effectLst/>
                        <a:latin typeface="Calibri" panose="020F0502020204030204" pitchFamily="34" charset="0"/>
                      </a:endParaRPr>
                    </a:p>
                  </a:txBody>
                  <a:tcPr marL="5227" marR="5227" marT="5227" marB="0" anchor="ctr"/>
                </a:tc>
                <a:tc gridSpan="16">
                  <a:txBody>
                    <a:bodyPr/>
                    <a:lstStyle/>
                    <a:p>
                      <a:pPr algn="ctr" fontAlgn="b"/>
                      <a:r>
                        <a:rPr lang="es-MX" sz="600" u="none" strike="noStrike">
                          <a:effectLst/>
                        </a:rPr>
                        <a:t>MESES</a:t>
                      </a:r>
                      <a:endParaRPr lang="es-MX" sz="600" b="1" i="0" u="none" strike="noStrike">
                        <a:solidFill>
                          <a:srgbClr val="FFFFFF"/>
                        </a:solidFill>
                        <a:effectLst/>
                        <a:latin typeface="Calibri" panose="020F0502020204030204" pitchFamily="34" charset="0"/>
                      </a:endParaRPr>
                    </a:p>
                  </a:txBody>
                  <a:tcPr marL="5227" marR="5227" marT="5227" marB="0" anchor="b"/>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r>
              <a:tr h="114988">
                <a:tc vMerge="1">
                  <a:txBody>
                    <a:bodyPr/>
                    <a:lstStyle/>
                    <a:p>
                      <a:endParaRPr lang="es-MX"/>
                    </a:p>
                  </a:txBody>
                  <a:tcPr/>
                </a:tc>
                <a:tc vMerge="1">
                  <a:txBody>
                    <a:bodyPr/>
                    <a:lstStyle/>
                    <a:p>
                      <a:endParaRPr lang="es-MX"/>
                    </a:p>
                  </a:txBody>
                  <a:tcPr/>
                </a:tc>
                <a:tc gridSpan="4">
                  <a:txBody>
                    <a:bodyPr/>
                    <a:lstStyle/>
                    <a:p>
                      <a:pPr algn="ctr" fontAlgn="b"/>
                      <a:r>
                        <a:rPr lang="es-MX" sz="600" u="none" strike="noStrike">
                          <a:effectLst/>
                        </a:rPr>
                        <a:t>Mayo</a:t>
                      </a:r>
                      <a:endParaRPr lang="es-MX" sz="600" b="1" i="0" u="none" strike="noStrike">
                        <a:solidFill>
                          <a:srgbClr val="FFFFFF"/>
                        </a:solidFill>
                        <a:effectLst/>
                        <a:latin typeface="Calibri" panose="020F0502020204030204" pitchFamily="34" charset="0"/>
                      </a:endParaRPr>
                    </a:p>
                  </a:txBody>
                  <a:tcPr marL="5227" marR="5227" marT="5227" marB="0" anchor="b"/>
                </a:tc>
                <a:tc hMerge="1">
                  <a:txBody>
                    <a:bodyPr/>
                    <a:lstStyle/>
                    <a:p>
                      <a:endParaRPr lang="es-MX"/>
                    </a:p>
                  </a:txBody>
                  <a:tcPr/>
                </a:tc>
                <a:tc hMerge="1">
                  <a:txBody>
                    <a:bodyPr/>
                    <a:lstStyle/>
                    <a:p>
                      <a:endParaRPr lang="es-MX"/>
                    </a:p>
                  </a:txBody>
                  <a:tcPr/>
                </a:tc>
                <a:tc hMerge="1">
                  <a:txBody>
                    <a:bodyPr/>
                    <a:lstStyle/>
                    <a:p>
                      <a:endParaRPr lang="es-MX"/>
                    </a:p>
                  </a:txBody>
                  <a:tcPr/>
                </a:tc>
                <a:tc gridSpan="4">
                  <a:txBody>
                    <a:bodyPr/>
                    <a:lstStyle/>
                    <a:p>
                      <a:pPr algn="ctr" fontAlgn="b"/>
                      <a:r>
                        <a:rPr lang="es-MX" sz="600" u="none" strike="noStrike">
                          <a:effectLst/>
                        </a:rPr>
                        <a:t>Junio</a:t>
                      </a:r>
                      <a:endParaRPr lang="es-MX" sz="600" b="1" i="0" u="none" strike="noStrike">
                        <a:solidFill>
                          <a:srgbClr val="FFFFFF"/>
                        </a:solidFill>
                        <a:effectLst/>
                        <a:latin typeface="Calibri" panose="020F0502020204030204" pitchFamily="34" charset="0"/>
                      </a:endParaRPr>
                    </a:p>
                  </a:txBody>
                  <a:tcPr marL="5227" marR="5227" marT="5227" marB="0" anchor="b"/>
                </a:tc>
                <a:tc hMerge="1">
                  <a:txBody>
                    <a:bodyPr/>
                    <a:lstStyle/>
                    <a:p>
                      <a:endParaRPr lang="es-MX"/>
                    </a:p>
                  </a:txBody>
                  <a:tcPr/>
                </a:tc>
                <a:tc hMerge="1">
                  <a:txBody>
                    <a:bodyPr/>
                    <a:lstStyle/>
                    <a:p>
                      <a:endParaRPr lang="es-MX"/>
                    </a:p>
                  </a:txBody>
                  <a:tcPr/>
                </a:tc>
                <a:tc hMerge="1">
                  <a:txBody>
                    <a:bodyPr/>
                    <a:lstStyle/>
                    <a:p>
                      <a:endParaRPr lang="es-MX"/>
                    </a:p>
                  </a:txBody>
                  <a:tcPr/>
                </a:tc>
                <a:tc gridSpan="4">
                  <a:txBody>
                    <a:bodyPr/>
                    <a:lstStyle/>
                    <a:p>
                      <a:pPr algn="ctr" fontAlgn="b"/>
                      <a:r>
                        <a:rPr lang="es-MX" sz="600" u="none" strike="noStrike">
                          <a:effectLst/>
                        </a:rPr>
                        <a:t>Julio</a:t>
                      </a:r>
                      <a:endParaRPr lang="es-MX" sz="600" b="1" i="0" u="none" strike="noStrike">
                        <a:solidFill>
                          <a:srgbClr val="FFFFFF"/>
                        </a:solidFill>
                        <a:effectLst/>
                        <a:latin typeface="Calibri" panose="020F0502020204030204" pitchFamily="34" charset="0"/>
                      </a:endParaRPr>
                    </a:p>
                  </a:txBody>
                  <a:tcPr marL="5227" marR="5227" marT="5227" marB="0" anchor="b"/>
                </a:tc>
                <a:tc hMerge="1">
                  <a:txBody>
                    <a:bodyPr/>
                    <a:lstStyle/>
                    <a:p>
                      <a:endParaRPr lang="es-MX"/>
                    </a:p>
                  </a:txBody>
                  <a:tcPr/>
                </a:tc>
                <a:tc hMerge="1">
                  <a:txBody>
                    <a:bodyPr/>
                    <a:lstStyle/>
                    <a:p>
                      <a:endParaRPr lang="es-MX"/>
                    </a:p>
                  </a:txBody>
                  <a:tcPr/>
                </a:tc>
                <a:tc hMerge="1">
                  <a:txBody>
                    <a:bodyPr/>
                    <a:lstStyle/>
                    <a:p>
                      <a:endParaRPr lang="es-MX"/>
                    </a:p>
                  </a:txBody>
                  <a:tcPr/>
                </a:tc>
                <a:tc gridSpan="4">
                  <a:txBody>
                    <a:bodyPr/>
                    <a:lstStyle/>
                    <a:p>
                      <a:pPr algn="ctr" fontAlgn="b"/>
                      <a:r>
                        <a:rPr lang="es-MX" sz="600" u="none" strike="noStrike">
                          <a:effectLst/>
                        </a:rPr>
                        <a:t>Agosto</a:t>
                      </a:r>
                      <a:endParaRPr lang="es-MX" sz="600" b="1" i="0" u="none" strike="noStrike">
                        <a:solidFill>
                          <a:srgbClr val="FFFFFF"/>
                        </a:solidFill>
                        <a:effectLst/>
                        <a:latin typeface="Calibri" panose="020F0502020204030204" pitchFamily="34" charset="0"/>
                      </a:endParaRPr>
                    </a:p>
                  </a:txBody>
                  <a:tcPr marL="5227" marR="5227" marT="5227" marB="0" anchor="b"/>
                </a:tc>
                <a:tc hMerge="1">
                  <a:txBody>
                    <a:bodyPr/>
                    <a:lstStyle/>
                    <a:p>
                      <a:endParaRPr lang="es-MX"/>
                    </a:p>
                  </a:txBody>
                  <a:tcPr/>
                </a:tc>
                <a:tc hMerge="1">
                  <a:txBody>
                    <a:bodyPr/>
                    <a:lstStyle/>
                    <a:p>
                      <a:endParaRPr lang="es-MX"/>
                    </a:p>
                  </a:txBody>
                  <a:tcPr/>
                </a:tc>
                <a:tc hMerge="1">
                  <a:txBody>
                    <a:bodyPr/>
                    <a:lstStyle/>
                    <a:p>
                      <a:endParaRPr lang="es-MX"/>
                    </a:p>
                  </a:txBody>
                  <a:tcPr/>
                </a:tc>
              </a:tr>
              <a:tr h="114988">
                <a:tc rowSpan="4">
                  <a:txBody>
                    <a:bodyPr/>
                    <a:lstStyle/>
                    <a:p>
                      <a:pPr algn="ctr" fontAlgn="ctr"/>
                      <a:r>
                        <a:rPr lang="es-MX" sz="600" u="none" strike="noStrike">
                          <a:effectLst/>
                        </a:rPr>
                        <a:t>Identificación de problemas,oportunidades y objetivos</a:t>
                      </a:r>
                      <a:endParaRPr lang="es-MX" sz="600" b="1" i="0" u="none" strike="noStrike">
                        <a:solidFill>
                          <a:srgbClr val="FFFFFF"/>
                        </a:solidFill>
                        <a:effectLst/>
                        <a:latin typeface="Calibri" panose="020F0502020204030204" pitchFamily="34" charset="0"/>
                      </a:endParaRPr>
                    </a:p>
                  </a:txBody>
                  <a:tcPr marL="5227" marR="5227" marT="5227" marB="0" anchor="ctr"/>
                </a:tc>
                <a:tc>
                  <a:txBody>
                    <a:bodyPr/>
                    <a:lstStyle/>
                    <a:p>
                      <a:pPr algn="ctr" fontAlgn="ctr"/>
                      <a:r>
                        <a:rPr lang="es-MX" sz="600" u="none" strike="noStrike">
                          <a:effectLst/>
                        </a:rPr>
                        <a:t>1</a:t>
                      </a:r>
                      <a:endParaRPr lang="es-MX" sz="600" b="1" i="0" u="none" strike="noStrike">
                        <a:solidFill>
                          <a:srgbClr val="FFFFFF"/>
                        </a:solidFill>
                        <a:effectLst/>
                        <a:latin typeface="Calibri" panose="020F0502020204030204" pitchFamily="34" charset="0"/>
                      </a:endParaRPr>
                    </a:p>
                  </a:txBody>
                  <a:tcPr marL="5227" marR="5227" marT="5227" marB="0" anchor="ctr"/>
                </a:tc>
                <a:tc>
                  <a:txBody>
                    <a:bodyPr/>
                    <a:lstStyle/>
                    <a:p>
                      <a:pPr algn="l" fontAlgn="b"/>
                      <a:r>
                        <a:rPr lang="es-MX" sz="600" u="none" strike="noStrike" dirty="0">
                          <a:effectLst/>
                        </a:rPr>
                        <a:t> </a:t>
                      </a:r>
                      <a:endParaRPr lang="es-MX" sz="600" b="1" i="0" u="none" strike="noStrike" dirty="0">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dirty="0">
                          <a:effectLst/>
                        </a:rPr>
                        <a:t> </a:t>
                      </a:r>
                      <a:endParaRPr lang="es-MX" sz="600" b="1" i="0" u="none" strike="noStrike" dirty="0">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r>
              <a:tr h="114988">
                <a:tc vMerge="1">
                  <a:txBody>
                    <a:bodyPr/>
                    <a:lstStyle/>
                    <a:p>
                      <a:endParaRPr lang="es-MX"/>
                    </a:p>
                  </a:txBody>
                  <a:tcPr/>
                </a:tc>
                <a:tc>
                  <a:txBody>
                    <a:bodyPr/>
                    <a:lstStyle/>
                    <a:p>
                      <a:pPr algn="ctr" fontAlgn="ctr"/>
                      <a:r>
                        <a:rPr lang="es-MX" sz="600" u="none" strike="noStrike">
                          <a:effectLst/>
                        </a:rPr>
                        <a:t>2</a:t>
                      </a:r>
                      <a:endParaRPr lang="es-MX" sz="600" b="1" i="0" u="none" strike="noStrike">
                        <a:solidFill>
                          <a:srgbClr val="FFFFFF"/>
                        </a:solidFill>
                        <a:effectLst/>
                        <a:latin typeface="Calibri" panose="020F0502020204030204" pitchFamily="34" charset="0"/>
                      </a:endParaRPr>
                    </a:p>
                  </a:txBody>
                  <a:tcPr marL="5227" marR="5227" marT="5227" marB="0" anchor="ctr"/>
                </a:tc>
                <a:tc>
                  <a:txBody>
                    <a:bodyPr/>
                    <a:lstStyle/>
                    <a:p>
                      <a:pPr algn="l" fontAlgn="b"/>
                      <a:r>
                        <a:rPr lang="es-MX" sz="600" u="none" strike="noStrike" dirty="0">
                          <a:effectLst/>
                        </a:rPr>
                        <a:t> </a:t>
                      </a:r>
                      <a:endParaRPr lang="es-MX" sz="600" b="1" i="0" u="none" strike="noStrike" dirty="0">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dirty="0">
                          <a:effectLst/>
                        </a:rPr>
                        <a:t> </a:t>
                      </a:r>
                      <a:endParaRPr lang="es-MX" sz="600" b="1" i="0" u="none" strike="noStrike" dirty="0">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r>
              <a:tr h="114988">
                <a:tc vMerge="1">
                  <a:txBody>
                    <a:bodyPr/>
                    <a:lstStyle/>
                    <a:p>
                      <a:endParaRPr lang="es-MX"/>
                    </a:p>
                  </a:txBody>
                  <a:tcPr/>
                </a:tc>
                <a:tc>
                  <a:txBody>
                    <a:bodyPr/>
                    <a:lstStyle/>
                    <a:p>
                      <a:pPr algn="ctr" fontAlgn="ctr"/>
                      <a:r>
                        <a:rPr lang="es-MX" sz="600" u="none" strike="noStrike">
                          <a:effectLst/>
                        </a:rPr>
                        <a:t>3</a:t>
                      </a:r>
                      <a:endParaRPr lang="es-MX" sz="600" b="1" i="0" u="none" strike="noStrike">
                        <a:solidFill>
                          <a:srgbClr val="FFFFFF"/>
                        </a:solidFill>
                        <a:effectLst/>
                        <a:latin typeface="Calibri" panose="020F0502020204030204" pitchFamily="34" charset="0"/>
                      </a:endParaRPr>
                    </a:p>
                  </a:txBody>
                  <a:tcPr marL="5227" marR="5227" marT="5227" marB="0" anchor="ctr"/>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dirty="0">
                          <a:effectLst/>
                        </a:rPr>
                        <a:t> </a:t>
                      </a:r>
                      <a:endParaRPr lang="es-MX" sz="600" b="1" i="0" u="none" strike="noStrike" dirty="0">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r>
              <a:tr h="114988">
                <a:tc vMerge="1">
                  <a:txBody>
                    <a:bodyPr/>
                    <a:lstStyle/>
                    <a:p>
                      <a:endParaRPr lang="es-MX"/>
                    </a:p>
                  </a:txBody>
                  <a:tcPr/>
                </a:tc>
                <a:tc>
                  <a:txBody>
                    <a:bodyPr/>
                    <a:lstStyle/>
                    <a:p>
                      <a:pPr algn="ctr" fontAlgn="ctr"/>
                      <a:r>
                        <a:rPr lang="es-MX" sz="600" u="none" strike="noStrike">
                          <a:effectLst/>
                        </a:rPr>
                        <a:t>4</a:t>
                      </a:r>
                      <a:endParaRPr lang="es-MX" sz="600" b="1" i="0" u="none" strike="noStrike">
                        <a:solidFill>
                          <a:srgbClr val="FFFFFF"/>
                        </a:solidFill>
                        <a:effectLst/>
                        <a:latin typeface="Calibri" panose="020F0502020204030204" pitchFamily="34" charset="0"/>
                      </a:endParaRPr>
                    </a:p>
                  </a:txBody>
                  <a:tcPr marL="5227" marR="5227" marT="5227" marB="0" anchor="ctr"/>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r>
              <a:tr h="114988">
                <a:tc rowSpan="4">
                  <a:txBody>
                    <a:bodyPr/>
                    <a:lstStyle/>
                    <a:p>
                      <a:pPr algn="ctr" fontAlgn="ctr"/>
                      <a:r>
                        <a:rPr lang="es-MX" sz="600" u="none" strike="noStrike">
                          <a:effectLst/>
                        </a:rPr>
                        <a:t>Determinación de los requerimientos de información</a:t>
                      </a:r>
                      <a:endParaRPr lang="es-MX" sz="600" b="1" i="0" u="none" strike="noStrike">
                        <a:solidFill>
                          <a:srgbClr val="FFFFFF"/>
                        </a:solidFill>
                        <a:effectLst/>
                        <a:latin typeface="Calibri" panose="020F0502020204030204" pitchFamily="34" charset="0"/>
                      </a:endParaRPr>
                    </a:p>
                  </a:txBody>
                  <a:tcPr marL="5227" marR="5227" marT="5227" marB="0" anchor="ctr"/>
                </a:tc>
                <a:tc>
                  <a:txBody>
                    <a:bodyPr/>
                    <a:lstStyle/>
                    <a:p>
                      <a:pPr algn="ctr" fontAlgn="ctr"/>
                      <a:r>
                        <a:rPr lang="es-MX" sz="600" u="none" strike="noStrike">
                          <a:effectLst/>
                        </a:rPr>
                        <a:t>1</a:t>
                      </a:r>
                      <a:endParaRPr lang="es-MX" sz="600" b="1" i="0" u="none" strike="noStrike">
                        <a:solidFill>
                          <a:srgbClr val="FFFFFF"/>
                        </a:solidFill>
                        <a:effectLst/>
                        <a:latin typeface="Calibri" panose="020F0502020204030204" pitchFamily="34" charset="0"/>
                      </a:endParaRPr>
                    </a:p>
                  </a:txBody>
                  <a:tcPr marL="5227" marR="5227" marT="5227" marB="0" anchor="ctr"/>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r>
              <a:tr h="114988">
                <a:tc vMerge="1">
                  <a:txBody>
                    <a:bodyPr/>
                    <a:lstStyle/>
                    <a:p>
                      <a:endParaRPr lang="es-MX"/>
                    </a:p>
                  </a:txBody>
                  <a:tcPr/>
                </a:tc>
                <a:tc>
                  <a:txBody>
                    <a:bodyPr/>
                    <a:lstStyle/>
                    <a:p>
                      <a:pPr algn="ctr" fontAlgn="ctr"/>
                      <a:r>
                        <a:rPr lang="es-MX" sz="600" u="none" strike="noStrike">
                          <a:effectLst/>
                        </a:rPr>
                        <a:t>2</a:t>
                      </a:r>
                      <a:endParaRPr lang="es-MX" sz="600" b="1" i="0" u="none" strike="noStrike">
                        <a:solidFill>
                          <a:srgbClr val="FFFFFF"/>
                        </a:solidFill>
                        <a:effectLst/>
                        <a:latin typeface="Calibri" panose="020F0502020204030204" pitchFamily="34" charset="0"/>
                      </a:endParaRPr>
                    </a:p>
                  </a:txBody>
                  <a:tcPr marL="5227" marR="5227" marT="5227" marB="0" anchor="ctr"/>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r>
              <a:tr h="114988">
                <a:tc vMerge="1">
                  <a:txBody>
                    <a:bodyPr/>
                    <a:lstStyle/>
                    <a:p>
                      <a:endParaRPr lang="es-MX"/>
                    </a:p>
                  </a:txBody>
                  <a:tcPr/>
                </a:tc>
                <a:tc>
                  <a:txBody>
                    <a:bodyPr/>
                    <a:lstStyle/>
                    <a:p>
                      <a:pPr algn="ctr" fontAlgn="ctr"/>
                      <a:r>
                        <a:rPr lang="es-MX" sz="600" u="none" strike="noStrike">
                          <a:effectLst/>
                        </a:rPr>
                        <a:t>3</a:t>
                      </a:r>
                      <a:endParaRPr lang="es-MX" sz="600" b="1" i="0" u="none" strike="noStrike">
                        <a:solidFill>
                          <a:srgbClr val="FFFFFF"/>
                        </a:solidFill>
                        <a:effectLst/>
                        <a:latin typeface="Calibri" panose="020F0502020204030204" pitchFamily="34" charset="0"/>
                      </a:endParaRPr>
                    </a:p>
                  </a:txBody>
                  <a:tcPr marL="5227" marR="5227" marT="5227" marB="0" anchor="ctr"/>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r>
              <a:tr h="114988">
                <a:tc vMerge="1">
                  <a:txBody>
                    <a:bodyPr/>
                    <a:lstStyle/>
                    <a:p>
                      <a:endParaRPr lang="es-MX"/>
                    </a:p>
                  </a:txBody>
                  <a:tcPr/>
                </a:tc>
                <a:tc>
                  <a:txBody>
                    <a:bodyPr/>
                    <a:lstStyle/>
                    <a:p>
                      <a:pPr algn="ctr" fontAlgn="ctr"/>
                      <a:r>
                        <a:rPr lang="es-MX" sz="600" u="none" strike="noStrike">
                          <a:effectLst/>
                        </a:rPr>
                        <a:t>4</a:t>
                      </a:r>
                      <a:endParaRPr lang="es-MX" sz="600" b="1" i="0" u="none" strike="noStrike">
                        <a:solidFill>
                          <a:srgbClr val="FFFFFF"/>
                        </a:solidFill>
                        <a:effectLst/>
                        <a:latin typeface="Calibri" panose="020F0502020204030204" pitchFamily="34" charset="0"/>
                      </a:endParaRPr>
                    </a:p>
                  </a:txBody>
                  <a:tcPr marL="5227" marR="5227" marT="5227" marB="0" anchor="ctr"/>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r>
              <a:tr h="114988">
                <a:tc rowSpan="4">
                  <a:txBody>
                    <a:bodyPr/>
                    <a:lstStyle/>
                    <a:p>
                      <a:pPr algn="ctr" fontAlgn="ctr"/>
                      <a:r>
                        <a:rPr lang="es-MX" sz="600" u="none" strike="noStrike">
                          <a:effectLst/>
                        </a:rPr>
                        <a:t>Análisis de las necesidades del sistema</a:t>
                      </a:r>
                      <a:endParaRPr lang="es-MX" sz="600" b="1" i="0" u="none" strike="noStrike">
                        <a:solidFill>
                          <a:srgbClr val="FFFFFF"/>
                        </a:solidFill>
                        <a:effectLst/>
                        <a:latin typeface="Calibri" panose="020F0502020204030204" pitchFamily="34" charset="0"/>
                      </a:endParaRPr>
                    </a:p>
                  </a:txBody>
                  <a:tcPr marL="5227" marR="5227" marT="5227" marB="0" anchor="ctr"/>
                </a:tc>
                <a:tc>
                  <a:txBody>
                    <a:bodyPr/>
                    <a:lstStyle/>
                    <a:p>
                      <a:pPr algn="ctr" fontAlgn="ctr"/>
                      <a:r>
                        <a:rPr lang="es-MX" sz="600" u="none" strike="noStrike">
                          <a:effectLst/>
                        </a:rPr>
                        <a:t>1</a:t>
                      </a:r>
                      <a:endParaRPr lang="es-MX" sz="600" b="1" i="0" u="none" strike="noStrike">
                        <a:solidFill>
                          <a:srgbClr val="FFFFFF"/>
                        </a:solidFill>
                        <a:effectLst/>
                        <a:latin typeface="Calibri" panose="020F0502020204030204" pitchFamily="34" charset="0"/>
                      </a:endParaRPr>
                    </a:p>
                  </a:txBody>
                  <a:tcPr marL="5227" marR="5227" marT="5227" marB="0" anchor="ctr"/>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r>
              <a:tr h="114988">
                <a:tc vMerge="1">
                  <a:txBody>
                    <a:bodyPr/>
                    <a:lstStyle/>
                    <a:p>
                      <a:endParaRPr lang="es-MX"/>
                    </a:p>
                  </a:txBody>
                  <a:tcPr/>
                </a:tc>
                <a:tc>
                  <a:txBody>
                    <a:bodyPr/>
                    <a:lstStyle/>
                    <a:p>
                      <a:pPr algn="ctr" fontAlgn="ctr"/>
                      <a:r>
                        <a:rPr lang="es-MX" sz="600" u="none" strike="noStrike">
                          <a:effectLst/>
                        </a:rPr>
                        <a:t>2</a:t>
                      </a:r>
                      <a:endParaRPr lang="es-MX" sz="600" b="1" i="0" u="none" strike="noStrike">
                        <a:solidFill>
                          <a:srgbClr val="FFFFFF"/>
                        </a:solidFill>
                        <a:effectLst/>
                        <a:latin typeface="Calibri" panose="020F0502020204030204" pitchFamily="34" charset="0"/>
                      </a:endParaRPr>
                    </a:p>
                  </a:txBody>
                  <a:tcPr marL="5227" marR="5227" marT="5227" marB="0" anchor="ctr"/>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r>
              <a:tr h="114988">
                <a:tc vMerge="1">
                  <a:txBody>
                    <a:bodyPr/>
                    <a:lstStyle/>
                    <a:p>
                      <a:endParaRPr lang="es-MX"/>
                    </a:p>
                  </a:txBody>
                  <a:tcPr/>
                </a:tc>
                <a:tc>
                  <a:txBody>
                    <a:bodyPr/>
                    <a:lstStyle/>
                    <a:p>
                      <a:pPr algn="ctr" fontAlgn="ctr"/>
                      <a:r>
                        <a:rPr lang="es-MX" sz="600" u="none" strike="noStrike">
                          <a:effectLst/>
                        </a:rPr>
                        <a:t>3</a:t>
                      </a:r>
                      <a:endParaRPr lang="es-MX" sz="600" b="1" i="0" u="none" strike="noStrike">
                        <a:solidFill>
                          <a:srgbClr val="FFFFFF"/>
                        </a:solidFill>
                        <a:effectLst/>
                        <a:latin typeface="Calibri" panose="020F0502020204030204" pitchFamily="34" charset="0"/>
                      </a:endParaRPr>
                    </a:p>
                  </a:txBody>
                  <a:tcPr marL="5227" marR="5227" marT="5227" marB="0" anchor="ctr"/>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r>
              <a:tr h="114988">
                <a:tc vMerge="1">
                  <a:txBody>
                    <a:bodyPr/>
                    <a:lstStyle/>
                    <a:p>
                      <a:endParaRPr lang="es-MX"/>
                    </a:p>
                  </a:txBody>
                  <a:tcPr/>
                </a:tc>
                <a:tc>
                  <a:txBody>
                    <a:bodyPr/>
                    <a:lstStyle/>
                    <a:p>
                      <a:pPr algn="ctr" fontAlgn="ctr"/>
                      <a:r>
                        <a:rPr lang="es-MX" sz="600" u="none" strike="noStrike">
                          <a:effectLst/>
                        </a:rPr>
                        <a:t>4</a:t>
                      </a:r>
                      <a:endParaRPr lang="es-MX" sz="600" b="1" i="0" u="none" strike="noStrike">
                        <a:solidFill>
                          <a:srgbClr val="FFFFFF"/>
                        </a:solidFill>
                        <a:effectLst/>
                        <a:latin typeface="Calibri" panose="020F0502020204030204" pitchFamily="34" charset="0"/>
                      </a:endParaRPr>
                    </a:p>
                  </a:txBody>
                  <a:tcPr marL="5227" marR="5227" marT="5227" marB="0" anchor="ctr"/>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r>
              <a:tr h="114988">
                <a:tc rowSpan="4">
                  <a:txBody>
                    <a:bodyPr/>
                    <a:lstStyle/>
                    <a:p>
                      <a:pPr algn="ctr" fontAlgn="ctr"/>
                      <a:r>
                        <a:rPr lang="es-MX" sz="600" u="none" strike="noStrike">
                          <a:effectLst/>
                        </a:rPr>
                        <a:t>Diseño del sistema recomendado</a:t>
                      </a:r>
                      <a:endParaRPr lang="es-MX" sz="600" b="1" i="0" u="none" strike="noStrike">
                        <a:solidFill>
                          <a:srgbClr val="FFFFFF"/>
                        </a:solidFill>
                        <a:effectLst/>
                        <a:latin typeface="Calibri" panose="020F0502020204030204" pitchFamily="34" charset="0"/>
                      </a:endParaRPr>
                    </a:p>
                  </a:txBody>
                  <a:tcPr marL="5227" marR="5227" marT="5227" marB="0" anchor="ctr"/>
                </a:tc>
                <a:tc>
                  <a:txBody>
                    <a:bodyPr/>
                    <a:lstStyle/>
                    <a:p>
                      <a:pPr algn="ctr" fontAlgn="ctr"/>
                      <a:r>
                        <a:rPr lang="es-MX" sz="600" u="none" strike="noStrike">
                          <a:effectLst/>
                        </a:rPr>
                        <a:t>1</a:t>
                      </a:r>
                      <a:endParaRPr lang="es-MX" sz="600" b="1" i="0" u="none" strike="noStrike">
                        <a:solidFill>
                          <a:srgbClr val="FFFFFF"/>
                        </a:solidFill>
                        <a:effectLst/>
                        <a:latin typeface="Calibri" panose="020F0502020204030204" pitchFamily="34" charset="0"/>
                      </a:endParaRPr>
                    </a:p>
                  </a:txBody>
                  <a:tcPr marL="5227" marR="5227" marT="5227" marB="0" anchor="ctr"/>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r>
              <a:tr h="114988">
                <a:tc vMerge="1">
                  <a:txBody>
                    <a:bodyPr/>
                    <a:lstStyle/>
                    <a:p>
                      <a:endParaRPr lang="es-MX"/>
                    </a:p>
                  </a:txBody>
                  <a:tcPr/>
                </a:tc>
                <a:tc>
                  <a:txBody>
                    <a:bodyPr/>
                    <a:lstStyle/>
                    <a:p>
                      <a:pPr algn="ctr" fontAlgn="ctr"/>
                      <a:r>
                        <a:rPr lang="es-MX" sz="600" u="none" strike="noStrike">
                          <a:effectLst/>
                        </a:rPr>
                        <a:t>2</a:t>
                      </a:r>
                      <a:endParaRPr lang="es-MX" sz="600" b="1" i="0" u="none" strike="noStrike">
                        <a:solidFill>
                          <a:srgbClr val="FFFFFF"/>
                        </a:solidFill>
                        <a:effectLst/>
                        <a:latin typeface="Calibri" panose="020F0502020204030204" pitchFamily="34" charset="0"/>
                      </a:endParaRPr>
                    </a:p>
                  </a:txBody>
                  <a:tcPr marL="5227" marR="5227" marT="5227" marB="0" anchor="ctr"/>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r>
              <a:tr h="114988">
                <a:tc vMerge="1">
                  <a:txBody>
                    <a:bodyPr/>
                    <a:lstStyle/>
                    <a:p>
                      <a:endParaRPr lang="es-MX"/>
                    </a:p>
                  </a:txBody>
                  <a:tcPr/>
                </a:tc>
                <a:tc>
                  <a:txBody>
                    <a:bodyPr/>
                    <a:lstStyle/>
                    <a:p>
                      <a:pPr algn="ctr" fontAlgn="ctr"/>
                      <a:r>
                        <a:rPr lang="es-MX" sz="600" u="none" strike="noStrike">
                          <a:effectLst/>
                        </a:rPr>
                        <a:t>3</a:t>
                      </a:r>
                      <a:endParaRPr lang="es-MX" sz="600" b="1" i="0" u="none" strike="noStrike">
                        <a:solidFill>
                          <a:srgbClr val="FFFFFF"/>
                        </a:solidFill>
                        <a:effectLst/>
                        <a:latin typeface="Calibri" panose="020F0502020204030204" pitchFamily="34" charset="0"/>
                      </a:endParaRPr>
                    </a:p>
                  </a:txBody>
                  <a:tcPr marL="5227" marR="5227" marT="5227" marB="0" anchor="ctr"/>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r>
              <a:tr h="114988">
                <a:tc vMerge="1">
                  <a:txBody>
                    <a:bodyPr/>
                    <a:lstStyle/>
                    <a:p>
                      <a:endParaRPr lang="es-MX"/>
                    </a:p>
                  </a:txBody>
                  <a:tcPr/>
                </a:tc>
                <a:tc>
                  <a:txBody>
                    <a:bodyPr/>
                    <a:lstStyle/>
                    <a:p>
                      <a:pPr algn="ctr" fontAlgn="ctr"/>
                      <a:r>
                        <a:rPr lang="es-MX" sz="600" u="none" strike="noStrike">
                          <a:effectLst/>
                        </a:rPr>
                        <a:t>4</a:t>
                      </a:r>
                      <a:endParaRPr lang="es-MX" sz="600" b="1" i="0" u="none" strike="noStrike">
                        <a:solidFill>
                          <a:srgbClr val="FFFFFF"/>
                        </a:solidFill>
                        <a:effectLst/>
                        <a:latin typeface="Calibri" panose="020F0502020204030204" pitchFamily="34" charset="0"/>
                      </a:endParaRPr>
                    </a:p>
                  </a:txBody>
                  <a:tcPr marL="5227" marR="5227" marT="5227" marB="0" anchor="ctr"/>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r>
              <a:tr h="114988">
                <a:tc rowSpan="4">
                  <a:txBody>
                    <a:bodyPr/>
                    <a:lstStyle/>
                    <a:p>
                      <a:pPr algn="ctr" fontAlgn="ctr"/>
                      <a:r>
                        <a:rPr lang="es-MX" sz="600" u="none" strike="noStrike">
                          <a:effectLst/>
                        </a:rPr>
                        <a:t>Desarrollo y documentación del software</a:t>
                      </a:r>
                      <a:endParaRPr lang="es-MX" sz="600" b="1" i="0" u="none" strike="noStrike">
                        <a:solidFill>
                          <a:srgbClr val="FFFFFF"/>
                        </a:solidFill>
                        <a:effectLst/>
                        <a:latin typeface="Calibri" panose="020F0502020204030204" pitchFamily="34" charset="0"/>
                      </a:endParaRPr>
                    </a:p>
                  </a:txBody>
                  <a:tcPr marL="5227" marR="5227" marT="5227" marB="0" anchor="ctr"/>
                </a:tc>
                <a:tc>
                  <a:txBody>
                    <a:bodyPr/>
                    <a:lstStyle/>
                    <a:p>
                      <a:pPr algn="ctr" fontAlgn="ctr"/>
                      <a:r>
                        <a:rPr lang="es-MX" sz="600" u="none" strike="noStrike">
                          <a:effectLst/>
                        </a:rPr>
                        <a:t>1</a:t>
                      </a:r>
                      <a:endParaRPr lang="es-MX" sz="600" b="1" i="0" u="none" strike="noStrike">
                        <a:solidFill>
                          <a:srgbClr val="FFFFFF"/>
                        </a:solidFill>
                        <a:effectLst/>
                        <a:latin typeface="Calibri" panose="020F0502020204030204" pitchFamily="34" charset="0"/>
                      </a:endParaRPr>
                    </a:p>
                  </a:txBody>
                  <a:tcPr marL="5227" marR="5227" marT="5227" marB="0" anchor="ctr"/>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r>
              <a:tr h="114988">
                <a:tc vMerge="1">
                  <a:txBody>
                    <a:bodyPr/>
                    <a:lstStyle/>
                    <a:p>
                      <a:endParaRPr lang="es-MX"/>
                    </a:p>
                  </a:txBody>
                  <a:tcPr/>
                </a:tc>
                <a:tc>
                  <a:txBody>
                    <a:bodyPr/>
                    <a:lstStyle/>
                    <a:p>
                      <a:pPr algn="ctr" fontAlgn="ctr"/>
                      <a:r>
                        <a:rPr lang="es-MX" sz="600" u="none" strike="noStrike">
                          <a:effectLst/>
                        </a:rPr>
                        <a:t>2</a:t>
                      </a:r>
                      <a:endParaRPr lang="es-MX" sz="600" b="1" i="0" u="none" strike="noStrike">
                        <a:solidFill>
                          <a:srgbClr val="FFFFFF"/>
                        </a:solidFill>
                        <a:effectLst/>
                        <a:latin typeface="Calibri" panose="020F0502020204030204" pitchFamily="34" charset="0"/>
                      </a:endParaRPr>
                    </a:p>
                  </a:txBody>
                  <a:tcPr marL="5227" marR="5227" marT="5227" marB="0" anchor="ctr"/>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r>
              <a:tr h="114988">
                <a:tc vMerge="1">
                  <a:txBody>
                    <a:bodyPr/>
                    <a:lstStyle/>
                    <a:p>
                      <a:endParaRPr lang="es-MX"/>
                    </a:p>
                  </a:txBody>
                  <a:tcPr/>
                </a:tc>
                <a:tc>
                  <a:txBody>
                    <a:bodyPr/>
                    <a:lstStyle/>
                    <a:p>
                      <a:pPr algn="ctr" fontAlgn="ctr"/>
                      <a:r>
                        <a:rPr lang="es-MX" sz="600" u="none" strike="noStrike">
                          <a:effectLst/>
                        </a:rPr>
                        <a:t>3</a:t>
                      </a:r>
                      <a:endParaRPr lang="es-MX" sz="600" b="1" i="0" u="none" strike="noStrike">
                        <a:solidFill>
                          <a:srgbClr val="FFFFFF"/>
                        </a:solidFill>
                        <a:effectLst/>
                        <a:latin typeface="Calibri" panose="020F0502020204030204" pitchFamily="34" charset="0"/>
                      </a:endParaRPr>
                    </a:p>
                  </a:txBody>
                  <a:tcPr marL="5227" marR="5227" marT="5227" marB="0" anchor="ctr"/>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r>
              <a:tr h="114988">
                <a:tc vMerge="1">
                  <a:txBody>
                    <a:bodyPr/>
                    <a:lstStyle/>
                    <a:p>
                      <a:endParaRPr lang="es-MX"/>
                    </a:p>
                  </a:txBody>
                  <a:tcPr/>
                </a:tc>
                <a:tc>
                  <a:txBody>
                    <a:bodyPr/>
                    <a:lstStyle/>
                    <a:p>
                      <a:pPr algn="ctr" fontAlgn="ctr"/>
                      <a:r>
                        <a:rPr lang="es-MX" sz="600" u="none" strike="noStrike">
                          <a:effectLst/>
                        </a:rPr>
                        <a:t>4</a:t>
                      </a:r>
                      <a:endParaRPr lang="es-MX" sz="600" b="1" i="0" u="none" strike="noStrike">
                        <a:solidFill>
                          <a:srgbClr val="FFFFFF"/>
                        </a:solidFill>
                        <a:effectLst/>
                        <a:latin typeface="Calibri" panose="020F0502020204030204" pitchFamily="34" charset="0"/>
                      </a:endParaRPr>
                    </a:p>
                  </a:txBody>
                  <a:tcPr marL="5227" marR="5227" marT="5227" marB="0" anchor="ctr"/>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r>
              <a:tr h="114988">
                <a:tc rowSpan="4">
                  <a:txBody>
                    <a:bodyPr/>
                    <a:lstStyle/>
                    <a:p>
                      <a:pPr algn="ctr" fontAlgn="ctr"/>
                      <a:r>
                        <a:rPr lang="es-MX" sz="600" u="none" strike="noStrike">
                          <a:effectLst/>
                        </a:rPr>
                        <a:t>Prueba y mantenimiento del sistema</a:t>
                      </a:r>
                      <a:endParaRPr lang="es-MX" sz="600" b="1" i="0" u="none" strike="noStrike">
                        <a:solidFill>
                          <a:srgbClr val="FFFFFF"/>
                        </a:solidFill>
                        <a:effectLst/>
                        <a:latin typeface="Calibri" panose="020F0502020204030204" pitchFamily="34" charset="0"/>
                      </a:endParaRPr>
                    </a:p>
                  </a:txBody>
                  <a:tcPr marL="5227" marR="5227" marT="5227" marB="0" anchor="ctr"/>
                </a:tc>
                <a:tc>
                  <a:txBody>
                    <a:bodyPr/>
                    <a:lstStyle/>
                    <a:p>
                      <a:pPr algn="ctr" fontAlgn="ctr"/>
                      <a:r>
                        <a:rPr lang="es-MX" sz="600" u="none" strike="noStrike">
                          <a:effectLst/>
                        </a:rPr>
                        <a:t>1</a:t>
                      </a:r>
                      <a:endParaRPr lang="es-MX" sz="600" b="1" i="0" u="none" strike="noStrike">
                        <a:solidFill>
                          <a:srgbClr val="FFFFFF"/>
                        </a:solidFill>
                        <a:effectLst/>
                        <a:latin typeface="Calibri" panose="020F0502020204030204" pitchFamily="34" charset="0"/>
                      </a:endParaRPr>
                    </a:p>
                  </a:txBody>
                  <a:tcPr marL="5227" marR="5227" marT="5227" marB="0" anchor="ctr"/>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r>
              <a:tr h="114988">
                <a:tc vMerge="1">
                  <a:txBody>
                    <a:bodyPr/>
                    <a:lstStyle/>
                    <a:p>
                      <a:endParaRPr lang="es-MX"/>
                    </a:p>
                  </a:txBody>
                  <a:tcPr/>
                </a:tc>
                <a:tc>
                  <a:txBody>
                    <a:bodyPr/>
                    <a:lstStyle/>
                    <a:p>
                      <a:pPr algn="ctr" fontAlgn="ctr"/>
                      <a:r>
                        <a:rPr lang="es-MX" sz="600" u="none" strike="noStrike">
                          <a:effectLst/>
                        </a:rPr>
                        <a:t>2</a:t>
                      </a:r>
                      <a:endParaRPr lang="es-MX" sz="600" b="1" i="0" u="none" strike="noStrike">
                        <a:solidFill>
                          <a:srgbClr val="FFFFFF"/>
                        </a:solidFill>
                        <a:effectLst/>
                        <a:latin typeface="Calibri" panose="020F0502020204030204" pitchFamily="34" charset="0"/>
                      </a:endParaRPr>
                    </a:p>
                  </a:txBody>
                  <a:tcPr marL="5227" marR="5227" marT="5227" marB="0" anchor="ctr"/>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r>
              <a:tr h="114988">
                <a:tc vMerge="1">
                  <a:txBody>
                    <a:bodyPr/>
                    <a:lstStyle/>
                    <a:p>
                      <a:endParaRPr lang="es-MX"/>
                    </a:p>
                  </a:txBody>
                  <a:tcPr/>
                </a:tc>
                <a:tc>
                  <a:txBody>
                    <a:bodyPr/>
                    <a:lstStyle/>
                    <a:p>
                      <a:pPr algn="ctr" fontAlgn="ctr"/>
                      <a:r>
                        <a:rPr lang="es-MX" sz="600" u="none" strike="noStrike">
                          <a:effectLst/>
                        </a:rPr>
                        <a:t>3</a:t>
                      </a:r>
                      <a:endParaRPr lang="es-MX" sz="600" b="1" i="0" u="none" strike="noStrike">
                        <a:solidFill>
                          <a:srgbClr val="FFFFFF"/>
                        </a:solidFill>
                        <a:effectLst/>
                        <a:latin typeface="Calibri" panose="020F0502020204030204" pitchFamily="34" charset="0"/>
                      </a:endParaRPr>
                    </a:p>
                  </a:txBody>
                  <a:tcPr marL="5227" marR="5227" marT="5227" marB="0" anchor="ctr"/>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r>
              <a:tr h="114988">
                <a:tc vMerge="1">
                  <a:txBody>
                    <a:bodyPr/>
                    <a:lstStyle/>
                    <a:p>
                      <a:endParaRPr lang="es-MX"/>
                    </a:p>
                  </a:txBody>
                  <a:tcPr/>
                </a:tc>
                <a:tc>
                  <a:txBody>
                    <a:bodyPr/>
                    <a:lstStyle/>
                    <a:p>
                      <a:pPr algn="ctr" fontAlgn="ctr"/>
                      <a:r>
                        <a:rPr lang="es-MX" sz="600" u="none" strike="noStrike">
                          <a:effectLst/>
                        </a:rPr>
                        <a:t>4</a:t>
                      </a:r>
                      <a:endParaRPr lang="es-MX" sz="600" b="1" i="0" u="none" strike="noStrike">
                        <a:solidFill>
                          <a:srgbClr val="FFFFFF"/>
                        </a:solidFill>
                        <a:effectLst/>
                        <a:latin typeface="Calibri" panose="020F0502020204030204" pitchFamily="34" charset="0"/>
                      </a:endParaRPr>
                    </a:p>
                  </a:txBody>
                  <a:tcPr marL="5227" marR="5227" marT="5227" marB="0" anchor="ctr"/>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r>
              <a:tr h="114988">
                <a:tc rowSpan="4">
                  <a:txBody>
                    <a:bodyPr/>
                    <a:lstStyle/>
                    <a:p>
                      <a:pPr algn="ctr" fontAlgn="ctr"/>
                      <a:r>
                        <a:rPr lang="es-MX" sz="600" u="none" strike="noStrike">
                          <a:effectLst/>
                        </a:rPr>
                        <a:t>Implementación y evaluación del sistema</a:t>
                      </a:r>
                      <a:endParaRPr lang="es-MX" sz="600" b="1" i="0" u="none" strike="noStrike">
                        <a:solidFill>
                          <a:srgbClr val="FFFFFF"/>
                        </a:solidFill>
                        <a:effectLst/>
                        <a:latin typeface="Calibri" panose="020F0502020204030204" pitchFamily="34" charset="0"/>
                      </a:endParaRPr>
                    </a:p>
                  </a:txBody>
                  <a:tcPr marL="5227" marR="5227" marT="5227" marB="0" anchor="ctr"/>
                </a:tc>
                <a:tc>
                  <a:txBody>
                    <a:bodyPr/>
                    <a:lstStyle/>
                    <a:p>
                      <a:pPr algn="ctr" fontAlgn="ctr"/>
                      <a:r>
                        <a:rPr lang="es-MX" sz="600" u="none" strike="noStrike">
                          <a:effectLst/>
                        </a:rPr>
                        <a:t>1</a:t>
                      </a:r>
                      <a:endParaRPr lang="es-MX" sz="600" b="1" i="0" u="none" strike="noStrike">
                        <a:solidFill>
                          <a:srgbClr val="FFFFFF"/>
                        </a:solidFill>
                        <a:effectLst/>
                        <a:latin typeface="Calibri" panose="020F0502020204030204" pitchFamily="34" charset="0"/>
                      </a:endParaRPr>
                    </a:p>
                  </a:txBody>
                  <a:tcPr marL="5227" marR="5227" marT="5227" marB="0" anchor="ctr"/>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r>
              <a:tr h="114988">
                <a:tc vMerge="1">
                  <a:txBody>
                    <a:bodyPr/>
                    <a:lstStyle/>
                    <a:p>
                      <a:endParaRPr lang="es-MX"/>
                    </a:p>
                  </a:txBody>
                  <a:tcPr/>
                </a:tc>
                <a:tc>
                  <a:txBody>
                    <a:bodyPr/>
                    <a:lstStyle/>
                    <a:p>
                      <a:pPr algn="ctr" fontAlgn="ctr"/>
                      <a:r>
                        <a:rPr lang="es-MX" sz="600" u="none" strike="noStrike">
                          <a:effectLst/>
                        </a:rPr>
                        <a:t>2</a:t>
                      </a:r>
                      <a:endParaRPr lang="es-MX" sz="600" b="1" i="0" u="none" strike="noStrike">
                        <a:solidFill>
                          <a:srgbClr val="FFFFFF"/>
                        </a:solidFill>
                        <a:effectLst/>
                        <a:latin typeface="Calibri" panose="020F0502020204030204" pitchFamily="34" charset="0"/>
                      </a:endParaRPr>
                    </a:p>
                  </a:txBody>
                  <a:tcPr marL="5227" marR="5227" marT="5227" marB="0" anchor="ctr"/>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r>
              <a:tr h="114988">
                <a:tc vMerge="1">
                  <a:txBody>
                    <a:bodyPr/>
                    <a:lstStyle/>
                    <a:p>
                      <a:endParaRPr lang="es-MX"/>
                    </a:p>
                  </a:txBody>
                  <a:tcPr/>
                </a:tc>
                <a:tc>
                  <a:txBody>
                    <a:bodyPr/>
                    <a:lstStyle/>
                    <a:p>
                      <a:pPr algn="ctr" fontAlgn="ctr"/>
                      <a:r>
                        <a:rPr lang="es-MX" sz="600" u="none" strike="noStrike">
                          <a:effectLst/>
                        </a:rPr>
                        <a:t>3</a:t>
                      </a:r>
                      <a:endParaRPr lang="es-MX" sz="600" b="1" i="0" u="none" strike="noStrike">
                        <a:solidFill>
                          <a:srgbClr val="FFFFFF"/>
                        </a:solidFill>
                        <a:effectLst/>
                        <a:latin typeface="Calibri" panose="020F0502020204030204" pitchFamily="34" charset="0"/>
                      </a:endParaRPr>
                    </a:p>
                  </a:txBody>
                  <a:tcPr marL="5227" marR="5227" marT="5227" marB="0" anchor="ctr"/>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r>
              <a:tr h="114988">
                <a:tc vMerge="1">
                  <a:txBody>
                    <a:bodyPr/>
                    <a:lstStyle/>
                    <a:p>
                      <a:endParaRPr lang="es-MX"/>
                    </a:p>
                  </a:txBody>
                  <a:tcPr/>
                </a:tc>
                <a:tc>
                  <a:txBody>
                    <a:bodyPr/>
                    <a:lstStyle/>
                    <a:p>
                      <a:pPr algn="ctr" fontAlgn="ctr"/>
                      <a:r>
                        <a:rPr lang="es-MX" sz="600" u="none" strike="noStrike">
                          <a:effectLst/>
                        </a:rPr>
                        <a:t>4</a:t>
                      </a:r>
                      <a:endParaRPr lang="es-MX" sz="600" b="1" i="0" u="none" strike="noStrike">
                        <a:solidFill>
                          <a:srgbClr val="FFFFFF"/>
                        </a:solidFill>
                        <a:effectLst/>
                        <a:latin typeface="Calibri" panose="020F0502020204030204" pitchFamily="34" charset="0"/>
                      </a:endParaRPr>
                    </a:p>
                  </a:txBody>
                  <a:tcPr marL="5227" marR="5227" marT="5227" marB="0" anchor="ctr"/>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a:effectLst/>
                        </a:rPr>
                        <a:t> </a:t>
                      </a:r>
                      <a:endParaRPr lang="es-MX" sz="600" b="1" i="0" u="none" strike="noStrike">
                        <a:solidFill>
                          <a:srgbClr val="FFFFFF"/>
                        </a:solidFill>
                        <a:effectLst/>
                        <a:latin typeface="Calibri" panose="020F0502020204030204" pitchFamily="34" charset="0"/>
                      </a:endParaRPr>
                    </a:p>
                  </a:txBody>
                  <a:tcPr marL="5227" marR="5227" marT="5227" marB="0" anchor="b"/>
                </a:tc>
                <a:tc>
                  <a:txBody>
                    <a:bodyPr/>
                    <a:lstStyle/>
                    <a:p>
                      <a:pPr algn="l" fontAlgn="b"/>
                      <a:r>
                        <a:rPr lang="es-MX" sz="600" u="none" strike="noStrike" dirty="0">
                          <a:effectLst/>
                        </a:rPr>
                        <a:t> </a:t>
                      </a:r>
                      <a:endParaRPr lang="es-MX" sz="600" b="1" i="0" u="none" strike="noStrike" dirty="0">
                        <a:solidFill>
                          <a:srgbClr val="FFFFFF"/>
                        </a:solidFill>
                        <a:effectLst/>
                        <a:latin typeface="Calibri" panose="020F0502020204030204" pitchFamily="34" charset="0"/>
                      </a:endParaRPr>
                    </a:p>
                  </a:txBody>
                  <a:tcPr marL="5227" marR="5227" marT="5227" marB="0" anchor="b"/>
                </a:tc>
              </a:tr>
            </a:tbl>
          </a:graphicData>
        </a:graphic>
      </p:graphicFrame>
    </p:spTree>
    <p:extLst>
      <p:ext uri="{BB962C8B-B14F-4D97-AF65-F5344CB8AC3E}">
        <p14:creationId xmlns:p14="http://schemas.microsoft.com/office/powerpoint/2010/main" val="523099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C3FD557-10C2-447C-9E6F-276BEBB007FB}"/>
              </a:ext>
            </a:extLst>
          </p:cNvPr>
          <p:cNvSpPr>
            <a:spLocks noGrp="1"/>
          </p:cNvSpPr>
          <p:nvPr>
            <p:ph type="title"/>
          </p:nvPr>
        </p:nvSpPr>
        <p:spPr/>
        <p:txBody>
          <a:bodyPr/>
          <a:lstStyle/>
          <a:p>
            <a:r>
              <a:rPr lang="es-MX" dirty="0"/>
              <a:t>Conclusiones</a:t>
            </a:r>
          </a:p>
        </p:txBody>
      </p:sp>
      <p:sp>
        <p:nvSpPr>
          <p:cNvPr id="3" name="Marcador de contenido 2">
            <a:extLst>
              <a:ext uri="{FF2B5EF4-FFF2-40B4-BE49-F238E27FC236}">
                <a16:creationId xmlns:a16="http://schemas.microsoft.com/office/drawing/2014/main" xmlns="" id="{A9543EF6-AF0E-4581-BBBB-2ED91FE9BEC3}"/>
              </a:ext>
            </a:extLst>
          </p:cNvPr>
          <p:cNvSpPr>
            <a:spLocks noGrp="1"/>
          </p:cNvSpPr>
          <p:nvPr>
            <p:ph idx="1"/>
          </p:nvPr>
        </p:nvSpPr>
        <p:spPr/>
        <p:txBody>
          <a:bodyPr/>
          <a:lstStyle/>
          <a:p>
            <a:r>
              <a:rPr lang="es-MX" dirty="0" smtClean="0"/>
              <a:t>En conclusión, el desarrollo de un punto de venta tiene mucho trabajo pues enlaza distintas ramas de la informática, con tal de proporcionar un buen servicio al usuario, así como personalizar las preferencias de éste, con base a la información propia del negocio, con tal de mejorar la administración.</a:t>
            </a:r>
            <a:endParaRPr lang="es-MX" dirty="0"/>
          </a:p>
        </p:txBody>
      </p:sp>
    </p:spTree>
    <p:extLst>
      <p:ext uri="{BB962C8B-B14F-4D97-AF65-F5344CB8AC3E}">
        <p14:creationId xmlns:p14="http://schemas.microsoft.com/office/powerpoint/2010/main" val="1226042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A1089C0-3C1D-4F5C-889C-2F7AE994E75D}"/>
              </a:ext>
            </a:extLst>
          </p:cNvPr>
          <p:cNvSpPr>
            <a:spLocks noGrp="1"/>
          </p:cNvSpPr>
          <p:nvPr>
            <p:ph type="ctrTitle"/>
          </p:nvPr>
        </p:nvSpPr>
        <p:spPr>
          <a:xfrm>
            <a:off x="1524000" y="406400"/>
            <a:ext cx="9144000" cy="2387600"/>
          </a:xfrm>
        </p:spPr>
        <p:txBody>
          <a:bodyPr/>
          <a:lstStyle/>
          <a:p>
            <a:r>
              <a:rPr lang="es-MX" dirty="0"/>
              <a:t>Taquería </a:t>
            </a:r>
            <a:r>
              <a:rPr lang="es-MX" dirty="0" smtClean="0"/>
              <a:t>Juárez</a:t>
            </a:r>
            <a:endParaRPr lang="es-MX" dirty="0"/>
          </a:p>
        </p:txBody>
      </p:sp>
      <p:sp>
        <p:nvSpPr>
          <p:cNvPr id="3" name="Subtítulo 2">
            <a:extLst>
              <a:ext uri="{FF2B5EF4-FFF2-40B4-BE49-F238E27FC236}">
                <a16:creationId xmlns:a16="http://schemas.microsoft.com/office/drawing/2014/main" xmlns="" id="{FC1AF162-E4A8-4B99-8BE0-23A12989FA4B}"/>
              </a:ext>
            </a:extLst>
          </p:cNvPr>
          <p:cNvSpPr>
            <a:spLocks noGrp="1"/>
          </p:cNvSpPr>
          <p:nvPr>
            <p:ph type="subTitle" idx="1"/>
          </p:nvPr>
        </p:nvSpPr>
        <p:spPr>
          <a:xfrm>
            <a:off x="2431472" y="3531204"/>
            <a:ext cx="8623379" cy="2152623"/>
          </a:xfrm>
        </p:spPr>
        <p:txBody>
          <a:bodyPr>
            <a:normAutofit fontScale="40000" lnSpcReduction="20000"/>
          </a:bodyPr>
          <a:lstStyle/>
          <a:p>
            <a:r>
              <a:rPr lang="es-MX" sz="4000" dirty="0"/>
              <a:t>De 1988 a 2018, la taquería Juárez ha laborado en un ambiente de respeto al cliente, conservando los estándares de calidad que han prestigiado a dicha taquería. La propietaria Leonor Santos canales ha dedicado tiempo y dinero a mantener el negocio actualizado en cuestión de servicio. Ubicada en la calle Benito Juárez esquina con Corregidora en el centro de la Ciudad la taquería tiene un horario de 7:30 pm a 12:30 am, abriendo todos los días excepto domingos y días festivos.</a:t>
            </a:r>
          </a:p>
          <a:p>
            <a:endParaRPr lang="es-MX" dirty="0"/>
          </a:p>
        </p:txBody>
      </p:sp>
    </p:spTree>
    <p:extLst>
      <p:ext uri="{BB962C8B-B14F-4D97-AF65-F5344CB8AC3E}">
        <p14:creationId xmlns:p14="http://schemas.microsoft.com/office/powerpoint/2010/main" val="1702519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4CD5632-B1B1-4DD8-B80A-D32DD27B85CA}"/>
              </a:ext>
            </a:extLst>
          </p:cNvPr>
          <p:cNvSpPr>
            <a:spLocks noGrp="1"/>
          </p:cNvSpPr>
          <p:nvPr>
            <p:ph type="title"/>
          </p:nvPr>
        </p:nvSpPr>
        <p:spPr/>
        <p:txBody>
          <a:bodyPr/>
          <a:lstStyle/>
          <a:p>
            <a:r>
              <a:rPr lang="es-MX" dirty="0"/>
              <a:t>Problemática</a:t>
            </a:r>
          </a:p>
        </p:txBody>
      </p:sp>
      <p:sp>
        <p:nvSpPr>
          <p:cNvPr id="3" name="Marcador de contenido 2">
            <a:extLst>
              <a:ext uri="{FF2B5EF4-FFF2-40B4-BE49-F238E27FC236}">
                <a16:creationId xmlns:a16="http://schemas.microsoft.com/office/drawing/2014/main" xmlns="" id="{6AC91480-CC84-40D4-9BDB-AACB51454091}"/>
              </a:ext>
            </a:extLst>
          </p:cNvPr>
          <p:cNvSpPr>
            <a:spLocks noGrp="1"/>
          </p:cNvSpPr>
          <p:nvPr>
            <p:ph idx="1"/>
          </p:nvPr>
        </p:nvSpPr>
        <p:spPr/>
        <p:txBody>
          <a:bodyPr/>
          <a:lstStyle/>
          <a:p>
            <a:endParaRPr lang="es-MX" dirty="0"/>
          </a:p>
          <a:p>
            <a:r>
              <a:rPr lang="es-MX" dirty="0"/>
              <a:t>Control del inventario</a:t>
            </a:r>
          </a:p>
          <a:p>
            <a:r>
              <a:rPr lang="es-MX" dirty="0"/>
              <a:t>Control de los productos</a:t>
            </a:r>
          </a:p>
          <a:p>
            <a:r>
              <a:rPr lang="es-MX" dirty="0"/>
              <a:t>Almacenamiento de tickets</a:t>
            </a:r>
          </a:p>
          <a:p>
            <a:r>
              <a:rPr lang="es-MX" dirty="0"/>
              <a:t>No hay espacio para una PC</a:t>
            </a:r>
          </a:p>
        </p:txBody>
      </p:sp>
    </p:spTree>
    <p:extLst>
      <p:ext uri="{BB962C8B-B14F-4D97-AF65-F5344CB8AC3E}">
        <p14:creationId xmlns:p14="http://schemas.microsoft.com/office/powerpoint/2010/main" val="3099388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5AB24E8-5A96-4C36-986F-5A09FCA39798}"/>
              </a:ext>
            </a:extLst>
          </p:cNvPr>
          <p:cNvSpPr>
            <a:spLocks noGrp="1"/>
          </p:cNvSpPr>
          <p:nvPr>
            <p:ph type="title"/>
          </p:nvPr>
        </p:nvSpPr>
        <p:spPr/>
        <p:txBody>
          <a:bodyPr/>
          <a:lstStyle/>
          <a:p>
            <a:r>
              <a:rPr lang="es-MX" dirty="0"/>
              <a:t>Solución.     </a:t>
            </a:r>
            <a:r>
              <a:rPr lang="es-MX" dirty="0" err="1"/>
              <a:t>Inventakos</a:t>
            </a:r>
            <a:r>
              <a:rPr lang="es-MX" dirty="0"/>
              <a:t>.</a:t>
            </a:r>
          </a:p>
        </p:txBody>
      </p:sp>
      <p:sp>
        <p:nvSpPr>
          <p:cNvPr id="3" name="Marcador de contenido 2">
            <a:extLst>
              <a:ext uri="{FF2B5EF4-FFF2-40B4-BE49-F238E27FC236}">
                <a16:creationId xmlns:a16="http://schemas.microsoft.com/office/drawing/2014/main" xmlns="" id="{5F61250F-7227-4BA8-887D-120FCCEE1BC1}"/>
              </a:ext>
            </a:extLst>
          </p:cNvPr>
          <p:cNvSpPr>
            <a:spLocks noGrp="1"/>
          </p:cNvSpPr>
          <p:nvPr>
            <p:ph idx="1"/>
          </p:nvPr>
        </p:nvSpPr>
        <p:spPr/>
        <p:txBody>
          <a:bodyPr/>
          <a:lstStyle/>
          <a:p>
            <a:r>
              <a:rPr lang="es-MX" dirty="0"/>
              <a:t>Desarrollar un punto de venta con el fin de controlar los productos entrantes por medio de un inventario, así como una plataforma en la web en donde la dueña pueda acceder desde cualquier lugar.</a:t>
            </a:r>
            <a:br>
              <a:rPr lang="es-MX" dirty="0"/>
            </a:br>
            <a:r>
              <a:rPr lang="es-MX" dirty="0"/>
              <a:t>En distintos lugares de la aplicación habrá apartados para el registro de tickets.</a:t>
            </a:r>
          </a:p>
        </p:txBody>
      </p:sp>
    </p:spTree>
    <p:extLst>
      <p:ext uri="{BB962C8B-B14F-4D97-AF65-F5344CB8AC3E}">
        <p14:creationId xmlns:p14="http://schemas.microsoft.com/office/powerpoint/2010/main" val="2947649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4945A07-CED8-4431-B5E3-BA36BE618FDD}"/>
              </a:ext>
            </a:extLst>
          </p:cNvPr>
          <p:cNvSpPr>
            <a:spLocks noGrp="1"/>
          </p:cNvSpPr>
          <p:nvPr>
            <p:ph type="title"/>
          </p:nvPr>
        </p:nvSpPr>
        <p:spPr/>
        <p:txBody>
          <a:bodyPr/>
          <a:lstStyle/>
          <a:p>
            <a:r>
              <a:rPr lang="es-MX" dirty="0"/>
              <a:t>Objetivo General</a:t>
            </a:r>
          </a:p>
        </p:txBody>
      </p:sp>
      <p:sp>
        <p:nvSpPr>
          <p:cNvPr id="3" name="Marcador de contenido 2">
            <a:extLst>
              <a:ext uri="{FF2B5EF4-FFF2-40B4-BE49-F238E27FC236}">
                <a16:creationId xmlns:a16="http://schemas.microsoft.com/office/drawing/2014/main" xmlns="" id="{4F748C33-74AD-4F28-971E-61E16E75BDE0}"/>
              </a:ext>
            </a:extLst>
          </p:cNvPr>
          <p:cNvSpPr>
            <a:spLocks noGrp="1"/>
          </p:cNvSpPr>
          <p:nvPr>
            <p:ph idx="1"/>
          </p:nvPr>
        </p:nvSpPr>
        <p:spPr/>
        <p:txBody>
          <a:bodyPr/>
          <a:lstStyle/>
          <a:p>
            <a:r>
              <a:rPr lang="es-MX" dirty="0"/>
              <a:t>Desarrollar un punto de venta que lleve el control de los productos así como de la materia prima, que almacene los tickets de compras para que éstos no sean perdidos y de esa manera organizar la administración para que no haya problemas a la hora de conocer el control del inventario.</a:t>
            </a:r>
            <a:br>
              <a:rPr lang="es-MX" dirty="0"/>
            </a:br>
            <a:r>
              <a:rPr lang="es-MX" dirty="0"/>
              <a:t>También contendrá un apartado con los contactos de los distintos proveedores para su sencilla comunicación.</a:t>
            </a:r>
          </a:p>
          <a:p>
            <a:endParaRPr lang="es-MX" dirty="0"/>
          </a:p>
        </p:txBody>
      </p:sp>
    </p:spTree>
    <p:extLst>
      <p:ext uri="{BB962C8B-B14F-4D97-AF65-F5344CB8AC3E}">
        <p14:creationId xmlns:p14="http://schemas.microsoft.com/office/powerpoint/2010/main" val="2818570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B6C2FAB-715B-4024-B8D6-3529919C684F}"/>
              </a:ext>
            </a:extLst>
          </p:cNvPr>
          <p:cNvSpPr>
            <a:spLocks noGrp="1"/>
          </p:cNvSpPr>
          <p:nvPr>
            <p:ph type="title"/>
          </p:nvPr>
        </p:nvSpPr>
        <p:spPr/>
        <p:txBody>
          <a:bodyPr/>
          <a:lstStyle/>
          <a:p>
            <a:r>
              <a:rPr lang="es-MX" dirty="0"/>
              <a:t>Objetivos Específicos</a:t>
            </a:r>
          </a:p>
        </p:txBody>
      </p:sp>
      <p:sp>
        <p:nvSpPr>
          <p:cNvPr id="3" name="Marcador de contenido 2">
            <a:extLst>
              <a:ext uri="{FF2B5EF4-FFF2-40B4-BE49-F238E27FC236}">
                <a16:creationId xmlns:a16="http://schemas.microsoft.com/office/drawing/2014/main" xmlns="" id="{5DD6FC8B-F9CB-4305-B2BF-2B0057E4E5E5}"/>
              </a:ext>
            </a:extLst>
          </p:cNvPr>
          <p:cNvSpPr>
            <a:spLocks noGrp="1"/>
          </p:cNvSpPr>
          <p:nvPr>
            <p:ph idx="1"/>
          </p:nvPr>
        </p:nvSpPr>
        <p:spPr>
          <a:xfrm>
            <a:off x="1451579" y="2188956"/>
            <a:ext cx="10515600" cy="4351338"/>
          </a:xfrm>
        </p:spPr>
        <p:txBody>
          <a:bodyPr/>
          <a:lstStyle/>
          <a:p>
            <a:pPr marL="0" indent="0">
              <a:buNone/>
            </a:pPr>
            <a:endParaRPr lang="es-MX" dirty="0"/>
          </a:p>
          <a:p>
            <a:r>
              <a:rPr lang="es-MX" dirty="0"/>
              <a:t>Llevar el control de los productos por medio del inventario.</a:t>
            </a:r>
          </a:p>
          <a:p>
            <a:r>
              <a:rPr lang="es-MX" dirty="0"/>
              <a:t>Optimizar el funcionamiento de cada área.</a:t>
            </a:r>
          </a:p>
          <a:p>
            <a:r>
              <a:rPr lang="es-MX" dirty="0"/>
              <a:t>Tener el control de documentos como anotaciones o tickets.</a:t>
            </a:r>
          </a:p>
          <a:p>
            <a:endParaRPr lang="es-MX" dirty="0"/>
          </a:p>
          <a:p>
            <a:endParaRPr lang="es-MX" dirty="0"/>
          </a:p>
        </p:txBody>
      </p:sp>
    </p:spTree>
    <p:extLst>
      <p:ext uri="{BB962C8B-B14F-4D97-AF65-F5344CB8AC3E}">
        <p14:creationId xmlns:p14="http://schemas.microsoft.com/office/powerpoint/2010/main" val="838563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C9710E0-3825-4847-96C3-B77FECDD7C32}"/>
              </a:ext>
            </a:extLst>
          </p:cNvPr>
          <p:cNvSpPr>
            <a:spLocks noGrp="1"/>
          </p:cNvSpPr>
          <p:nvPr>
            <p:ph type="title"/>
          </p:nvPr>
        </p:nvSpPr>
        <p:spPr/>
        <p:txBody>
          <a:bodyPr/>
          <a:lstStyle/>
          <a:p>
            <a:r>
              <a:rPr lang="es-MX" dirty="0"/>
              <a:t>Metas</a:t>
            </a:r>
          </a:p>
        </p:txBody>
      </p:sp>
      <p:sp>
        <p:nvSpPr>
          <p:cNvPr id="3" name="Marcador de contenido 2">
            <a:extLst>
              <a:ext uri="{FF2B5EF4-FFF2-40B4-BE49-F238E27FC236}">
                <a16:creationId xmlns:a16="http://schemas.microsoft.com/office/drawing/2014/main" xmlns="" id="{8EAE3ABA-1849-480C-BE1E-090F48806573}"/>
              </a:ext>
            </a:extLst>
          </p:cNvPr>
          <p:cNvSpPr>
            <a:spLocks noGrp="1"/>
          </p:cNvSpPr>
          <p:nvPr>
            <p:ph idx="1"/>
          </p:nvPr>
        </p:nvSpPr>
        <p:spPr/>
        <p:txBody>
          <a:bodyPr/>
          <a:lstStyle/>
          <a:p>
            <a:r>
              <a:rPr lang="es-MX" dirty="0"/>
              <a:t>Observar el funcionamiento de la taquería.</a:t>
            </a:r>
          </a:p>
          <a:p>
            <a:r>
              <a:rPr lang="es-MX" dirty="0"/>
              <a:t>Analizar los componentes del inventario para su posterior implementación.</a:t>
            </a:r>
          </a:p>
          <a:p>
            <a:r>
              <a:rPr lang="es-MX" dirty="0"/>
              <a:t>Estudiar los posibles cambios que tendrá el negocio con la implementación del punto de venta.</a:t>
            </a:r>
          </a:p>
          <a:p>
            <a:r>
              <a:rPr lang="es-MX" dirty="0"/>
              <a:t>Implementar el inventario.</a:t>
            </a:r>
          </a:p>
          <a:p>
            <a:endParaRPr lang="es-MX" dirty="0"/>
          </a:p>
        </p:txBody>
      </p:sp>
    </p:spTree>
    <p:extLst>
      <p:ext uri="{BB962C8B-B14F-4D97-AF65-F5344CB8AC3E}">
        <p14:creationId xmlns:p14="http://schemas.microsoft.com/office/powerpoint/2010/main" val="4019815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26ACFFC-B029-45D0-826B-1121DFD1368F}"/>
              </a:ext>
            </a:extLst>
          </p:cNvPr>
          <p:cNvSpPr>
            <a:spLocks noGrp="1"/>
          </p:cNvSpPr>
          <p:nvPr>
            <p:ph type="title"/>
          </p:nvPr>
        </p:nvSpPr>
        <p:spPr/>
        <p:txBody>
          <a:bodyPr/>
          <a:lstStyle/>
          <a:p>
            <a:r>
              <a:rPr lang="es-MX" dirty="0"/>
              <a:t>Alcance</a:t>
            </a:r>
          </a:p>
        </p:txBody>
      </p:sp>
      <p:sp>
        <p:nvSpPr>
          <p:cNvPr id="3" name="Marcador de contenido 2">
            <a:extLst>
              <a:ext uri="{FF2B5EF4-FFF2-40B4-BE49-F238E27FC236}">
                <a16:creationId xmlns:a16="http://schemas.microsoft.com/office/drawing/2014/main" xmlns="" id="{BD47C1C8-EA0D-42F3-9168-2C165469414A}"/>
              </a:ext>
            </a:extLst>
          </p:cNvPr>
          <p:cNvSpPr>
            <a:spLocks noGrp="1"/>
          </p:cNvSpPr>
          <p:nvPr>
            <p:ph idx="1"/>
          </p:nvPr>
        </p:nvSpPr>
        <p:spPr/>
        <p:txBody>
          <a:bodyPr/>
          <a:lstStyle/>
          <a:p>
            <a:r>
              <a:rPr lang="es-MX" dirty="0"/>
              <a:t>El siguiente documento está dirigido a cualquier persona que decida usar la aplicación pues contiene todo lo que se debe saber de ésta.</a:t>
            </a:r>
            <a:br>
              <a:rPr lang="es-MX" dirty="0"/>
            </a:br>
            <a:r>
              <a:rPr lang="es-MX" dirty="0"/>
              <a:t>Aplicado para nuevos empleados, para cualquier persona si la aplicación requiere algún tipo de mantenimiento o algún cambio.</a:t>
            </a:r>
          </a:p>
        </p:txBody>
      </p:sp>
    </p:spTree>
    <p:extLst>
      <p:ext uri="{BB962C8B-B14F-4D97-AF65-F5344CB8AC3E}">
        <p14:creationId xmlns:p14="http://schemas.microsoft.com/office/powerpoint/2010/main" val="45333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9DC6898-D5A0-4BFA-9F05-55F742F324B4}"/>
              </a:ext>
            </a:extLst>
          </p:cNvPr>
          <p:cNvSpPr>
            <a:spLocks noGrp="1"/>
          </p:cNvSpPr>
          <p:nvPr>
            <p:ph type="title"/>
          </p:nvPr>
        </p:nvSpPr>
        <p:spPr/>
        <p:txBody>
          <a:bodyPr/>
          <a:lstStyle/>
          <a:p>
            <a:r>
              <a:rPr lang="es-MX" dirty="0"/>
              <a:t>Limitaciones</a:t>
            </a:r>
          </a:p>
        </p:txBody>
      </p:sp>
      <p:sp>
        <p:nvSpPr>
          <p:cNvPr id="3" name="Marcador de contenido 2">
            <a:extLst>
              <a:ext uri="{FF2B5EF4-FFF2-40B4-BE49-F238E27FC236}">
                <a16:creationId xmlns:a16="http://schemas.microsoft.com/office/drawing/2014/main" xmlns="" id="{7F16D371-1E07-4F4F-8487-78573AE0E553}"/>
              </a:ext>
            </a:extLst>
          </p:cNvPr>
          <p:cNvSpPr>
            <a:spLocks noGrp="1"/>
          </p:cNvSpPr>
          <p:nvPr>
            <p:ph idx="1"/>
          </p:nvPr>
        </p:nvSpPr>
        <p:spPr/>
        <p:txBody>
          <a:bodyPr/>
          <a:lstStyle/>
          <a:p>
            <a:r>
              <a:rPr lang="es-MX" dirty="0" smtClean="0"/>
              <a:t>Diseñar una interfaz compleja</a:t>
            </a:r>
          </a:p>
          <a:p>
            <a:r>
              <a:rPr lang="es-MX" dirty="0" smtClean="0"/>
              <a:t>Dejar insegura la información</a:t>
            </a:r>
          </a:p>
          <a:p>
            <a:r>
              <a:rPr lang="es-MX" dirty="0" smtClean="0"/>
              <a:t>Dejar inconclusas las actividades a realizar</a:t>
            </a:r>
          </a:p>
          <a:p>
            <a:pPr marL="0" indent="0">
              <a:buNone/>
            </a:pPr>
            <a:endParaRPr lang="es-MX" dirty="0" smtClean="0"/>
          </a:p>
          <a:p>
            <a:endParaRPr lang="es-MX" dirty="0"/>
          </a:p>
        </p:txBody>
      </p:sp>
    </p:spTree>
    <p:extLst>
      <p:ext uri="{BB962C8B-B14F-4D97-AF65-F5344CB8AC3E}">
        <p14:creationId xmlns:p14="http://schemas.microsoft.com/office/powerpoint/2010/main" val="3574483139"/>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44</TotalTime>
  <Words>474</Words>
  <Application>Microsoft Office PowerPoint</Application>
  <PresentationFormat>Panorámica</PresentationFormat>
  <Paragraphs>530</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Gill Sans MT</vt:lpstr>
      <vt:lpstr>Galería</vt:lpstr>
      <vt:lpstr>Universidad Tecnológica de tulancingo</vt:lpstr>
      <vt:lpstr>Taquería Juárez</vt:lpstr>
      <vt:lpstr>Problemática</vt:lpstr>
      <vt:lpstr>Solución.     Inventakos.</vt:lpstr>
      <vt:lpstr>Objetivo General</vt:lpstr>
      <vt:lpstr>Objetivos Específicos</vt:lpstr>
      <vt:lpstr>Metas</vt:lpstr>
      <vt:lpstr>Alcance</vt:lpstr>
      <vt:lpstr>Limitaciones</vt:lpstr>
      <vt:lpstr>Estudio de Factibilidad</vt:lpstr>
      <vt:lpstr>Cronograma de actividades</vt:lpstr>
      <vt:lpstr>Conclusiones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Taquería Juarez</dc:title>
  <dc:creator>Federico niezque teuton</dc:creator>
  <cp:lastModifiedBy>Windows User</cp:lastModifiedBy>
  <cp:revision>7</cp:revision>
  <dcterms:created xsi:type="dcterms:W3CDTF">2018-06-05T02:22:45Z</dcterms:created>
  <dcterms:modified xsi:type="dcterms:W3CDTF">2018-06-05T14:19:18Z</dcterms:modified>
</cp:coreProperties>
</file>