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9144000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latex2png.com/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latex2png.com/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latex2png.com/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latex2png.com/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latex2png.com/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latex2png.com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ecefc1531_0_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http://latex2png.com/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g=(V,E),E\subseteq V\times 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g=(V,E),E =  V\times 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|V\times V|</a:t>
            </a:r>
            <a:endParaRPr/>
          </a:p>
        </p:txBody>
      </p:sp>
      <p:sp>
        <p:nvSpPr>
          <p:cNvPr id="204" name="Google Shape;204;g3ecefc1531_0_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a73c897c2_0_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3a73c897c2_0_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http://latex2png.com/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g=(V,E),E\subseteq V\times 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g=(V,E),E =  V\times 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|V\times V|</a:t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eb9d04b03_0_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http://latex2png.com/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g=(V,E),E\subseteq V\times 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g=(V,E),E =  V\times 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|V\times V|</a:t>
            </a:r>
            <a:endParaRPr/>
          </a:p>
        </p:txBody>
      </p:sp>
      <p:sp>
        <p:nvSpPr>
          <p:cNvPr id="171" name="Google Shape;171;g3eb9d04b03_0_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eb9d04b03_0_89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http://latex2png.com/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g=(V,E),E\subseteq V\times 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g=(V,E),E =  V\times 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|V\times V|</a:t>
            </a:r>
            <a:endParaRPr/>
          </a:p>
        </p:txBody>
      </p:sp>
      <p:sp>
        <p:nvSpPr>
          <p:cNvPr id="185" name="Google Shape;185;g3eb9d04b03_0_89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eb9d04b03_0_75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http://latex2png.com/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g=(V,E),E\subseteq V\times 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g=(V,E),E =  V\times 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|V\times V|</a:t>
            </a:r>
            <a:endParaRPr/>
          </a:p>
        </p:txBody>
      </p:sp>
      <p:sp>
        <p:nvSpPr>
          <p:cNvPr id="192" name="Google Shape;192;g3eb9d04b03_0_75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eb9d04b03_0_103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http://latex2png.com/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g=(V,E),E\subseteq V\times 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g=(V,E),E =  V\times 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|V\times V|</a:t>
            </a:r>
            <a:endParaRPr/>
          </a:p>
        </p:txBody>
      </p:sp>
      <p:sp>
        <p:nvSpPr>
          <p:cNvPr id="198" name="Google Shape;198;g3eb9d04b03_0_103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2"/>
          <p:cNvSpPr txBox="1"/>
          <p:nvPr>
            <p:ph idx="1"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5" name="Google Shape;45;p12"/>
          <p:cNvSpPr txBox="1"/>
          <p:nvPr>
            <p:ph idx="2"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6" name="Google Shape;46;p12"/>
          <p:cNvSpPr txBox="1"/>
          <p:nvPr>
            <p:ph idx="3"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7" name="Google Shape;47;p12"/>
          <p:cNvSpPr txBox="1"/>
          <p:nvPr>
            <p:ph idx="4"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1" name="Google Shape;51;p13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2" name="Google Shape;52;p13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3" name="Google Shape;53;p13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4" name="Google Shape;54;p13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5" name="Google Shape;55;p13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Google Shape;14;p4"/>
          <p:cNvSpPr txBox="1"/>
          <p:nvPr>
            <p:ph idx="1"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" name="Google Shape;18;p5"/>
          <p:cNvSpPr txBox="1"/>
          <p:nvPr>
            <p:ph idx="2"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idx="1" type="subTitle"/>
          </p:nvPr>
        </p:nvSpPr>
        <p:spPr>
          <a:xfrm>
            <a:off x="457200" y="273600"/>
            <a:ext cx="8228880" cy="53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" name="Google Shape;26;p8"/>
          <p:cNvSpPr txBox="1"/>
          <p:nvPr>
            <p:ph idx="2"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" name="Google Shape;27;p8"/>
          <p:cNvSpPr txBox="1"/>
          <p:nvPr>
            <p:ph idx="3"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2" name="Google Shape;32;p9"/>
          <p:cNvSpPr txBox="1"/>
          <p:nvPr>
            <p:ph idx="3"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7" name="Google Shape;37;p10"/>
          <p:cNvSpPr txBox="1"/>
          <p:nvPr>
            <p:ph idx="3"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youtube.com/watch?v=zaBhtODEL0w" TargetMode="External"/><Relationship Id="rId4" Type="http://schemas.openxmlformats.org/officeDocument/2006/relationships/hyperlink" Target="https://www.hackerearth.com/practice/algorithms/graphs/depth-first-search/tutorial/" TargetMode="External"/><Relationship Id="rId5" Type="http://schemas.openxmlformats.org/officeDocument/2006/relationships/hyperlink" Target="https://www.hackerearth.com/practice/algorithms/graphs/depth-first-search/visualize/" TargetMode="External"/><Relationship Id="rId6" Type="http://schemas.openxmlformats.org/officeDocument/2006/relationships/hyperlink" Target="https://www.hackerearth.com/practice/notes/graph-theory-part-i/" TargetMode="External"/><Relationship Id="rId7" Type="http://schemas.openxmlformats.org/officeDocument/2006/relationships/hyperlink" Target="https://www.cs.usfca.edu/~galles/visualization/DFS.html" TargetMode="External"/><Relationship Id="rId8" Type="http://schemas.openxmlformats.org/officeDocument/2006/relationships/hyperlink" Target="https://www.youtube.com/watch?v=bIA8HEEUxZI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cs.usfca.edu/~galles/visualization/DFS.html" TargetMode="External"/><Relationship Id="rId4" Type="http://schemas.openxmlformats.org/officeDocument/2006/relationships/hyperlink" Target="https://visualgo.net/en/graphd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cs.usfca.edu/~galles/visualization/DFS.html" TargetMode="External"/><Relationship Id="rId4" Type="http://schemas.openxmlformats.org/officeDocument/2006/relationships/hyperlink" Target="https://visualgo.net/en/graphd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cs.usfca.edu/~galles/visualization/DFS.html" TargetMode="External"/><Relationship Id="rId4" Type="http://schemas.openxmlformats.org/officeDocument/2006/relationships/hyperlink" Target="https://visualgo.net/en/graphds" TargetMode="External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/>
          <p:nvPr/>
        </p:nvSpPr>
        <p:spPr>
          <a:xfrm>
            <a:off x="276120" y="226440"/>
            <a:ext cx="69186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F5597"/>
                </a:solidFill>
              </a:rPr>
              <a:t>Videos y Tutoriales de DFS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3"/>
          <p:cNvSpPr txBox="1"/>
          <p:nvPr/>
        </p:nvSpPr>
        <p:spPr>
          <a:xfrm>
            <a:off x="685800" y="1338150"/>
            <a:ext cx="7510200" cy="3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https://www.youtube.com/watch?v=zaBhtODEL0w</a:t>
            </a:r>
            <a:r>
              <a:rPr lang="en-US" sz="2400"/>
              <a:t>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hlinkClick r:id="rId4"/>
              </a:rPr>
              <a:t>https://www.hackerearth.com/practice/algorithms/graphs/depth-first-search/tutorial/</a:t>
            </a:r>
            <a:r>
              <a:rPr lang="en-US" sz="2400"/>
              <a:t>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hlinkClick r:id="rId5"/>
              </a:rPr>
              <a:t>https://www.hackerearth.com/practice/algorithms/graphs/depth-first-search/visualize/</a:t>
            </a:r>
            <a:r>
              <a:rPr lang="en-US" sz="2400"/>
              <a:t>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hlinkClick r:id="rId6"/>
              </a:rPr>
              <a:t>https://www.hackerearth.com/practice/notes/graph-theory-part-i/</a:t>
            </a:r>
            <a:r>
              <a:rPr lang="en-US" sz="2400"/>
              <a:t>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hlinkClick r:id="rId7"/>
              </a:rPr>
              <a:t>https://www.cs.usfca.edu/~galles/visualization/DFS.html</a:t>
            </a:r>
            <a:r>
              <a:rPr lang="en-US" sz="2400"/>
              <a:t>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hlinkClick r:id="rId8"/>
              </a:rPr>
              <a:t>https://www.youtube.com/watch?v=bIA8HEEUxZI</a:t>
            </a:r>
            <a:r>
              <a:rPr lang="en-US" sz="2400"/>
              <a:t> 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>
            <a:off x="276120" y="226440"/>
            <a:ext cx="69186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Punto 1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950" y="978279"/>
            <a:ext cx="5442925" cy="435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276120" y="226440"/>
            <a:ext cx="6918480" cy="576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Punto 1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4560" y="965160"/>
            <a:ext cx="5303520" cy="4246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/>
          <p:nvPr/>
        </p:nvSpPr>
        <p:spPr>
          <a:xfrm>
            <a:off x="276120" y="226440"/>
            <a:ext cx="6918480" cy="576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Punto 1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7"/>
          <p:cNvSpPr/>
          <p:nvPr/>
        </p:nvSpPr>
        <p:spPr>
          <a:xfrm>
            <a:off x="4297680" y="137160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7"/>
          <p:cNvSpPr/>
          <p:nvPr/>
        </p:nvSpPr>
        <p:spPr>
          <a:xfrm>
            <a:off x="4389120" y="192024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/>
          <p:nvPr/>
        </p:nvSpPr>
        <p:spPr>
          <a:xfrm>
            <a:off x="4754880" y="164592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/>
          <p:nvPr/>
        </p:nvSpPr>
        <p:spPr>
          <a:xfrm>
            <a:off x="4023360" y="210312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/>
          <p:nvPr/>
        </p:nvSpPr>
        <p:spPr>
          <a:xfrm>
            <a:off x="4389120" y="219456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4114800" y="265176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3200400" y="265176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3108960" y="320040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2743200" y="329184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3383280" y="310896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3108960" y="365760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3840480" y="292608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4206240" y="310896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4480560" y="246888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4572000" y="292608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4937760" y="256032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5486400" y="256032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5303520" y="292608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4846320" y="310896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4298040" y="137196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4298040" y="137196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4663440" y="347472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5029200" y="338328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4663440" y="393192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5029200" y="384048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4846320" y="420624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5577840" y="329184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6035040" y="301752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6309360" y="310896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6583680" y="292608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6583680" y="329184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 txBox="1"/>
          <p:nvPr/>
        </p:nvSpPr>
        <p:spPr>
          <a:xfrm>
            <a:off x="569425" y="5285850"/>
            <a:ext cx="79596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/>
          <p:nvPr/>
        </p:nvSpPr>
        <p:spPr>
          <a:xfrm>
            <a:off x="276120" y="226440"/>
            <a:ext cx="6918480" cy="576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Punto 1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8"/>
          <p:cNvSpPr/>
          <p:nvPr/>
        </p:nvSpPr>
        <p:spPr>
          <a:xfrm>
            <a:off x="4297680" y="137160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4389120" y="192024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4754880" y="164592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4023360" y="210312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4389120" y="219456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4114800" y="265176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3200400" y="265176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3108960" y="320040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2743200" y="329184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3383280" y="310896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3108960" y="365760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3840480" y="292608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4206240" y="310896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4480560" y="246888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4572000" y="292608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4937760" y="256032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5486400" y="256032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5303520" y="292608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4846320" y="310896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4298040" y="137196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4298040" y="137196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4663440" y="347472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5029200" y="338328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4663440" y="393192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5029200" y="384048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4846320" y="420624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5577840" y="329184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6035040" y="301752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6309360" y="310896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6583680" y="292608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6583680" y="329184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5" name="Google Shape;145;p18"/>
          <p:cNvCxnSpPr/>
          <p:nvPr/>
        </p:nvCxnSpPr>
        <p:spPr>
          <a:xfrm flipH="1">
            <a:off x="4114800" y="1554480"/>
            <a:ext cx="274320" cy="54864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6" name="Google Shape;146;p18"/>
          <p:cNvCxnSpPr/>
          <p:nvPr/>
        </p:nvCxnSpPr>
        <p:spPr>
          <a:xfrm>
            <a:off x="4480560" y="1554480"/>
            <a:ext cx="274320" cy="9144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7" name="Google Shape;147;p18"/>
          <p:cNvCxnSpPr/>
          <p:nvPr/>
        </p:nvCxnSpPr>
        <p:spPr>
          <a:xfrm flipH="1">
            <a:off x="4572000" y="1737360"/>
            <a:ext cx="182880" cy="27432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8" name="Google Shape;148;p18"/>
          <p:cNvCxnSpPr/>
          <p:nvPr/>
        </p:nvCxnSpPr>
        <p:spPr>
          <a:xfrm flipH="1">
            <a:off x="4114800" y="2011680"/>
            <a:ext cx="182880" cy="18288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" name="Google Shape;149;p18"/>
          <p:cNvCxnSpPr/>
          <p:nvPr/>
        </p:nvCxnSpPr>
        <p:spPr>
          <a:xfrm>
            <a:off x="4480560" y="2103120"/>
            <a:ext cx="0" cy="9144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0" name="Google Shape;150;p18"/>
          <p:cNvCxnSpPr/>
          <p:nvPr/>
        </p:nvCxnSpPr>
        <p:spPr>
          <a:xfrm>
            <a:off x="4114800" y="2194560"/>
            <a:ext cx="274320" cy="9144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1" name="Google Shape;151;p18"/>
          <p:cNvCxnSpPr/>
          <p:nvPr/>
        </p:nvCxnSpPr>
        <p:spPr>
          <a:xfrm>
            <a:off x="4114800" y="2286000"/>
            <a:ext cx="457200" cy="27432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2" name="Google Shape;152;p18"/>
          <p:cNvCxnSpPr/>
          <p:nvPr/>
        </p:nvCxnSpPr>
        <p:spPr>
          <a:xfrm flipH="1">
            <a:off x="4206240" y="2377440"/>
            <a:ext cx="182880" cy="36576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3" name="Google Shape;153;p18"/>
          <p:cNvCxnSpPr/>
          <p:nvPr/>
        </p:nvCxnSpPr>
        <p:spPr>
          <a:xfrm>
            <a:off x="4114800" y="2286000"/>
            <a:ext cx="0" cy="36576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4" name="Google Shape;154;p18"/>
          <p:cNvCxnSpPr/>
          <p:nvPr/>
        </p:nvCxnSpPr>
        <p:spPr>
          <a:xfrm flipH="1" rot="10800000">
            <a:off x="4297680" y="2651760"/>
            <a:ext cx="274320" cy="9144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5" name="Google Shape;155;p18"/>
          <p:cNvCxnSpPr/>
          <p:nvPr/>
        </p:nvCxnSpPr>
        <p:spPr>
          <a:xfrm>
            <a:off x="4663440" y="2651760"/>
            <a:ext cx="274320" cy="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6" name="Google Shape;156;p18"/>
          <p:cNvCxnSpPr/>
          <p:nvPr/>
        </p:nvCxnSpPr>
        <p:spPr>
          <a:xfrm>
            <a:off x="5120640" y="2651760"/>
            <a:ext cx="365760" cy="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7" name="Google Shape;157;p18"/>
          <p:cNvCxnSpPr/>
          <p:nvPr/>
        </p:nvCxnSpPr>
        <p:spPr>
          <a:xfrm flipH="1">
            <a:off x="4023360" y="2743200"/>
            <a:ext cx="91440" cy="18288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8" name="Google Shape;158;p18"/>
          <p:cNvCxnSpPr/>
          <p:nvPr/>
        </p:nvCxnSpPr>
        <p:spPr>
          <a:xfrm flipH="1">
            <a:off x="3566160" y="3108960"/>
            <a:ext cx="274320" cy="9144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9" name="Google Shape;159;p18"/>
          <p:cNvCxnSpPr/>
          <p:nvPr/>
        </p:nvCxnSpPr>
        <p:spPr>
          <a:xfrm rot="10800000">
            <a:off x="3291840" y="2743200"/>
            <a:ext cx="91440" cy="45720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0" name="Google Shape;160;p18"/>
          <p:cNvCxnSpPr/>
          <p:nvPr/>
        </p:nvCxnSpPr>
        <p:spPr>
          <a:xfrm flipH="1" rot="10800000">
            <a:off x="2834640" y="2834640"/>
            <a:ext cx="365760" cy="45720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1" name="Google Shape;161;p18"/>
          <p:cNvCxnSpPr/>
          <p:nvPr/>
        </p:nvCxnSpPr>
        <p:spPr>
          <a:xfrm rot="10800000">
            <a:off x="3200400" y="2834640"/>
            <a:ext cx="0" cy="36576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2" name="Google Shape;162;p18"/>
          <p:cNvCxnSpPr/>
          <p:nvPr/>
        </p:nvCxnSpPr>
        <p:spPr>
          <a:xfrm rot="10800000">
            <a:off x="3200400" y="3383280"/>
            <a:ext cx="0" cy="36576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3" name="Google Shape;163;p18"/>
          <p:cNvCxnSpPr/>
          <p:nvPr/>
        </p:nvCxnSpPr>
        <p:spPr>
          <a:xfrm>
            <a:off x="3931920" y="3108960"/>
            <a:ext cx="365760" cy="9144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4" name="Google Shape;164;p18"/>
          <p:cNvCxnSpPr/>
          <p:nvPr/>
        </p:nvCxnSpPr>
        <p:spPr>
          <a:xfrm rot="10800000">
            <a:off x="4206240" y="2834640"/>
            <a:ext cx="91440" cy="27432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5" name="Google Shape;165;p18"/>
          <p:cNvCxnSpPr/>
          <p:nvPr/>
        </p:nvCxnSpPr>
        <p:spPr>
          <a:xfrm rot="10800000">
            <a:off x="3291840" y="3291840"/>
            <a:ext cx="91440" cy="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6" name="Google Shape;166;p18"/>
          <p:cNvCxnSpPr/>
          <p:nvPr/>
        </p:nvCxnSpPr>
        <p:spPr>
          <a:xfrm flipH="1">
            <a:off x="2926080" y="3291840"/>
            <a:ext cx="182880" cy="9144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7" name="Google Shape;167;p18"/>
          <p:cNvSpPr txBox="1"/>
          <p:nvPr/>
        </p:nvSpPr>
        <p:spPr>
          <a:xfrm>
            <a:off x="309475" y="5063025"/>
            <a:ext cx="8145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Simulators: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https://www.cs.usfca.edu/~galles/visualization/DFS.html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https://visualgo.net/en/graphds</a:t>
            </a:r>
            <a:r>
              <a:rPr lang="en-US"/>
              <a:t> </a:t>
            </a:r>
            <a:endParaRPr/>
          </a:p>
        </p:txBody>
      </p:sp>
      <p:sp>
        <p:nvSpPr>
          <p:cNvPr id="168" name="Google Shape;168;p18"/>
          <p:cNvSpPr txBox="1"/>
          <p:nvPr/>
        </p:nvSpPr>
        <p:spPr>
          <a:xfrm>
            <a:off x="251100" y="1773350"/>
            <a:ext cx="19434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 (1,1), (1,2), (1,3), </a:t>
            </a:r>
            <a:br>
              <a:rPr lang="en-US"/>
            </a:br>
            <a:r>
              <a:rPr lang="en-US"/>
              <a:t>  (2,1), (2,2), (2,3),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(3,1), (3,2), (3,3)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/>
          <p:nvPr/>
        </p:nvSpPr>
        <p:spPr>
          <a:xfrm>
            <a:off x="276120" y="226440"/>
            <a:ext cx="69186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Punto 1: Problema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9"/>
          <p:cNvSpPr/>
          <p:nvPr/>
        </p:nvSpPr>
        <p:spPr>
          <a:xfrm>
            <a:off x="4297680" y="1371600"/>
            <a:ext cx="183000" cy="18300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/>
          <p:nvPr/>
        </p:nvSpPr>
        <p:spPr>
          <a:xfrm>
            <a:off x="4754880" y="1645920"/>
            <a:ext cx="183000" cy="18300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"/>
          <p:cNvSpPr/>
          <p:nvPr/>
        </p:nvSpPr>
        <p:spPr>
          <a:xfrm>
            <a:off x="4298040" y="1371960"/>
            <a:ext cx="183000" cy="18300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9"/>
          <p:cNvSpPr/>
          <p:nvPr/>
        </p:nvSpPr>
        <p:spPr>
          <a:xfrm>
            <a:off x="4298040" y="1371960"/>
            <a:ext cx="183000" cy="18300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8" name="Google Shape;178;p19"/>
          <p:cNvCxnSpPr/>
          <p:nvPr/>
        </p:nvCxnSpPr>
        <p:spPr>
          <a:xfrm>
            <a:off x="4480560" y="1554480"/>
            <a:ext cx="274200" cy="9150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9" name="Google Shape;179;p19"/>
          <p:cNvSpPr txBox="1"/>
          <p:nvPr/>
        </p:nvSpPr>
        <p:spPr>
          <a:xfrm>
            <a:off x="309475" y="5063025"/>
            <a:ext cx="8145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Simulators: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https://www.cs.usfca.edu/~galles/visualization/DFS.html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https://visualgo.net/en/graphds</a:t>
            </a:r>
            <a:r>
              <a:rPr lang="en-US"/>
              <a:t> </a:t>
            </a:r>
            <a:endParaRPr/>
          </a:p>
        </p:txBody>
      </p:sp>
      <p:sp>
        <p:nvSpPr>
          <p:cNvPr id="180" name="Google Shape;180;p19"/>
          <p:cNvSpPr txBox="1"/>
          <p:nvPr/>
        </p:nvSpPr>
        <p:spPr>
          <a:xfrm>
            <a:off x="3846550" y="1311925"/>
            <a:ext cx="4515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endParaRPr/>
          </a:p>
        </p:txBody>
      </p:sp>
      <p:sp>
        <p:nvSpPr>
          <p:cNvPr id="181" name="Google Shape;181;p19"/>
          <p:cNvSpPr txBox="1"/>
          <p:nvPr/>
        </p:nvSpPr>
        <p:spPr>
          <a:xfrm>
            <a:off x="4938000" y="1453500"/>
            <a:ext cx="73464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</a:t>
            </a:r>
            <a:endParaRPr/>
          </a:p>
        </p:txBody>
      </p:sp>
      <p:sp>
        <p:nvSpPr>
          <p:cNvPr id="182" name="Google Shape;182;p19"/>
          <p:cNvSpPr txBox="1"/>
          <p:nvPr/>
        </p:nvSpPr>
        <p:spPr>
          <a:xfrm>
            <a:off x="1287975" y="2609375"/>
            <a:ext cx="73464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A, B, A, B, A, B...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/>
          <p:nvPr/>
        </p:nvSpPr>
        <p:spPr>
          <a:xfrm>
            <a:off x="276120" y="226440"/>
            <a:ext cx="69186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Punto </a:t>
            </a:r>
            <a:r>
              <a:rPr b="1" lang="en-US" sz="3200">
                <a:solidFill>
                  <a:srgbClr val="2F5597"/>
                </a:solidFill>
              </a:rPr>
              <a:t>2</a:t>
            </a:r>
            <a:r>
              <a:rPr b="1" i="0" lang="en-US" sz="3200" u="none" cap="none" strike="noStrike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en-US" sz="3200">
                <a:solidFill>
                  <a:srgbClr val="2F5597"/>
                </a:solidFill>
              </a:rPr>
              <a:t>No es Dijkstra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0"/>
          <p:cNvSpPr txBox="1"/>
          <p:nvPr/>
        </p:nvSpPr>
        <p:spPr>
          <a:xfrm>
            <a:off x="309475" y="5063025"/>
            <a:ext cx="8145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Simulators: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https://www.cs.usfca.edu/~galles/visualization/DFS.html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https://visualgo.net/en/graphds</a:t>
            </a:r>
            <a:r>
              <a:rPr lang="en-US"/>
              <a:t> </a:t>
            </a:r>
            <a:endParaRPr/>
          </a:p>
        </p:txBody>
      </p:sp>
      <p:pic>
        <p:nvPicPr>
          <p:cNvPr id="189" name="Google Shape;18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5050" y="955440"/>
            <a:ext cx="4314143" cy="3955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/>
          <p:nvPr/>
        </p:nvSpPr>
        <p:spPr>
          <a:xfrm>
            <a:off x="276120" y="226440"/>
            <a:ext cx="69186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Punto </a:t>
            </a:r>
            <a:r>
              <a:rPr b="1" lang="en-US" sz="3200">
                <a:solidFill>
                  <a:srgbClr val="2F5597"/>
                </a:solidFill>
              </a:rPr>
              <a:t>3: Diferente a camino hamiltoniano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3700" y="892665"/>
            <a:ext cx="2653270" cy="3955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/>
          <p:nvPr/>
        </p:nvSpPr>
        <p:spPr>
          <a:xfrm>
            <a:off x="276120" y="226440"/>
            <a:ext cx="69186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Punto </a:t>
            </a:r>
            <a:r>
              <a:rPr b="1" lang="en-US" sz="3200">
                <a:solidFill>
                  <a:srgbClr val="2F5597"/>
                </a:solidFill>
              </a:rPr>
              <a:t>3: Es TSP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9926" y="383450"/>
            <a:ext cx="5338525" cy="538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