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9" r:id="rId5"/>
    <p:sldMasterId id="2147483680"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Lst>
  <p:sldSz cy="5143500" cx="9144000"/>
  <p:notesSz cx="6858000" cy="9144000"/>
  <p:embeddedFontLst>
    <p:embeddedFont>
      <p:font typeface="Roboto Slab"/>
      <p:regular r:id="rId41"/>
      <p:bold r:id="rId42"/>
    </p:embeddedFont>
    <p:embeddedFont>
      <p:font typeface="Roboto"/>
      <p:regular r:id="rId43"/>
      <p:bold r:id="rId44"/>
      <p:italic r:id="rId45"/>
      <p:boldItalic r:id="rId46"/>
    </p:embeddedFont>
    <p:embeddedFont>
      <p:font typeface="Poppins"/>
      <p:regular r:id="rId47"/>
      <p:bold r:id="rId48"/>
      <p:italic r:id="rId49"/>
      <p:boldItalic r:id="rId50"/>
    </p:embeddedFont>
    <p:embeddedFont>
      <p:font typeface="Arvo"/>
      <p:regular r:id="rId51"/>
      <p:bold r:id="rId52"/>
      <p:italic r:id="rId53"/>
      <p:boldItalic r:id="rId5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FC9B610-3BC2-461F-B204-B238ED2BD689}">
  <a:tblStyle styleId="{1FC9B610-3BC2-461F-B204-B238ED2BD689}"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42" Type="http://schemas.openxmlformats.org/officeDocument/2006/relationships/font" Target="fonts/RobotoSlab-bold.fntdata"/><Relationship Id="rId41" Type="http://schemas.openxmlformats.org/officeDocument/2006/relationships/font" Target="fonts/RobotoSlab-regular.fntdata"/><Relationship Id="rId44" Type="http://schemas.openxmlformats.org/officeDocument/2006/relationships/font" Target="fonts/Roboto-bold.fntdata"/><Relationship Id="rId43" Type="http://schemas.openxmlformats.org/officeDocument/2006/relationships/font" Target="fonts/Roboto-regular.fntdata"/><Relationship Id="rId46" Type="http://schemas.openxmlformats.org/officeDocument/2006/relationships/font" Target="fonts/Roboto-boldItalic.fntdata"/><Relationship Id="rId45" Type="http://schemas.openxmlformats.org/officeDocument/2006/relationships/font" Target="fonts/Robot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48" Type="http://schemas.openxmlformats.org/officeDocument/2006/relationships/font" Target="fonts/Poppins-bold.fntdata"/><Relationship Id="rId47" Type="http://schemas.openxmlformats.org/officeDocument/2006/relationships/font" Target="fonts/Poppins-regular.fntdata"/><Relationship Id="rId49" Type="http://schemas.openxmlformats.org/officeDocument/2006/relationships/font" Target="fonts/Poppins-italic.fntdata"/><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33" Type="http://schemas.openxmlformats.org/officeDocument/2006/relationships/slide" Target="slides/slide26.xml"/><Relationship Id="rId32" Type="http://schemas.openxmlformats.org/officeDocument/2006/relationships/slide" Target="slides/slide25.xml"/><Relationship Id="rId35" Type="http://schemas.openxmlformats.org/officeDocument/2006/relationships/slide" Target="slides/slide28.xml"/><Relationship Id="rId34" Type="http://schemas.openxmlformats.org/officeDocument/2006/relationships/slide" Target="slides/slide27.xml"/><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51" Type="http://schemas.openxmlformats.org/officeDocument/2006/relationships/font" Target="fonts/Arvo-regular.fntdata"/><Relationship Id="rId50" Type="http://schemas.openxmlformats.org/officeDocument/2006/relationships/font" Target="fonts/Poppins-boldItalic.fntdata"/><Relationship Id="rId53" Type="http://schemas.openxmlformats.org/officeDocument/2006/relationships/font" Target="fonts/Arvo-italic.fntdata"/><Relationship Id="rId52" Type="http://schemas.openxmlformats.org/officeDocument/2006/relationships/font" Target="fonts/Arvo-bold.fntdata"/><Relationship Id="rId11" Type="http://schemas.openxmlformats.org/officeDocument/2006/relationships/slide" Target="slides/slide4.xml"/><Relationship Id="rId10" Type="http://schemas.openxmlformats.org/officeDocument/2006/relationships/slide" Target="slides/slide3.xml"/><Relationship Id="rId54" Type="http://schemas.openxmlformats.org/officeDocument/2006/relationships/font" Target="fonts/Arvo-boldItalic.fntdata"/><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tutors.com/costs" TargetMode="Externa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tinybeans.com/new-york/nyc-pandemic-learning-pods-micro-school-options/slide/6" TargetMode="External"/><Relationship Id="rId3" Type="http://schemas.openxmlformats.org/officeDocument/2006/relationships/hyperlink" Target="https://dialateacher.org/" TargetMode="Externa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tinybeans.com/new-york/nyc-pandemic-learning-pods-micro-school-options/slide/6" TargetMode="External"/><Relationship Id="rId3" Type="http://schemas.openxmlformats.org/officeDocument/2006/relationships/hyperlink" Target="https://dialateacher.org/" TargetMode="Externa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pewresearch.org/internet/fact-sheet/social-media" TargetMode="External"/><Relationship Id="rId3" Type="http://schemas.openxmlformats.org/officeDocument/2006/relationships/hyperlink" Target="https://www.statista.com/statistics/471370/us-adults-who-use-social-networks-age/" TargetMode="Externa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blog.hubspot.com/marketing/marketing-types" TargetMode="External"/><Relationship Id="rId3" Type="http://schemas.openxmlformats.org/officeDocument/2006/relationships/hyperlink" Target="https://www.reliablesoft.net/difference-between-seo-and-content-marketing-explained-in-simple-terms/" TargetMode="Externa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convinceandconvert.com/content-marketing/blog-advertising/" TargetMode="External"/><Relationship Id="rId3" Type="http://schemas.openxmlformats.org/officeDocument/2006/relationships/hyperlink" Target="https://www.shopify.com/blog/34911301-how-to-start-a-podcast-the-ultimate-step-by-step-podcasting-guide#:~:text=Whether%20you're%20looking%20to,and%20free%20to%20listen%20to" TargetMode="External"/><Relationship Id="rId4" Type="http://schemas.openxmlformats.org/officeDocument/2006/relationships/hyperlink" Target="https://www.convinceandconvert.com/content-marketing/podcast-statistics-charts-and-data/" TargetMode="Externa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105bc2cc3a9_0_35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105bc2cc3a9_0_3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105da893eda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105da893eda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1033672486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1033672486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000" u="sng">
                <a:solidFill>
                  <a:srgbClr val="0097A7"/>
                </a:solidFill>
                <a:hlinkClick r:id="rId2">
                  <a:extLst>
                    <a:ext uri="{A12FA001-AC4F-418D-AE19-62706E023703}">
                      <ahyp:hlinkClr val="tx"/>
                    </a:ext>
                  </a:extLst>
                </a:hlinkClick>
              </a:rPr>
              <a:t>https://tutors.com/costs</a:t>
            </a:r>
            <a:br>
              <a:rPr lang="en" sz="1000">
                <a:solidFill>
                  <a:schemeClr val="dk1"/>
                </a:solidFill>
              </a:rPr>
            </a:br>
            <a:r>
              <a:rPr lang="en" sz="1000">
                <a:solidFill>
                  <a:schemeClr val="dk1"/>
                </a:solidFill>
              </a:rPr>
              <a:t>In 2014, Tutor.com acquired The Princeton Review®, a world leader in test preparation, and added The Princeton Review test preparation services to its online tutoring platform. They work with CUNY SPS (School of Professional Studies) to provide  students with one-on-one tutoring support. They also power tutoring and homework help programs for the Department of Defense: thousands of public libraries, school districts, colleges and universities; and the states of Alabama, Alaska, Louisiana, Montana, North Dakota, Rhode Island and the District of Columbia.</a:t>
            </a:r>
            <a:endParaRPr sz="10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10622d47ae2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10622d47ae2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102f90d5c65_7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102f90d5c65_7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lnSpc>
                <a:spcPct val="115000"/>
              </a:lnSpc>
              <a:spcBef>
                <a:spcPts val="0"/>
              </a:spcBef>
              <a:spcAft>
                <a:spcPts val="0"/>
              </a:spcAft>
              <a:buClr>
                <a:schemeClr val="dk1"/>
              </a:buClr>
              <a:buSzPts val="1100"/>
              <a:buFont typeface="Arial"/>
              <a:buNone/>
            </a:pPr>
            <a:r>
              <a:rPr lang="en">
                <a:solidFill>
                  <a:srgbClr val="222222"/>
                </a:solidFill>
                <a:latin typeface="Times New Roman"/>
                <a:ea typeface="Times New Roman"/>
                <a:cs typeface="Times New Roman"/>
                <a:sym typeface="Times New Roman"/>
              </a:rPr>
              <a:t>The Price and Inequality of Learning Pods: Free and Cheap NYC Pod Resources</a:t>
            </a:r>
            <a:endParaRPr>
              <a:solidFill>
                <a:srgbClr val="222222"/>
              </a:solidFill>
              <a:latin typeface="Times New Roman"/>
              <a:ea typeface="Times New Roman"/>
              <a:cs typeface="Times New Roman"/>
              <a:sym typeface="Times New Roman"/>
            </a:endParaRPr>
          </a:p>
          <a:p>
            <a:pPr indent="0" lvl="0" marL="457200" rtl="0" algn="l">
              <a:lnSpc>
                <a:spcPct val="115000"/>
              </a:lnSpc>
              <a:spcBef>
                <a:spcPts val="0"/>
              </a:spcBef>
              <a:spcAft>
                <a:spcPts val="0"/>
              </a:spcAft>
              <a:buClr>
                <a:schemeClr val="dk1"/>
              </a:buClr>
              <a:buSzPts val="1100"/>
              <a:buFont typeface="Arial"/>
              <a:buNone/>
            </a:pPr>
            <a:r>
              <a:t/>
            </a:r>
            <a:endParaRPr>
              <a:solidFill>
                <a:srgbClr val="222222"/>
              </a:solidFill>
              <a:latin typeface="Times New Roman"/>
              <a:ea typeface="Times New Roman"/>
              <a:cs typeface="Times New Roman"/>
              <a:sym typeface="Times New Roman"/>
            </a:endParaRPr>
          </a:p>
          <a:p>
            <a:pPr indent="0" lvl="0" marL="457200" rtl="0" algn="l">
              <a:lnSpc>
                <a:spcPct val="115000"/>
              </a:lnSpc>
              <a:spcBef>
                <a:spcPts val="0"/>
              </a:spcBef>
              <a:spcAft>
                <a:spcPts val="0"/>
              </a:spcAft>
              <a:buClr>
                <a:schemeClr val="dk1"/>
              </a:buClr>
              <a:buSzPts val="1100"/>
              <a:buFont typeface="Arial"/>
              <a:buNone/>
            </a:pPr>
            <a:r>
              <a:rPr lang="en">
                <a:solidFill>
                  <a:srgbClr val="222222"/>
                </a:solidFill>
                <a:latin typeface="Times New Roman"/>
                <a:ea typeface="Times New Roman"/>
                <a:cs typeface="Times New Roman"/>
                <a:sym typeface="Times New Roman"/>
              </a:rPr>
              <a:t>As you may have noticed, the price of micro-schooling can be very steep. This means that the safety and flexibility of learning pods is largely available only to those who can afford it. In fact, private "pandemic pods" can increase the inequality gap.</a:t>
            </a:r>
            <a:endParaRPr>
              <a:solidFill>
                <a:srgbClr val="222222"/>
              </a:solidFill>
              <a:latin typeface="Times New Roman"/>
              <a:ea typeface="Times New Roman"/>
              <a:cs typeface="Times New Roman"/>
              <a:sym typeface="Times New Roman"/>
            </a:endParaRPr>
          </a:p>
          <a:p>
            <a:pPr indent="0" lvl="0" marL="457200" rtl="0" algn="l">
              <a:lnSpc>
                <a:spcPct val="115000"/>
              </a:lnSpc>
              <a:spcBef>
                <a:spcPts val="0"/>
              </a:spcBef>
              <a:spcAft>
                <a:spcPts val="0"/>
              </a:spcAft>
              <a:buClr>
                <a:schemeClr val="dk1"/>
              </a:buClr>
              <a:buSzPts val="1100"/>
              <a:buFont typeface="Arial"/>
              <a:buNone/>
            </a:pPr>
            <a:r>
              <a:t/>
            </a:r>
            <a:endParaRPr>
              <a:solidFill>
                <a:srgbClr val="222222"/>
              </a:solidFill>
              <a:latin typeface="Times New Roman"/>
              <a:ea typeface="Times New Roman"/>
              <a:cs typeface="Times New Roman"/>
              <a:sym typeface="Times New Roman"/>
            </a:endParaRPr>
          </a:p>
          <a:p>
            <a:pPr indent="0" lvl="0" marL="457200" rtl="0" algn="l">
              <a:lnSpc>
                <a:spcPct val="115000"/>
              </a:lnSpc>
              <a:spcBef>
                <a:spcPts val="0"/>
              </a:spcBef>
              <a:spcAft>
                <a:spcPts val="0"/>
              </a:spcAft>
              <a:buClr>
                <a:schemeClr val="dk1"/>
              </a:buClr>
              <a:buSzPts val="1100"/>
              <a:buFont typeface="Arial"/>
              <a:buNone/>
            </a:pPr>
            <a:r>
              <a:rPr lang="en">
                <a:solidFill>
                  <a:srgbClr val="222222"/>
                </a:solidFill>
                <a:latin typeface="Times New Roman"/>
                <a:ea typeface="Times New Roman"/>
                <a:cs typeface="Times New Roman"/>
                <a:sym typeface="Times New Roman"/>
              </a:rPr>
              <a:t>Luckily, if you're on a budget or simply can't afford the pricier options, there are ways to work with learning pods that are cheaper and more affordable. Parent-led pods can be very affordable since the teaching is split between community members. Here are a few more free or cheap options for NYC parents looking to participate in pod learning this fall:</a:t>
            </a:r>
            <a:endParaRPr>
              <a:solidFill>
                <a:srgbClr val="222222"/>
              </a:solidFill>
              <a:latin typeface="Times New Roman"/>
              <a:ea typeface="Times New Roman"/>
              <a:cs typeface="Times New Roman"/>
              <a:sym typeface="Times New Roman"/>
            </a:endParaRPr>
          </a:p>
          <a:p>
            <a:pPr indent="0" lvl="0" marL="457200" rtl="0" algn="l">
              <a:lnSpc>
                <a:spcPct val="115000"/>
              </a:lnSpc>
              <a:spcBef>
                <a:spcPts val="0"/>
              </a:spcBef>
              <a:spcAft>
                <a:spcPts val="0"/>
              </a:spcAft>
              <a:buClr>
                <a:schemeClr val="dk1"/>
              </a:buClr>
              <a:buSzPts val="1100"/>
              <a:buFont typeface="Arial"/>
              <a:buNone/>
            </a:pPr>
            <a:r>
              <a:t/>
            </a:r>
            <a:endParaRPr>
              <a:solidFill>
                <a:srgbClr val="222222"/>
              </a:solidFill>
              <a:latin typeface="Times New Roman"/>
              <a:ea typeface="Times New Roman"/>
              <a:cs typeface="Times New Roman"/>
              <a:sym typeface="Times New Roman"/>
            </a:endParaRPr>
          </a:p>
          <a:p>
            <a:pPr indent="0" lvl="0" marL="457200" rtl="0" algn="l">
              <a:lnSpc>
                <a:spcPct val="115000"/>
              </a:lnSpc>
              <a:spcBef>
                <a:spcPts val="0"/>
              </a:spcBef>
              <a:spcAft>
                <a:spcPts val="0"/>
              </a:spcAft>
              <a:buClr>
                <a:schemeClr val="dk1"/>
              </a:buClr>
              <a:buSzPts val="1100"/>
              <a:buFont typeface="Arial"/>
              <a:buNone/>
            </a:pPr>
            <a:r>
              <a:rPr lang="en">
                <a:solidFill>
                  <a:srgbClr val="222222"/>
                </a:solidFill>
                <a:latin typeface="Times New Roman"/>
                <a:ea typeface="Times New Roman"/>
                <a:cs typeface="Times New Roman"/>
                <a:sym typeface="Times New Roman"/>
              </a:rPr>
              <a:t>The New York Public Library offers free online tutoring through Brainfuse every day 2 - 11 p.m. Although these resources are used one-on-one, they can support remote school learning and can be used to assist kids who are learning together in a pod. Tutoring is free and only requires a NYPL library card.</a:t>
            </a:r>
            <a:endParaRPr>
              <a:solidFill>
                <a:srgbClr val="222222"/>
              </a:solidFill>
              <a:latin typeface="Times New Roman"/>
              <a:ea typeface="Times New Roman"/>
              <a:cs typeface="Times New Roman"/>
              <a:sym typeface="Times New Roman"/>
            </a:endParaRPr>
          </a:p>
          <a:p>
            <a:pPr indent="0" lvl="0" marL="457200" rtl="0" algn="l">
              <a:lnSpc>
                <a:spcPct val="115000"/>
              </a:lnSpc>
              <a:spcBef>
                <a:spcPts val="0"/>
              </a:spcBef>
              <a:spcAft>
                <a:spcPts val="0"/>
              </a:spcAft>
              <a:buClr>
                <a:schemeClr val="dk1"/>
              </a:buClr>
              <a:buSzPts val="1100"/>
              <a:buFont typeface="Arial"/>
              <a:buNone/>
            </a:pPr>
            <a:r>
              <a:rPr lang="en">
                <a:solidFill>
                  <a:srgbClr val="222222"/>
                </a:solidFill>
                <a:latin typeface="Times New Roman"/>
                <a:ea typeface="Times New Roman"/>
                <a:cs typeface="Times New Roman"/>
                <a:sym typeface="Times New Roman"/>
              </a:rPr>
              <a:t>The United Federation of Teachers (UFT) has a "dial-a-teacher" program that helps kids K-5 with English and math work Monday through Thursday, 4 to 7 p.m. All you need to do is fill out a form and a call will be set up for you.</a:t>
            </a:r>
            <a:endParaRPr>
              <a:solidFill>
                <a:srgbClr val="222222"/>
              </a:solidFill>
              <a:latin typeface="Times New Roman"/>
              <a:ea typeface="Times New Roman"/>
              <a:cs typeface="Times New Roman"/>
              <a:sym typeface="Times New Roman"/>
            </a:endParaRPr>
          </a:p>
          <a:p>
            <a:pPr indent="0" lvl="0" marL="457200" rtl="0" algn="l">
              <a:lnSpc>
                <a:spcPct val="115000"/>
              </a:lnSpc>
              <a:spcBef>
                <a:spcPts val="0"/>
              </a:spcBef>
              <a:spcAft>
                <a:spcPts val="0"/>
              </a:spcAft>
              <a:buClr>
                <a:schemeClr val="dk1"/>
              </a:buClr>
              <a:buSzPts val="1100"/>
              <a:buFont typeface="Arial"/>
              <a:buNone/>
            </a:pPr>
            <a:r>
              <a:rPr lang="en">
                <a:solidFill>
                  <a:srgbClr val="222222"/>
                </a:solidFill>
                <a:latin typeface="Times New Roman"/>
                <a:ea typeface="Times New Roman"/>
                <a:cs typeface="Times New Roman"/>
                <a:sym typeface="Times New Roman"/>
              </a:rPr>
              <a:t>Free online curriculums like Khan Academy and affordable, parent-oriented curriculums like Blossom and Root make it possible for parents to create a rich learning experience for pod kids at home, without the need for an expensive investment into an official program or teacher.</a:t>
            </a:r>
            <a:endParaRPr>
              <a:solidFill>
                <a:srgbClr val="222222"/>
              </a:solidFill>
              <a:latin typeface="Times New Roman"/>
              <a:ea typeface="Times New Roman"/>
              <a:cs typeface="Times New Roman"/>
              <a:sym typeface="Times New Roman"/>
            </a:endParaRPr>
          </a:p>
          <a:p>
            <a:pPr indent="0" lvl="0" marL="457200" rtl="0" algn="l">
              <a:lnSpc>
                <a:spcPct val="115000"/>
              </a:lnSpc>
              <a:spcBef>
                <a:spcPts val="0"/>
              </a:spcBef>
              <a:spcAft>
                <a:spcPts val="0"/>
              </a:spcAft>
              <a:buClr>
                <a:schemeClr val="dk1"/>
              </a:buClr>
              <a:buSzPts val="1100"/>
              <a:buFont typeface="Arial"/>
              <a:buNone/>
            </a:pPr>
            <a:r>
              <a:rPr lang="en">
                <a:solidFill>
                  <a:srgbClr val="222222"/>
                </a:solidFill>
                <a:latin typeface="Times New Roman"/>
                <a:ea typeface="Times New Roman"/>
                <a:cs typeface="Times New Roman"/>
                <a:sym typeface="Times New Roman"/>
              </a:rPr>
              <a:t>Free and affordable online courses are another option, with websites like Udemy, Sawyer, and many local museums offering many different skills with video instruction and assignments.</a:t>
            </a:r>
            <a:endParaRPr>
              <a:solidFill>
                <a:srgbClr val="222222"/>
              </a:solidFill>
              <a:latin typeface="Times New Roman"/>
              <a:ea typeface="Times New Roman"/>
              <a:cs typeface="Times New Roman"/>
              <a:sym typeface="Times New Roman"/>
            </a:endParaRPr>
          </a:p>
          <a:p>
            <a:pPr indent="0" lvl="0" marL="457200" rtl="0" algn="l">
              <a:lnSpc>
                <a:spcPct val="115000"/>
              </a:lnSpc>
              <a:spcBef>
                <a:spcPts val="0"/>
              </a:spcBef>
              <a:spcAft>
                <a:spcPts val="0"/>
              </a:spcAft>
              <a:buClr>
                <a:schemeClr val="dk1"/>
              </a:buClr>
              <a:buSzPts val="1100"/>
              <a:buFont typeface="Arial"/>
              <a:buNone/>
            </a:pPr>
            <a:r>
              <a:rPr lang="en">
                <a:solidFill>
                  <a:srgbClr val="222222"/>
                </a:solidFill>
                <a:latin typeface="Times New Roman"/>
                <a:ea typeface="Times New Roman"/>
                <a:cs typeface="Times New Roman"/>
                <a:sym typeface="Times New Roman"/>
              </a:rPr>
              <a:t>Free and affordable live virtual classes take this idea a step further with live instruction - perfect for pods! The 92Y, for instance, has lessons on everything from hip-hop and tap dancing to science and art. Varsity Tutors also hosts live virtual classes, some of which are fairly affordable (and be on the lookout for occasional free courses!).</a:t>
            </a:r>
            <a:endParaRPr>
              <a:solidFill>
                <a:srgbClr val="222222"/>
              </a:solidFill>
              <a:latin typeface="Times New Roman"/>
              <a:ea typeface="Times New Roman"/>
              <a:cs typeface="Times New Roman"/>
              <a:sym typeface="Times New Roman"/>
            </a:endParaRPr>
          </a:p>
          <a:p>
            <a:pPr indent="0" lvl="0" marL="457200" rtl="0" algn="l">
              <a:lnSpc>
                <a:spcPct val="115000"/>
              </a:lnSpc>
              <a:spcBef>
                <a:spcPts val="0"/>
              </a:spcBef>
              <a:spcAft>
                <a:spcPts val="0"/>
              </a:spcAft>
              <a:buClr>
                <a:schemeClr val="dk1"/>
              </a:buClr>
              <a:buSzPts val="1100"/>
              <a:buFont typeface="Arial"/>
              <a:buNone/>
            </a:pPr>
            <a:r>
              <a:t/>
            </a:r>
            <a:endParaRPr>
              <a:solidFill>
                <a:srgbClr val="222222"/>
              </a:solidFill>
              <a:latin typeface="Times New Roman"/>
              <a:ea typeface="Times New Roman"/>
              <a:cs typeface="Times New Roman"/>
              <a:sym typeface="Times New Roman"/>
            </a:endParaRPr>
          </a:p>
          <a:p>
            <a:pPr indent="0" lvl="0" marL="457200" rtl="0" algn="l">
              <a:lnSpc>
                <a:spcPct val="115000"/>
              </a:lnSpc>
              <a:spcBef>
                <a:spcPts val="0"/>
              </a:spcBef>
              <a:spcAft>
                <a:spcPts val="0"/>
              </a:spcAft>
              <a:buClr>
                <a:schemeClr val="dk1"/>
              </a:buClr>
              <a:buSzPts val="1100"/>
              <a:buFont typeface="Arial"/>
              <a:buNone/>
            </a:pPr>
            <a:r>
              <a:rPr lang="en" u="sng">
                <a:solidFill>
                  <a:srgbClr val="0097A7"/>
                </a:solidFill>
                <a:latin typeface="Times New Roman"/>
                <a:ea typeface="Times New Roman"/>
                <a:cs typeface="Times New Roman"/>
                <a:sym typeface="Times New Roman"/>
                <a:hlinkClick r:id="rId2">
                  <a:extLst>
                    <a:ext uri="{A12FA001-AC4F-418D-AE19-62706E023703}">
                      <ahyp:hlinkClr val="tx"/>
                    </a:ext>
                  </a:extLst>
                </a:hlinkClick>
              </a:rPr>
              <a:t>https://tinybeans.com/new-york/nyc-pandemic-learning-pods-micro-school-options/slide/6</a:t>
            </a:r>
            <a:endParaRPr>
              <a:solidFill>
                <a:srgbClr val="222222"/>
              </a:solidFill>
              <a:latin typeface="Times New Roman"/>
              <a:ea typeface="Times New Roman"/>
              <a:cs typeface="Times New Roman"/>
              <a:sym typeface="Times New Roman"/>
            </a:endParaRPr>
          </a:p>
          <a:p>
            <a:pPr indent="0" lvl="0" marL="457200" rtl="0" algn="l">
              <a:lnSpc>
                <a:spcPct val="115000"/>
              </a:lnSpc>
              <a:spcBef>
                <a:spcPts val="0"/>
              </a:spcBef>
              <a:spcAft>
                <a:spcPts val="0"/>
              </a:spcAft>
              <a:buClr>
                <a:schemeClr val="dk1"/>
              </a:buClr>
              <a:buSzPts val="1100"/>
              <a:buFont typeface="Arial"/>
              <a:buNone/>
            </a:pPr>
            <a:r>
              <a:t/>
            </a:r>
            <a:endParaRPr>
              <a:solidFill>
                <a:srgbClr val="222222"/>
              </a:solidFill>
              <a:latin typeface="Times New Roman"/>
              <a:ea typeface="Times New Roman"/>
              <a:cs typeface="Times New Roman"/>
              <a:sym typeface="Times New Roman"/>
            </a:endParaRPr>
          </a:p>
          <a:p>
            <a:pPr indent="0" lvl="0" marL="457200" rtl="0" algn="l">
              <a:lnSpc>
                <a:spcPct val="115000"/>
              </a:lnSpc>
              <a:spcBef>
                <a:spcPts val="0"/>
              </a:spcBef>
              <a:spcAft>
                <a:spcPts val="0"/>
              </a:spcAft>
              <a:buClr>
                <a:schemeClr val="dk1"/>
              </a:buClr>
              <a:buSzPts val="1100"/>
              <a:buFont typeface="Arial"/>
              <a:buNone/>
            </a:pPr>
            <a:r>
              <a:rPr lang="en" u="sng">
                <a:solidFill>
                  <a:schemeClr val="hlink"/>
                </a:solidFill>
                <a:latin typeface="Times New Roman"/>
                <a:ea typeface="Times New Roman"/>
                <a:cs typeface="Times New Roman"/>
                <a:sym typeface="Times New Roman"/>
                <a:hlinkClick r:id="rId3"/>
              </a:rPr>
              <a:t>https://dialateacher.org/</a:t>
            </a:r>
            <a:r>
              <a:rPr lang="en">
                <a:solidFill>
                  <a:srgbClr val="222222"/>
                </a:solidFill>
                <a:latin typeface="Times New Roman"/>
                <a:ea typeface="Times New Roman"/>
                <a:cs typeface="Times New Roman"/>
                <a:sym typeface="Times New Roman"/>
              </a:rPr>
              <a:t> </a:t>
            </a:r>
            <a:endParaRPr>
              <a:solidFill>
                <a:srgbClr val="222222"/>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a:solidFill>
                <a:srgbClr val="222222"/>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105ed475835_2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105ed475835_2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lnSpc>
                <a:spcPct val="115000"/>
              </a:lnSpc>
              <a:spcBef>
                <a:spcPts val="0"/>
              </a:spcBef>
              <a:spcAft>
                <a:spcPts val="0"/>
              </a:spcAft>
              <a:buClr>
                <a:schemeClr val="dk1"/>
              </a:buClr>
              <a:buSzPts val="1100"/>
              <a:buFont typeface="Arial"/>
              <a:buNone/>
            </a:pPr>
            <a:r>
              <a:rPr lang="en">
                <a:solidFill>
                  <a:srgbClr val="222222"/>
                </a:solidFill>
                <a:latin typeface="Times New Roman"/>
                <a:ea typeface="Times New Roman"/>
                <a:cs typeface="Times New Roman"/>
                <a:sym typeface="Times New Roman"/>
              </a:rPr>
              <a:t>The Price and Inequality of Learning Pods: Free and Cheap NYC Pod Resources</a:t>
            </a:r>
            <a:endParaRPr>
              <a:solidFill>
                <a:srgbClr val="222222"/>
              </a:solidFill>
              <a:latin typeface="Times New Roman"/>
              <a:ea typeface="Times New Roman"/>
              <a:cs typeface="Times New Roman"/>
              <a:sym typeface="Times New Roman"/>
            </a:endParaRPr>
          </a:p>
          <a:p>
            <a:pPr indent="0" lvl="0" marL="457200" rtl="0" algn="l">
              <a:lnSpc>
                <a:spcPct val="115000"/>
              </a:lnSpc>
              <a:spcBef>
                <a:spcPts val="0"/>
              </a:spcBef>
              <a:spcAft>
                <a:spcPts val="0"/>
              </a:spcAft>
              <a:buClr>
                <a:schemeClr val="dk1"/>
              </a:buClr>
              <a:buSzPts val="1100"/>
              <a:buFont typeface="Arial"/>
              <a:buNone/>
            </a:pPr>
            <a:r>
              <a:t/>
            </a:r>
            <a:endParaRPr>
              <a:solidFill>
                <a:srgbClr val="222222"/>
              </a:solidFill>
              <a:latin typeface="Times New Roman"/>
              <a:ea typeface="Times New Roman"/>
              <a:cs typeface="Times New Roman"/>
              <a:sym typeface="Times New Roman"/>
            </a:endParaRPr>
          </a:p>
          <a:p>
            <a:pPr indent="0" lvl="0" marL="457200" rtl="0" algn="l">
              <a:lnSpc>
                <a:spcPct val="115000"/>
              </a:lnSpc>
              <a:spcBef>
                <a:spcPts val="0"/>
              </a:spcBef>
              <a:spcAft>
                <a:spcPts val="0"/>
              </a:spcAft>
              <a:buClr>
                <a:schemeClr val="dk1"/>
              </a:buClr>
              <a:buSzPts val="1100"/>
              <a:buFont typeface="Arial"/>
              <a:buNone/>
            </a:pPr>
            <a:r>
              <a:rPr lang="en">
                <a:solidFill>
                  <a:srgbClr val="222222"/>
                </a:solidFill>
                <a:latin typeface="Times New Roman"/>
                <a:ea typeface="Times New Roman"/>
                <a:cs typeface="Times New Roman"/>
                <a:sym typeface="Times New Roman"/>
              </a:rPr>
              <a:t>As you may have noticed, the price of micro-schooling can be very steep. This means that the safety and flexibility of learning pods is largely available only to those who can afford it. In fact, private "pandemic pods" can increase the inequality gap.</a:t>
            </a:r>
            <a:endParaRPr>
              <a:solidFill>
                <a:srgbClr val="222222"/>
              </a:solidFill>
              <a:latin typeface="Times New Roman"/>
              <a:ea typeface="Times New Roman"/>
              <a:cs typeface="Times New Roman"/>
              <a:sym typeface="Times New Roman"/>
            </a:endParaRPr>
          </a:p>
          <a:p>
            <a:pPr indent="0" lvl="0" marL="457200" rtl="0" algn="l">
              <a:lnSpc>
                <a:spcPct val="115000"/>
              </a:lnSpc>
              <a:spcBef>
                <a:spcPts val="0"/>
              </a:spcBef>
              <a:spcAft>
                <a:spcPts val="0"/>
              </a:spcAft>
              <a:buClr>
                <a:schemeClr val="dk1"/>
              </a:buClr>
              <a:buSzPts val="1100"/>
              <a:buFont typeface="Arial"/>
              <a:buNone/>
            </a:pPr>
            <a:r>
              <a:t/>
            </a:r>
            <a:endParaRPr>
              <a:solidFill>
                <a:srgbClr val="222222"/>
              </a:solidFill>
              <a:latin typeface="Times New Roman"/>
              <a:ea typeface="Times New Roman"/>
              <a:cs typeface="Times New Roman"/>
              <a:sym typeface="Times New Roman"/>
            </a:endParaRPr>
          </a:p>
          <a:p>
            <a:pPr indent="0" lvl="0" marL="457200" rtl="0" algn="l">
              <a:lnSpc>
                <a:spcPct val="115000"/>
              </a:lnSpc>
              <a:spcBef>
                <a:spcPts val="0"/>
              </a:spcBef>
              <a:spcAft>
                <a:spcPts val="0"/>
              </a:spcAft>
              <a:buClr>
                <a:schemeClr val="dk1"/>
              </a:buClr>
              <a:buSzPts val="1100"/>
              <a:buFont typeface="Arial"/>
              <a:buNone/>
            </a:pPr>
            <a:r>
              <a:rPr lang="en">
                <a:solidFill>
                  <a:srgbClr val="222222"/>
                </a:solidFill>
                <a:latin typeface="Times New Roman"/>
                <a:ea typeface="Times New Roman"/>
                <a:cs typeface="Times New Roman"/>
                <a:sym typeface="Times New Roman"/>
              </a:rPr>
              <a:t>Luckily, if you're on a budget or simply can't afford the pricier options, there are ways to work with learning pods that are cheaper and more affordable. Parent-led pods can be very affordable since the teaching is split between community members. Here are a few more free or cheap options for NYC parents looking to participate in pod learning this fall:</a:t>
            </a:r>
            <a:endParaRPr>
              <a:solidFill>
                <a:srgbClr val="222222"/>
              </a:solidFill>
              <a:latin typeface="Times New Roman"/>
              <a:ea typeface="Times New Roman"/>
              <a:cs typeface="Times New Roman"/>
              <a:sym typeface="Times New Roman"/>
            </a:endParaRPr>
          </a:p>
          <a:p>
            <a:pPr indent="0" lvl="0" marL="457200" rtl="0" algn="l">
              <a:lnSpc>
                <a:spcPct val="115000"/>
              </a:lnSpc>
              <a:spcBef>
                <a:spcPts val="0"/>
              </a:spcBef>
              <a:spcAft>
                <a:spcPts val="0"/>
              </a:spcAft>
              <a:buClr>
                <a:schemeClr val="dk1"/>
              </a:buClr>
              <a:buSzPts val="1100"/>
              <a:buFont typeface="Arial"/>
              <a:buNone/>
            </a:pPr>
            <a:r>
              <a:t/>
            </a:r>
            <a:endParaRPr>
              <a:solidFill>
                <a:srgbClr val="222222"/>
              </a:solidFill>
              <a:latin typeface="Times New Roman"/>
              <a:ea typeface="Times New Roman"/>
              <a:cs typeface="Times New Roman"/>
              <a:sym typeface="Times New Roman"/>
            </a:endParaRPr>
          </a:p>
          <a:p>
            <a:pPr indent="0" lvl="0" marL="457200" rtl="0" algn="l">
              <a:lnSpc>
                <a:spcPct val="115000"/>
              </a:lnSpc>
              <a:spcBef>
                <a:spcPts val="0"/>
              </a:spcBef>
              <a:spcAft>
                <a:spcPts val="0"/>
              </a:spcAft>
              <a:buClr>
                <a:schemeClr val="dk1"/>
              </a:buClr>
              <a:buSzPts val="1100"/>
              <a:buFont typeface="Arial"/>
              <a:buNone/>
            </a:pPr>
            <a:r>
              <a:rPr lang="en">
                <a:solidFill>
                  <a:srgbClr val="222222"/>
                </a:solidFill>
                <a:latin typeface="Times New Roman"/>
                <a:ea typeface="Times New Roman"/>
                <a:cs typeface="Times New Roman"/>
                <a:sym typeface="Times New Roman"/>
              </a:rPr>
              <a:t>The New York Public Library offers free online tutoring through Brainfuse every day 2 - 11 p.m. Although these resources are used one-on-one, they can support remote school learning and can be used to assist kids who are learning together in a pod. Tutoring is free and only requires a NYPL library card.</a:t>
            </a:r>
            <a:endParaRPr>
              <a:solidFill>
                <a:srgbClr val="222222"/>
              </a:solidFill>
              <a:latin typeface="Times New Roman"/>
              <a:ea typeface="Times New Roman"/>
              <a:cs typeface="Times New Roman"/>
              <a:sym typeface="Times New Roman"/>
            </a:endParaRPr>
          </a:p>
          <a:p>
            <a:pPr indent="0" lvl="0" marL="457200" rtl="0" algn="l">
              <a:lnSpc>
                <a:spcPct val="115000"/>
              </a:lnSpc>
              <a:spcBef>
                <a:spcPts val="0"/>
              </a:spcBef>
              <a:spcAft>
                <a:spcPts val="0"/>
              </a:spcAft>
              <a:buClr>
                <a:schemeClr val="dk1"/>
              </a:buClr>
              <a:buSzPts val="1100"/>
              <a:buFont typeface="Arial"/>
              <a:buNone/>
            </a:pPr>
            <a:r>
              <a:rPr lang="en">
                <a:solidFill>
                  <a:srgbClr val="222222"/>
                </a:solidFill>
                <a:latin typeface="Times New Roman"/>
                <a:ea typeface="Times New Roman"/>
                <a:cs typeface="Times New Roman"/>
                <a:sym typeface="Times New Roman"/>
              </a:rPr>
              <a:t>The United Federation of Teachers (UFT) has a "dial-a-teacher" program that helps kids K-5 with English and math work Monday through Thursday, 4 to 7 p.m. All you need to do is fill out a form and a call will be set up for you.</a:t>
            </a:r>
            <a:endParaRPr>
              <a:solidFill>
                <a:srgbClr val="222222"/>
              </a:solidFill>
              <a:latin typeface="Times New Roman"/>
              <a:ea typeface="Times New Roman"/>
              <a:cs typeface="Times New Roman"/>
              <a:sym typeface="Times New Roman"/>
            </a:endParaRPr>
          </a:p>
          <a:p>
            <a:pPr indent="0" lvl="0" marL="457200" rtl="0" algn="l">
              <a:lnSpc>
                <a:spcPct val="115000"/>
              </a:lnSpc>
              <a:spcBef>
                <a:spcPts val="0"/>
              </a:spcBef>
              <a:spcAft>
                <a:spcPts val="0"/>
              </a:spcAft>
              <a:buClr>
                <a:schemeClr val="dk1"/>
              </a:buClr>
              <a:buSzPts val="1100"/>
              <a:buFont typeface="Arial"/>
              <a:buNone/>
            </a:pPr>
            <a:r>
              <a:rPr lang="en">
                <a:solidFill>
                  <a:srgbClr val="222222"/>
                </a:solidFill>
                <a:latin typeface="Times New Roman"/>
                <a:ea typeface="Times New Roman"/>
                <a:cs typeface="Times New Roman"/>
                <a:sym typeface="Times New Roman"/>
              </a:rPr>
              <a:t>Free online curriculums like Khan Academy and affordable, parent-oriented curriculums like Blossom and Root make it possible for parents to create a rich learning experience for pod kids at home, without the need for an expensive investment into an official program or teacher.</a:t>
            </a:r>
            <a:endParaRPr>
              <a:solidFill>
                <a:srgbClr val="222222"/>
              </a:solidFill>
              <a:latin typeface="Times New Roman"/>
              <a:ea typeface="Times New Roman"/>
              <a:cs typeface="Times New Roman"/>
              <a:sym typeface="Times New Roman"/>
            </a:endParaRPr>
          </a:p>
          <a:p>
            <a:pPr indent="0" lvl="0" marL="457200" rtl="0" algn="l">
              <a:lnSpc>
                <a:spcPct val="115000"/>
              </a:lnSpc>
              <a:spcBef>
                <a:spcPts val="0"/>
              </a:spcBef>
              <a:spcAft>
                <a:spcPts val="0"/>
              </a:spcAft>
              <a:buClr>
                <a:schemeClr val="dk1"/>
              </a:buClr>
              <a:buSzPts val="1100"/>
              <a:buFont typeface="Arial"/>
              <a:buNone/>
            </a:pPr>
            <a:r>
              <a:rPr lang="en">
                <a:solidFill>
                  <a:srgbClr val="222222"/>
                </a:solidFill>
                <a:latin typeface="Times New Roman"/>
                <a:ea typeface="Times New Roman"/>
                <a:cs typeface="Times New Roman"/>
                <a:sym typeface="Times New Roman"/>
              </a:rPr>
              <a:t>Free and affordable online courses are another option, with websites like Udemy, Sawyer, and many local museums offering many different skills with video instruction and assignments.</a:t>
            </a:r>
            <a:endParaRPr>
              <a:solidFill>
                <a:srgbClr val="222222"/>
              </a:solidFill>
              <a:latin typeface="Times New Roman"/>
              <a:ea typeface="Times New Roman"/>
              <a:cs typeface="Times New Roman"/>
              <a:sym typeface="Times New Roman"/>
            </a:endParaRPr>
          </a:p>
          <a:p>
            <a:pPr indent="0" lvl="0" marL="457200" rtl="0" algn="l">
              <a:lnSpc>
                <a:spcPct val="115000"/>
              </a:lnSpc>
              <a:spcBef>
                <a:spcPts val="0"/>
              </a:spcBef>
              <a:spcAft>
                <a:spcPts val="0"/>
              </a:spcAft>
              <a:buClr>
                <a:schemeClr val="dk1"/>
              </a:buClr>
              <a:buSzPts val="1100"/>
              <a:buFont typeface="Arial"/>
              <a:buNone/>
            </a:pPr>
            <a:r>
              <a:rPr lang="en">
                <a:solidFill>
                  <a:srgbClr val="222222"/>
                </a:solidFill>
                <a:latin typeface="Times New Roman"/>
                <a:ea typeface="Times New Roman"/>
                <a:cs typeface="Times New Roman"/>
                <a:sym typeface="Times New Roman"/>
              </a:rPr>
              <a:t>Free and affordable live virtual classes take this idea a step further with live instruction - perfect for pods! The 92Y, for instance, has lessons on everything from hip-hop and tap dancing to science and art. Varsity Tutors also hosts live virtual classes, some of which are fairly affordable (and be on the lookout for occasional free courses!).</a:t>
            </a:r>
            <a:endParaRPr>
              <a:solidFill>
                <a:srgbClr val="222222"/>
              </a:solidFill>
              <a:latin typeface="Times New Roman"/>
              <a:ea typeface="Times New Roman"/>
              <a:cs typeface="Times New Roman"/>
              <a:sym typeface="Times New Roman"/>
            </a:endParaRPr>
          </a:p>
          <a:p>
            <a:pPr indent="0" lvl="0" marL="457200" rtl="0" algn="l">
              <a:lnSpc>
                <a:spcPct val="115000"/>
              </a:lnSpc>
              <a:spcBef>
                <a:spcPts val="0"/>
              </a:spcBef>
              <a:spcAft>
                <a:spcPts val="0"/>
              </a:spcAft>
              <a:buClr>
                <a:schemeClr val="dk1"/>
              </a:buClr>
              <a:buSzPts val="1100"/>
              <a:buFont typeface="Arial"/>
              <a:buNone/>
            </a:pPr>
            <a:r>
              <a:t/>
            </a:r>
            <a:endParaRPr>
              <a:solidFill>
                <a:srgbClr val="222222"/>
              </a:solidFill>
              <a:latin typeface="Times New Roman"/>
              <a:ea typeface="Times New Roman"/>
              <a:cs typeface="Times New Roman"/>
              <a:sym typeface="Times New Roman"/>
            </a:endParaRPr>
          </a:p>
          <a:p>
            <a:pPr indent="0" lvl="0" marL="457200" rtl="0" algn="l">
              <a:lnSpc>
                <a:spcPct val="115000"/>
              </a:lnSpc>
              <a:spcBef>
                <a:spcPts val="0"/>
              </a:spcBef>
              <a:spcAft>
                <a:spcPts val="0"/>
              </a:spcAft>
              <a:buClr>
                <a:schemeClr val="dk1"/>
              </a:buClr>
              <a:buSzPts val="1100"/>
              <a:buFont typeface="Arial"/>
              <a:buNone/>
            </a:pPr>
            <a:r>
              <a:rPr lang="en" u="sng">
                <a:solidFill>
                  <a:srgbClr val="0097A7"/>
                </a:solidFill>
                <a:latin typeface="Times New Roman"/>
                <a:ea typeface="Times New Roman"/>
                <a:cs typeface="Times New Roman"/>
                <a:sym typeface="Times New Roman"/>
                <a:hlinkClick r:id="rId2">
                  <a:extLst>
                    <a:ext uri="{A12FA001-AC4F-418D-AE19-62706E023703}">
                      <ahyp:hlinkClr val="tx"/>
                    </a:ext>
                  </a:extLst>
                </a:hlinkClick>
              </a:rPr>
              <a:t>https://tinybeans.com/new-york/nyc-pandemic-learning-pods-micro-school-options/slide/6</a:t>
            </a:r>
            <a:endParaRPr>
              <a:solidFill>
                <a:srgbClr val="222222"/>
              </a:solidFill>
              <a:latin typeface="Times New Roman"/>
              <a:ea typeface="Times New Roman"/>
              <a:cs typeface="Times New Roman"/>
              <a:sym typeface="Times New Roman"/>
            </a:endParaRPr>
          </a:p>
          <a:p>
            <a:pPr indent="0" lvl="0" marL="457200" rtl="0" algn="l">
              <a:lnSpc>
                <a:spcPct val="115000"/>
              </a:lnSpc>
              <a:spcBef>
                <a:spcPts val="0"/>
              </a:spcBef>
              <a:spcAft>
                <a:spcPts val="0"/>
              </a:spcAft>
              <a:buClr>
                <a:schemeClr val="dk1"/>
              </a:buClr>
              <a:buSzPts val="1100"/>
              <a:buFont typeface="Arial"/>
              <a:buNone/>
            </a:pPr>
            <a:r>
              <a:t/>
            </a:r>
            <a:endParaRPr>
              <a:solidFill>
                <a:srgbClr val="222222"/>
              </a:solidFill>
              <a:latin typeface="Times New Roman"/>
              <a:ea typeface="Times New Roman"/>
              <a:cs typeface="Times New Roman"/>
              <a:sym typeface="Times New Roman"/>
            </a:endParaRPr>
          </a:p>
          <a:p>
            <a:pPr indent="0" lvl="0" marL="457200" rtl="0" algn="l">
              <a:lnSpc>
                <a:spcPct val="115000"/>
              </a:lnSpc>
              <a:spcBef>
                <a:spcPts val="0"/>
              </a:spcBef>
              <a:spcAft>
                <a:spcPts val="0"/>
              </a:spcAft>
              <a:buClr>
                <a:schemeClr val="dk1"/>
              </a:buClr>
              <a:buSzPts val="1100"/>
              <a:buFont typeface="Arial"/>
              <a:buNone/>
            </a:pPr>
            <a:r>
              <a:rPr lang="en" u="sng">
                <a:solidFill>
                  <a:schemeClr val="hlink"/>
                </a:solidFill>
                <a:latin typeface="Times New Roman"/>
                <a:ea typeface="Times New Roman"/>
                <a:cs typeface="Times New Roman"/>
                <a:sym typeface="Times New Roman"/>
                <a:hlinkClick r:id="rId3"/>
              </a:rPr>
              <a:t>https://dialateacher.org/</a:t>
            </a:r>
            <a:r>
              <a:rPr lang="en">
                <a:solidFill>
                  <a:srgbClr val="222222"/>
                </a:solidFill>
                <a:latin typeface="Times New Roman"/>
                <a:ea typeface="Times New Roman"/>
                <a:cs typeface="Times New Roman"/>
                <a:sym typeface="Times New Roman"/>
              </a:rPr>
              <a:t> </a:t>
            </a:r>
            <a:endParaRPr>
              <a:solidFill>
                <a:srgbClr val="222222"/>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a:solidFill>
                <a:srgbClr val="222222"/>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1030e5464fd_4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1030e5464fd_4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Jaleesa - streamlined version.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Inessa(left)</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private tutoring should focus on parents who can afford and want 1 on 1</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Learning pods, on the other hand, are more economic options. We think you should focus on parents who think their kids can benefit from working with their peers. We think that you should focus on the parents of the younger half of your students, because high schoolers have work that is more specialized and may need more individual attention.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1052f3f2f58_0_2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1052f3f2f58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1052f3f2f58_0_6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1052f3f2f58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rPr>
              <a:t>Tommy/Shahariar :p</a:t>
            </a:r>
            <a:endParaRPr b="1">
              <a:solidFill>
                <a:schemeClr val="dk1"/>
              </a:solidFill>
            </a:endParaRPr>
          </a:p>
          <a:p>
            <a:pPr indent="0" lvl="0" marL="0" rtl="0" algn="l">
              <a:spcBef>
                <a:spcPts val="0"/>
              </a:spcBef>
              <a:spcAft>
                <a:spcPts val="0"/>
              </a:spcAft>
              <a:buNone/>
            </a:pPr>
            <a:r>
              <a:t/>
            </a:r>
            <a:endParaRPr b="1">
              <a:solidFill>
                <a:schemeClr val="dk1"/>
              </a:solidFill>
            </a:endParaRPr>
          </a:p>
          <a:p>
            <a:pPr indent="-298450" lvl="0" marL="457200" rtl="0" algn="l">
              <a:spcBef>
                <a:spcPts val="0"/>
              </a:spcBef>
              <a:spcAft>
                <a:spcPts val="0"/>
              </a:spcAft>
              <a:buClr>
                <a:schemeClr val="dk1"/>
              </a:buClr>
              <a:buSzPts val="1100"/>
              <a:buChar char="●"/>
            </a:pPr>
            <a:r>
              <a:rPr b="1" lang="en">
                <a:solidFill>
                  <a:schemeClr val="dk1"/>
                </a:solidFill>
              </a:rPr>
              <a:t>Sessions &amp; activity - </a:t>
            </a:r>
            <a:r>
              <a:rPr lang="en">
                <a:solidFill>
                  <a:schemeClr val="dk1"/>
                </a:solidFill>
              </a:rPr>
              <a:t>Cost, length, resources and progress of students are all quantifiable data. </a:t>
            </a:r>
            <a:endParaRPr>
              <a:solidFill>
                <a:schemeClr val="dk1"/>
              </a:solidFill>
            </a:endParaRPr>
          </a:p>
          <a:p>
            <a:pPr indent="-298450" lvl="0" marL="457200" rtl="0" algn="l">
              <a:spcBef>
                <a:spcPts val="0"/>
              </a:spcBef>
              <a:spcAft>
                <a:spcPts val="0"/>
              </a:spcAft>
              <a:buClr>
                <a:schemeClr val="dk1"/>
              </a:buClr>
              <a:buSzPts val="1100"/>
              <a:buChar char="●"/>
            </a:pPr>
            <a:r>
              <a:rPr b="1" lang="en">
                <a:solidFill>
                  <a:schemeClr val="dk1"/>
                </a:solidFill>
              </a:rPr>
              <a:t>Revenue- </a:t>
            </a:r>
            <a:r>
              <a:rPr lang="en">
                <a:solidFill>
                  <a:schemeClr val="dk1"/>
                </a:solidFill>
              </a:rPr>
              <a:t>Willingness to spend more to provide students with more resources and materials, expand to more locations, hire more teachers, more sessions, etc. </a:t>
            </a:r>
            <a:endParaRPr>
              <a:solidFill>
                <a:schemeClr val="dk1"/>
              </a:solidFill>
            </a:endParaRPr>
          </a:p>
          <a:p>
            <a:pPr indent="-298450" lvl="0" marL="457200" rtl="0" algn="l">
              <a:spcBef>
                <a:spcPts val="0"/>
              </a:spcBef>
              <a:spcAft>
                <a:spcPts val="0"/>
              </a:spcAft>
              <a:buClr>
                <a:schemeClr val="dk1"/>
              </a:buClr>
              <a:buSzPts val="1100"/>
              <a:buChar char="●"/>
            </a:pPr>
            <a:r>
              <a:rPr b="1" lang="en">
                <a:solidFill>
                  <a:schemeClr val="dk1"/>
                </a:solidFill>
              </a:rPr>
              <a:t>Reviews on Website- </a:t>
            </a:r>
            <a:r>
              <a:rPr lang="en">
                <a:solidFill>
                  <a:schemeClr val="dk1"/>
                </a:solidFill>
              </a:rPr>
              <a:t>Set in place a measurement framework to display success and progress metrics </a:t>
            </a:r>
            <a:endParaRPr>
              <a:solidFill>
                <a:schemeClr val="dk1"/>
              </a:solidFill>
            </a:endParaRPr>
          </a:p>
          <a:p>
            <a:pPr indent="-298450" lvl="0" marL="457200" rtl="0" algn="l">
              <a:spcBef>
                <a:spcPts val="0"/>
              </a:spcBef>
              <a:spcAft>
                <a:spcPts val="0"/>
              </a:spcAft>
              <a:buClr>
                <a:schemeClr val="dk1"/>
              </a:buClr>
              <a:buSzPts val="1100"/>
              <a:buChar char="●"/>
            </a:pPr>
            <a:r>
              <a:rPr b="1" lang="en">
                <a:solidFill>
                  <a:schemeClr val="dk1"/>
                </a:solidFill>
              </a:rPr>
              <a:t>Bounce Rate/CTR- </a:t>
            </a:r>
            <a:r>
              <a:rPr lang="en">
                <a:solidFill>
                  <a:schemeClr val="dk1"/>
                </a:solidFill>
              </a:rPr>
              <a:t>These metrics will both give an idea as to how effective the site is for who we are targeting and conversely what we can change about the site to fit the needs of the target audience</a:t>
            </a:r>
            <a:endParaRPr>
              <a:solidFill>
                <a:schemeClr val="dk1"/>
              </a:solidFill>
            </a:endParaRPr>
          </a:p>
          <a:p>
            <a:pPr indent="-298450" lvl="0" marL="457200" rtl="0" algn="l">
              <a:spcBef>
                <a:spcPts val="0"/>
              </a:spcBef>
              <a:spcAft>
                <a:spcPts val="0"/>
              </a:spcAft>
              <a:buClr>
                <a:schemeClr val="dk1"/>
              </a:buClr>
              <a:buSzPts val="1100"/>
              <a:buChar char="●"/>
            </a:pPr>
            <a:r>
              <a:rPr b="1" lang="en">
                <a:solidFill>
                  <a:schemeClr val="dk1"/>
                </a:solidFill>
              </a:rPr>
              <a:t>Lead Generation via Email Collection- </a:t>
            </a:r>
            <a:r>
              <a:rPr lang="en">
                <a:solidFill>
                  <a:schemeClr val="dk1"/>
                </a:solidFill>
              </a:rPr>
              <a:t>**ask if this is okay first in order to market to parents**</a:t>
            </a:r>
            <a:endParaRPr b="1" sz="950">
              <a:solidFill>
                <a:schemeClr val="dk1"/>
              </a:solidFill>
            </a:endParaRPr>
          </a:p>
          <a:p>
            <a:pPr indent="0" lvl="0" marL="0" rtl="0" algn="l">
              <a:lnSpc>
                <a:spcPct val="115000"/>
              </a:lnSpc>
              <a:spcBef>
                <a:spcPts val="1500"/>
              </a:spcBef>
              <a:spcAft>
                <a:spcPts val="0"/>
              </a:spcAft>
              <a:buClr>
                <a:schemeClr val="dk1"/>
              </a:buClr>
              <a:buSzPts val="1100"/>
              <a:buFont typeface="Arial"/>
              <a:buNone/>
            </a:pPr>
            <a:r>
              <a:t/>
            </a:r>
            <a:endParaRPr sz="1000">
              <a:solidFill>
                <a:srgbClr val="525252"/>
              </a:solidFill>
              <a:highlight>
                <a:srgbClr val="FFFFFF"/>
              </a:highlight>
            </a:endParaRPr>
          </a:p>
          <a:p>
            <a:pPr indent="0" lvl="0" marL="0" rtl="0" algn="l">
              <a:spcBef>
                <a:spcPts val="1500"/>
              </a:spcBef>
              <a:spcAft>
                <a:spcPts val="0"/>
              </a:spcAft>
              <a:buNone/>
            </a:pPr>
            <a:r>
              <a:t/>
            </a:r>
            <a:endParaRPr sz="1000"/>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1043ccd12ca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1043ccd12ca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Inessa:</a:t>
            </a:r>
            <a:endParaRPr/>
          </a:p>
          <a:p>
            <a:pPr indent="0" lvl="0" marL="0" rtl="0" algn="l">
              <a:spcBef>
                <a:spcPts val="0"/>
              </a:spcBef>
              <a:spcAft>
                <a:spcPts val="0"/>
              </a:spcAft>
              <a:buClr>
                <a:schemeClr val="dk1"/>
              </a:buClr>
              <a:buSzPts val="1100"/>
              <a:buFont typeface="Arial"/>
              <a:buNone/>
            </a:pPr>
            <a:r>
              <a:rPr lang="en"/>
              <a:t>But </a:t>
            </a:r>
            <a:r>
              <a:rPr lang="en"/>
              <a:t>which</a:t>
            </a:r>
            <a:r>
              <a:rPr lang="en"/>
              <a:t> forms of </a:t>
            </a:r>
            <a:r>
              <a:rPr lang="en"/>
              <a:t>social media would be the best way to reach the parents? According to the New York Times, the average age in NYC for first time mothers is about 31 as of a few years ago. The parents are close to the range of 36 to 49 give or take a few years. Looking at the Pew Research data about Social network use, this age demographic uses YouTube, Facebook, Instagram the most. Facebook is also where most of your current website traffic comes from. We were most surprised to see that YouTube topping the chart at 91%, so it would be a good idea to use YouTube as one of the Social Media accounts for the company, with the possibility of cross posting. It would also help with the personalization, for the parents to get to know bits either about you and your tutors or about the teaching styles used.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Notes: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zhttps://www.statista.com/statistics/471370/us-adults-who-use-social-networks-ag</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sz="1050" u="sng">
                <a:solidFill>
                  <a:srgbClr val="1A73E8"/>
                </a:solidFill>
                <a:highlight>
                  <a:srgbClr val="FFFFFF"/>
                </a:highlight>
                <a:latin typeface="Roboto"/>
                <a:ea typeface="Roboto"/>
                <a:cs typeface="Roboto"/>
                <a:sym typeface="Roboto"/>
                <a:hlinkClick r:id="rId2">
                  <a:extLst>
                    <a:ext uri="{A12FA001-AC4F-418D-AE19-62706E023703}">
                      <ahyp:hlinkClr val="tx"/>
                    </a:ext>
                  </a:extLst>
                </a:hlinkClick>
              </a:rPr>
              <a:t>https://www.pewresearch.org/internet/fact-sheet/social-media</a:t>
            </a:r>
            <a:r>
              <a:rPr lang="en" sz="1050">
                <a:solidFill>
                  <a:srgbClr val="3C4043"/>
                </a:solidFill>
                <a:highlight>
                  <a:srgbClr val="FFFFFF"/>
                </a:highlight>
                <a:latin typeface="Roboto"/>
                <a:ea typeface="Roboto"/>
                <a:cs typeface="Roboto"/>
                <a:sym typeface="Roboto"/>
              </a:rPr>
              <a:t> ~ which social medias they use</a:t>
            </a:r>
            <a:endParaRPr sz="1050">
              <a:solidFill>
                <a:srgbClr val="3C4043"/>
              </a:solidFill>
              <a:highlight>
                <a:srgbClr val="FFFFFF"/>
              </a:highlight>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sz="1050">
              <a:solidFill>
                <a:srgbClr val="3C4043"/>
              </a:solidFill>
              <a:highlight>
                <a:srgbClr val="FFFFFF"/>
              </a:highlight>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 sz="1050" u="sng">
                <a:solidFill>
                  <a:schemeClr val="hlink"/>
                </a:solidFill>
                <a:highlight>
                  <a:srgbClr val="FFFFFF"/>
                </a:highlight>
                <a:latin typeface="Roboto"/>
                <a:ea typeface="Roboto"/>
                <a:cs typeface="Roboto"/>
                <a:sym typeface="Roboto"/>
                <a:hlinkClick r:id="rId3"/>
              </a:rPr>
              <a:t>https://www.statista.com/statistics/471370/us-adults-who-use-social-networks-age/</a:t>
            </a:r>
            <a:r>
              <a:rPr lang="en" sz="1050">
                <a:solidFill>
                  <a:srgbClr val="3C4043"/>
                </a:solidFill>
                <a:highlight>
                  <a:srgbClr val="FFFFFF"/>
                </a:highlight>
                <a:latin typeface="Roboto"/>
                <a:ea typeface="Roboto"/>
                <a:cs typeface="Roboto"/>
                <a:sym typeface="Roboto"/>
              </a:rPr>
              <a:t> </a:t>
            </a:r>
            <a:endParaRPr sz="1050">
              <a:solidFill>
                <a:srgbClr val="3C4043"/>
              </a:solidFill>
              <a:highlight>
                <a:srgbClr val="FFFFFF"/>
              </a:highlight>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sz="1050">
              <a:solidFill>
                <a:srgbClr val="3C4043"/>
              </a:solidFill>
              <a:highlight>
                <a:srgbClr val="FFFFFF"/>
              </a:highlight>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 sz="1050">
                <a:solidFill>
                  <a:srgbClr val="3C4043"/>
                </a:solidFill>
                <a:highlight>
                  <a:srgbClr val="FFFFFF"/>
                </a:highlight>
                <a:latin typeface="Roboto"/>
                <a:ea typeface="Roboto"/>
                <a:cs typeface="Roboto"/>
                <a:sym typeface="Roboto"/>
              </a:rPr>
              <a:t>The parents are close to the range of 36 to 49 give or take a few years. (can add article for reference)</a:t>
            </a:r>
            <a:endParaRPr sz="1050">
              <a:solidFill>
                <a:srgbClr val="3C4043"/>
              </a:solidFill>
              <a:highlight>
                <a:srgbClr val="FFFFFF"/>
              </a:highlight>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sz="1050">
              <a:solidFill>
                <a:srgbClr val="3C4043"/>
              </a:solidFill>
              <a:highlight>
                <a:srgbClr val="FFFFFF"/>
              </a:highlight>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 sz="1050">
                <a:solidFill>
                  <a:srgbClr val="3C4043"/>
                </a:solidFill>
                <a:highlight>
                  <a:srgbClr val="FFFFFF"/>
                </a:highlight>
                <a:latin typeface="Roboto"/>
                <a:ea typeface="Roboto"/>
                <a:cs typeface="Roboto"/>
                <a:sym typeface="Roboto"/>
              </a:rPr>
              <a:t>According to the New York Times, the average age in NYC for first time mothers is about 31 as of a few years ago. Kids start Kindergarten around age 5 usually and the average age at graduating high school is about 18 years old. We can ascertain that the parents are close to the range of 36 to 49 give or take a few years. This puts them in the older Millenials and younger half of Gen X group.</a:t>
            </a:r>
            <a:endParaRPr sz="1050">
              <a:solidFill>
                <a:srgbClr val="3C4043"/>
              </a:solidFill>
              <a:highlight>
                <a:srgbClr val="FFFFFF"/>
              </a:highlight>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sz="1050">
              <a:solidFill>
                <a:srgbClr val="3C4043"/>
              </a:solidFill>
              <a:highlight>
                <a:srgbClr val="FFFFFF"/>
              </a:highlight>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 sz="1050">
                <a:solidFill>
                  <a:srgbClr val="3C4043"/>
                </a:solidFill>
                <a:highlight>
                  <a:srgbClr val="FFFFFF"/>
                </a:highlight>
                <a:latin typeface="Roboto"/>
                <a:ea typeface="Roboto"/>
                <a:cs typeface="Roboto"/>
                <a:sym typeface="Roboto"/>
              </a:rPr>
              <a:t>The article also talks about how it's those with a higher socioeconomic status that delay childbirth and that’s part of why we increased to these ages. There is a decline in teen births with a rise in use of various methods of birth control, all affecting these ages.</a:t>
            </a:r>
            <a:endParaRPr sz="1050">
              <a:solidFill>
                <a:srgbClr val="3C4043"/>
              </a:solidFill>
              <a:highlight>
                <a:srgbClr val="FFFFFF"/>
              </a:highlight>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sz="1050">
              <a:solidFill>
                <a:srgbClr val="3C4043"/>
              </a:solidFill>
              <a:highlight>
                <a:srgbClr val="FFFFFF"/>
              </a:highlight>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 sz="1050">
                <a:solidFill>
                  <a:srgbClr val="3C4043"/>
                </a:solidFill>
                <a:highlight>
                  <a:srgbClr val="FFFFFF"/>
                </a:highlight>
                <a:latin typeface="Roboto"/>
                <a:ea typeface="Roboto"/>
                <a:cs typeface="Roboto"/>
                <a:sym typeface="Roboto"/>
              </a:rPr>
              <a:t>https://www.nytimes.com/interactive/2018/08/04/upshot/up-birth-age-gap.html</a:t>
            </a:r>
            <a:endParaRPr sz="1050">
              <a:solidFill>
                <a:srgbClr val="3C4043"/>
              </a:solidFill>
              <a:highlight>
                <a:srgbClr val="FFFFFF"/>
              </a:highlight>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sz="1050">
              <a:solidFill>
                <a:srgbClr val="3C4043"/>
              </a:solidFill>
              <a:highlight>
                <a:srgbClr val="FFFFFF"/>
              </a:highlight>
              <a:latin typeface="Roboto"/>
              <a:ea typeface="Roboto"/>
              <a:cs typeface="Roboto"/>
              <a:sym typeface="Roboto"/>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104b620ec70_14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104b620ec70_14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Inessa:</a:t>
            </a:r>
            <a:endParaRPr/>
          </a:p>
          <a:p>
            <a:pPr indent="0" lvl="0" marL="0" rtl="0" algn="l">
              <a:spcBef>
                <a:spcPts val="0"/>
              </a:spcBef>
              <a:spcAft>
                <a:spcPts val="0"/>
              </a:spcAft>
              <a:buNone/>
            </a:pPr>
            <a:r>
              <a:rPr lang="en"/>
              <a:t>We took a look around available materials to see the areas for growth. </a:t>
            </a:r>
            <a:r>
              <a:rPr lang="en"/>
              <a:t>The current social media has very few posts, Facebook  with only 13 likes, 13 followers, 0 reviews and Instagram with 1 post, 17 followers.</a:t>
            </a:r>
            <a:endParaRPr/>
          </a:p>
          <a:p>
            <a:pPr indent="0" lvl="0" marL="0" rtl="0" algn="l">
              <a:spcBef>
                <a:spcPts val="0"/>
              </a:spcBef>
              <a:spcAft>
                <a:spcPts val="0"/>
              </a:spcAft>
              <a:buNone/>
            </a:pPr>
            <a:r>
              <a:rPr lang="en"/>
              <a:t>First things first, more social media posts and social media exposure would help build your online presence which can help with exposure.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Cross posting content and interacting with people online is a big part of it. You can do a giveaway to help with traction, make sure to answer peoples’ comments. We think that you should try to get a second intern just for social media, maybe a college student with a good grasp of the english language and grammar.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Consistent color scheme that translates to all media, using the logo on social media posts, and making sure posts have good grammar will all appear more professional. Of course, this applies to any customer facing online presence.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fba80464ed_5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fba80464ed_5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Recom to change chapter 1 &amp; chapter 2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Professional layout</a:t>
            </a:r>
            <a:endParaRPr/>
          </a:p>
          <a:p>
            <a:pPr indent="0" lvl="0" marL="0" rtl="0" algn="l">
              <a:spcBef>
                <a:spcPts val="0"/>
              </a:spcBef>
              <a:spcAft>
                <a:spcPts val="0"/>
              </a:spcAft>
              <a:buNone/>
            </a:pPr>
            <a:r>
              <a:rPr lang="en"/>
              <a:t>Tasks as titles</a:t>
            </a:r>
            <a:endParaRPr/>
          </a:p>
          <a:p>
            <a:pPr indent="0" lvl="0" marL="0" rtl="0" algn="l">
              <a:spcBef>
                <a:spcPts val="0"/>
              </a:spcBef>
              <a:spcAft>
                <a:spcPts val="0"/>
              </a:spcAft>
              <a:buNone/>
            </a:pPr>
            <a:r>
              <a:rPr lang="en"/>
              <a:t>s</a:t>
            </a:r>
            <a:r>
              <a:rPr lang="en"/>
              <a:t>ubpoints - tasks</a:t>
            </a:r>
            <a:endParaRPr/>
          </a:p>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fbac71bafe_7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fbac71bafe_7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Inessa:</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As inclusiveness is important to the company, we suggest the use of accessibility features in all posts moving forward. We can provide a guide that we are working on which will cover this in more detail.</a:t>
            </a:r>
            <a:endParaRPr/>
          </a:p>
          <a:p>
            <a:pPr indent="0" lvl="0" marL="0" rtl="0" algn="l">
              <a:spcBef>
                <a:spcPts val="0"/>
              </a:spcBef>
              <a:spcAft>
                <a:spcPts val="0"/>
              </a:spcAft>
              <a:buClr>
                <a:schemeClr val="dk1"/>
              </a:buClr>
              <a:buSzPts val="1100"/>
              <a:buFont typeface="Arial"/>
              <a:buNone/>
            </a:pPr>
            <a:r>
              <a:rPr lang="en"/>
              <a:t> This includes contrasting colors when posting an image where you add text over it, having transcripts for any videos you make in the future, and </a:t>
            </a:r>
            <a:r>
              <a:rPr lang="en"/>
              <a:t>making</a:t>
            </a:r>
            <a:r>
              <a:rPr lang="en"/>
              <a:t> it readable by screen readers.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1030e5464fd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1030e5464fd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 Jaleesa mentioned earlier, marketing your business is integral for your success. The marketing funnel starts out with awareness. You’re working towards starting the first phase and need to set up the Social media. Of the views you do have on your Squarespace site, most are coming from Facebook. Imagine what can happen if you set up and cultivate the social media presence.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social media will lead more people to the web site, where you can inform them about your business. Without this, you won’t be able to convince them to try your services. You need a following to advertise, where you can use some kind of promo to hook the customer into trying. You can’t have that opportunity to engage the customers and put your best foot forward unless you start attracting customers and bringing awareness to your brand.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are hoping that you don’t overlook the power of social media and just </a:t>
            </a:r>
            <a:r>
              <a:rPr lang="en">
                <a:solidFill>
                  <a:schemeClr val="dk1"/>
                </a:solidFill>
              </a:rPr>
              <a:t>how important it is to integrate social media and marketing/advertising with the website to get the customer there and to continue to retain the customer. You can offer incentives like discounts for returning customers who leave a good Yelp review.</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I’m going to pass it along to my classmates to talk to you a bit more about the next part of web presence, the web site.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g10622d47ae2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6" name="Google Shape;376;g10622d47ae2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105e0d66b97_4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81" name="Google Shape;381;g105e0d66b97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rPr>
              <a:t>Tommy/Shahariar :p</a:t>
            </a:r>
            <a:endParaRPr b="1">
              <a:solidFill>
                <a:schemeClr val="dk1"/>
              </a:solidFill>
            </a:endParaRPr>
          </a:p>
          <a:p>
            <a:pPr indent="0" lvl="0" marL="0" rtl="0" algn="l">
              <a:spcBef>
                <a:spcPts val="0"/>
              </a:spcBef>
              <a:spcAft>
                <a:spcPts val="0"/>
              </a:spcAft>
              <a:buNone/>
            </a:pPr>
            <a:r>
              <a:t/>
            </a:r>
            <a:endParaRPr b="1">
              <a:solidFill>
                <a:schemeClr val="dk1"/>
              </a:solidFill>
            </a:endParaRPr>
          </a:p>
          <a:p>
            <a:pPr indent="-298450" lvl="0" marL="457200" rtl="0" algn="l">
              <a:spcBef>
                <a:spcPts val="0"/>
              </a:spcBef>
              <a:spcAft>
                <a:spcPts val="0"/>
              </a:spcAft>
              <a:buClr>
                <a:schemeClr val="dk1"/>
              </a:buClr>
              <a:buSzPts val="1100"/>
              <a:buChar char="●"/>
            </a:pPr>
            <a:r>
              <a:rPr b="1" lang="en">
                <a:solidFill>
                  <a:schemeClr val="dk1"/>
                </a:solidFill>
              </a:rPr>
              <a:t>Sessions &amp; activity - </a:t>
            </a:r>
            <a:r>
              <a:rPr lang="en">
                <a:solidFill>
                  <a:schemeClr val="dk1"/>
                </a:solidFill>
              </a:rPr>
              <a:t>Cost, length, resources and progress of students are all quantifiable data. </a:t>
            </a:r>
            <a:endParaRPr>
              <a:solidFill>
                <a:schemeClr val="dk1"/>
              </a:solidFill>
            </a:endParaRPr>
          </a:p>
          <a:p>
            <a:pPr indent="-298450" lvl="0" marL="457200" rtl="0" algn="l">
              <a:spcBef>
                <a:spcPts val="0"/>
              </a:spcBef>
              <a:spcAft>
                <a:spcPts val="0"/>
              </a:spcAft>
              <a:buClr>
                <a:schemeClr val="dk1"/>
              </a:buClr>
              <a:buSzPts val="1100"/>
              <a:buChar char="●"/>
            </a:pPr>
            <a:r>
              <a:rPr b="1" lang="en">
                <a:solidFill>
                  <a:schemeClr val="dk1"/>
                </a:solidFill>
              </a:rPr>
              <a:t>Revenue- </a:t>
            </a:r>
            <a:r>
              <a:rPr lang="en">
                <a:solidFill>
                  <a:schemeClr val="dk1"/>
                </a:solidFill>
              </a:rPr>
              <a:t>Willingness to spend more to provide students with more resources and materials, expand to more locations, hire more teachers, more sessions, etc. </a:t>
            </a:r>
            <a:endParaRPr>
              <a:solidFill>
                <a:schemeClr val="dk1"/>
              </a:solidFill>
            </a:endParaRPr>
          </a:p>
          <a:p>
            <a:pPr indent="-298450" lvl="0" marL="457200" rtl="0" algn="l">
              <a:spcBef>
                <a:spcPts val="0"/>
              </a:spcBef>
              <a:spcAft>
                <a:spcPts val="0"/>
              </a:spcAft>
              <a:buClr>
                <a:schemeClr val="dk1"/>
              </a:buClr>
              <a:buSzPts val="1100"/>
              <a:buChar char="●"/>
            </a:pPr>
            <a:r>
              <a:rPr b="1" lang="en">
                <a:solidFill>
                  <a:schemeClr val="dk1"/>
                </a:solidFill>
              </a:rPr>
              <a:t>Reviews on Website- </a:t>
            </a:r>
            <a:r>
              <a:rPr lang="en">
                <a:solidFill>
                  <a:schemeClr val="dk1"/>
                </a:solidFill>
              </a:rPr>
              <a:t>Set in place a measurement framework to display success and progress metrics </a:t>
            </a:r>
            <a:endParaRPr>
              <a:solidFill>
                <a:schemeClr val="dk1"/>
              </a:solidFill>
            </a:endParaRPr>
          </a:p>
          <a:p>
            <a:pPr indent="-298450" lvl="0" marL="457200" rtl="0" algn="l">
              <a:spcBef>
                <a:spcPts val="0"/>
              </a:spcBef>
              <a:spcAft>
                <a:spcPts val="0"/>
              </a:spcAft>
              <a:buClr>
                <a:schemeClr val="dk1"/>
              </a:buClr>
              <a:buSzPts val="1100"/>
              <a:buChar char="●"/>
            </a:pPr>
            <a:r>
              <a:rPr b="1" lang="en">
                <a:solidFill>
                  <a:schemeClr val="dk1"/>
                </a:solidFill>
              </a:rPr>
              <a:t>Bounce Rate/CTR- </a:t>
            </a:r>
            <a:r>
              <a:rPr lang="en">
                <a:solidFill>
                  <a:schemeClr val="dk1"/>
                </a:solidFill>
              </a:rPr>
              <a:t>These metrics will both give an idea as to how effective the site is for who we are targeting and conversely what we can change about the site to fit the needs of the target audience</a:t>
            </a:r>
            <a:endParaRPr>
              <a:solidFill>
                <a:schemeClr val="dk1"/>
              </a:solidFill>
            </a:endParaRPr>
          </a:p>
          <a:p>
            <a:pPr indent="-298450" lvl="0" marL="457200" rtl="0" algn="l">
              <a:spcBef>
                <a:spcPts val="0"/>
              </a:spcBef>
              <a:spcAft>
                <a:spcPts val="0"/>
              </a:spcAft>
              <a:buClr>
                <a:schemeClr val="dk1"/>
              </a:buClr>
              <a:buSzPts val="1100"/>
              <a:buChar char="●"/>
            </a:pPr>
            <a:r>
              <a:rPr b="1" lang="en">
                <a:solidFill>
                  <a:schemeClr val="dk1"/>
                </a:solidFill>
              </a:rPr>
              <a:t>Lead Generation via Email Collection- </a:t>
            </a:r>
            <a:r>
              <a:rPr lang="en">
                <a:solidFill>
                  <a:schemeClr val="dk1"/>
                </a:solidFill>
              </a:rPr>
              <a:t>**ask if this is okay first in order to market to parents**</a:t>
            </a:r>
            <a:endParaRPr b="1" sz="950">
              <a:solidFill>
                <a:schemeClr val="dk1"/>
              </a:solidFill>
            </a:endParaRPr>
          </a:p>
          <a:p>
            <a:pPr indent="0" lvl="0" marL="0" rtl="0" algn="l">
              <a:lnSpc>
                <a:spcPct val="115000"/>
              </a:lnSpc>
              <a:spcBef>
                <a:spcPts val="1500"/>
              </a:spcBef>
              <a:spcAft>
                <a:spcPts val="0"/>
              </a:spcAft>
              <a:buClr>
                <a:schemeClr val="dk1"/>
              </a:buClr>
              <a:buSzPts val="1100"/>
              <a:buFont typeface="Arial"/>
              <a:buNone/>
            </a:pPr>
            <a:r>
              <a:t/>
            </a:r>
            <a:endParaRPr sz="1000">
              <a:solidFill>
                <a:srgbClr val="525252"/>
              </a:solidFill>
              <a:highlight>
                <a:srgbClr val="FFFFFF"/>
              </a:highlight>
            </a:endParaRPr>
          </a:p>
          <a:p>
            <a:pPr indent="0" lvl="0" marL="0" rtl="0" algn="l">
              <a:spcBef>
                <a:spcPts val="1500"/>
              </a:spcBef>
              <a:spcAft>
                <a:spcPts val="0"/>
              </a:spcAft>
              <a:buNone/>
            </a:pPr>
            <a:r>
              <a:t/>
            </a:r>
            <a:endParaRPr sz="1000"/>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gfba80464ed_5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3" name="Google Shape;403;gfba80464ed_5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Clr>
                <a:schemeClr val="dk1"/>
              </a:buClr>
              <a:buSzPts val="1100"/>
              <a:buFont typeface="Roboto"/>
              <a:buChar char="●"/>
            </a:pPr>
            <a:r>
              <a:rPr b="1" lang="en" sz="1200">
                <a:solidFill>
                  <a:schemeClr val="dk1"/>
                </a:solidFill>
                <a:highlight>
                  <a:srgbClr val="FFFFFF"/>
                </a:highlight>
                <a:latin typeface="Roboto"/>
                <a:ea typeface="Roboto"/>
                <a:cs typeface="Roboto"/>
                <a:sym typeface="Roboto"/>
              </a:rPr>
              <a:t>Traffic Calculation - </a:t>
            </a:r>
            <a:r>
              <a:rPr lang="en" sz="1350">
                <a:solidFill>
                  <a:schemeClr val="dk1"/>
                </a:solidFill>
                <a:highlight>
                  <a:srgbClr val="FFFFFF"/>
                </a:highlight>
                <a:latin typeface="Roboto"/>
                <a:ea typeface="Roboto"/>
                <a:cs typeface="Roboto"/>
                <a:sym typeface="Roboto"/>
              </a:rPr>
              <a:t>Squarespace analytics can tell you the number of visitors on your website minus the number of visits you make (internal traffic)</a:t>
            </a:r>
            <a:endParaRPr b="1" sz="1200">
              <a:solidFill>
                <a:schemeClr val="dk1"/>
              </a:solidFill>
              <a:highlight>
                <a:srgbClr val="FFFFFF"/>
              </a:highlight>
              <a:latin typeface="Roboto"/>
              <a:ea typeface="Roboto"/>
              <a:cs typeface="Roboto"/>
              <a:sym typeface="Roboto"/>
            </a:endParaRPr>
          </a:p>
          <a:p>
            <a:pPr indent="-304800" lvl="0" marL="457200" rtl="0" algn="l">
              <a:spcBef>
                <a:spcPts val="0"/>
              </a:spcBef>
              <a:spcAft>
                <a:spcPts val="0"/>
              </a:spcAft>
              <a:buClr>
                <a:schemeClr val="dk1"/>
              </a:buClr>
              <a:buSzPts val="1200"/>
              <a:buFont typeface="Roboto"/>
              <a:buChar char="●"/>
            </a:pPr>
            <a:r>
              <a:rPr b="1" lang="en" sz="1200">
                <a:solidFill>
                  <a:schemeClr val="dk1"/>
                </a:solidFill>
                <a:highlight>
                  <a:schemeClr val="lt1"/>
                </a:highlight>
                <a:latin typeface="Roboto"/>
                <a:ea typeface="Roboto"/>
                <a:cs typeface="Roboto"/>
                <a:sym typeface="Roboto"/>
              </a:rPr>
              <a:t>Audience Demographics </a:t>
            </a:r>
            <a:r>
              <a:rPr b="1" lang="en" sz="1200">
                <a:solidFill>
                  <a:schemeClr val="dk1"/>
                </a:solidFill>
                <a:highlight>
                  <a:srgbClr val="FFFFFF"/>
                </a:highlight>
                <a:latin typeface="Roboto"/>
                <a:ea typeface="Roboto"/>
                <a:cs typeface="Roboto"/>
                <a:sym typeface="Roboto"/>
              </a:rPr>
              <a:t> -  </a:t>
            </a:r>
            <a:r>
              <a:rPr lang="en" sz="1350">
                <a:solidFill>
                  <a:schemeClr val="dk1"/>
                </a:solidFill>
                <a:highlight>
                  <a:srgbClr val="FFFFFF"/>
                </a:highlight>
                <a:latin typeface="Roboto"/>
                <a:ea typeface="Roboto"/>
                <a:cs typeface="Roboto"/>
                <a:sym typeface="Roboto"/>
              </a:rPr>
              <a:t>Analytics can help them find out the place of their audience. They will know where in the world the people visiting their website are located.</a:t>
            </a:r>
            <a:endParaRPr sz="1350">
              <a:solidFill>
                <a:schemeClr val="dk1"/>
              </a:solidFill>
              <a:highlight>
                <a:srgbClr val="FFFFFF"/>
              </a:highlight>
              <a:latin typeface="Roboto"/>
              <a:ea typeface="Roboto"/>
              <a:cs typeface="Roboto"/>
              <a:sym typeface="Roboto"/>
            </a:endParaRPr>
          </a:p>
          <a:p>
            <a:pPr indent="0" lvl="0" marL="457200" rtl="0" algn="l">
              <a:spcBef>
                <a:spcPts val="1500"/>
              </a:spcBef>
              <a:spcAft>
                <a:spcPts val="0"/>
              </a:spcAft>
              <a:buNone/>
            </a:pPr>
            <a:r>
              <a:t/>
            </a:r>
            <a:endParaRPr sz="1200">
              <a:solidFill>
                <a:schemeClr val="dk1"/>
              </a:solidFill>
              <a:highlight>
                <a:srgbClr val="FFFFFF"/>
              </a:highlight>
              <a:latin typeface="Roboto"/>
              <a:ea typeface="Roboto"/>
              <a:cs typeface="Roboto"/>
              <a:sym typeface="Roboto"/>
            </a:endParaRPr>
          </a:p>
          <a:p>
            <a:pPr indent="0" lvl="0" marL="0" rtl="0" algn="l">
              <a:spcBef>
                <a:spcPts val="1200"/>
              </a:spcBef>
              <a:spcAft>
                <a:spcPts val="0"/>
              </a:spcAft>
              <a:buNone/>
            </a:pPr>
            <a:r>
              <a:t/>
            </a:r>
            <a:endParaRPr sz="1200">
              <a:solidFill>
                <a:schemeClr val="dk1"/>
              </a:solidFill>
              <a:highlight>
                <a:srgbClr val="FFFFFF"/>
              </a:highlight>
              <a:latin typeface="Roboto"/>
              <a:ea typeface="Roboto"/>
              <a:cs typeface="Roboto"/>
              <a:sym typeface="Roboto"/>
            </a:endParaRPr>
          </a:p>
          <a:p>
            <a:pPr indent="0" lvl="0" marL="0" rtl="0" algn="l">
              <a:spcBef>
                <a:spcPts val="1200"/>
              </a:spcBef>
              <a:spcAft>
                <a:spcPts val="1200"/>
              </a:spcAft>
              <a:buNone/>
            </a:pPr>
            <a:r>
              <a:rPr lang="en" sz="1200">
                <a:solidFill>
                  <a:schemeClr val="dk1"/>
                </a:solidFill>
                <a:highlight>
                  <a:srgbClr val="FFFFFF"/>
                </a:highlight>
                <a:latin typeface="Roboto"/>
                <a:ea typeface="Roboto"/>
                <a:cs typeface="Roboto"/>
                <a:sym typeface="Roboto"/>
              </a:rPr>
              <a:t>-shahariar</a:t>
            </a:r>
            <a:endParaRPr sz="1200">
              <a:solidFill>
                <a:schemeClr val="dk1"/>
              </a:solidFill>
              <a:highlight>
                <a:srgbClr val="FFFFFF"/>
              </a:highlight>
              <a:latin typeface="Roboto"/>
              <a:ea typeface="Roboto"/>
              <a:cs typeface="Roboto"/>
              <a:sym typeface="Roboto"/>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gfba80464ed_5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2" name="Google Shape;422;gfba80464ed_5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g10622d47ae2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2" name="Google Shape;432;g10622d47ae2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g1029a5c8615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7" name="Google Shape;437;g1029a5c8615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solidFill>
                  <a:srgbClr val="43464B"/>
                </a:solidFill>
                <a:highlight>
                  <a:srgbClr val="FFFFFF"/>
                </a:highlight>
              </a:rPr>
              <a:t>Jaleesa</a:t>
            </a:r>
            <a:endParaRPr>
              <a:solidFill>
                <a:srgbClr val="43464B"/>
              </a:solidFill>
              <a:highlight>
                <a:srgbClr val="FFFFFF"/>
              </a:highlight>
            </a:endParaRPr>
          </a:p>
          <a:p>
            <a:pPr indent="0" lvl="0" marL="0" rtl="0" algn="l">
              <a:lnSpc>
                <a:spcPct val="100000"/>
              </a:lnSpc>
              <a:spcBef>
                <a:spcPts val="100"/>
              </a:spcBef>
              <a:spcAft>
                <a:spcPts val="0"/>
              </a:spcAft>
              <a:buNone/>
            </a:pPr>
            <a:r>
              <a:rPr lang="en">
                <a:solidFill>
                  <a:srgbClr val="43464B"/>
                </a:solidFill>
                <a:highlight>
                  <a:srgbClr val="FFFFFF"/>
                </a:highlight>
              </a:rPr>
              <a:t>Content Marketing:</a:t>
            </a:r>
            <a:endParaRPr>
              <a:solidFill>
                <a:srgbClr val="43464B"/>
              </a:solidFill>
              <a:highlight>
                <a:srgbClr val="FFFFFF"/>
              </a:highlight>
            </a:endParaRPr>
          </a:p>
          <a:p>
            <a:pPr indent="0" lvl="0" marL="0" rtl="0" algn="l">
              <a:lnSpc>
                <a:spcPct val="100000"/>
              </a:lnSpc>
              <a:spcBef>
                <a:spcPts val="100"/>
              </a:spcBef>
              <a:spcAft>
                <a:spcPts val="0"/>
              </a:spcAft>
              <a:buNone/>
            </a:pPr>
            <a:r>
              <a:t/>
            </a:r>
            <a:endParaRPr u="sng">
              <a:solidFill>
                <a:srgbClr val="43464B"/>
              </a:solidFill>
              <a:highlight>
                <a:srgbClr val="FFFFFF"/>
              </a:highlight>
            </a:endParaRPr>
          </a:p>
          <a:p>
            <a:pPr indent="0" lvl="0" marL="0" rtl="0" algn="l">
              <a:lnSpc>
                <a:spcPct val="100000"/>
              </a:lnSpc>
              <a:spcBef>
                <a:spcPts val="100"/>
              </a:spcBef>
              <a:spcAft>
                <a:spcPts val="0"/>
              </a:spcAft>
              <a:buNone/>
            </a:pPr>
            <a:r>
              <a:rPr lang="en" u="sng">
                <a:solidFill>
                  <a:srgbClr val="43464B"/>
                </a:solidFill>
                <a:highlight>
                  <a:srgbClr val="FFFFFF"/>
                </a:highlight>
              </a:rPr>
              <a:t>SEO -</a:t>
            </a:r>
            <a:r>
              <a:rPr lang="en">
                <a:solidFill>
                  <a:srgbClr val="43464B"/>
                </a:solidFill>
                <a:highlight>
                  <a:srgbClr val="FFFFFF"/>
                </a:highlight>
              </a:rPr>
              <a:t> </a:t>
            </a:r>
            <a:endParaRPr>
              <a:solidFill>
                <a:srgbClr val="43464B"/>
              </a:solidFill>
              <a:highlight>
                <a:srgbClr val="FFFFFF"/>
              </a:highlight>
            </a:endParaRPr>
          </a:p>
          <a:p>
            <a:pPr indent="0" lvl="0" marL="0" rtl="0" algn="l">
              <a:lnSpc>
                <a:spcPct val="100000"/>
              </a:lnSpc>
              <a:spcBef>
                <a:spcPts val="100"/>
              </a:spcBef>
              <a:spcAft>
                <a:spcPts val="0"/>
              </a:spcAft>
              <a:buNone/>
            </a:pPr>
            <a:r>
              <a:t/>
            </a:r>
            <a:endParaRPr>
              <a:solidFill>
                <a:srgbClr val="43464B"/>
              </a:solidFill>
              <a:highlight>
                <a:srgbClr val="FFFFFF"/>
              </a:highlight>
            </a:endParaRPr>
          </a:p>
          <a:p>
            <a:pPr indent="0" lvl="0" marL="0" rtl="0" algn="l">
              <a:lnSpc>
                <a:spcPct val="100000"/>
              </a:lnSpc>
              <a:spcBef>
                <a:spcPts val="100"/>
              </a:spcBef>
              <a:spcAft>
                <a:spcPts val="0"/>
              </a:spcAft>
              <a:buNone/>
            </a:pPr>
            <a:r>
              <a:rPr lang="en">
                <a:solidFill>
                  <a:srgbClr val="43464B"/>
                </a:solidFill>
                <a:highlight>
                  <a:srgbClr val="FFFFFF"/>
                </a:highlight>
              </a:rPr>
              <a:t>Sankofa’s business is not claimed on search engines</a:t>
            </a:r>
            <a:endParaRPr>
              <a:solidFill>
                <a:srgbClr val="43464B"/>
              </a:solidFill>
              <a:highlight>
                <a:srgbClr val="FFFFFF"/>
              </a:highlight>
            </a:endParaRPr>
          </a:p>
          <a:p>
            <a:pPr indent="457200" lvl="0" marL="0" rtl="0" algn="l">
              <a:lnSpc>
                <a:spcPct val="100000"/>
              </a:lnSpc>
              <a:spcBef>
                <a:spcPts val="100"/>
              </a:spcBef>
              <a:spcAft>
                <a:spcPts val="0"/>
              </a:spcAft>
              <a:buNone/>
            </a:pPr>
            <a:r>
              <a:rPr lang="en">
                <a:solidFill>
                  <a:srgbClr val="43464B"/>
                </a:solidFill>
                <a:highlight>
                  <a:srgbClr val="FFFFFF"/>
                </a:highlight>
              </a:rPr>
              <a:t>Search engine Optimization for organic search. </a:t>
            </a:r>
            <a:endParaRPr>
              <a:solidFill>
                <a:srgbClr val="43464B"/>
              </a:solidFill>
              <a:highlight>
                <a:srgbClr val="FFFFFF"/>
              </a:highlight>
            </a:endParaRPr>
          </a:p>
          <a:p>
            <a:pPr indent="0" lvl="0" marL="0" rtl="0" algn="l">
              <a:lnSpc>
                <a:spcPct val="100000"/>
              </a:lnSpc>
              <a:spcBef>
                <a:spcPts val="100"/>
              </a:spcBef>
              <a:spcAft>
                <a:spcPts val="0"/>
              </a:spcAft>
              <a:buNone/>
            </a:pPr>
            <a:r>
              <a:rPr lang="en">
                <a:solidFill>
                  <a:srgbClr val="43464B"/>
                </a:solidFill>
                <a:highlight>
                  <a:srgbClr val="FFFFFF"/>
                </a:highlight>
              </a:rPr>
              <a:t>	Free Resources for SEO tools to make Sankofa easily accessible</a:t>
            </a:r>
            <a:endParaRPr>
              <a:solidFill>
                <a:srgbClr val="43464B"/>
              </a:solidFill>
              <a:highlight>
                <a:srgbClr val="FFFFFF"/>
              </a:highlight>
            </a:endParaRPr>
          </a:p>
          <a:p>
            <a:pPr indent="457200" lvl="0" marL="0" rtl="0" algn="l">
              <a:lnSpc>
                <a:spcPct val="100000"/>
              </a:lnSpc>
              <a:spcBef>
                <a:spcPts val="100"/>
              </a:spcBef>
              <a:spcAft>
                <a:spcPts val="0"/>
              </a:spcAft>
              <a:buNone/>
            </a:pPr>
            <a:r>
              <a:rPr lang="en">
                <a:solidFill>
                  <a:srgbClr val="33475B"/>
                </a:solidFill>
              </a:rPr>
              <a:t>Could get your business in the number one spot when a user searches a particular keyword.</a:t>
            </a:r>
            <a:endParaRPr>
              <a:solidFill>
                <a:srgbClr val="33475B"/>
              </a:solidFill>
            </a:endParaRPr>
          </a:p>
          <a:p>
            <a:pPr indent="0" lvl="0" marL="0" rtl="0" algn="l">
              <a:lnSpc>
                <a:spcPct val="100000"/>
              </a:lnSpc>
              <a:spcBef>
                <a:spcPts val="100"/>
              </a:spcBef>
              <a:spcAft>
                <a:spcPts val="0"/>
              </a:spcAft>
              <a:buNone/>
            </a:pPr>
            <a:r>
              <a:rPr lang="en">
                <a:solidFill>
                  <a:srgbClr val="33475B"/>
                </a:solidFill>
              </a:rPr>
              <a:t>	Varies site to site but generally you would create a business user account and then verify that you own your business.</a:t>
            </a:r>
            <a:endParaRPr>
              <a:solidFill>
                <a:srgbClr val="33475B"/>
              </a:solidFill>
            </a:endParaRPr>
          </a:p>
          <a:p>
            <a:pPr indent="0" lvl="0" marL="0" rtl="0" algn="l">
              <a:lnSpc>
                <a:spcPct val="100000"/>
              </a:lnSpc>
              <a:spcBef>
                <a:spcPts val="100"/>
              </a:spcBef>
              <a:spcAft>
                <a:spcPts val="0"/>
              </a:spcAft>
              <a:buNone/>
            </a:pPr>
            <a:r>
              <a:rPr lang="en">
                <a:solidFill>
                  <a:srgbClr val="33475B"/>
                </a:solidFill>
              </a:rPr>
              <a:t>	You could Update &amp; enhance business, respond to reviews</a:t>
            </a:r>
            <a:endParaRPr>
              <a:solidFill>
                <a:srgbClr val="33475B"/>
              </a:solidFill>
            </a:endParaRPr>
          </a:p>
          <a:p>
            <a:pPr indent="457200" lvl="0" marL="0" rtl="0" algn="l">
              <a:lnSpc>
                <a:spcPct val="100000"/>
              </a:lnSpc>
              <a:spcBef>
                <a:spcPts val="100"/>
              </a:spcBef>
              <a:spcAft>
                <a:spcPts val="0"/>
              </a:spcAft>
              <a:buNone/>
            </a:pPr>
            <a:r>
              <a:rPr lang="en">
                <a:solidFill>
                  <a:srgbClr val="33475B"/>
                </a:solidFill>
              </a:rPr>
              <a:t>some search engine sites offer data insights as well</a:t>
            </a:r>
            <a:endParaRPr>
              <a:solidFill>
                <a:srgbClr val="33475B"/>
              </a:solidFill>
            </a:endParaRPr>
          </a:p>
          <a:p>
            <a:pPr indent="0" lvl="0" marL="0" rtl="0" algn="l">
              <a:lnSpc>
                <a:spcPct val="100000"/>
              </a:lnSpc>
              <a:spcBef>
                <a:spcPts val="100"/>
              </a:spcBef>
              <a:spcAft>
                <a:spcPts val="0"/>
              </a:spcAft>
              <a:buNone/>
            </a:pPr>
            <a:r>
              <a:t/>
            </a:r>
            <a:endParaRPr>
              <a:solidFill>
                <a:srgbClr val="33475B"/>
              </a:solidFill>
            </a:endParaRPr>
          </a:p>
          <a:p>
            <a:pPr indent="0" lvl="0" marL="0" rtl="0" algn="l">
              <a:lnSpc>
                <a:spcPct val="100000"/>
              </a:lnSpc>
              <a:spcBef>
                <a:spcPts val="100"/>
              </a:spcBef>
              <a:spcAft>
                <a:spcPts val="0"/>
              </a:spcAft>
              <a:buNone/>
            </a:pPr>
            <a:r>
              <a:rPr lang="en" u="sng">
                <a:solidFill>
                  <a:schemeClr val="hlink"/>
                </a:solidFill>
                <a:highlight>
                  <a:srgbClr val="FFFFFF"/>
                </a:highlight>
                <a:hlinkClick r:id="rId2"/>
              </a:rPr>
              <a:t>https://blog.hubspot.com/marketing/marketing-types</a:t>
            </a:r>
            <a:endParaRPr>
              <a:solidFill>
                <a:srgbClr val="43464B"/>
              </a:solidFill>
              <a:highlight>
                <a:srgbClr val="FFFFFF"/>
              </a:highlight>
            </a:endParaRPr>
          </a:p>
          <a:p>
            <a:pPr indent="0" lvl="0" marL="0" rtl="0" algn="l">
              <a:lnSpc>
                <a:spcPct val="100000"/>
              </a:lnSpc>
              <a:spcBef>
                <a:spcPts val="100"/>
              </a:spcBef>
              <a:spcAft>
                <a:spcPts val="0"/>
              </a:spcAft>
              <a:buNone/>
            </a:pPr>
            <a:r>
              <a:t/>
            </a:r>
            <a:endParaRPr>
              <a:solidFill>
                <a:srgbClr val="43464B"/>
              </a:solidFill>
              <a:highlight>
                <a:srgbClr val="FFFFFF"/>
              </a:highlight>
            </a:endParaRPr>
          </a:p>
          <a:p>
            <a:pPr indent="0" lvl="0" marL="0" rtl="0" algn="l">
              <a:lnSpc>
                <a:spcPct val="100000"/>
              </a:lnSpc>
              <a:spcBef>
                <a:spcPts val="100"/>
              </a:spcBef>
              <a:spcAft>
                <a:spcPts val="0"/>
              </a:spcAft>
              <a:buNone/>
            </a:pPr>
            <a:r>
              <a:rPr lang="en">
                <a:solidFill>
                  <a:srgbClr val="43464B"/>
                </a:solidFill>
                <a:highlight>
                  <a:srgbClr val="FFFFFF"/>
                </a:highlight>
              </a:rPr>
              <a:t>“SEO and content marketing can generate fantastic results when utilized correctly and this is why:</a:t>
            </a:r>
            <a:endParaRPr>
              <a:solidFill>
                <a:srgbClr val="43464B"/>
              </a:solidFill>
              <a:highlight>
                <a:srgbClr val="FFFFFF"/>
              </a:highlight>
            </a:endParaRPr>
          </a:p>
          <a:p>
            <a:pPr indent="-298450" lvl="0" marL="838200" rtl="0" algn="l">
              <a:lnSpc>
                <a:spcPct val="100000"/>
              </a:lnSpc>
              <a:spcBef>
                <a:spcPts val="100"/>
              </a:spcBef>
              <a:spcAft>
                <a:spcPts val="0"/>
              </a:spcAft>
              <a:buClr>
                <a:srgbClr val="43464B"/>
              </a:buClr>
              <a:buSzPts val="1100"/>
              <a:buChar char="●"/>
            </a:pPr>
            <a:r>
              <a:rPr lang="en">
                <a:solidFill>
                  <a:srgbClr val="43464B"/>
                </a:solidFill>
                <a:highlight>
                  <a:srgbClr val="FFFFFF"/>
                </a:highlight>
              </a:rPr>
              <a:t>SEO can prepare your website and make it easily accessible to search engine and users</a:t>
            </a:r>
            <a:endParaRPr>
              <a:solidFill>
                <a:srgbClr val="43464B"/>
              </a:solidFill>
              <a:highlight>
                <a:srgbClr val="FFFFFF"/>
              </a:highlight>
            </a:endParaRPr>
          </a:p>
          <a:p>
            <a:pPr indent="-298450" lvl="0" marL="838200" rtl="0" algn="l">
              <a:lnSpc>
                <a:spcPct val="115000"/>
              </a:lnSpc>
              <a:spcBef>
                <a:spcPts val="0"/>
              </a:spcBef>
              <a:spcAft>
                <a:spcPts val="0"/>
              </a:spcAft>
              <a:buClr>
                <a:srgbClr val="43464B"/>
              </a:buClr>
              <a:buSzPts val="1100"/>
              <a:buChar char="●"/>
            </a:pPr>
            <a:r>
              <a:rPr lang="en">
                <a:solidFill>
                  <a:srgbClr val="43464B"/>
                </a:solidFill>
                <a:highlight>
                  <a:srgbClr val="FFFFFF"/>
                </a:highlight>
              </a:rPr>
              <a:t>When you publish new content, search engines will pick it up and use it in their index</a:t>
            </a:r>
            <a:endParaRPr>
              <a:solidFill>
                <a:srgbClr val="43464B"/>
              </a:solidFill>
              <a:highlight>
                <a:srgbClr val="FFFFFF"/>
              </a:highlight>
            </a:endParaRPr>
          </a:p>
          <a:p>
            <a:pPr indent="-298450" lvl="0" marL="838200" rtl="0" algn="l">
              <a:lnSpc>
                <a:spcPct val="115000"/>
              </a:lnSpc>
              <a:spcBef>
                <a:spcPts val="0"/>
              </a:spcBef>
              <a:spcAft>
                <a:spcPts val="0"/>
              </a:spcAft>
              <a:buClr>
                <a:srgbClr val="43464B"/>
              </a:buClr>
              <a:buSzPts val="1100"/>
              <a:buChar char="●"/>
            </a:pPr>
            <a:r>
              <a:rPr lang="en">
                <a:solidFill>
                  <a:srgbClr val="43464B"/>
                </a:solidFill>
                <a:highlight>
                  <a:srgbClr val="FFFFFF"/>
                </a:highlight>
              </a:rPr>
              <a:t>Gradually this will increase your organic traffic and then you can use content again to convert visitors into customers.</a:t>
            </a:r>
            <a:endParaRPr>
              <a:solidFill>
                <a:srgbClr val="43464B"/>
              </a:solidFill>
              <a:highlight>
                <a:srgbClr val="FFFFFF"/>
              </a:highlight>
            </a:endParaRPr>
          </a:p>
          <a:p>
            <a:pPr indent="-298450" lvl="0" marL="838200" rtl="0" algn="l">
              <a:lnSpc>
                <a:spcPct val="115000"/>
              </a:lnSpc>
              <a:spcBef>
                <a:spcPts val="0"/>
              </a:spcBef>
              <a:spcAft>
                <a:spcPts val="0"/>
              </a:spcAft>
              <a:buClr>
                <a:srgbClr val="43464B"/>
              </a:buClr>
              <a:buSzPts val="1100"/>
              <a:buChar char="●"/>
            </a:pPr>
            <a:r>
              <a:rPr lang="en">
                <a:solidFill>
                  <a:srgbClr val="43464B"/>
                </a:solidFill>
                <a:highlight>
                  <a:srgbClr val="FFFFFF"/>
                </a:highlight>
              </a:rPr>
              <a:t>Great content will also make your website sharable on social media and this will get you more traffic and exposure</a:t>
            </a:r>
            <a:endParaRPr>
              <a:solidFill>
                <a:srgbClr val="43464B"/>
              </a:solidFill>
              <a:highlight>
                <a:srgbClr val="FFFFFF"/>
              </a:highlight>
            </a:endParaRPr>
          </a:p>
          <a:p>
            <a:pPr indent="-298450" lvl="0" marL="838200" rtl="0" algn="l">
              <a:lnSpc>
                <a:spcPct val="100000"/>
              </a:lnSpc>
              <a:spcBef>
                <a:spcPts val="0"/>
              </a:spcBef>
              <a:spcAft>
                <a:spcPts val="0"/>
              </a:spcAft>
              <a:buClr>
                <a:srgbClr val="43464B"/>
              </a:buClr>
              <a:buSzPts val="1100"/>
              <a:buChar char="●"/>
            </a:pPr>
            <a:r>
              <a:rPr lang="en">
                <a:solidFill>
                  <a:srgbClr val="43464B"/>
                </a:solidFill>
                <a:highlight>
                  <a:srgbClr val="FFFFFF"/>
                </a:highlight>
              </a:rPr>
              <a:t>Great content will also attract links from other websites and this will have a positive effect on off-page SEO which means higher ranking positions and more organic traffic”</a:t>
            </a:r>
            <a:endParaRPr>
              <a:solidFill>
                <a:srgbClr val="43464B"/>
              </a:solidFill>
              <a:highlight>
                <a:srgbClr val="FFFFFF"/>
              </a:highlight>
            </a:endParaRPr>
          </a:p>
          <a:p>
            <a:pPr indent="0" lvl="0" marL="457200" rtl="0" algn="l">
              <a:lnSpc>
                <a:spcPct val="100000"/>
              </a:lnSpc>
              <a:spcBef>
                <a:spcPts val="0"/>
              </a:spcBef>
              <a:spcAft>
                <a:spcPts val="0"/>
              </a:spcAft>
              <a:buNone/>
            </a:pPr>
            <a:r>
              <a:t/>
            </a:r>
            <a:endParaRPr>
              <a:solidFill>
                <a:srgbClr val="43464B"/>
              </a:solidFill>
              <a:highlight>
                <a:srgbClr val="FFFFFF"/>
              </a:highlight>
            </a:endParaRPr>
          </a:p>
          <a:p>
            <a:pPr indent="0" lvl="0" marL="457200" rtl="0" algn="l">
              <a:lnSpc>
                <a:spcPct val="115000"/>
              </a:lnSpc>
              <a:spcBef>
                <a:spcPts val="0"/>
              </a:spcBef>
              <a:spcAft>
                <a:spcPts val="0"/>
              </a:spcAft>
              <a:buNone/>
            </a:pPr>
            <a:r>
              <a:rPr lang="en" u="sng">
                <a:solidFill>
                  <a:schemeClr val="hlink"/>
                </a:solidFill>
                <a:hlinkClick r:id="rId3"/>
              </a:rPr>
              <a:t>https://www.reliablesoft.net/difference-between-seo-and-content-marketing-explained-in-simple-terms/</a:t>
            </a:r>
            <a:endParaRPr/>
          </a:p>
          <a:p>
            <a:pPr indent="0" lvl="0" marL="0" rtl="0" algn="l">
              <a:spcBef>
                <a:spcPts val="420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g1043ccd12ca_1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4" name="Google Shape;444;g1043ccd12ca_1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u="sng">
                <a:solidFill>
                  <a:schemeClr val="dk1"/>
                </a:solidFill>
              </a:rPr>
              <a:t>Adve</a:t>
            </a:r>
            <a:r>
              <a:rPr lang="en" u="sng">
                <a:solidFill>
                  <a:schemeClr val="dk1"/>
                </a:solidFill>
                <a:latin typeface="Roboto"/>
                <a:ea typeface="Roboto"/>
                <a:cs typeface="Roboto"/>
                <a:sym typeface="Roboto"/>
              </a:rPr>
              <a:t>rtising:</a:t>
            </a:r>
            <a:endParaRPr u="sng">
              <a:solidFill>
                <a:schemeClr val="dk1"/>
              </a:solidFill>
              <a:latin typeface="Roboto"/>
              <a:ea typeface="Roboto"/>
              <a:cs typeface="Roboto"/>
              <a:sym typeface="Roboto"/>
            </a:endParaRPr>
          </a:p>
          <a:p>
            <a:pPr indent="-298450" lvl="0" marL="457200" rtl="0" algn="l">
              <a:lnSpc>
                <a:spcPct val="115000"/>
              </a:lnSpc>
              <a:spcBef>
                <a:spcPts val="0"/>
              </a:spcBef>
              <a:spcAft>
                <a:spcPts val="0"/>
              </a:spcAft>
              <a:buClr>
                <a:srgbClr val="222222"/>
              </a:buClr>
              <a:buSzPts val="1100"/>
              <a:buFont typeface="Roboto"/>
              <a:buChar char="●"/>
            </a:pPr>
            <a:r>
              <a:rPr lang="en">
                <a:solidFill>
                  <a:srgbClr val="222222"/>
                </a:solidFill>
                <a:latin typeface="Roboto"/>
                <a:ea typeface="Roboto"/>
                <a:cs typeface="Roboto"/>
                <a:sym typeface="Roboto"/>
              </a:rPr>
              <a:t>Missing out on the benefits of standard “old” school paper advertising. </a:t>
            </a:r>
            <a:endParaRPr>
              <a:solidFill>
                <a:srgbClr val="222222"/>
              </a:solidFill>
              <a:latin typeface="Roboto"/>
              <a:ea typeface="Roboto"/>
              <a:cs typeface="Roboto"/>
              <a:sym typeface="Roboto"/>
            </a:endParaRPr>
          </a:p>
          <a:p>
            <a:pPr indent="-298450" lvl="0" marL="457200" rtl="0" algn="l">
              <a:lnSpc>
                <a:spcPct val="115000"/>
              </a:lnSpc>
              <a:spcBef>
                <a:spcPts val="0"/>
              </a:spcBef>
              <a:spcAft>
                <a:spcPts val="0"/>
              </a:spcAft>
              <a:buClr>
                <a:srgbClr val="222222"/>
              </a:buClr>
              <a:buSzPts val="1100"/>
              <a:buFont typeface="Roboto"/>
              <a:buChar char="●"/>
            </a:pPr>
            <a:r>
              <a:rPr lang="en">
                <a:solidFill>
                  <a:srgbClr val="222222"/>
                </a:solidFill>
                <a:latin typeface="Roboto"/>
                <a:ea typeface="Roboto"/>
                <a:cs typeface="Roboto"/>
                <a:sym typeface="Roboto"/>
              </a:rPr>
              <a:t>Print Advertising is still relevant in todays time. So it would be a good idea to print and post flyers</a:t>
            </a:r>
            <a:endParaRPr>
              <a:solidFill>
                <a:srgbClr val="222222"/>
              </a:solidFill>
              <a:latin typeface="Roboto"/>
              <a:ea typeface="Roboto"/>
              <a:cs typeface="Roboto"/>
              <a:sym typeface="Roboto"/>
            </a:endParaRPr>
          </a:p>
          <a:p>
            <a:pPr indent="-298450" lvl="0" marL="457200" rtl="0" algn="l">
              <a:lnSpc>
                <a:spcPct val="115000"/>
              </a:lnSpc>
              <a:spcBef>
                <a:spcPts val="0"/>
              </a:spcBef>
              <a:spcAft>
                <a:spcPts val="0"/>
              </a:spcAft>
              <a:buClr>
                <a:srgbClr val="222222"/>
              </a:buClr>
              <a:buSzPts val="1100"/>
              <a:buFont typeface="Roboto"/>
              <a:buChar char="●"/>
            </a:pPr>
            <a:r>
              <a:rPr lang="en">
                <a:solidFill>
                  <a:srgbClr val="222222"/>
                </a:solidFill>
                <a:latin typeface="Roboto"/>
                <a:ea typeface="Roboto"/>
                <a:cs typeface="Roboto"/>
                <a:sym typeface="Roboto"/>
              </a:rPr>
              <a:t>there are probably more small businesses per block than any other borough in Booklyn.</a:t>
            </a:r>
            <a:endParaRPr>
              <a:solidFill>
                <a:srgbClr val="222222"/>
              </a:solidFill>
              <a:latin typeface="Roboto"/>
              <a:ea typeface="Roboto"/>
              <a:cs typeface="Roboto"/>
              <a:sym typeface="Roboto"/>
            </a:endParaRPr>
          </a:p>
          <a:p>
            <a:pPr indent="-298450" lvl="0" marL="457200" rtl="0" algn="l">
              <a:lnSpc>
                <a:spcPct val="115000"/>
              </a:lnSpc>
              <a:spcBef>
                <a:spcPts val="0"/>
              </a:spcBef>
              <a:spcAft>
                <a:spcPts val="0"/>
              </a:spcAft>
              <a:buClr>
                <a:srgbClr val="222222"/>
              </a:buClr>
              <a:buSzPts val="1100"/>
              <a:buFont typeface="Roboto"/>
              <a:buChar char="●"/>
            </a:pPr>
            <a:r>
              <a:rPr lang="en">
                <a:solidFill>
                  <a:srgbClr val="222222"/>
                </a:solidFill>
                <a:latin typeface="Roboto"/>
                <a:ea typeface="Roboto"/>
                <a:cs typeface="Roboto"/>
                <a:sym typeface="Roboto"/>
              </a:rPr>
              <a:t>So flyers should be posted on every bulletin and community board thee is in places such as: Coffee Shops, Grocery Stores, laundromats, community centers ect.</a:t>
            </a:r>
            <a:endParaRPr>
              <a:solidFill>
                <a:srgbClr val="222222"/>
              </a:solidFill>
              <a:latin typeface="Roboto"/>
              <a:ea typeface="Roboto"/>
              <a:cs typeface="Roboto"/>
              <a:sym typeface="Roboto"/>
            </a:endParaRPr>
          </a:p>
          <a:p>
            <a:pPr indent="0" lvl="0" marL="0" rtl="0" algn="l">
              <a:spcBef>
                <a:spcPts val="0"/>
              </a:spcBef>
              <a:spcAft>
                <a:spcPts val="0"/>
              </a:spcAft>
              <a:buNone/>
            </a:pPr>
            <a:r>
              <a:t/>
            </a:r>
            <a:endParaRPr/>
          </a:p>
          <a:p>
            <a:pPr indent="0" lvl="0" marL="0" rtl="0" algn="l">
              <a:spcBef>
                <a:spcPts val="0"/>
              </a:spcBef>
              <a:spcAft>
                <a:spcPts val="0"/>
              </a:spcAft>
              <a:buNone/>
            </a:pPr>
            <a:r>
              <a:rPr lang="en" u="sng"/>
              <a:t>Online Advertising:</a:t>
            </a:r>
            <a:endParaRPr>
              <a:solidFill>
                <a:srgbClr val="202124"/>
              </a:solidFill>
              <a:highlight>
                <a:srgbClr val="FFFFFF"/>
              </a:highlight>
              <a:latin typeface="Roboto"/>
              <a:ea typeface="Roboto"/>
              <a:cs typeface="Roboto"/>
              <a:sym typeface="Roboto"/>
            </a:endParaRPr>
          </a:p>
          <a:p>
            <a:pPr indent="0" lvl="0" marL="0" rtl="0" algn="l">
              <a:spcBef>
                <a:spcPts val="0"/>
              </a:spcBef>
              <a:spcAft>
                <a:spcPts val="0"/>
              </a:spcAft>
              <a:buNone/>
            </a:pPr>
            <a:r>
              <a:t/>
            </a:r>
            <a:endParaRPr>
              <a:solidFill>
                <a:srgbClr val="202124"/>
              </a:solidFill>
              <a:highlight>
                <a:srgbClr val="FFFFFF"/>
              </a:highlight>
              <a:latin typeface="Roboto"/>
              <a:ea typeface="Roboto"/>
              <a:cs typeface="Roboto"/>
              <a:sym typeface="Roboto"/>
            </a:endParaRPr>
          </a:p>
          <a:p>
            <a:pPr indent="0" lvl="0" marL="0" rtl="0" algn="l">
              <a:spcBef>
                <a:spcPts val="0"/>
              </a:spcBef>
              <a:spcAft>
                <a:spcPts val="0"/>
              </a:spcAft>
              <a:buNone/>
            </a:pPr>
            <a:r>
              <a:rPr lang="en" u="sng">
                <a:solidFill>
                  <a:srgbClr val="202124"/>
                </a:solidFill>
                <a:highlight>
                  <a:srgbClr val="FFFFFF"/>
                </a:highlight>
                <a:latin typeface="Roboto"/>
                <a:ea typeface="Roboto"/>
                <a:cs typeface="Roboto"/>
                <a:sym typeface="Roboto"/>
              </a:rPr>
              <a:t>Youtube/Videos</a:t>
            </a:r>
            <a:endParaRPr u="sng">
              <a:solidFill>
                <a:srgbClr val="202124"/>
              </a:solidFill>
              <a:highlight>
                <a:srgbClr val="FFFFFF"/>
              </a:highlight>
              <a:latin typeface="Roboto"/>
              <a:ea typeface="Roboto"/>
              <a:cs typeface="Roboto"/>
              <a:sym typeface="Roboto"/>
            </a:endParaRPr>
          </a:p>
          <a:p>
            <a:pPr indent="-298450" lvl="0" marL="457200" rtl="0" algn="l">
              <a:lnSpc>
                <a:spcPct val="115000"/>
              </a:lnSpc>
              <a:spcBef>
                <a:spcPts val="0"/>
              </a:spcBef>
              <a:spcAft>
                <a:spcPts val="0"/>
              </a:spcAft>
              <a:buClr>
                <a:srgbClr val="222222"/>
              </a:buClr>
              <a:buSzPts val="1100"/>
              <a:buFont typeface="Roboto"/>
              <a:buChar char="●"/>
            </a:pPr>
            <a:r>
              <a:rPr lang="en">
                <a:solidFill>
                  <a:srgbClr val="222222"/>
                </a:solidFill>
                <a:latin typeface="Roboto"/>
                <a:ea typeface="Roboto"/>
                <a:cs typeface="Roboto"/>
                <a:sym typeface="Roboto"/>
              </a:rPr>
              <a:t>YouTube page highlighting yours and the other teacher’s teaching styles and a promotional videos distributed on online channels.</a:t>
            </a:r>
            <a:endParaRPr>
              <a:solidFill>
                <a:srgbClr val="222222"/>
              </a:solidFill>
              <a:latin typeface="Roboto"/>
              <a:ea typeface="Roboto"/>
              <a:cs typeface="Roboto"/>
              <a:sym typeface="Roboto"/>
            </a:endParaRPr>
          </a:p>
          <a:p>
            <a:pPr indent="-298450" lvl="0" marL="457200" rtl="0" algn="l">
              <a:lnSpc>
                <a:spcPct val="115000"/>
              </a:lnSpc>
              <a:spcBef>
                <a:spcPts val="0"/>
              </a:spcBef>
              <a:spcAft>
                <a:spcPts val="0"/>
              </a:spcAft>
              <a:buClr>
                <a:srgbClr val="222222"/>
              </a:buClr>
              <a:buSzPts val="1100"/>
              <a:buFont typeface="Roboto"/>
              <a:buChar char="●"/>
            </a:pPr>
            <a:r>
              <a:rPr lang="en">
                <a:solidFill>
                  <a:srgbClr val="222222"/>
                </a:solidFill>
                <a:latin typeface="Roboto"/>
                <a:ea typeface="Roboto"/>
                <a:cs typeface="Roboto"/>
                <a:sym typeface="Roboto"/>
              </a:rPr>
              <a:t> Free tutorials for for perspective customers could go a long way with highlighting how your learning center is different from any other one or diffrentiating why parents should book you and your company to teach their special needs children</a:t>
            </a:r>
            <a:endParaRPr>
              <a:solidFill>
                <a:srgbClr val="222222"/>
              </a:solidFill>
              <a:latin typeface="Roboto"/>
              <a:ea typeface="Roboto"/>
              <a:cs typeface="Roboto"/>
              <a:sym typeface="Roboto"/>
            </a:endParaRPr>
          </a:p>
          <a:p>
            <a:pPr indent="0" lvl="0" marL="0" rtl="0" algn="l">
              <a:lnSpc>
                <a:spcPct val="115000"/>
              </a:lnSpc>
              <a:spcBef>
                <a:spcPts val="0"/>
              </a:spcBef>
              <a:spcAft>
                <a:spcPts val="0"/>
              </a:spcAft>
              <a:buNone/>
            </a:pPr>
            <a:r>
              <a:t/>
            </a:r>
            <a:endParaRPr>
              <a:solidFill>
                <a:srgbClr val="222222"/>
              </a:solidFill>
              <a:latin typeface="Roboto"/>
              <a:ea typeface="Roboto"/>
              <a:cs typeface="Roboto"/>
              <a:sym typeface="Roboto"/>
            </a:endParaRPr>
          </a:p>
          <a:p>
            <a:pPr indent="0" lvl="0" marL="0" rtl="0" algn="l">
              <a:lnSpc>
                <a:spcPct val="115000"/>
              </a:lnSpc>
              <a:spcBef>
                <a:spcPts val="0"/>
              </a:spcBef>
              <a:spcAft>
                <a:spcPts val="0"/>
              </a:spcAft>
              <a:buNone/>
            </a:pPr>
            <a:r>
              <a:rPr lang="en" u="sng">
                <a:solidFill>
                  <a:srgbClr val="222222"/>
                </a:solidFill>
                <a:latin typeface="Roboto"/>
                <a:ea typeface="Roboto"/>
                <a:cs typeface="Roboto"/>
                <a:sym typeface="Roboto"/>
              </a:rPr>
              <a:t>Live</a:t>
            </a:r>
            <a:endParaRPr u="sng">
              <a:solidFill>
                <a:srgbClr val="222222"/>
              </a:solidFill>
              <a:latin typeface="Roboto"/>
              <a:ea typeface="Roboto"/>
              <a:cs typeface="Roboto"/>
              <a:sym typeface="Roboto"/>
            </a:endParaRPr>
          </a:p>
          <a:p>
            <a:pPr indent="0" lvl="0" marL="0" rtl="0" algn="l">
              <a:lnSpc>
                <a:spcPct val="115000"/>
              </a:lnSpc>
              <a:spcBef>
                <a:spcPts val="0"/>
              </a:spcBef>
              <a:spcAft>
                <a:spcPts val="0"/>
              </a:spcAft>
              <a:buNone/>
            </a:pPr>
            <a:r>
              <a:rPr lang="en">
                <a:solidFill>
                  <a:srgbClr val="222222"/>
                </a:solidFill>
                <a:latin typeface="Roboto"/>
                <a:ea typeface="Roboto"/>
                <a:cs typeface="Roboto"/>
                <a:sym typeface="Roboto"/>
              </a:rPr>
              <a:t>	Go live on various social sites,</a:t>
            </a:r>
            <a:endParaRPr>
              <a:solidFill>
                <a:srgbClr val="222222"/>
              </a:solidFill>
              <a:latin typeface="Roboto"/>
              <a:ea typeface="Roboto"/>
              <a:cs typeface="Roboto"/>
              <a:sym typeface="Roboto"/>
            </a:endParaRPr>
          </a:p>
          <a:p>
            <a:pPr indent="457200" lvl="0" marL="0" rtl="0" algn="l">
              <a:lnSpc>
                <a:spcPct val="115000"/>
              </a:lnSpc>
              <a:spcBef>
                <a:spcPts val="0"/>
              </a:spcBef>
              <a:spcAft>
                <a:spcPts val="0"/>
              </a:spcAft>
              <a:buNone/>
            </a:pPr>
            <a:r>
              <a:rPr lang="en">
                <a:solidFill>
                  <a:srgbClr val="222222"/>
                </a:solidFill>
                <a:latin typeface="Roboto"/>
                <a:ea typeface="Roboto"/>
                <a:cs typeface="Roboto"/>
                <a:sym typeface="Roboto"/>
              </a:rPr>
              <a:t> Host events to boost customer engagement such as:</a:t>
            </a:r>
            <a:endParaRPr>
              <a:solidFill>
                <a:srgbClr val="222222"/>
              </a:solidFill>
              <a:latin typeface="Roboto"/>
              <a:ea typeface="Roboto"/>
              <a:cs typeface="Roboto"/>
              <a:sym typeface="Roboto"/>
            </a:endParaRPr>
          </a:p>
          <a:p>
            <a:pPr indent="457200" lvl="0" marL="0" rtl="0" algn="l">
              <a:lnSpc>
                <a:spcPct val="115000"/>
              </a:lnSpc>
              <a:spcBef>
                <a:spcPts val="0"/>
              </a:spcBef>
              <a:spcAft>
                <a:spcPts val="0"/>
              </a:spcAft>
              <a:buNone/>
            </a:pPr>
            <a:r>
              <a:rPr lang="en">
                <a:solidFill>
                  <a:srgbClr val="222222"/>
                </a:solidFill>
                <a:latin typeface="Roboto"/>
                <a:ea typeface="Roboto"/>
                <a:cs typeface="Roboto"/>
                <a:sym typeface="Roboto"/>
              </a:rPr>
              <a:t> introductory business informationals, Q &amp; A events with Maat and her teachers, or short interactive teaching sessions</a:t>
            </a:r>
            <a:endParaRPr>
              <a:solidFill>
                <a:srgbClr val="222222"/>
              </a:solidFill>
              <a:latin typeface="Roboto"/>
              <a:ea typeface="Roboto"/>
              <a:cs typeface="Roboto"/>
              <a:sym typeface="Roboto"/>
            </a:endParaRPr>
          </a:p>
          <a:p>
            <a:pPr indent="457200" lvl="0" marL="0" rtl="0" algn="l">
              <a:lnSpc>
                <a:spcPct val="115000"/>
              </a:lnSpc>
              <a:spcBef>
                <a:spcPts val="0"/>
              </a:spcBef>
              <a:spcAft>
                <a:spcPts val="0"/>
              </a:spcAft>
              <a:buNone/>
            </a:pPr>
            <a:r>
              <a:t/>
            </a:r>
            <a:endParaRPr>
              <a:solidFill>
                <a:srgbClr val="222222"/>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 u="sng">
                <a:solidFill>
                  <a:srgbClr val="202124"/>
                </a:solidFill>
                <a:highlight>
                  <a:schemeClr val="lt1"/>
                </a:highlight>
                <a:latin typeface="Roboto"/>
                <a:ea typeface="Roboto"/>
                <a:cs typeface="Roboto"/>
                <a:sym typeface="Roboto"/>
              </a:rPr>
              <a:t>Blog advertising</a:t>
            </a:r>
            <a:endParaRPr u="sng">
              <a:solidFill>
                <a:srgbClr val="202124"/>
              </a:solidFill>
              <a:highlight>
                <a:schemeClr val="lt1"/>
              </a:highlight>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 u="sng">
                <a:solidFill>
                  <a:srgbClr val="202124"/>
                </a:solidFill>
                <a:highlight>
                  <a:schemeClr val="lt1"/>
                </a:highlight>
                <a:latin typeface="Roboto"/>
                <a:ea typeface="Roboto"/>
                <a:cs typeface="Roboto"/>
                <a:sym typeface="Roboto"/>
              </a:rPr>
              <a:t>	“I</a:t>
            </a:r>
            <a:r>
              <a:rPr lang="en" sz="1200">
                <a:solidFill>
                  <a:srgbClr val="231F20"/>
                </a:solidFill>
                <a:highlight>
                  <a:srgbClr val="FFFFFF"/>
                </a:highlight>
              </a:rPr>
              <a:t>n spite of being the oldest category of influencers, </a:t>
            </a:r>
            <a:r>
              <a:rPr b="1" lang="en" sz="1200">
                <a:solidFill>
                  <a:srgbClr val="231F20"/>
                </a:solidFill>
                <a:highlight>
                  <a:srgbClr val="FFFFFF"/>
                </a:highlight>
              </a:rPr>
              <a:t>blog audiences are still growing and reaching tens of millions of readers”</a:t>
            </a:r>
            <a:endParaRPr sz="1200" u="sng">
              <a:solidFill>
                <a:srgbClr val="202124"/>
              </a:solidFill>
              <a:highlight>
                <a:schemeClr val="lt1"/>
              </a:highlight>
              <a:latin typeface="Roboto"/>
              <a:ea typeface="Roboto"/>
              <a:cs typeface="Roboto"/>
              <a:sym typeface="Roboto"/>
            </a:endParaRPr>
          </a:p>
          <a:p>
            <a:pPr indent="0" lvl="0" marL="0" rtl="0" algn="l">
              <a:spcBef>
                <a:spcPts val="0"/>
              </a:spcBef>
              <a:spcAft>
                <a:spcPts val="0"/>
              </a:spcAft>
              <a:buNone/>
            </a:pPr>
            <a:r>
              <a:rPr lang="en" u="sng">
                <a:solidFill>
                  <a:srgbClr val="202124"/>
                </a:solidFill>
                <a:highlight>
                  <a:schemeClr val="lt1"/>
                </a:highlight>
                <a:latin typeface="Roboto"/>
                <a:ea typeface="Roboto"/>
                <a:cs typeface="Roboto"/>
                <a:sym typeface="Roboto"/>
              </a:rPr>
              <a:t>	</a:t>
            </a:r>
            <a:r>
              <a:rPr lang="en" u="sng">
                <a:solidFill>
                  <a:srgbClr val="0097A7"/>
                </a:solidFill>
                <a:highlight>
                  <a:schemeClr val="lt1"/>
                </a:highlight>
                <a:latin typeface="Roboto"/>
                <a:ea typeface="Roboto"/>
                <a:cs typeface="Roboto"/>
                <a:sym typeface="Roboto"/>
                <a:hlinkClick r:id="rId2">
                  <a:extLst>
                    <a:ext uri="{A12FA001-AC4F-418D-AE19-62706E023703}">
                      <ahyp:hlinkClr val="tx"/>
                    </a:ext>
                  </a:extLst>
                </a:hlinkClick>
              </a:rPr>
              <a:t>https://www.convinceandconvert.com/content-marketing/blog-advertising/</a:t>
            </a:r>
            <a:endParaRPr>
              <a:solidFill>
                <a:srgbClr val="222222"/>
              </a:solidFill>
              <a:latin typeface="Roboto"/>
              <a:ea typeface="Roboto"/>
              <a:cs typeface="Roboto"/>
              <a:sym typeface="Roboto"/>
            </a:endParaRPr>
          </a:p>
          <a:p>
            <a:pPr indent="0" lvl="0" marL="0" rtl="0" algn="l">
              <a:lnSpc>
                <a:spcPct val="115000"/>
              </a:lnSpc>
              <a:spcBef>
                <a:spcPts val="0"/>
              </a:spcBef>
              <a:spcAft>
                <a:spcPts val="0"/>
              </a:spcAft>
              <a:buNone/>
            </a:pPr>
            <a:r>
              <a:t/>
            </a:r>
            <a:endParaRPr>
              <a:solidFill>
                <a:srgbClr val="222222"/>
              </a:solidFill>
              <a:latin typeface="Roboto"/>
              <a:ea typeface="Roboto"/>
              <a:cs typeface="Roboto"/>
              <a:sym typeface="Roboto"/>
            </a:endParaRPr>
          </a:p>
          <a:p>
            <a:pPr indent="0" lvl="0" marL="0" rtl="0" algn="l">
              <a:spcBef>
                <a:spcPts val="0"/>
              </a:spcBef>
              <a:spcAft>
                <a:spcPts val="0"/>
              </a:spcAft>
              <a:buNone/>
            </a:pPr>
            <a:r>
              <a:rPr lang="en" u="sng">
                <a:solidFill>
                  <a:srgbClr val="202124"/>
                </a:solidFill>
                <a:highlight>
                  <a:srgbClr val="FFFFFF"/>
                </a:highlight>
                <a:latin typeface="Roboto"/>
                <a:ea typeface="Roboto"/>
                <a:cs typeface="Roboto"/>
                <a:sym typeface="Roboto"/>
              </a:rPr>
              <a:t>Podcasts:</a:t>
            </a:r>
            <a:endParaRPr u="sng">
              <a:solidFill>
                <a:srgbClr val="202124"/>
              </a:solidFill>
              <a:highlight>
                <a:srgbClr val="FFFFFF"/>
              </a:highlight>
              <a:latin typeface="Roboto"/>
              <a:ea typeface="Roboto"/>
              <a:cs typeface="Roboto"/>
              <a:sym typeface="Roboto"/>
            </a:endParaRPr>
          </a:p>
          <a:p>
            <a:pPr indent="0" lvl="0" marL="457200" rtl="0" algn="l">
              <a:spcBef>
                <a:spcPts val="0"/>
              </a:spcBef>
              <a:spcAft>
                <a:spcPts val="0"/>
              </a:spcAft>
              <a:buNone/>
            </a:pPr>
            <a:r>
              <a:rPr lang="en">
                <a:solidFill>
                  <a:srgbClr val="202124"/>
                </a:solidFill>
                <a:highlight>
                  <a:srgbClr val="FFFFFF"/>
                </a:highlight>
                <a:latin typeface="Roboto"/>
                <a:ea typeface="Roboto"/>
                <a:cs typeface="Roboto"/>
                <a:sym typeface="Roboto"/>
              </a:rPr>
              <a:t>Free to create and free to listen to</a:t>
            </a:r>
            <a:endParaRPr>
              <a:solidFill>
                <a:srgbClr val="202124"/>
              </a:solidFill>
              <a:highlight>
                <a:srgbClr val="FFFFFF"/>
              </a:highlight>
              <a:latin typeface="Roboto"/>
              <a:ea typeface="Roboto"/>
              <a:cs typeface="Roboto"/>
              <a:sym typeface="Roboto"/>
            </a:endParaRPr>
          </a:p>
          <a:p>
            <a:pPr indent="0" lvl="0" marL="457200" rtl="0" algn="l">
              <a:spcBef>
                <a:spcPts val="0"/>
              </a:spcBef>
              <a:spcAft>
                <a:spcPts val="0"/>
              </a:spcAft>
              <a:buNone/>
            </a:pPr>
            <a:r>
              <a:rPr lang="en">
                <a:solidFill>
                  <a:srgbClr val="202124"/>
                </a:solidFill>
                <a:highlight>
                  <a:srgbClr val="FFFFFF"/>
                </a:highlight>
                <a:latin typeface="Roboto"/>
                <a:ea typeface="Roboto"/>
                <a:cs typeface="Roboto"/>
                <a:sym typeface="Roboto"/>
              </a:rPr>
              <a:t>It has been “found that 61% of listeners purchased a product or service after hearing it advertised on a podcast.”</a:t>
            </a:r>
            <a:endParaRPr>
              <a:solidFill>
                <a:srgbClr val="202124"/>
              </a:solidFill>
              <a:highlight>
                <a:srgbClr val="FFFFFF"/>
              </a:highlight>
              <a:latin typeface="Roboto"/>
              <a:ea typeface="Roboto"/>
              <a:cs typeface="Roboto"/>
              <a:sym typeface="Roboto"/>
            </a:endParaRPr>
          </a:p>
          <a:p>
            <a:pPr indent="0" lvl="0" marL="0" rtl="0" algn="l">
              <a:spcBef>
                <a:spcPts val="0"/>
              </a:spcBef>
              <a:spcAft>
                <a:spcPts val="0"/>
              </a:spcAft>
              <a:buNone/>
            </a:pPr>
            <a:r>
              <a:t/>
            </a:r>
            <a:endParaRPr>
              <a:solidFill>
                <a:srgbClr val="202124"/>
              </a:solidFill>
              <a:highlight>
                <a:srgbClr val="FFFFFF"/>
              </a:highlight>
              <a:latin typeface="Roboto"/>
              <a:ea typeface="Roboto"/>
              <a:cs typeface="Roboto"/>
              <a:sym typeface="Roboto"/>
            </a:endParaRPr>
          </a:p>
          <a:p>
            <a:pPr indent="0" lvl="0" marL="0" rtl="0" algn="l">
              <a:spcBef>
                <a:spcPts val="0"/>
              </a:spcBef>
              <a:spcAft>
                <a:spcPts val="0"/>
              </a:spcAft>
              <a:buNone/>
            </a:pPr>
            <a:r>
              <a:rPr lang="en" u="sng">
                <a:solidFill>
                  <a:schemeClr val="hlink"/>
                </a:solidFill>
                <a:highlight>
                  <a:srgbClr val="FFFFFF"/>
                </a:highlight>
                <a:latin typeface="Roboto"/>
                <a:ea typeface="Roboto"/>
                <a:cs typeface="Roboto"/>
                <a:sym typeface="Roboto"/>
                <a:hlinkClick r:id="rId3"/>
              </a:rPr>
              <a:t>https://www.shopify.com/blog/34911301-how-to-start-a-podcast-the-ultimate-step-by-step-podcasting-guide#:~:text=Whether%20you're%20looking%20to,and%20free%20to%20listen%20to</a:t>
            </a:r>
            <a:r>
              <a:rPr lang="en">
                <a:solidFill>
                  <a:srgbClr val="202124"/>
                </a:solidFill>
                <a:highlight>
                  <a:srgbClr val="FFFFFF"/>
                </a:highlight>
                <a:latin typeface="Roboto"/>
                <a:ea typeface="Roboto"/>
                <a:cs typeface="Roboto"/>
                <a:sym typeface="Roboto"/>
              </a:rPr>
              <a:t>.</a:t>
            </a:r>
            <a:endParaRPr>
              <a:solidFill>
                <a:srgbClr val="202124"/>
              </a:solidFill>
              <a:highlight>
                <a:srgbClr val="FFFFFF"/>
              </a:highlight>
              <a:latin typeface="Roboto"/>
              <a:ea typeface="Roboto"/>
              <a:cs typeface="Roboto"/>
              <a:sym typeface="Roboto"/>
            </a:endParaRPr>
          </a:p>
          <a:p>
            <a:pPr indent="0" lvl="0" marL="0" rtl="0" algn="l">
              <a:spcBef>
                <a:spcPts val="0"/>
              </a:spcBef>
              <a:spcAft>
                <a:spcPts val="0"/>
              </a:spcAft>
              <a:buNone/>
            </a:pPr>
            <a:r>
              <a:t/>
            </a:r>
            <a:endParaRPr>
              <a:solidFill>
                <a:srgbClr val="202124"/>
              </a:solidFill>
              <a:highlight>
                <a:srgbClr val="FFFFFF"/>
              </a:highlight>
              <a:latin typeface="Roboto"/>
              <a:ea typeface="Roboto"/>
              <a:cs typeface="Roboto"/>
              <a:sym typeface="Roboto"/>
            </a:endParaRPr>
          </a:p>
          <a:p>
            <a:pPr indent="457200" lvl="0" marL="0" rtl="0" algn="l">
              <a:spcBef>
                <a:spcPts val="0"/>
              </a:spcBef>
              <a:spcAft>
                <a:spcPts val="0"/>
              </a:spcAft>
              <a:buNone/>
            </a:pPr>
            <a:r>
              <a:rPr lang="en">
                <a:solidFill>
                  <a:srgbClr val="231F20"/>
                </a:solidFill>
                <a:highlight>
                  <a:srgbClr val="FFFFFF"/>
                </a:highlight>
              </a:rPr>
              <a:t>“Smart speaker ownership overall increased by 22% between 2020 and 2021.”</a:t>
            </a:r>
            <a:endParaRPr>
              <a:solidFill>
                <a:srgbClr val="231F20"/>
              </a:solidFill>
              <a:highlight>
                <a:srgbClr val="FFFFFF"/>
              </a:highlight>
            </a:endParaRPr>
          </a:p>
          <a:p>
            <a:pPr indent="0" lvl="0" marL="0" rtl="0" algn="l">
              <a:spcBef>
                <a:spcPts val="0"/>
              </a:spcBef>
              <a:spcAft>
                <a:spcPts val="0"/>
              </a:spcAft>
              <a:buNone/>
            </a:pPr>
            <a:r>
              <a:t/>
            </a:r>
            <a:endParaRPr>
              <a:solidFill>
                <a:srgbClr val="231F20"/>
              </a:solidFill>
              <a:highlight>
                <a:srgbClr val="FFFFFF"/>
              </a:highlight>
            </a:endParaRPr>
          </a:p>
          <a:p>
            <a:pPr indent="0" lvl="0" marL="0" rtl="0" algn="l">
              <a:spcBef>
                <a:spcPts val="0"/>
              </a:spcBef>
              <a:spcAft>
                <a:spcPts val="0"/>
              </a:spcAft>
              <a:buNone/>
            </a:pPr>
            <a:r>
              <a:rPr lang="en" u="sng">
                <a:solidFill>
                  <a:schemeClr val="hlink"/>
                </a:solidFill>
                <a:highlight>
                  <a:srgbClr val="FFFFFF"/>
                </a:highlight>
                <a:latin typeface="Roboto"/>
                <a:ea typeface="Roboto"/>
                <a:cs typeface="Roboto"/>
                <a:sym typeface="Roboto"/>
                <a:hlinkClick r:id="rId4"/>
              </a:rPr>
              <a:t>https://www.convinceandconvert.com/content-marketing/podcast-statistics-charts-and-data/</a:t>
            </a:r>
            <a:endParaRPr>
              <a:solidFill>
                <a:srgbClr val="202124"/>
              </a:solidFill>
              <a:highlight>
                <a:srgbClr val="FFFFFF"/>
              </a:highlight>
              <a:latin typeface="Roboto"/>
              <a:ea typeface="Roboto"/>
              <a:cs typeface="Roboto"/>
              <a:sym typeface="Roboto"/>
            </a:endParaRPr>
          </a:p>
          <a:p>
            <a:pPr indent="0" lvl="0" marL="0" rtl="0" algn="l">
              <a:spcBef>
                <a:spcPts val="0"/>
              </a:spcBef>
              <a:spcAft>
                <a:spcPts val="0"/>
              </a:spcAft>
              <a:buNone/>
            </a:pPr>
            <a:r>
              <a:t/>
            </a:r>
            <a:endParaRPr>
              <a:solidFill>
                <a:srgbClr val="202124"/>
              </a:solidFill>
              <a:highlight>
                <a:srgbClr val="FFFFFF"/>
              </a:highlight>
              <a:latin typeface="Roboto"/>
              <a:ea typeface="Roboto"/>
              <a:cs typeface="Roboto"/>
              <a:sym typeface="Roboto"/>
            </a:endParaRPr>
          </a:p>
          <a:p>
            <a:pPr indent="0" lvl="0" marL="0" rtl="0" algn="l">
              <a:spcBef>
                <a:spcPts val="0"/>
              </a:spcBef>
              <a:spcAft>
                <a:spcPts val="0"/>
              </a:spcAft>
              <a:buNone/>
            </a:pPr>
            <a:r>
              <a:t/>
            </a:r>
            <a:endParaRPr u="sng">
              <a:solidFill>
                <a:srgbClr val="202124"/>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200">
              <a:solidFill>
                <a:srgbClr val="202124"/>
              </a:solidFill>
              <a:highlight>
                <a:srgbClr val="FFFFFF"/>
              </a:highlight>
              <a:latin typeface="Roboto"/>
              <a:ea typeface="Roboto"/>
              <a:cs typeface="Roboto"/>
              <a:sym typeface="Roboto"/>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 name="Shape 450"/>
        <p:cNvGrpSpPr/>
        <p:nvPr/>
      </p:nvGrpSpPr>
      <p:grpSpPr>
        <a:xfrm>
          <a:off x="0" y="0"/>
          <a:ext cx="0" cy="0"/>
          <a:chOff x="0" y="0"/>
          <a:chExt cx="0" cy="0"/>
        </a:xfrm>
      </p:grpSpPr>
      <p:sp>
        <p:nvSpPr>
          <p:cNvPr id="451" name="Google Shape;451;g105e0d66b97_6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2" name="Google Shape;452;g105e0d66b97_6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1052f3f2f58_0_3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1052f3f2f58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g10622d47ae2_0_1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60" name="Google Shape;460;g10622d47ae2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5" name="Shape 465"/>
        <p:cNvGrpSpPr/>
        <p:nvPr/>
      </p:nvGrpSpPr>
      <p:grpSpPr>
        <a:xfrm>
          <a:off x="0" y="0"/>
          <a:ext cx="0" cy="0"/>
          <a:chOff x="0" y="0"/>
          <a:chExt cx="0" cy="0"/>
        </a:xfrm>
      </p:grpSpPr>
      <p:sp>
        <p:nvSpPr>
          <p:cNvPr id="466" name="Google Shape;466;g105ed475835_4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7" name="Google Shape;467;g105ed475835_4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5" name="Shape 475"/>
        <p:cNvGrpSpPr/>
        <p:nvPr/>
      </p:nvGrpSpPr>
      <p:grpSpPr>
        <a:xfrm>
          <a:off x="0" y="0"/>
          <a:ext cx="0" cy="0"/>
          <a:chOff x="0" y="0"/>
          <a:chExt cx="0" cy="0"/>
        </a:xfrm>
      </p:grpSpPr>
      <p:sp>
        <p:nvSpPr>
          <p:cNvPr id="476" name="Google Shape;476;g105ed475835_4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7" name="Google Shape;477;g105ed475835_4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2" name="Shape 482"/>
        <p:cNvGrpSpPr/>
        <p:nvPr/>
      </p:nvGrpSpPr>
      <p:grpSpPr>
        <a:xfrm>
          <a:off x="0" y="0"/>
          <a:ext cx="0" cy="0"/>
          <a:chOff x="0" y="0"/>
          <a:chExt cx="0" cy="0"/>
        </a:xfrm>
      </p:grpSpPr>
      <p:sp>
        <p:nvSpPr>
          <p:cNvPr id="483" name="Google Shape;483;g1052f3f2f58_0_4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84" name="Google Shape;484;g1052f3f2f58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102738cc14b_6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102738cc14b_6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solidFill>
                  <a:srgbClr val="595959"/>
                </a:solidFill>
              </a:rPr>
              <a:t>Plenty of exposure and opportunities to expose Sankofa, with parents who may have kids in elementary school and high school.</a:t>
            </a:r>
            <a:endParaRPr sz="1800">
              <a:solidFill>
                <a:srgbClr val="595959"/>
              </a:solidFill>
            </a:endParaRPr>
          </a:p>
          <a:p>
            <a:pPr indent="0" lvl="0" marL="0" rtl="0" algn="l">
              <a:lnSpc>
                <a:spcPct val="115000"/>
              </a:lnSpc>
              <a:spcBef>
                <a:spcPts val="1200"/>
              </a:spcBef>
              <a:spcAft>
                <a:spcPts val="0"/>
              </a:spcAft>
              <a:buNone/>
            </a:pPr>
            <a:r>
              <a:rPr lang="en" sz="1800">
                <a:solidFill>
                  <a:srgbClr val="595959"/>
                </a:solidFill>
              </a:rPr>
              <a:t>This shows that you can have more clients and more income: Now ill pass it to Amanda for the specific  target locations.</a:t>
            </a:r>
            <a:endParaRPr sz="1800">
              <a:solidFill>
                <a:srgbClr val="595959"/>
              </a:solidFill>
            </a:endParaRPr>
          </a:p>
          <a:p>
            <a:pPr indent="0" lvl="0" marL="0" rtl="0" algn="l">
              <a:spcBef>
                <a:spcPts val="120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fbac71bafe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fbac71bafe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Interests, profiles - demographics (research for upper class) </a:t>
            </a:r>
            <a:endParaRPr/>
          </a:p>
          <a:p>
            <a:pPr indent="0" lvl="0" marL="0" rtl="0" algn="l">
              <a:spcBef>
                <a:spcPts val="0"/>
              </a:spcBef>
              <a:spcAft>
                <a:spcPts val="0"/>
              </a:spcAft>
              <a:buNone/>
            </a:pPr>
            <a:r>
              <a:rPr lang="en"/>
              <a:t>Bc there is a connection with her most searched area (Brooklyn) and the highest income area, Manhattan.  7/9 from manhattan</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10622d47ae2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10622d47ae2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fbac71bafe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fbac71bafe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Amanda </a:t>
            </a:r>
            <a:br>
              <a:rPr lang="en"/>
            </a:br>
            <a:br>
              <a:rPr lang="en"/>
            </a:br>
            <a:r>
              <a:rPr lang="en"/>
              <a:t>Parents of Young students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would there be more stay at home moms th or families that flee to vacation houses on weekends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Lululemon </a:t>
            </a:r>
            <a:endParaRPr/>
          </a:p>
          <a:p>
            <a:pPr indent="0" lvl="0" marL="0" rtl="0" algn="l">
              <a:spcBef>
                <a:spcPts val="0"/>
              </a:spcBef>
              <a:spcAft>
                <a:spcPts val="0"/>
              </a:spcAft>
              <a:buNone/>
            </a:pPr>
            <a:r>
              <a:rPr lang="en"/>
              <a:t>Equinox</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10622d47ae2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10622d47ae2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105da893eda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105da893eda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jp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p:cSld name="TITLE_1">
    <p:spTree>
      <p:nvGrpSpPr>
        <p:cNvPr id="50" name="Shape 50"/>
        <p:cNvGrpSpPr/>
        <p:nvPr/>
      </p:nvGrpSpPr>
      <p:grpSpPr>
        <a:xfrm>
          <a:off x="0" y="0"/>
          <a:ext cx="0" cy="0"/>
          <a:chOff x="0" y="0"/>
          <a:chExt cx="0" cy="0"/>
        </a:xfrm>
      </p:grpSpPr>
      <p:sp>
        <p:nvSpPr>
          <p:cNvPr id="51" name="Google Shape;51;p13"/>
          <p:cNvSpPr/>
          <p:nvPr/>
        </p:nvSpPr>
        <p:spPr>
          <a:xfrm>
            <a:off x="7544483" y="657775"/>
            <a:ext cx="1299300" cy="432900"/>
          </a:xfrm>
          <a:prstGeom prst="triangle">
            <a:avLst>
              <a:gd fmla="val 32425"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nvGrpSpPr>
          <p:cNvPr id="52" name="Google Shape;52;p13"/>
          <p:cNvGrpSpPr/>
          <p:nvPr/>
        </p:nvGrpSpPr>
        <p:grpSpPr>
          <a:xfrm>
            <a:off x="0" y="-7088"/>
            <a:ext cx="8661398" cy="5150588"/>
            <a:chOff x="0" y="-7088"/>
            <a:chExt cx="8661398" cy="5150588"/>
          </a:xfrm>
        </p:grpSpPr>
        <p:sp>
          <p:nvSpPr>
            <p:cNvPr id="53" name="Google Shape;53;p13"/>
            <p:cNvSpPr/>
            <p:nvPr/>
          </p:nvSpPr>
          <p:spPr>
            <a:xfrm>
              <a:off x="0" y="0"/>
              <a:ext cx="3525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3"/>
            <p:cNvSpPr/>
            <p:nvPr/>
          </p:nvSpPr>
          <p:spPr>
            <a:xfrm flipH="1" rot="10800000">
              <a:off x="3517898" y="-7088"/>
              <a:ext cx="5143500" cy="5143500"/>
            </a:xfrm>
            <a:prstGeom prst="rtTriangl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grpSp>
        <p:nvGrpSpPr>
          <p:cNvPr id="55" name="Google Shape;55;p13"/>
          <p:cNvGrpSpPr/>
          <p:nvPr/>
        </p:nvGrpSpPr>
        <p:grpSpPr>
          <a:xfrm flipH="1" rot="10800000">
            <a:off x="1" y="1090763"/>
            <a:ext cx="8847502" cy="2961975"/>
            <a:chOff x="-8178042" y="-4493254"/>
            <a:chExt cx="19483598" cy="6522736"/>
          </a:xfrm>
        </p:grpSpPr>
        <p:sp>
          <p:nvSpPr>
            <p:cNvPr id="56" name="Google Shape;56;p13"/>
            <p:cNvSpPr/>
            <p:nvPr/>
          </p:nvSpPr>
          <p:spPr>
            <a:xfrm>
              <a:off x="-8178042" y="-4493118"/>
              <a:ext cx="12968400" cy="6522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sp>
          <p:nvSpPr>
            <p:cNvPr id="57" name="Google Shape;57;p13"/>
            <p:cNvSpPr/>
            <p:nvPr/>
          </p:nvSpPr>
          <p:spPr>
            <a:xfrm>
              <a:off x="4782955" y="-4493254"/>
              <a:ext cx="6522600" cy="65226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grpSp>
        <p:nvGrpSpPr>
          <p:cNvPr id="58" name="Google Shape;58;p13"/>
          <p:cNvGrpSpPr/>
          <p:nvPr/>
        </p:nvGrpSpPr>
        <p:grpSpPr>
          <a:xfrm>
            <a:off x="3677236" y="4278349"/>
            <a:ext cx="5480829" cy="432996"/>
            <a:chOff x="5582265" y="4646738"/>
            <a:chExt cx="5480829" cy="432996"/>
          </a:xfrm>
        </p:grpSpPr>
        <p:sp>
          <p:nvSpPr>
            <p:cNvPr id="59" name="Google Shape;59;p13"/>
            <p:cNvSpPr/>
            <p:nvPr/>
          </p:nvSpPr>
          <p:spPr>
            <a:xfrm rot="10800000">
              <a:off x="5582265" y="4948334"/>
              <a:ext cx="394200" cy="131400"/>
            </a:xfrm>
            <a:prstGeom prst="triangle">
              <a:avLst>
                <a:gd fmla="val 3242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0" name="Google Shape;60;p13"/>
            <p:cNvGrpSpPr/>
            <p:nvPr/>
          </p:nvGrpSpPr>
          <p:grpSpPr>
            <a:xfrm flipH="1">
              <a:off x="5585232" y="4646738"/>
              <a:ext cx="5477861" cy="304551"/>
              <a:chOff x="-24158748" y="330075"/>
              <a:chExt cx="30568423" cy="1699506"/>
            </a:xfrm>
          </p:grpSpPr>
          <p:sp>
            <p:nvSpPr>
              <p:cNvPr id="61" name="Google Shape;61;p13"/>
              <p:cNvSpPr/>
              <p:nvPr/>
            </p:nvSpPr>
            <p:spPr>
              <a:xfrm>
                <a:off x="-24158748" y="330081"/>
                <a:ext cx="28908000" cy="16995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3"/>
              <p:cNvSpPr/>
              <p:nvPr/>
            </p:nvSpPr>
            <p:spPr>
              <a:xfrm>
                <a:off x="4710175" y="330075"/>
                <a:ext cx="1699500" cy="16995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63" name="Google Shape;63;p13"/>
          <p:cNvSpPr txBox="1"/>
          <p:nvPr>
            <p:ph type="ctrTitle"/>
          </p:nvPr>
        </p:nvSpPr>
        <p:spPr>
          <a:xfrm>
            <a:off x="685800" y="1090750"/>
            <a:ext cx="5367900" cy="29619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64" name="Shape 64"/>
        <p:cNvGrpSpPr/>
        <p:nvPr/>
      </p:nvGrpSpPr>
      <p:grpSpPr>
        <a:xfrm>
          <a:off x="0" y="0"/>
          <a:ext cx="0" cy="0"/>
          <a:chOff x="0" y="0"/>
          <a:chExt cx="0" cy="0"/>
        </a:xfrm>
      </p:grpSpPr>
      <p:grpSp>
        <p:nvGrpSpPr>
          <p:cNvPr id="65" name="Google Shape;65;p14"/>
          <p:cNvGrpSpPr/>
          <p:nvPr/>
        </p:nvGrpSpPr>
        <p:grpSpPr>
          <a:xfrm>
            <a:off x="-442731" y="337284"/>
            <a:ext cx="2324700" cy="2324700"/>
            <a:chOff x="-474900" y="321200"/>
            <a:chExt cx="2324700" cy="2324700"/>
          </a:xfrm>
        </p:grpSpPr>
        <p:sp>
          <p:nvSpPr>
            <p:cNvPr id="66" name="Google Shape;66;p14"/>
            <p:cNvSpPr/>
            <p:nvPr/>
          </p:nvSpPr>
          <p:spPr>
            <a:xfrm>
              <a:off x="-474900" y="321200"/>
              <a:ext cx="2324700" cy="2324700"/>
            </a:xfrm>
            <a:prstGeom prst="ellipse">
              <a:avLst/>
            </a:prstGeom>
            <a:noFill/>
            <a:ln cap="flat" cmpd="sng" w="9525">
              <a:solidFill>
                <a:srgbClr val="E8E8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4"/>
            <p:cNvSpPr/>
            <p:nvPr/>
          </p:nvSpPr>
          <p:spPr>
            <a:xfrm>
              <a:off x="120725" y="916825"/>
              <a:ext cx="1133400" cy="1133400"/>
            </a:xfrm>
            <a:prstGeom prst="ellipse">
              <a:avLst/>
            </a:prstGeom>
            <a:noFill/>
            <a:ln cap="flat" cmpd="sng" w="9525">
              <a:solidFill>
                <a:srgbClr val="E8E8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4"/>
            <p:cNvSpPr/>
            <p:nvPr/>
          </p:nvSpPr>
          <p:spPr>
            <a:xfrm>
              <a:off x="-137125" y="658975"/>
              <a:ext cx="1649100" cy="1649100"/>
            </a:xfrm>
            <a:prstGeom prst="ellipse">
              <a:avLst/>
            </a:prstGeom>
            <a:noFill/>
            <a:ln cap="flat" cmpd="sng" w="9525">
              <a:solidFill>
                <a:srgbClr val="E8E8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4"/>
            <p:cNvSpPr/>
            <p:nvPr/>
          </p:nvSpPr>
          <p:spPr>
            <a:xfrm>
              <a:off x="313650" y="1109750"/>
              <a:ext cx="747600" cy="747600"/>
            </a:xfrm>
            <a:prstGeom prst="ellipse">
              <a:avLst/>
            </a:prstGeom>
            <a:noFill/>
            <a:ln cap="flat" cmpd="sng" w="9525">
              <a:solidFill>
                <a:srgbClr val="E8E8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0" name="Google Shape;70;p14"/>
          <p:cNvSpPr/>
          <p:nvPr/>
        </p:nvSpPr>
        <p:spPr>
          <a:xfrm>
            <a:off x="8556000" y="4576450"/>
            <a:ext cx="435600" cy="43560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4"/>
          <p:cNvSpPr txBox="1"/>
          <p:nvPr>
            <p:ph type="title"/>
          </p:nvPr>
        </p:nvSpPr>
        <p:spPr>
          <a:xfrm>
            <a:off x="457200" y="1166125"/>
            <a:ext cx="5220300" cy="6831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2" name="Google Shape;72;p14"/>
          <p:cNvSpPr txBox="1"/>
          <p:nvPr>
            <p:ph idx="1" type="body"/>
          </p:nvPr>
        </p:nvSpPr>
        <p:spPr>
          <a:xfrm>
            <a:off x="1069625" y="1958050"/>
            <a:ext cx="1485300" cy="2618400"/>
          </a:xfrm>
          <a:prstGeom prst="rect">
            <a:avLst/>
          </a:prstGeom>
        </p:spPr>
        <p:txBody>
          <a:bodyPr anchorCtr="0" anchor="t" bIns="91425" lIns="91425" spcFirstLastPara="1" rIns="91425" wrap="square" tIns="91425">
            <a:normAutofit/>
          </a:bodyPr>
          <a:lstStyle>
            <a:lvl1pPr indent="-298450" lvl="0" marL="457200" rtl="0">
              <a:spcBef>
                <a:spcPts val="0"/>
              </a:spcBef>
              <a:spcAft>
                <a:spcPts val="0"/>
              </a:spcAft>
              <a:buSzPts val="1100"/>
              <a:buChar char="●"/>
              <a:defRPr sz="1100"/>
            </a:lvl1pPr>
            <a:lvl2pPr indent="-298450" lvl="1" marL="914400" rtl="0">
              <a:spcBef>
                <a:spcPts val="0"/>
              </a:spcBef>
              <a:spcAft>
                <a:spcPts val="0"/>
              </a:spcAft>
              <a:buSzPts val="1100"/>
              <a:buChar char="○"/>
              <a:defRPr sz="1100"/>
            </a:lvl2pPr>
            <a:lvl3pPr indent="-298450" lvl="2" marL="1371600" rtl="0">
              <a:spcBef>
                <a:spcPts val="0"/>
              </a:spcBef>
              <a:spcAft>
                <a:spcPts val="0"/>
              </a:spcAft>
              <a:buSzPts val="1100"/>
              <a:buChar char="■"/>
              <a:defRPr sz="1100"/>
            </a:lvl3pPr>
            <a:lvl4pPr indent="-298450" lvl="3" marL="1828800" rtl="0">
              <a:spcBef>
                <a:spcPts val="0"/>
              </a:spcBef>
              <a:spcAft>
                <a:spcPts val="0"/>
              </a:spcAft>
              <a:buSzPts val="1100"/>
              <a:buChar char="●"/>
              <a:defRPr sz="1100"/>
            </a:lvl4pPr>
            <a:lvl5pPr indent="-298450" lvl="4" marL="2286000" rtl="0">
              <a:spcBef>
                <a:spcPts val="0"/>
              </a:spcBef>
              <a:spcAft>
                <a:spcPts val="0"/>
              </a:spcAft>
              <a:buSzPts val="1100"/>
              <a:buChar char="○"/>
              <a:defRPr sz="1100"/>
            </a:lvl5pPr>
            <a:lvl6pPr indent="-298450" lvl="5" marL="2743200" rtl="0">
              <a:spcBef>
                <a:spcPts val="0"/>
              </a:spcBef>
              <a:spcAft>
                <a:spcPts val="0"/>
              </a:spcAft>
              <a:buSzPts val="1100"/>
              <a:buChar char="■"/>
              <a:defRPr sz="1100"/>
            </a:lvl6pPr>
            <a:lvl7pPr indent="-298450" lvl="6" marL="3200400" rtl="0">
              <a:spcBef>
                <a:spcPts val="0"/>
              </a:spcBef>
              <a:spcAft>
                <a:spcPts val="0"/>
              </a:spcAft>
              <a:buSzPts val="1100"/>
              <a:buChar char="●"/>
              <a:defRPr sz="1100"/>
            </a:lvl7pPr>
            <a:lvl8pPr indent="-298450" lvl="7" marL="3657600" rtl="0">
              <a:spcBef>
                <a:spcPts val="0"/>
              </a:spcBef>
              <a:spcAft>
                <a:spcPts val="0"/>
              </a:spcAft>
              <a:buSzPts val="1100"/>
              <a:buChar char="○"/>
              <a:defRPr sz="1100"/>
            </a:lvl8pPr>
            <a:lvl9pPr indent="-298450" lvl="8" marL="4114800" rtl="0">
              <a:spcBef>
                <a:spcPts val="0"/>
              </a:spcBef>
              <a:spcAft>
                <a:spcPts val="0"/>
              </a:spcAft>
              <a:buSzPts val="1100"/>
              <a:buChar char="■"/>
              <a:defRPr sz="1100"/>
            </a:lvl9pPr>
          </a:lstStyle>
          <a:p/>
        </p:txBody>
      </p:sp>
      <p:sp>
        <p:nvSpPr>
          <p:cNvPr id="73" name="Google Shape;73;p14"/>
          <p:cNvSpPr txBox="1"/>
          <p:nvPr>
            <p:ph idx="2" type="body"/>
          </p:nvPr>
        </p:nvSpPr>
        <p:spPr>
          <a:xfrm>
            <a:off x="2630936" y="1958050"/>
            <a:ext cx="1485300" cy="2618400"/>
          </a:xfrm>
          <a:prstGeom prst="rect">
            <a:avLst/>
          </a:prstGeom>
        </p:spPr>
        <p:txBody>
          <a:bodyPr anchorCtr="0" anchor="t" bIns="91425" lIns="91425" spcFirstLastPara="1" rIns="91425" wrap="square" tIns="91425">
            <a:normAutofit/>
          </a:bodyPr>
          <a:lstStyle>
            <a:lvl1pPr indent="-298450" lvl="0" marL="457200" rtl="0">
              <a:spcBef>
                <a:spcPts val="0"/>
              </a:spcBef>
              <a:spcAft>
                <a:spcPts val="0"/>
              </a:spcAft>
              <a:buSzPts val="1100"/>
              <a:buChar char="●"/>
              <a:defRPr sz="1100"/>
            </a:lvl1pPr>
            <a:lvl2pPr indent="-298450" lvl="1" marL="914400" rtl="0">
              <a:spcBef>
                <a:spcPts val="0"/>
              </a:spcBef>
              <a:spcAft>
                <a:spcPts val="0"/>
              </a:spcAft>
              <a:buSzPts val="1100"/>
              <a:buChar char="○"/>
              <a:defRPr sz="1100"/>
            </a:lvl2pPr>
            <a:lvl3pPr indent="-298450" lvl="2" marL="1371600" rtl="0">
              <a:spcBef>
                <a:spcPts val="0"/>
              </a:spcBef>
              <a:spcAft>
                <a:spcPts val="0"/>
              </a:spcAft>
              <a:buSzPts val="1100"/>
              <a:buChar char="■"/>
              <a:defRPr sz="1100"/>
            </a:lvl3pPr>
            <a:lvl4pPr indent="-298450" lvl="3" marL="1828800" rtl="0">
              <a:spcBef>
                <a:spcPts val="0"/>
              </a:spcBef>
              <a:spcAft>
                <a:spcPts val="0"/>
              </a:spcAft>
              <a:buSzPts val="1100"/>
              <a:buChar char="●"/>
              <a:defRPr sz="1100"/>
            </a:lvl4pPr>
            <a:lvl5pPr indent="-298450" lvl="4" marL="2286000" rtl="0">
              <a:spcBef>
                <a:spcPts val="0"/>
              </a:spcBef>
              <a:spcAft>
                <a:spcPts val="0"/>
              </a:spcAft>
              <a:buSzPts val="1100"/>
              <a:buChar char="○"/>
              <a:defRPr sz="1100"/>
            </a:lvl5pPr>
            <a:lvl6pPr indent="-298450" lvl="5" marL="2743200" rtl="0">
              <a:spcBef>
                <a:spcPts val="0"/>
              </a:spcBef>
              <a:spcAft>
                <a:spcPts val="0"/>
              </a:spcAft>
              <a:buSzPts val="1100"/>
              <a:buChar char="■"/>
              <a:defRPr sz="1100"/>
            </a:lvl6pPr>
            <a:lvl7pPr indent="-298450" lvl="6" marL="3200400" rtl="0">
              <a:spcBef>
                <a:spcPts val="0"/>
              </a:spcBef>
              <a:spcAft>
                <a:spcPts val="0"/>
              </a:spcAft>
              <a:buSzPts val="1100"/>
              <a:buChar char="●"/>
              <a:defRPr sz="1100"/>
            </a:lvl7pPr>
            <a:lvl8pPr indent="-298450" lvl="7" marL="3657600" rtl="0">
              <a:spcBef>
                <a:spcPts val="0"/>
              </a:spcBef>
              <a:spcAft>
                <a:spcPts val="0"/>
              </a:spcAft>
              <a:buSzPts val="1100"/>
              <a:buChar char="○"/>
              <a:defRPr sz="1100"/>
            </a:lvl8pPr>
            <a:lvl9pPr indent="-298450" lvl="8" marL="4114800" rtl="0">
              <a:spcBef>
                <a:spcPts val="0"/>
              </a:spcBef>
              <a:spcAft>
                <a:spcPts val="0"/>
              </a:spcAft>
              <a:buSzPts val="1100"/>
              <a:buChar char="■"/>
              <a:defRPr sz="1100"/>
            </a:lvl9pPr>
          </a:lstStyle>
          <a:p/>
        </p:txBody>
      </p:sp>
      <p:sp>
        <p:nvSpPr>
          <p:cNvPr id="74" name="Google Shape;74;p14"/>
          <p:cNvSpPr txBox="1"/>
          <p:nvPr>
            <p:ph idx="3" type="body"/>
          </p:nvPr>
        </p:nvSpPr>
        <p:spPr>
          <a:xfrm>
            <a:off x="4192246" y="1958050"/>
            <a:ext cx="1485300" cy="2618400"/>
          </a:xfrm>
          <a:prstGeom prst="rect">
            <a:avLst/>
          </a:prstGeom>
        </p:spPr>
        <p:txBody>
          <a:bodyPr anchorCtr="0" anchor="t" bIns="91425" lIns="91425" spcFirstLastPara="1" rIns="91425" wrap="square" tIns="91425">
            <a:normAutofit/>
          </a:bodyPr>
          <a:lstStyle>
            <a:lvl1pPr indent="-298450" lvl="0" marL="457200" rtl="0">
              <a:spcBef>
                <a:spcPts val="0"/>
              </a:spcBef>
              <a:spcAft>
                <a:spcPts val="0"/>
              </a:spcAft>
              <a:buSzPts val="1100"/>
              <a:buChar char="●"/>
              <a:defRPr sz="1100"/>
            </a:lvl1pPr>
            <a:lvl2pPr indent="-298450" lvl="1" marL="914400" rtl="0">
              <a:spcBef>
                <a:spcPts val="0"/>
              </a:spcBef>
              <a:spcAft>
                <a:spcPts val="0"/>
              </a:spcAft>
              <a:buSzPts val="1100"/>
              <a:buChar char="○"/>
              <a:defRPr sz="1100"/>
            </a:lvl2pPr>
            <a:lvl3pPr indent="-298450" lvl="2" marL="1371600" rtl="0">
              <a:spcBef>
                <a:spcPts val="0"/>
              </a:spcBef>
              <a:spcAft>
                <a:spcPts val="0"/>
              </a:spcAft>
              <a:buSzPts val="1100"/>
              <a:buChar char="■"/>
              <a:defRPr sz="1100"/>
            </a:lvl3pPr>
            <a:lvl4pPr indent="-298450" lvl="3" marL="1828800" rtl="0">
              <a:spcBef>
                <a:spcPts val="0"/>
              </a:spcBef>
              <a:spcAft>
                <a:spcPts val="0"/>
              </a:spcAft>
              <a:buSzPts val="1100"/>
              <a:buChar char="●"/>
              <a:defRPr sz="1100"/>
            </a:lvl4pPr>
            <a:lvl5pPr indent="-298450" lvl="4" marL="2286000" rtl="0">
              <a:spcBef>
                <a:spcPts val="0"/>
              </a:spcBef>
              <a:spcAft>
                <a:spcPts val="0"/>
              </a:spcAft>
              <a:buSzPts val="1100"/>
              <a:buChar char="○"/>
              <a:defRPr sz="1100"/>
            </a:lvl5pPr>
            <a:lvl6pPr indent="-298450" lvl="5" marL="2743200" rtl="0">
              <a:spcBef>
                <a:spcPts val="0"/>
              </a:spcBef>
              <a:spcAft>
                <a:spcPts val="0"/>
              </a:spcAft>
              <a:buSzPts val="1100"/>
              <a:buChar char="■"/>
              <a:defRPr sz="1100"/>
            </a:lvl6pPr>
            <a:lvl7pPr indent="-298450" lvl="6" marL="3200400" rtl="0">
              <a:spcBef>
                <a:spcPts val="0"/>
              </a:spcBef>
              <a:spcAft>
                <a:spcPts val="0"/>
              </a:spcAft>
              <a:buSzPts val="1100"/>
              <a:buChar char="●"/>
              <a:defRPr sz="1100"/>
            </a:lvl7pPr>
            <a:lvl8pPr indent="-298450" lvl="7" marL="3657600" rtl="0">
              <a:spcBef>
                <a:spcPts val="0"/>
              </a:spcBef>
              <a:spcAft>
                <a:spcPts val="0"/>
              </a:spcAft>
              <a:buSzPts val="1100"/>
              <a:buChar char="○"/>
              <a:defRPr sz="1100"/>
            </a:lvl8pPr>
            <a:lvl9pPr indent="-298450" lvl="8" marL="4114800" rtl="0">
              <a:spcBef>
                <a:spcPts val="0"/>
              </a:spcBef>
              <a:spcAft>
                <a:spcPts val="0"/>
              </a:spcAft>
              <a:buSzPts val="1100"/>
              <a:buChar char="■"/>
              <a:defRPr sz="1100"/>
            </a:lvl9pPr>
          </a:lstStyle>
          <a:p/>
        </p:txBody>
      </p:sp>
      <p:sp>
        <p:nvSpPr>
          <p:cNvPr id="75" name="Google Shape;75;p14"/>
          <p:cNvSpPr txBox="1"/>
          <p:nvPr>
            <p:ph idx="12" type="sldNum"/>
          </p:nvPr>
        </p:nvSpPr>
        <p:spPr>
          <a:xfrm>
            <a:off x="8555875" y="4576450"/>
            <a:ext cx="435600" cy="435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76" name="Google Shape;76;p14"/>
          <p:cNvSpPr/>
          <p:nvPr/>
        </p:nvSpPr>
        <p:spPr>
          <a:xfrm>
            <a:off x="6081700" y="764000"/>
            <a:ext cx="3615600" cy="3615600"/>
          </a:xfrm>
          <a:prstGeom prst="ellipse">
            <a:avLst/>
          </a:prstGeom>
          <a:noFill/>
          <a:ln cap="flat" cmpd="sng" w="9525">
            <a:solidFill>
              <a:srgbClr val="E8E8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4"/>
          <p:cNvSpPr/>
          <p:nvPr/>
        </p:nvSpPr>
        <p:spPr>
          <a:xfrm>
            <a:off x="6272900" y="955200"/>
            <a:ext cx="3233100" cy="3233100"/>
          </a:xfrm>
          <a:prstGeom prst="ellipse">
            <a:avLst/>
          </a:prstGeom>
          <a:solidFill>
            <a:srgbClr val="000000">
              <a:alpha val="65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2" name="Shape 82"/>
        <p:cNvGrpSpPr/>
        <p:nvPr/>
      </p:nvGrpSpPr>
      <p:grpSpPr>
        <a:xfrm>
          <a:off x="0" y="0"/>
          <a:ext cx="0" cy="0"/>
          <a:chOff x="0" y="0"/>
          <a:chExt cx="0" cy="0"/>
        </a:xfrm>
      </p:grpSpPr>
      <p:sp>
        <p:nvSpPr>
          <p:cNvPr id="83" name="Google Shape;83;p16"/>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84" name="Google Shape;84;p16"/>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85" name="Google Shape;85;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86" name="Shape 86"/>
        <p:cNvGrpSpPr/>
        <p:nvPr/>
      </p:nvGrpSpPr>
      <p:grpSpPr>
        <a:xfrm>
          <a:off x="0" y="0"/>
          <a:ext cx="0" cy="0"/>
          <a:chOff x="0" y="0"/>
          <a:chExt cx="0" cy="0"/>
        </a:xfrm>
      </p:grpSpPr>
      <p:sp>
        <p:nvSpPr>
          <p:cNvPr id="87" name="Google Shape;87;p17"/>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88" name="Google Shape;88;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9" name="Shape 89"/>
        <p:cNvGrpSpPr/>
        <p:nvPr/>
      </p:nvGrpSpPr>
      <p:grpSpPr>
        <a:xfrm>
          <a:off x="0" y="0"/>
          <a:ext cx="0" cy="0"/>
          <a:chOff x="0" y="0"/>
          <a:chExt cx="0" cy="0"/>
        </a:xfrm>
      </p:grpSpPr>
      <p:sp>
        <p:nvSpPr>
          <p:cNvPr id="90" name="Google Shape;90;p18"/>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1" name="Google Shape;91;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92" name="Google Shape;92;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3" name="Shape 93"/>
        <p:cNvGrpSpPr/>
        <p:nvPr/>
      </p:nvGrpSpPr>
      <p:grpSpPr>
        <a:xfrm>
          <a:off x="0" y="0"/>
          <a:ext cx="0" cy="0"/>
          <a:chOff x="0" y="0"/>
          <a:chExt cx="0" cy="0"/>
        </a:xfrm>
      </p:grpSpPr>
      <p:sp>
        <p:nvSpPr>
          <p:cNvPr id="94" name="Google Shape;94;p19"/>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5" name="Google Shape;95;p19"/>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96" name="Google Shape;96;p19"/>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97" name="Google Shape;97;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8" name="Shape 98"/>
        <p:cNvGrpSpPr/>
        <p:nvPr/>
      </p:nvGrpSpPr>
      <p:grpSpPr>
        <a:xfrm>
          <a:off x="0" y="0"/>
          <a:ext cx="0" cy="0"/>
          <a:chOff x="0" y="0"/>
          <a:chExt cx="0" cy="0"/>
        </a:xfrm>
      </p:grpSpPr>
      <p:sp>
        <p:nvSpPr>
          <p:cNvPr id="99" name="Google Shape;99;p20"/>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00" name="Google Shape;100;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1" name="Shape 101"/>
        <p:cNvGrpSpPr/>
        <p:nvPr/>
      </p:nvGrpSpPr>
      <p:grpSpPr>
        <a:xfrm>
          <a:off x="0" y="0"/>
          <a:ext cx="0" cy="0"/>
          <a:chOff x="0" y="0"/>
          <a:chExt cx="0" cy="0"/>
        </a:xfrm>
      </p:grpSpPr>
      <p:sp>
        <p:nvSpPr>
          <p:cNvPr id="102" name="Google Shape;102;p21"/>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03" name="Google Shape;103;p21"/>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104" name="Google Shape;104;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05" name="Shape 105"/>
        <p:cNvGrpSpPr/>
        <p:nvPr/>
      </p:nvGrpSpPr>
      <p:grpSpPr>
        <a:xfrm>
          <a:off x="0" y="0"/>
          <a:ext cx="0" cy="0"/>
          <a:chOff x="0" y="0"/>
          <a:chExt cx="0" cy="0"/>
        </a:xfrm>
      </p:grpSpPr>
      <p:sp>
        <p:nvSpPr>
          <p:cNvPr id="106" name="Google Shape;106;p22"/>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107" name="Google Shape;107;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08" name="Shape 108"/>
        <p:cNvGrpSpPr/>
        <p:nvPr/>
      </p:nvGrpSpPr>
      <p:grpSpPr>
        <a:xfrm>
          <a:off x="0" y="0"/>
          <a:ext cx="0" cy="0"/>
          <a:chOff x="0" y="0"/>
          <a:chExt cx="0" cy="0"/>
        </a:xfrm>
      </p:grpSpPr>
      <p:sp>
        <p:nvSpPr>
          <p:cNvPr id="109" name="Google Shape;109;p23"/>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23"/>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111" name="Google Shape;111;p23"/>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12" name="Google Shape;112;p23"/>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13" name="Google Shape;113;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14" name="Shape 114"/>
        <p:cNvGrpSpPr/>
        <p:nvPr/>
      </p:nvGrpSpPr>
      <p:grpSpPr>
        <a:xfrm>
          <a:off x="0" y="0"/>
          <a:ext cx="0" cy="0"/>
          <a:chOff x="0" y="0"/>
          <a:chExt cx="0" cy="0"/>
        </a:xfrm>
      </p:grpSpPr>
      <p:sp>
        <p:nvSpPr>
          <p:cNvPr id="115" name="Google Shape;115;p24"/>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116" name="Google Shape;116;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17" name="Shape 117"/>
        <p:cNvGrpSpPr/>
        <p:nvPr/>
      </p:nvGrpSpPr>
      <p:grpSpPr>
        <a:xfrm>
          <a:off x="0" y="0"/>
          <a:ext cx="0" cy="0"/>
          <a:chOff x="0" y="0"/>
          <a:chExt cx="0" cy="0"/>
        </a:xfrm>
      </p:grpSpPr>
      <p:sp>
        <p:nvSpPr>
          <p:cNvPr id="118" name="Google Shape;118;p25"/>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19" name="Google Shape;119;p25"/>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120" name="Google Shape;120;p2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1" name="Shape 121"/>
        <p:cNvGrpSpPr/>
        <p:nvPr/>
      </p:nvGrpSpPr>
      <p:grpSpPr>
        <a:xfrm>
          <a:off x="0" y="0"/>
          <a:ext cx="0" cy="0"/>
          <a:chOff x="0" y="0"/>
          <a:chExt cx="0" cy="0"/>
        </a:xfrm>
      </p:grpSpPr>
      <p:sp>
        <p:nvSpPr>
          <p:cNvPr id="122" name="Google Shape;122;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p:cSld name="TITLE_1">
    <p:bg>
      <p:bgPr>
        <a:blipFill>
          <a:blip r:embed="rId2">
            <a:alphaModFix/>
          </a:blip>
          <a:stretch>
            <a:fillRect/>
          </a:stretch>
        </a:blipFill>
      </p:bgPr>
    </p:bg>
    <p:spTree>
      <p:nvGrpSpPr>
        <p:cNvPr id="123" name="Shape 123"/>
        <p:cNvGrpSpPr/>
        <p:nvPr/>
      </p:nvGrpSpPr>
      <p:grpSpPr>
        <a:xfrm>
          <a:off x="0" y="0"/>
          <a:ext cx="0" cy="0"/>
          <a:chOff x="0" y="0"/>
          <a:chExt cx="0" cy="0"/>
        </a:xfrm>
      </p:grpSpPr>
      <p:sp>
        <p:nvSpPr>
          <p:cNvPr id="124" name="Google Shape;124;p27"/>
          <p:cNvSpPr/>
          <p:nvPr/>
        </p:nvSpPr>
        <p:spPr>
          <a:xfrm>
            <a:off x="1592400" y="-407850"/>
            <a:ext cx="5959200" cy="5959200"/>
          </a:xfrm>
          <a:prstGeom prst="ellipse">
            <a:avLst/>
          </a:prstGeom>
          <a:solidFill>
            <a:srgbClr val="000000">
              <a:alpha val="26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5" name="Google Shape;125;p27"/>
          <p:cNvGrpSpPr/>
          <p:nvPr/>
        </p:nvGrpSpPr>
        <p:grpSpPr>
          <a:xfrm>
            <a:off x="501210" y="175873"/>
            <a:ext cx="2451351" cy="2451351"/>
            <a:chOff x="6680825" y="2549350"/>
            <a:chExt cx="1539600" cy="1539600"/>
          </a:xfrm>
        </p:grpSpPr>
        <p:sp>
          <p:nvSpPr>
            <p:cNvPr id="126" name="Google Shape;126;p27"/>
            <p:cNvSpPr/>
            <p:nvPr/>
          </p:nvSpPr>
          <p:spPr>
            <a:xfrm>
              <a:off x="6825669" y="2694194"/>
              <a:ext cx="1249800" cy="1249800"/>
            </a:xfrm>
            <a:prstGeom prst="ellipse">
              <a:avLst/>
            </a:prstGeom>
            <a:solidFill>
              <a:srgbClr val="000000">
                <a:alpha val="18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27"/>
            <p:cNvSpPr/>
            <p:nvPr/>
          </p:nvSpPr>
          <p:spPr>
            <a:xfrm>
              <a:off x="6894850" y="2763375"/>
              <a:ext cx="1111200" cy="111120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27"/>
            <p:cNvSpPr/>
            <p:nvPr/>
          </p:nvSpPr>
          <p:spPr>
            <a:xfrm>
              <a:off x="6680825" y="2549350"/>
              <a:ext cx="1539600" cy="1539600"/>
            </a:xfrm>
            <a:prstGeom prst="donut">
              <a:avLst>
                <a:gd fmla="val 495" name="adj"/>
              </a:avLst>
            </a:prstGeom>
            <a:solidFill>
              <a:srgbClr val="000000">
                <a:alpha val="65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9" name="Google Shape;129;p27"/>
          <p:cNvGrpSpPr/>
          <p:nvPr/>
        </p:nvGrpSpPr>
        <p:grpSpPr>
          <a:xfrm>
            <a:off x="6427669" y="2502633"/>
            <a:ext cx="2324700" cy="2324700"/>
            <a:chOff x="-474900" y="321200"/>
            <a:chExt cx="2324700" cy="2324700"/>
          </a:xfrm>
        </p:grpSpPr>
        <p:sp>
          <p:nvSpPr>
            <p:cNvPr id="130" name="Google Shape;130;p27"/>
            <p:cNvSpPr/>
            <p:nvPr/>
          </p:nvSpPr>
          <p:spPr>
            <a:xfrm>
              <a:off x="-474900" y="321200"/>
              <a:ext cx="2324700" cy="2324700"/>
            </a:xfrm>
            <a:prstGeom prst="ellipse">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27"/>
            <p:cNvSpPr/>
            <p:nvPr/>
          </p:nvSpPr>
          <p:spPr>
            <a:xfrm>
              <a:off x="120725" y="916825"/>
              <a:ext cx="1133400" cy="1133400"/>
            </a:xfrm>
            <a:prstGeom prst="ellipse">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27"/>
            <p:cNvSpPr/>
            <p:nvPr/>
          </p:nvSpPr>
          <p:spPr>
            <a:xfrm>
              <a:off x="-137125" y="658975"/>
              <a:ext cx="1649100" cy="1649100"/>
            </a:xfrm>
            <a:prstGeom prst="ellipse">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27"/>
            <p:cNvSpPr/>
            <p:nvPr/>
          </p:nvSpPr>
          <p:spPr>
            <a:xfrm>
              <a:off x="313650" y="1109750"/>
              <a:ext cx="747600" cy="747600"/>
            </a:xfrm>
            <a:prstGeom prst="ellipse">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4" name="Google Shape;134;p27"/>
          <p:cNvSpPr txBox="1"/>
          <p:nvPr>
            <p:ph type="ctrTitle"/>
          </p:nvPr>
        </p:nvSpPr>
        <p:spPr>
          <a:xfrm>
            <a:off x="2211600" y="1991850"/>
            <a:ext cx="4720800" cy="1159800"/>
          </a:xfrm>
          <a:prstGeom prst="rect">
            <a:avLst/>
          </a:prstGeom>
          <a:effectLst>
            <a:outerShdw blurRad="85725" rotWithShape="0" algn="bl" dir="5400000" dist="19050">
              <a:srgbClr val="000000">
                <a:alpha val="10000"/>
              </a:srgbClr>
            </a:outerShdw>
          </a:effectLst>
        </p:spPr>
        <p:txBody>
          <a:bodyPr anchorCtr="0" anchor="ctr" bIns="91425" lIns="91425" spcFirstLastPara="1" rIns="91425" wrap="square" tIns="91425">
            <a:normAutofit/>
          </a:bodyPr>
          <a:lstStyle>
            <a:lvl1pPr lvl="0" rtl="0" algn="ctr">
              <a:spcBef>
                <a:spcPts val="0"/>
              </a:spcBef>
              <a:spcAft>
                <a:spcPts val="0"/>
              </a:spcAft>
              <a:buClr>
                <a:srgbClr val="FFFFFF"/>
              </a:buClr>
              <a:buSzPts val="5200"/>
              <a:buNone/>
              <a:defRPr sz="5200">
                <a:solidFill>
                  <a:srgbClr val="FFFFFF"/>
                </a:solidFill>
              </a:defRPr>
            </a:lvl1pPr>
            <a:lvl2pPr lvl="1" rtl="0" algn="ctr">
              <a:spcBef>
                <a:spcPts val="0"/>
              </a:spcBef>
              <a:spcAft>
                <a:spcPts val="0"/>
              </a:spcAft>
              <a:buClr>
                <a:srgbClr val="FFFFFF"/>
              </a:buClr>
              <a:buSzPts val="5200"/>
              <a:buNone/>
              <a:defRPr sz="5200">
                <a:solidFill>
                  <a:srgbClr val="FFFFFF"/>
                </a:solidFill>
              </a:defRPr>
            </a:lvl2pPr>
            <a:lvl3pPr lvl="2" rtl="0" algn="ctr">
              <a:spcBef>
                <a:spcPts val="0"/>
              </a:spcBef>
              <a:spcAft>
                <a:spcPts val="0"/>
              </a:spcAft>
              <a:buClr>
                <a:srgbClr val="FFFFFF"/>
              </a:buClr>
              <a:buSzPts val="5200"/>
              <a:buNone/>
              <a:defRPr sz="5200">
                <a:solidFill>
                  <a:srgbClr val="FFFFFF"/>
                </a:solidFill>
              </a:defRPr>
            </a:lvl3pPr>
            <a:lvl4pPr lvl="3" rtl="0" algn="ctr">
              <a:spcBef>
                <a:spcPts val="0"/>
              </a:spcBef>
              <a:spcAft>
                <a:spcPts val="0"/>
              </a:spcAft>
              <a:buClr>
                <a:srgbClr val="FFFFFF"/>
              </a:buClr>
              <a:buSzPts val="5200"/>
              <a:buNone/>
              <a:defRPr sz="5200">
                <a:solidFill>
                  <a:srgbClr val="FFFFFF"/>
                </a:solidFill>
              </a:defRPr>
            </a:lvl4pPr>
            <a:lvl5pPr lvl="4" rtl="0" algn="ctr">
              <a:spcBef>
                <a:spcPts val="0"/>
              </a:spcBef>
              <a:spcAft>
                <a:spcPts val="0"/>
              </a:spcAft>
              <a:buClr>
                <a:srgbClr val="FFFFFF"/>
              </a:buClr>
              <a:buSzPts val="5200"/>
              <a:buNone/>
              <a:defRPr sz="5200">
                <a:solidFill>
                  <a:srgbClr val="FFFFFF"/>
                </a:solidFill>
              </a:defRPr>
            </a:lvl5pPr>
            <a:lvl6pPr lvl="5" rtl="0" algn="ctr">
              <a:spcBef>
                <a:spcPts val="0"/>
              </a:spcBef>
              <a:spcAft>
                <a:spcPts val="0"/>
              </a:spcAft>
              <a:buClr>
                <a:srgbClr val="FFFFFF"/>
              </a:buClr>
              <a:buSzPts val="5200"/>
              <a:buNone/>
              <a:defRPr sz="5200">
                <a:solidFill>
                  <a:srgbClr val="FFFFFF"/>
                </a:solidFill>
              </a:defRPr>
            </a:lvl6pPr>
            <a:lvl7pPr lvl="6" rtl="0" algn="ctr">
              <a:spcBef>
                <a:spcPts val="0"/>
              </a:spcBef>
              <a:spcAft>
                <a:spcPts val="0"/>
              </a:spcAft>
              <a:buClr>
                <a:srgbClr val="FFFFFF"/>
              </a:buClr>
              <a:buSzPts val="5200"/>
              <a:buNone/>
              <a:defRPr sz="5200">
                <a:solidFill>
                  <a:srgbClr val="FFFFFF"/>
                </a:solidFill>
              </a:defRPr>
            </a:lvl7pPr>
            <a:lvl8pPr lvl="7" rtl="0" algn="ctr">
              <a:spcBef>
                <a:spcPts val="0"/>
              </a:spcBef>
              <a:spcAft>
                <a:spcPts val="0"/>
              </a:spcAft>
              <a:buClr>
                <a:srgbClr val="FFFFFF"/>
              </a:buClr>
              <a:buSzPts val="5200"/>
              <a:buNone/>
              <a:defRPr sz="5200">
                <a:solidFill>
                  <a:srgbClr val="FFFFFF"/>
                </a:solidFill>
              </a:defRPr>
            </a:lvl8pPr>
            <a:lvl9pPr lvl="8" rtl="0" algn="ctr">
              <a:spcBef>
                <a:spcPts val="0"/>
              </a:spcBef>
              <a:spcAft>
                <a:spcPts val="0"/>
              </a:spcAft>
              <a:buClr>
                <a:srgbClr val="FFFFFF"/>
              </a:buClr>
              <a:buSzPts val="5200"/>
              <a:buNone/>
              <a:defRPr sz="5200">
                <a:solidFill>
                  <a:srgbClr val="FFFFFF"/>
                </a:solidFill>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 B">
  <p:cSld name="BLANK_2">
    <p:spTree>
      <p:nvGrpSpPr>
        <p:cNvPr id="135" name="Shape 135"/>
        <p:cNvGrpSpPr/>
        <p:nvPr/>
      </p:nvGrpSpPr>
      <p:grpSpPr>
        <a:xfrm>
          <a:off x="0" y="0"/>
          <a:ext cx="0" cy="0"/>
          <a:chOff x="0" y="0"/>
          <a:chExt cx="0" cy="0"/>
        </a:xfrm>
      </p:grpSpPr>
      <p:sp>
        <p:nvSpPr>
          <p:cNvPr id="136" name="Google Shape;136;p28"/>
          <p:cNvSpPr/>
          <p:nvPr/>
        </p:nvSpPr>
        <p:spPr>
          <a:xfrm>
            <a:off x="8556000" y="4576450"/>
            <a:ext cx="435600" cy="43560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28"/>
          <p:cNvSpPr txBox="1"/>
          <p:nvPr>
            <p:ph idx="12" type="sldNum"/>
          </p:nvPr>
        </p:nvSpPr>
        <p:spPr>
          <a:xfrm>
            <a:off x="8555875" y="4576450"/>
            <a:ext cx="435600" cy="435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grpSp>
        <p:nvGrpSpPr>
          <p:cNvPr id="138" name="Google Shape;138;p28"/>
          <p:cNvGrpSpPr/>
          <p:nvPr/>
        </p:nvGrpSpPr>
        <p:grpSpPr>
          <a:xfrm>
            <a:off x="818844" y="502333"/>
            <a:ext cx="2324700" cy="2324700"/>
            <a:chOff x="-474900" y="321200"/>
            <a:chExt cx="2324700" cy="2324700"/>
          </a:xfrm>
        </p:grpSpPr>
        <p:sp>
          <p:nvSpPr>
            <p:cNvPr id="139" name="Google Shape;139;p28"/>
            <p:cNvSpPr/>
            <p:nvPr/>
          </p:nvSpPr>
          <p:spPr>
            <a:xfrm>
              <a:off x="-474900" y="321200"/>
              <a:ext cx="2324700" cy="2324700"/>
            </a:xfrm>
            <a:prstGeom prst="ellipse">
              <a:avLst/>
            </a:prstGeom>
            <a:noFill/>
            <a:ln cap="flat" cmpd="sng" w="9525">
              <a:solidFill>
                <a:srgbClr val="E8E8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28"/>
            <p:cNvSpPr/>
            <p:nvPr/>
          </p:nvSpPr>
          <p:spPr>
            <a:xfrm>
              <a:off x="120725" y="916825"/>
              <a:ext cx="1133400" cy="1133400"/>
            </a:xfrm>
            <a:prstGeom prst="ellipse">
              <a:avLst/>
            </a:prstGeom>
            <a:noFill/>
            <a:ln cap="flat" cmpd="sng" w="9525">
              <a:solidFill>
                <a:srgbClr val="E8E8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28"/>
            <p:cNvSpPr/>
            <p:nvPr/>
          </p:nvSpPr>
          <p:spPr>
            <a:xfrm>
              <a:off x="-137125" y="658975"/>
              <a:ext cx="1649100" cy="1649100"/>
            </a:xfrm>
            <a:prstGeom prst="ellipse">
              <a:avLst/>
            </a:prstGeom>
            <a:noFill/>
            <a:ln cap="flat" cmpd="sng" w="9525">
              <a:solidFill>
                <a:srgbClr val="E8E8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28"/>
            <p:cNvSpPr/>
            <p:nvPr/>
          </p:nvSpPr>
          <p:spPr>
            <a:xfrm>
              <a:off x="313650" y="1109750"/>
              <a:ext cx="747600" cy="747600"/>
            </a:xfrm>
            <a:prstGeom prst="ellipse">
              <a:avLst/>
            </a:prstGeom>
            <a:noFill/>
            <a:ln cap="flat" cmpd="sng" w="9525">
              <a:solidFill>
                <a:srgbClr val="E8E8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3" name="Google Shape;143;p28"/>
          <p:cNvSpPr/>
          <p:nvPr/>
        </p:nvSpPr>
        <p:spPr>
          <a:xfrm>
            <a:off x="1794525" y="-407900"/>
            <a:ext cx="5959200" cy="5959200"/>
          </a:xfrm>
          <a:prstGeom prst="ellipse">
            <a:avLst/>
          </a:prstGeom>
          <a:solidFill>
            <a:srgbClr val="000000">
              <a:alpha val="65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_1">
    <p:bg>
      <p:bgPr>
        <a:solidFill>
          <a:srgbClr val="000000"/>
        </a:solidFill>
      </p:bgPr>
    </p:bg>
    <p:spTree>
      <p:nvGrpSpPr>
        <p:cNvPr id="144" name="Shape 144"/>
        <p:cNvGrpSpPr/>
        <p:nvPr/>
      </p:nvGrpSpPr>
      <p:grpSpPr>
        <a:xfrm>
          <a:off x="0" y="0"/>
          <a:ext cx="0" cy="0"/>
          <a:chOff x="0" y="0"/>
          <a:chExt cx="0" cy="0"/>
        </a:xfrm>
      </p:grpSpPr>
      <p:sp>
        <p:nvSpPr>
          <p:cNvPr id="145" name="Google Shape;145;p29"/>
          <p:cNvSpPr/>
          <p:nvPr/>
        </p:nvSpPr>
        <p:spPr>
          <a:xfrm>
            <a:off x="1592400" y="-407850"/>
            <a:ext cx="5959200" cy="59592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6" name="Google Shape;146;p29"/>
          <p:cNvGrpSpPr/>
          <p:nvPr/>
        </p:nvGrpSpPr>
        <p:grpSpPr>
          <a:xfrm>
            <a:off x="6427669" y="2502633"/>
            <a:ext cx="2324700" cy="2324700"/>
            <a:chOff x="-474900" y="321200"/>
            <a:chExt cx="2324700" cy="2324700"/>
          </a:xfrm>
        </p:grpSpPr>
        <p:sp>
          <p:nvSpPr>
            <p:cNvPr id="147" name="Google Shape;147;p29"/>
            <p:cNvSpPr/>
            <p:nvPr/>
          </p:nvSpPr>
          <p:spPr>
            <a:xfrm>
              <a:off x="-474900" y="321200"/>
              <a:ext cx="2324700" cy="2324700"/>
            </a:xfrm>
            <a:prstGeom prst="ellipse">
              <a:avLst/>
            </a:prstGeom>
            <a:noFill/>
            <a:ln cap="flat" cmpd="sng" w="9525">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29"/>
            <p:cNvSpPr/>
            <p:nvPr/>
          </p:nvSpPr>
          <p:spPr>
            <a:xfrm>
              <a:off x="120725" y="916825"/>
              <a:ext cx="1133400" cy="1133400"/>
            </a:xfrm>
            <a:prstGeom prst="ellipse">
              <a:avLst/>
            </a:prstGeom>
            <a:noFill/>
            <a:ln cap="flat" cmpd="sng" w="9525">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29"/>
            <p:cNvSpPr/>
            <p:nvPr/>
          </p:nvSpPr>
          <p:spPr>
            <a:xfrm>
              <a:off x="-137125" y="658975"/>
              <a:ext cx="1649100" cy="1649100"/>
            </a:xfrm>
            <a:prstGeom prst="ellipse">
              <a:avLst/>
            </a:prstGeom>
            <a:noFill/>
            <a:ln cap="flat" cmpd="sng" w="9525">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29"/>
            <p:cNvSpPr/>
            <p:nvPr/>
          </p:nvSpPr>
          <p:spPr>
            <a:xfrm>
              <a:off x="313650" y="1109750"/>
              <a:ext cx="747600" cy="747600"/>
            </a:xfrm>
            <a:prstGeom prst="ellipse">
              <a:avLst/>
            </a:prstGeom>
            <a:noFill/>
            <a:ln cap="flat" cmpd="sng" w="9525">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1" name="Google Shape;151;p29"/>
          <p:cNvSpPr txBox="1"/>
          <p:nvPr>
            <p:ph type="ctrTitle"/>
          </p:nvPr>
        </p:nvSpPr>
        <p:spPr>
          <a:xfrm>
            <a:off x="2569800" y="2236800"/>
            <a:ext cx="4004400" cy="956700"/>
          </a:xfrm>
          <a:prstGeom prst="rect">
            <a:avLst/>
          </a:prstGeom>
        </p:spPr>
        <p:txBody>
          <a:bodyPr anchorCtr="0" anchor="b" bIns="91425" lIns="91425" spcFirstLastPara="1" rIns="91425" wrap="square" tIns="91425">
            <a:normAutofit/>
          </a:bodyPr>
          <a:lstStyle>
            <a:lvl1pPr lvl="0" rtl="0" algn="ctr">
              <a:spcBef>
                <a:spcPts val="0"/>
              </a:spcBef>
              <a:spcAft>
                <a:spcPts val="0"/>
              </a:spcAft>
              <a:buClr>
                <a:srgbClr val="000000"/>
              </a:buClr>
              <a:buSzPts val="5200"/>
              <a:buNone/>
              <a:defRPr sz="5200">
                <a:solidFill>
                  <a:srgbClr val="000000"/>
                </a:solidFill>
              </a:defRPr>
            </a:lvl1pPr>
            <a:lvl2pPr lvl="1" rtl="0" algn="ctr">
              <a:spcBef>
                <a:spcPts val="0"/>
              </a:spcBef>
              <a:spcAft>
                <a:spcPts val="0"/>
              </a:spcAft>
              <a:buClr>
                <a:srgbClr val="000000"/>
              </a:buClr>
              <a:buSzPts val="5200"/>
              <a:buNone/>
              <a:defRPr sz="5200">
                <a:solidFill>
                  <a:srgbClr val="000000"/>
                </a:solidFill>
              </a:defRPr>
            </a:lvl2pPr>
            <a:lvl3pPr lvl="2" rtl="0" algn="ctr">
              <a:spcBef>
                <a:spcPts val="0"/>
              </a:spcBef>
              <a:spcAft>
                <a:spcPts val="0"/>
              </a:spcAft>
              <a:buClr>
                <a:srgbClr val="000000"/>
              </a:buClr>
              <a:buSzPts val="5200"/>
              <a:buNone/>
              <a:defRPr sz="5200">
                <a:solidFill>
                  <a:srgbClr val="000000"/>
                </a:solidFill>
              </a:defRPr>
            </a:lvl3pPr>
            <a:lvl4pPr lvl="3" rtl="0" algn="ctr">
              <a:spcBef>
                <a:spcPts val="0"/>
              </a:spcBef>
              <a:spcAft>
                <a:spcPts val="0"/>
              </a:spcAft>
              <a:buClr>
                <a:srgbClr val="000000"/>
              </a:buClr>
              <a:buSzPts val="5200"/>
              <a:buNone/>
              <a:defRPr sz="5200">
                <a:solidFill>
                  <a:srgbClr val="000000"/>
                </a:solidFill>
              </a:defRPr>
            </a:lvl4pPr>
            <a:lvl5pPr lvl="4" rtl="0" algn="ctr">
              <a:spcBef>
                <a:spcPts val="0"/>
              </a:spcBef>
              <a:spcAft>
                <a:spcPts val="0"/>
              </a:spcAft>
              <a:buClr>
                <a:srgbClr val="000000"/>
              </a:buClr>
              <a:buSzPts val="5200"/>
              <a:buNone/>
              <a:defRPr sz="5200">
                <a:solidFill>
                  <a:srgbClr val="000000"/>
                </a:solidFill>
              </a:defRPr>
            </a:lvl5pPr>
            <a:lvl6pPr lvl="5" rtl="0" algn="ctr">
              <a:spcBef>
                <a:spcPts val="0"/>
              </a:spcBef>
              <a:spcAft>
                <a:spcPts val="0"/>
              </a:spcAft>
              <a:buClr>
                <a:srgbClr val="000000"/>
              </a:buClr>
              <a:buSzPts val="5200"/>
              <a:buNone/>
              <a:defRPr sz="5200">
                <a:solidFill>
                  <a:srgbClr val="000000"/>
                </a:solidFill>
              </a:defRPr>
            </a:lvl6pPr>
            <a:lvl7pPr lvl="6" rtl="0" algn="ctr">
              <a:spcBef>
                <a:spcPts val="0"/>
              </a:spcBef>
              <a:spcAft>
                <a:spcPts val="0"/>
              </a:spcAft>
              <a:buClr>
                <a:srgbClr val="000000"/>
              </a:buClr>
              <a:buSzPts val="5200"/>
              <a:buNone/>
              <a:defRPr sz="5200">
                <a:solidFill>
                  <a:srgbClr val="000000"/>
                </a:solidFill>
              </a:defRPr>
            </a:lvl7pPr>
            <a:lvl8pPr lvl="7" rtl="0" algn="ctr">
              <a:spcBef>
                <a:spcPts val="0"/>
              </a:spcBef>
              <a:spcAft>
                <a:spcPts val="0"/>
              </a:spcAft>
              <a:buClr>
                <a:srgbClr val="000000"/>
              </a:buClr>
              <a:buSzPts val="5200"/>
              <a:buNone/>
              <a:defRPr sz="5200">
                <a:solidFill>
                  <a:srgbClr val="000000"/>
                </a:solidFill>
              </a:defRPr>
            </a:lvl8pPr>
            <a:lvl9pPr lvl="8" rtl="0" algn="ctr">
              <a:spcBef>
                <a:spcPts val="0"/>
              </a:spcBef>
              <a:spcAft>
                <a:spcPts val="0"/>
              </a:spcAft>
              <a:buClr>
                <a:srgbClr val="000000"/>
              </a:buClr>
              <a:buSzPts val="5200"/>
              <a:buNone/>
              <a:defRPr sz="5200">
                <a:solidFill>
                  <a:srgbClr val="000000"/>
                </a:solidFill>
              </a:defRPr>
            </a:lvl9pPr>
          </a:lstStyle>
          <a:p/>
        </p:txBody>
      </p:sp>
      <p:sp>
        <p:nvSpPr>
          <p:cNvPr id="152" name="Google Shape;152;p29"/>
          <p:cNvSpPr txBox="1"/>
          <p:nvPr>
            <p:ph idx="1" type="subTitle"/>
          </p:nvPr>
        </p:nvSpPr>
        <p:spPr>
          <a:xfrm>
            <a:off x="2569800" y="3188701"/>
            <a:ext cx="4004400" cy="784800"/>
          </a:xfrm>
          <a:prstGeom prst="rect">
            <a:avLst/>
          </a:prstGeom>
        </p:spPr>
        <p:txBody>
          <a:bodyPr anchorCtr="0" anchor="t" bIns="91425" lIns="91425" spcFirstLastPara="1" rIns="91425" wrap="square" tIns="91425">
            <a:normAutofit/>
          </a:bodyPr>
          <a:lstStyle>
            <a:lvl1pPr lvl="0" rtl="0" algn="ctr">
              <a:spcBef>
                <a:spcPts val="0"/>
              </a:spcBef>
              <a:spcAft>
                <a:spcPts val="0"/>
              </a:spcAft>
              <a:buClr>
                <a:srgbClr val="000000"/>
              </a:buClr>
              <a:buSzPts val="1400"/>
              <a:buNone/>
              <a:defRPr sz="1400">
                <a:solidFill>
                  <a:srgbClr val="000000"/>
                </a:solidFill>
              </a:defRPr>
            </a:lvl1pPr>
            <a:lvl2pPr lvl="1" rtl="0" algn="ctr">
              <a:spcBef>
                <a:spcPts val="0"/>
              </a:spcBef>
              <a:spcAft>
                <a:spcPts val="0"/>
              </a:spcAft>
              <a:buClr>
                <a:srgbClr val="000000"/>
              </a:buClr>
              <a:buSzPts val="1400"/>
              <a:buNone/>
              <a:defRPr sz="1400">
                <a:solidFill>
                  <a:srgbClr val="000000"/>
                </a:solidFill>
              </a:defRPr>
            </a:lvl2pPr>
            <a:lvl3pPr lvl="2" rtl="0" algn="ctr">
              <a:spcBef>
                <a:spcPts val="0"/>
              </a:spcBef>
              <a:spcAft>
                <a:spcPts val="0"/>
              </a:spcAft>
              <a:buClr>
                <a:srgbClr val="000000"/>
              </a:buClr>
              <a:buSzPts val="1400"/>
              <a:buNone/>
              <a:defRPr sz="1400">
                <a:solidFill>
                  <a:srgbClr val="000000"/>
                </a:solidFill>
              </a:defRPr>
            </a:lvl3pPr>
            <a:lvl4pPr lvl="3" rtl="0" algn="ctr">
              <a:spcBef>
                <a:spcPts val="0"/>
              </a:spcBef>
              <a:spcAft>
                <a:spcPts val="0"/>
              </a:spcAft>
              <a:buClr>
                <a:srgbClr val="000000"/>
              </a:buClr>
              <a:buSzPts val="1400"/>
              <a:buNone/>
              <a:defRPr sz="1400">
                <a:solidFill>
                  <a:srgbClr val="000000"/>
                </a:solidFill>
              </a:defRPr>
            </a:lvl4pPr>
            <a:lvl5pPr lvl="4" rtl="0" algn="ctr">
              <a:spcBef>
                <a:spcPts val="0"/>
              </a:spcBef>
              <a:spcAft>
                <a:spcPts val="0"/>
              </a:spcAft>
              <a:buClr>
                <a:srgbClr val="000000"/>
              </a:buClr>
              <a:buSzPts val="1400"/>
              <a:buNone/>
              <a:defRPr sz="1400">
                <a:solidFill>
                  <a:srgbClr val="000000"/>
                </a:solidFill>
              </a:defRPr>
            </a:lvl5pPr>
            <a:lvl6pPr lvl="5" rtl="0" algn="ctr">
              <a:spcBef>
                <a:spcPts val="0"/>
              </a:spcBef>
              <a:spcAft>
                <a:spcPts val="0"/>
              </a:spcAft>
              <a:buClr>
                <a:srgbClr val="000000"/>
              </a:buClr>
              <a:buSzPts val="1400"/>
              <a:buNone/>
              <a:defRPr sz="1400">
                <a:solidFill>
                  <a:srgbClr val="000000"/>
                </a:solidFill>
              </a:defRPr>
            </a:lvl6pPr>
            <a:lvl7pPr lvl="6" rtl="0" algn="ctr">
              <a:spcBef>
                <a:spcPts val="0"/>
              </a:spcBef>
              <a:spcAft>
                <a:spcPts val="0"/>
              </a:spcAft>
              <a:buClr>
                <a:srgbClr val="000000"/>
              </a:buClr>
              <a:buSzPts val="1400"/>
              <a:buNone/>
              <a:defRPr sz="1400">
                <a:solidFill>
                  <a:srgbClr val="000000"/>
                </a:solidFill>
              </a:defRPr>
            </a:lvl7pPr>
            <a:lvl8pPr lvl="7" rtl="0" algn="ctr">
              <a:spcBef>
                <a:spcPts val="0"/>
              </a:spcBef>
              <a:spcAft>
                <a:spcPts val="0"/>
              </a:spcAft>
              <a:buClr>
                <a:srgbClr val="000000"/>
              </a:buClr>
              <a:buSzPts val="1400"/>
              <a:buNone/>
              <a:defRPr sz="1400">
                <a:solidFill>
                  <a:srgbClr val="000000"/>
                </a:solidFill>
              </a:defRPr>
            </a:lvl8pPr>
            <a:lvl9pPr lvl="8" rtl="0" algn="ctr">
              <a:spcBef>
                <a:spcPts val="0"/>
              </a:spcBef>
              <a:spcAft>
                <a:spcPts val="0"/>
              </a:spcAft>
              <a:buClr>
                <a:srgbClr val="000000"/>
              </a:buClr>
              <a:buSzPts val="1400"/>
              <a:buNone/>
              <a:defRPr sz="1400">
                <a:solidFill>
                  <a:srgbClr val="000000"/>
                </a:solidFill>
              </a:defRPr>
            </a:lvl9pPr>
          </a:lstStyle>
          <a:p/>
        </p:txBody>
      </p:sp>
      <p:grpSp>
        <p:nvGrpSpPr>
          <p:cNvPr id="153" name="Google Shape;153;p29"/>
          <p:cNvGrpSpPr/>
          <p:nvPr/>
        </p:nvGrpSpPr>
        <p:grpSpPr>
          <a:xfrm>
            <a:off x="764825" y="439375"/>
            <a:ext cx="1924500" cy="1924500"/>
            <a:chOff x="6680825" y="2549350"/>
            <a:chExt cx="1539600" cy="1539600"/>
          </a:xfrm>
        </p:grpSpPr>
        <p:sp>
          <p:nvSpPr>
            <p:cNvPr id="154" name="Google Shape;154;p29"/>
            <p:cNvSpPr/>
            <p:nvPr/>
          </p:nvSpPr>
          <p:spPr>
            <a:xfrm>
              <a:off x="6825669" y="2694194"/>
              <a:ext cx="1249800" cy="1249800"/>
            </a:xfrm>
            <a:prstGeom prst="ellipse">
              <a:avLst/>
            </a:prstGeom>
            <a:solidFill>
              <a:srgbClr val="666666">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29"/>
            <p:cNvSpPr/>
            <p:nvPr/>
          </p:nvSpPr>
          <p:spPr>
            <a:xfrm>
              <a:off x="6894850" y="2763375"/>
              <a:ext cx="1111200" cy="1111200"/>
            </a:xfrm>
            <a:prstGeom prst="ellipse">
              <a:avLst/>
            </a:prstGeom>
            <a:solidFill>
              <a:srgbClr val="666666">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29"/>
            <p:cNvSpPr/>
            <p:nvPr/>
          </p:nvSpPr>
          <p:spPr>
            <a:xfrm>
              <a:off x="6680825" y="2549350"/>
              <a:ext cx="1539600" cy="1539600"/>
            </a:xfrm>
            <a:prstGeom prst="donut">
              <a:avLst>
                <a:gd fmla="val 495" name="adj"/>
              </a:avLst>
            </a:prstGeom>
            <a:solidFill>
              <a:srgbClr val="666666">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_1">
    <p:spTree>
      <p:nvGrpSpPr>
        <p:cNvPr id="157" name="Shape 157"/>
        <p:cNvGrpSpPr/>
        <p:nvPr/>
      </p:nvGrpSpPr>
      <p:grpSpPr>
        <a:xfrm>
          <a:off x="0" y="0"/>
          <a:ext cx="0" cy="0"/>
          <a:chOff x="0" y="0"/>
          <a:chExt cx="0" cy="0"/>
        </a:xfrm>
      </p:grpSpPr>
      <p:grpSp>
        <p:nvGrpSpPr>
          <p:cNvPr id="158" name="Google Shape;158;p30"/>
          <p:cNvGrpSpPr/>
          <p:nvPr/>
        </p:nvGrpSpPr>
        <p:grpSpPr>
          <a:xfrm>
            <a:off x="818844" y="502333"/>
            <a:ext cx="2324700" cy="2324700"/>
            <a:chOff x="-474900" y="321200"/>
            <a:chExt cx="2324700" cy="2324700"/>
          </a:xfrm>
        </p:grpSpPr>
        <p:sp>
          <p:nvSpPr>
            <p:cNvPr id="159" name="Google Shape;159;p30"/>
            <p:cNvSpPr/>
            <p:nvPr/>
          </p:nvSpPr>
          <p:spPr>
            <a:xfrm>
              <a:off x="-474900" y="321200"/>
              <a:ext cx="2324700" cy="2324700"/>
            </a:xfrm>
            <a:prstGeom prst="ellipse">
              <a:avLst/>
            </a:prstGeom>
            <a:noFill/>
            <a:ln cap="flat" cmpd="sng" w="9525">
              <a:solidFill>
                <a:srgbClr val="E8E8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30"/>
            <p:cNvSpPr/>
            <p:nvPr/>
          </p:nvSpPr>
          <p:spPr>
            <a:xfrm>
              <a:off x="120725" y="916825"/>
              <a:ext cx="1133400" cy="1133400"/>
            </a:xfrm>
            <a:prstGeom prst="ellipse">
              <a:avLst/>
            </a:prstGeom>
            <a:noFill/>
            <a:ln cap="flat" cmpd="sng" w="9525">
              <a:solidFill>
                <a:srgbClr val="E8E8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30"/>
            <p:cNvSpPr/>
            <p:nvPr/>
          </p:nvSpPr>
          <p:spPr>
            <a:xfrm>
              <a:off x="-137125" y="658975"/>
              <a:ext cx="1649100" cy="1649100"/>
            </a:xfrm>
            <a:prstGeom prst="ellipse">
              <a:avLst/>
            </a:prstGeom>
            <a:noFill/>
            <a:ln cap="flat" cmpd="sng" w="9525">
              <a:solidFill>
                <a:srgbClr val="E8E8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30"/>
            <p:cNvSpPr/>
            <p:nvPr/>
          </p:nvSpPr>
          <p:spPr>
            <a:xfrm>
              <a:off x="313650" y="1109750"/>
              <a:ext cx="747600" cy="747600"/>
            </a:xfrm>
            <a:prstGeom prst="ellipse">
              <a:avLst/>
            </a:prstGeom>
            <a:noFill/>
            <a:ln cap="flat" cmpd="sng" w="9525">
              <a:solidFill>
                <a:srgbClr val="E8E8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3" name="Google Shape;163;p30"/>
          <p:cNvSpPr/>
          <p:nvPr/>
        </p:nvSpPr>
        <p:spPr>
          <a:xfrm>
            <a:off x="1794525" y="-407900"/>
            <a:ext cx="5959200" cy="5959200"/>
          </a:xfrm>
          <a:prstGeom prst="ellipse">
            <a:avLst/>
          </a:prstGeom>
          <a:solidFill>
            <a:srgbClr val="000000">
              <a:alpha val="65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30"/>
          <p:cNvSpPr/>
          <p:nvPr/>
        </p:nvSpPr>
        <p:spPr>
          <a:xfrm>
            <a:off x="8556000" y="4576450"/>
            <a:ext cx="435600" cy="43560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30"/>
          <p:cNvSpPr txBox="1"/>
          <p:nvPr>
            <p:ph idx="1" type="body"/>
          </p:nvPr>
        </p:nvSpPr>
        <p:spPr>
          <a:xfrm>
            <a:off x="2385525" y="1310550"/>
            <a:ext cx="4777200" cy="3265800"/>
          </a:xfrm>
          <a:prstGeom prst="rect">
            <a:avLst/>
          </a:prstGeom>
        </p:spPr>
        <p:txBody>
          <a:bodyPr anchorCtr="0" anchor="t" bIns="91425" lIns="91425" spcFirstLastPara="1" rIns="91425" wrap="square" tIns="91425">
            <a:normAutofit/>
          </a:bodyPr>
          <a:lstStyle>
            <a:lvl1pPr indent="-393700" lvl="0" marL="457200" rtl="0">
              <a:spcBef>
                <a:spcPts val="0"/>
              </a:spcBef>
              <a:spcAft>
                <a:spcPts val="0"/>
              </a:spcAft>
              <a:buSzPts val="2600"/>
              <a:buFont typeface="Poppins"/>
              <a:buChar char="●"/>
              <a:defRPr b="1" sz="2600">
                <a:latin typeface="Poppins"/>
                <a:ea typeface="Poppins"/>
                <a:cs typeface="Poppins"/>
                <a:sym typeface="Poppins"/>
              </a:defRPr>
            </a:lvl1pPr>
            <a:lvl2pPr indent="-393700" lvl="1" marL="914400" rtl="0">
              <a:spcBef>
                <a:spcPts val="0"/>
              </a:spcBef>
              <a:spcAft>
                <a:spcPts val="0"/>
              </a:spcAft>
              <a:buSzPts val="2600"/>
              <a:buFont typeface="Poppins"/>
              <a:buChar char="○"/>
              <a:defRPr b="1" sz="2600">
                <a:latin typeface="Poppins"/>
                <a:ea typeface="Poppins"/>
                <a:cs typeface="Poppins"/>
                <a:sym typeface="Poppins"/>
              </a:defRPr>
            </a:lvl2pPr>
            <a:lvl3pPr indent="-393700" lvl="2" marL="1371600" rtl="0">
              <a:spcBef>
                <a:spcPts val="0"/>
              </a:spcBef>
              <a:spcAft>
                <a:spcPts val="0"/>
              </a:spcAft>
              <a:buSzPts val="2600"/>
              <a:buFont typeface="Poppins"/>
              <a:buChar char="■"/>
              <a:defRPr b="1" sz="2600">
                <a:latin typeface="Poppins"/>
                <a:ea typeface="Poppins"/>
                <a:cs typeface="Poppins"/>
                <a:sym typeface="Poppins"/>
              </a:defRPr>
            </a:lvl3pPr>
            <a:lvl4pPr indent="-393700" lvl="3" marL="1828800" rtl="0">
              <a:spcBef>
                <a:spcPts val="0"/>
              </a:spcBef>
              <a:spcAft>
                <a:spcPts val="0"/>
              </a:spcAft>
              <a:buSzPts val="2600"/>
              <a:buFont typeface="Poppins"/>
              <a:buChar char="●"/>
              <a:defRPr b="1" sz="2600">
                <a:latin typeface="Poppins"/>
                <a:ea typeface="Poppins"/>
                <a:cs typeface="Poppins"/>
                <a:sym typeface="Poppins"/>
              </a:defRPr>
            </a:lvl4pPr>
            <a:lvl5pPr indent="-393700" lvl="4" marL="2286000" rtl="0">
              <a:spcBef>
                <a:spcPts val="0"/>
              </a:spcBef>
              <a:spcAft>
                <a:spcPts val="0"/>
              </a:spcAft>
              <a:buSzPts val="2600"/>
              <a:buFont typeface="Poppins"/>
              <a:buChar char="○"/>
              <a:defRPr b="1" sz="2600">
                <a:latin typeface="Poppins"/>
                <a:ea typeface="Poppins"/>
                <a:cs typeface="Poppins"/>
                <a:sym typeface="Poppins"/>
              </a:defRPr>
            </a:lvl5pPr>
            <a:lvl6pPr indent="-393700" lvl="5" marL="2743200" rtl="0">
              <a:spcBef>
                <a:spcPts val="0"/>
              </a:spcBef>
              <a:spcAft>
                <a:spcPts val="0"/>
              </a:spcAft>
              <a:buSzPts val="2600"/>
              <a:buFont typeface="Poppins"/>
              <a:buChar char="■"/>
              <a:defRPr b="1" sz="2600">
                <a:latin typeface="Poppins"/>
                <a:ea typeface="Poppins"/>
                <a:cs typeface="Poppins"/>
                <a:sym typeface="Poppins"/>
              </a:defRPr>
            </a:lvl6pPr>
            <a:lvl7pPr indent="-393700" lvl="6" marL="3200400" rtl="0">
              <a:spcBef>
                <a:spcPts val="0"/>
              </a:spcBef>
              <a:spcAft>
                <a:spcPts val="0"/>
              </a:spcAft>
              <a:buSzPts val="2600"/>
              <a:buFont typeface="Poppins"/>
              <a:buChar char="●"/>
              <a:defRPr b="1" sz="2600">
                <a:latin typeface="Poppins"/>
                <a:ea typeface="Poppins"/>
                <a:cs typeface="Poppins"/>
                <a:sym typeface="Poppins"/>
              </a:defRPr>
            </a:lvl7pPr>
            <a:lvl8pPr indent="-393700" lvl="7" marL="3657600" rtl="0">
              <a:spcBef>
                <a:spcPts val="0"/>
              </a:spcBef>
              <a:spcAft>
                <a:spcPts val="0"/>
              </a:spcAft>
              <a:buSzPts val="2600"/>
              <a:buFont typeface="Poppins"/>
              <a:buChar char="○"/>
              <a:defRPr b="1" sz="2600">
                <a:latin typeface="Poppins"/>
                <a:ea typeface="Poppins"/>
                <a:cs typeface="Poppins"/>
                <a:sym typeface="Poppins"/>
              </a:defRPr>
            </a:lvl8pPr>
            <a:lvl9pPr indent="-393700" lvl="8" marL="4114800" rtl="0">
              <a:spcBef>
                <a:spcPts val="0"/>
              </a:spcBef>
              <a:spcAft>
                <a:spcPts val="0"/>
              </a:spcAft>
              <a:buSzPts val="2600"/>
              <a:buFont typeface="Poppins"/>
              <a:buChar char="■"/>
              <a:defRPr b="1" sz="2600">
                <a:latin typeface="Poppins"/>
                <a:ea typeface="Poppins"/>
                <a:cs typeface="Poppins"/>
                <a:sym typeface="Poppins"/>
              </a:defRPr>
            </a:lvl9pPr>
          </a:lstStyle>
          <a:p/>
        </p:txBody>
      </p:sp>
      <p:sp>
        <p:nvSpPr>
          <p:cNvPr id="166" name="Google Shape;166;p30"/>
          <p:cNvSpPr txBox="1"/>
          <p:nvPr/>
        </p:nvSpPr>
        <p:spPr>
          <a:xfrm>
            <a:off x="1599200" y="1326625"/>
            <a:ext cx="764100" cy="653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7200">
                <a:latin typeface="Poppins"/>
                <a:ea typeface="Poppins"/>
                <a:cs typeface="Poppins"/>
                <a:sym typeface="Poppins"/>
              </a:rPr>
              <a:t>“</a:t>
            </a:r>
            <a:endParaRPr b="1" sz="7200">
              <a:latin typeface="Poppins"/>
              <a:ea typeface="Poppins"/>
              <a:cs typeface="Poppins"/>
              <a:sym typeface="Poppins"/>
            </a:endParaRPr>
          </a:p>
        </p:txBody>
      </p:sp>
      <p:sp>
        <p:nvSpPr>
          <p:cNvPr id="167" name="Google Shape;167;p30"/>
          <p:cNvSpPr txBox="1"/>
          <p:nvPr>
            <p:ph idx="12" type="sldNum"/>
          </p:nvPr>
        </p:nvSpPr>
        <p:spPr>
          <a:xfrm>
            <a:off x="8555875" y="4576450"/>
            <a:ext cx="435600" cy="435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168" name="Shape 168"/>
        <p:cNvGrpSpPr/>
        <p:nvPr/>
      </p:nvGrpSpPr>
      <p:grpSpPr>
        <a:xfrm>
          <a:off x="0" y="0"/>
          <a:ext cx="0" cy="0"/>
          <a:chOff x="0" y="0"/>
          <a:chExt cx="0" cy="0"/>
        </a:xfrm>
      </p:grpSpPr>
      <p:grpSp>
        <p:nvGrpSpPr>
          <p:cNvPr id="169" name="Google Shape;169;p31"/>
          <p:cNvGrpSpPr/>
          <p:nvPr/>
        </p:nvGrpSpPr>
        <p:grpSpPr>
          <a:xfrm>
            <a:off x="-442731" y="337284"/>
            <a:ext cx="2324700" cy="2324700"/>
            <a:chOff x="-474900" y="321200"/>
            <a:chExt cx="2324700" cy="2324700"/>
          </a:xfrm>
        </p:grpSpPr>
        <p:sp>
          <p:nvSpPr>
            <p:cNvPr id="170" name="Google Shape;170;p31"/>
            <p:cNvSpPr/>
            <p:nvPr/>
          </p:nvSpPr>
          <p:spPr>
            <a:xfrm>
              <a:off x="-474900" y="321200"/>
              <a:ext cx="2324700" cy="2324700"/>
            </a:xfrm>
            <a:prstGeom prst="ellipse">
              <a:avLst/>
            </a:prstGeom>
            <a:noFill/>
            <a:ln cap="flat" cmpd="sng" w="9525">
              <a:solidFill>
                <a:srgbClr val="E8E8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31"/>
            <p:cNvSpPr/>
            <p:nvPr/>
          </p:nvSpPr>
          <p:spPr>
            <a:xfrm>
              <a:off x="120725" y="916825"/>
              <a:ext cx="1133400" cy="1133400"/>
            </a:xfrm>
            <a:prstGeom prst="ellipse">
              <a:avLst/>
            </a:prstGeom>
            <a:noFill/>
            <a:ln cap="flat" cmpd="sng" w="9525">
              <a:solidFill>
                <a:srgbClr val="E8E8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31"/>
            <p:cNvSpPr/>
            <p:nvPr/>
          </p:nvSpPr>
          <p:spPr>
            <a:xfrm>
              <a:off x="-137125" y="658975"/>
              <a:ext cx="1649100" cy="1649100"/>
            </a:xfrm>
            <a:prstGeom prst="ellipse">
              <a:avLst/>
            </a:prstGeom>
            <a:noFill/>
            <a:ln cap="flat" cmpd="sng" w="9525">
              <a:solidFill>
                <a:srgbClr val="E8E8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31"/>
            <p:cNvSpPr/>
            <p:nvPr/>
          </p:nvSpPr>
          <p:spPr>
            <a:xfrm>
              <a:off x="313650" y="1109750"/>
              <a:ext cx="747600" cy="747600"/>
            </a:xfrm>
            <a:prstGeom prst="ellipse">
              <a:avLst/>
            </a:prstGeom>
            <a:noFill/>
            <a:ln cap="flat" cmpd="sng" w="9525">
              <a:solidFill>
                <a:srgbClr val="E8E8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4" name="Google Shape;174;p31"/>
          <p:cNvSpPr/>
          <p:nvPr/>
        </p:nvSpPr>
        <p:spPr>
          <a:xfrm>
            <a:off x="8556000" y="4576450"/>
            <a:ext cx="435600" cy="43560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31"/>
          <p:cNvSpPr txBox="1"/>
          <p:nvPr>
            <p:ph type="title"/>
          </p:nvPr>
        </p:nvSpPr>
        <p:spPr>
          <a:xfrm>
            <a:off x="457200" y="1166125"/>
            <a:ext cx="5220300" cy="6831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76" name="Google Shape;176;p31"/>
          <p:cNvSpPr txBox="1"/>
          <p:nvPr>
            <p:ph idx="1" type="body"/>
          </p:nvPr>
        </p:nvSpPr>
        <p:spPr>
          <a:xfrm>
            <a:off x="1069625" y="1958050"/>
            <a:ext cx="1485300" cy="2618400"/>
          </a:xfrm>
          <a:prstGeom prst="rect">
            <a:avLst/>
          </a:prstGeom>
        </p:spPr>
        <p:txBody>
          <a:bodyPr anchorCtr="0" anchor="t" bIns="91425" lIns="91425" spcFirstLastPara="1" rIns="91425" wrap="square" tIns="91425">
            <a:normAutofit/>
          </a:bodyPr>
          <a:lstStyle>
            <a:lvl1pPr indent="-298450" lvl="0" marL="457200" rtl="0">
              <a:spcBef>
                <a:spcPts val="0"/>
              </a:spcBef>
              <a:spcAft>
                <a:spcPts val="0"/>
              </a:spcAft>
              <a:buSzPts val="1100"/>
              <a:buChar char="●"/>
              <a:defRPr sz="1100"/>
            </a:lvl1pPr>
            <a:lvl2pPr indent="-298450" lvl="1" marL="914400" rtl="0">
              <a:spcBef>
                <a:spcPts val="0"/>
              </a:spcBef>
              <a:spcAft>
                <a:spcPts val="0"/>
              </a:spcAft>
              <a:buSzPts val="1100"/>
              <a:buChar char="○"/>
              <a:defRPr sz="1100"/>
            </a:lvl2pPr>
            <a:lvl3pPr indent="-298450" lvl="2" marL="1371600" rtl="0">
              <a:spcBef>
                <a:spcPts val="0"/>
              </a:spcBef>
              <a:spcAft>
                <a:spcPts val="0"/>
              </a:spcAft>
              <a:buSzPts val="1100"/>
              <a:buChar char="■"/>
              <a:defRPr sz="1100"/>
            </a:lvl3pPr>
            <a:lvl4pPr indent="-298450" lvl="3" marL="1828800" rtl="0">
              <a:spcBef>
                <a:spcPts val="0"/>
              </a:spcBef>
              <a:spcAft>
                <a:spcPts val="0"/>
              </a:spcAft>
              <a:buSzPts val="1100"/>
              <a:buChar char="●"/>
              <a:defRPr sz="1100"/>
            </a:lvl4pPr>
            <a:lvl5pPr indent="-298450" lvl="4" marL="2286000" rtl="0">
              <a:spcBef>
                <a:spcPts val="0"/>
              </a:spcBef>
              <a:spcAft>
                <a:spcPts val="0"/>
              </a:spcAft>
              <a:buSzPts val="1100"/>
              <a:buChar char="○"/>
              <a:defRPr sz="1100"/>
            </a:lvl5pPr>
            <a:lvl6pPr indent="-298450" lvl="5" marL="2743200" rtl="0">
              <a:spcBef>
                <a:spcPts val="0"/>
              </a:spcBef>
              <a:spcAft>
                <a:spcPts val="0"/>
              </a:spcAft>
              <a:buSzPts val="1100"/>
              <a:buChar char="■"/>
              <a:defRPr sz="1100"/>
            </a:lvl6pPr>
            <a:lvl7pPr indent="-298450" lvl="6" marL="3200400" rtl="0">
              <a:spcBef>
                <a:spcPts val="0"/>
              </a:spcBef>
              <a:spcAft>
                <a:spcPts val="0"/>
              </a:spcAft>
              <a:buSzPts val="1100"/>
              <a:buChar char="●"/>
              <a:defRPr sz="1100"/>
            </a:lvl7pPr>
            <a:lvl8pPr indent="-298450" lvl="7" marL="3657600" rtl="0">
              <a:spcBef>
                <a:spcPts val="0"/>
              </a:spcBef>
              <a:spcAft>
                <a:spcPts val="0"/>
              </a:spcAft>
              <a:buSzPts val="1100"/>
              <a:buChar char="○"/>
              <a:defRPr sz="1100"/>
            </a:lvl8pPr>
            <a:lvl9pPr indent="-298450" lvl="8" marL="4114800" rtl="0">
              <a:spcBef>
                <a:spcPts val="0"/>
              </a:spcBef>
              <a:spcAft>
                <a:spcPts val="0"/>
              </a:spcAft>
              <a:buSzPts val="1100"/>
              <a:buChar char="■"/>
              <a:defRPr sz="1100"/>
            </a:lvl9pPr>
          </a:lstStyle>
          <a:p/>
        </p:txBody>
      </p:sp>
      <p:sp>
        <p:nvSpPr>
          <p:cNvPr id="177" name="Google Shape;177;p31"/>
          <p:cNvSpPr txBox="1"/>
          <p:nvPr>
            <p:ph idx="2" type="body"/>
          </p:nvPr>
        </p:nvSpPr>
        <p:spPr>
          <a:xfrm>
            <a:off x="2630936" y="1958050"/>
            <a:ext cx="1485300" cy="2618400"/>
          </a:xfrm>
          <a:prstGeom prst="rect">
            <a:avLst/>
          </a:prstGeom>
        </p:spPr>
        <p:txBody>
          <a:bodyPr anchorCtr="0" anchor="t" bIns="91425" lIns="91425" spcFirstLastPara="1" rIns="91425" wrap="square" tIns="91425">
            <a:normAutofit/>
          </a:bodyPr>
          <a:lstStyle>
            <a:lvl1pPr indent="-298450" lvl="0" marL="457200" rtl="0">
              <a:spcBef>
                <a:spcPts val="0"/>
              </a:spcBef>
              <a:spcAft>
                <a:spcPts val="0"/>
              </a:spcAft>
              <a:buSzPts val="1100"/>
              <a:buChar char="●"/>
              <a:defRPr sz="1100"/>
            </a:lvl1pPr>
            <a:lvl2pPr indent="-298450" lvl="1" marL="914400" rtl="0">
              <a:spcBef>
                <a:spcPts val="0"/>
              </a:spcBef>
              <a:spcAft>
                <a:spcPts val="0"/>
              </a:spcAft>
              <a:buSzPts val="1100"/>
              <a:buChar char="○"/>
              <a:defRPr sz="1100"/>
            </a:lvl2pPr>
            <a:lvl3pPr indent="-298450" lvl="2" marL="1371600" rtl="0">
              <a:spcBef>
                <a:spcPts val="0"/>
              </a:spcBef>
              <a:spcAft>
                <a:spcPts val="0"/>
              </a:spcAft>
              <a:buSzPts val="1100"/>
              <a:buChar char="■"/>
              <a:defRPr sz="1100"/>
            </a:lvl3pPr>
            <a:lvl4pPr indent="-298450" lvl="3" marL="1828800" rtl="0">
              <a:spcBef>
                <a:spcPts val="0"/>
              </a:spcBef>
              <a:spcAft>
                <a:spcPts val="0"/>
              </a:spcAft>
              <a:buSzPts val="1100"/>
              <a:buChar char="●"/>
              <a:defRPr sz="1100"/>
            </a:lvl4pPr>
            <a:lvl5pPr indent="-298450" lvl="4" marL="2286000" rtl="0">
              <a:spcBef>
                <a:spcPts val="0"/>
              </a:spcBef>
              <a:spcAft>
                <a:spcPts val="0"/>
              </a:spcAft>
              <a:buSzPts val="1100"/>
              <a:buChar char="○"/>
              <a:defRPr sz="1100"/>
            </a:lvl5pPr>
            <a:lvl6pPr indent="-298450" lvl="5" marL="2743200" rtl="0">
              <a:spcBef>
                <a:spcPts val="0"/>
              </a:spcBef>
              <a:spcAft>
                <a:spcPts val="0"/>
              </a:spcAft>
              <a:buSzPts val="1100"/>
              <a:buChar char="■"/>
              <a:defRPr sz="1100"/>
            </a:lvl6pPr>
            <a:lvl7pPr indent="-298450" lvl="6" marL="3200400" rtl="0">
              <a:spcBef>
                <a:spcPts val="0"/>
              </a:spcBef>
              <a:spcAft>
                <a:spcPts val="0"/>
              </a:spcAft>
              <a:buSzPts val="1100"/>
              <a:buChar char="●"/>
              <a:defRPr sz="1100"/>
            </a:lvl7pPr>
            <a:lvl8pPr indent="-298450" lvl="7" marL="3657600" rtl="0">
              <a:spcBef>
                <a:spcPts val="0"/>
              </a:spcBef>
              <a:spcAft>
                <a:spcPts val="0"/>
              </a:spcAft>
              <a:buSzPts val="1100"/>
              <a:buChar char="○"/>
              <a:defRPr sz="1100"/>
            </a:lvl8pPr>
            <a:lvl9pPr indent="-298450" lvl="8" marL="4114800" rtl="0">
              <a:spcBef>
                <a:spcPts val="0"/>
              </a:spcBef>
              <a:spcAft>
                <a:spcPts val="0"/>
              </a:spcAft>
              <a:buSzPts val="1100"/>
              <a:buChar char="■"/>
              <a:defRPr sz="1100"/>
            </a:lvl9pPr>
          </a:lstStyle>
          <a:p/>
        </p:txBody>
      </p:sp>
      <p:sp>
        <p:nvSpPr>
          <p:cNvPr id="178" name="Google Shape;178;p31"/>
          <p:cNvSpPr txBox="1"/>
          <p:nvPr>
            <p:ph idx="3" type="body"/>
          </p:nvPr>
        </p:nvSpPr>
        <p:spPr>
          <a:xfrm>
            <a:off x="4192246" y="1958050"/>
            <a:ext cx="1485300" cy="2618400"/>
          </a:xfrm>
          <a:prstGeom prst="rect">
            <a:avLst/>
          </a:prstGeom>
        </p:spPr>
        <p:txBody>
          <a:bodyPr anchorCtr="0" anchor="t" bIns="91425" lIns="91425" spcFirstLastPara="1" rIns="91425" wrap="square" tIns="91425">
            <a:normAutofit/>
          </a:bodyPr>
          <a:lstStyle>
            <a:lvl1pPr indent="-298450" lvl="0" marL="457200" rtl="0">
              <a:spcBef>
                <a:spcPts val="0"/>
              </a:spcBef>
              <a:spcAft>
                <a:spcPts val="0"/>
              </a:spcAft>
              <a:buSzPts val="1100"/>
              <a:buChar char="●"/>
              <a:defRPr sz="1100"/>
            </a:lvl1pPr>
            <a:lvl2pPr indent="-298450" lvl="1" marL="914400" rtl="0">
              <a:spcBef>
                <a:spcPts val="0"/>
              </a:spcBef>
              <a:spcAft>
                <a:spcPts val="0"/>
              </a:spcAft>
              <a:buSzPts val="1100"/>
              <a:buChar char="○"/>
              <a:defRPr sz="1100"/>
            </a:lvl2pPr>
            <a:lvl3pPr indent="-298450" lvl="2" marL="1371600" rtl="0">
              <a:spcBef>
                <a:spcPts val="0"/>
              </a:spcBef>
              <a:spcAft>
                <a:spcPts val="0"/>
              </a:spcAft>
              <a:buSzPts val="1100"/>
              <a:buChar char="■"/>
              <a:defRPr sz="1100"/>
            </a:lvl3pPr>
            <a:lvl4pPr indent="-298450" lvl="3" marL="1828800" rtl="0">
              <a:spcBef>
                <a:spcPts val="0"/>
              </a:spcBef>
              <a:spcAft>
                <a:spcPts val="0"/>
              </a:spcAft>
              <a:buSzPts val="1100"/>
              <a:buChar char="●"/>
              <a:defRPr sz="1100"/>
            </a:lvl4pPr>
            <a:lvl5pPr indent="-298450" lvl="4" marL="2286000" rtl="0">
              <a:spcBef>
                <a:spcPts val="0"/>
              </a:spcBef>
              <a:spcAft>
                <a:spcPts val="0"/>
              </a:spcAft>
              <a:buSzPts val="1100"/>
              <a:buChar char="○"/>
              <a:defRPr sz="1100"/>
            </a:lvl5pPr>
            <a:lvl6pPr indent="-298450" lvl="5" marL="2743200" rtl="0">
              <a:spcBef>
                <a:spcPts val="0"/>
              </a:spcBef>
              <a:spcAft>
                <a:spcPts val="0"/>
              </a:spcAft>
              <a:buSzPts val="1100"/>
              <a:buChar char="■"/>
              <a:defRPr sz="1100"/>
            </a:lvl6pPr>
            <a:lvl7pPr indent="-298450" lvl="6" marL="3200400" rtl="0">
              <a:spcBef>
                <a:spcPts val="0"/>
              </a:spcBef>
              <a:spcAft>
                <a:spcPts val="0"/>
              </a:spcAft>
              <a:buSzPts val="1100"/>
              <a:buChar char="●"/>
              <a:defRPr sz="1100"/>
            </a:lvl7pPr>
            <a:lvl8pPr indent="-298450" lvl="7" marL="3657600" rtl="0">
              <a:spcBef>
                <a:spcPts val="0"/>
              </a:spcBef>
              <a:spcAft>
                <a:spcPts val="0"/>
              </a:spcAft>
              <a:buSzPts val="1100"/>
              <a:buChar char="○"/>
              <a:defRPr sz="1100"/>
            </a:lvl8pPr>
            <a:lvl9pPr indent="-298450" lvl="8" marL="4114800" rtl="0">
              <a:spcBef>
                <a:spcPts val="0"/>
              </a:spcBef>
              <a:spcAft>
                <a:spcPts val="0"/>
              </a:spcAft>
              <a:buSzPts val="1100"/>
              <a:buChar char="■"/>
              <a:defRPr sz="1100"/>
            </a:lvl9pPr>
          </a:lstStyle>
          <a:p/>
        </p:txBody>
      </p:sp>
      <p:sp>
        <p:nvSpPr>
          <p:cNvPr id="179" name="Google Shape;179;p31"/>
          <p:cNvSpPr txBox="1"/>
          <p:nvPr>
            <p:ph idx="12" type="sldNum"/>
          </p:nvPr>
        </p:nvSpPr>
        <p:spPr>
          <a:xfrm>
            <a:off x="8555875" y="4576450"/>
            <a:ext cx="435600" cy="435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80" name="Google Shape;180;p31"/>
          <p:cNvSpPr/>
          <p:nvPr/>
        </p:nvSpPr>
        <p:spPr>
          <a:xfrm>
            <a:off x="6081700" y="764000"/>
            <a:ext cx="3615600" cy="3615600"/>
          </a:xfrm>
          <a:prstGeom prst="ellipse">
            <a:avLst/>
          </a:prstGeom>
          <a:noFill/>
          <a:ln cap="flat" cmpd="sng" w="9525">
            <a:solidFill>
              <a:srgbClr val="E8E8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31"/>
          <p:cNvSpPr/>
          <p:nvPr/>
        </p:nvSpPr>
        <p:spPr>
          <a:xfrm>
            <a:off x="6272900" y="955200"/>
            <a:ext cx="3233100" cy="3233100"/>
          </a:xfrm>
          <a:prstGeom prst="ellipse">
            <a:avLst/>
          </a:prstGeom>
          <a:solidFill>
            <a:srgbClr val="000000">
              <a:alpha val="65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 big image">
  <p:cSld name="TITLE_AND_BODY_1">
    <p:spTree>
      <p:nvGrpSpPr>
        <p:cNvPr id="182" name="Shape 182"/>
        <p:cNvGrpSpPr/>
        <p:nvPr/>
      </p:nvGrpSpPr>
      <p:grpSpPr>
        <a:xfrm>
          <a:off x="0" y="0"/>
          <a:ext cx="0" cy="0"/>
          <a:chOff x="0" y="0"/>
          <a:chExt cx="0" cy="0"/>
        </a:xfrm>
      </p:grpSpPr>
      <p:sp>
        <p:nvSpPr>
          <p:cNvPr id="183" name="Google Shape;183;p32"/>
          <p:cNvSpPr/>
          <p:nvPr/>
        </p:nvSpPr>
        <p:spPr>
          <a:xfrm>
            <a:off x="5142675" y="358375"/>
            <a:ext cx="4426800" cy="4426800"/>
          </a:xfrm>
          <a:prstGeom prst="ellipse">
            <a:avLst/>
          </a:prstGeom>
          <a:noFill/>
          <a:ln cap="flat" cmpd="sng" w="9525">
            <a:solidFill>
              <a:srgbClr val="E8E8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32"/>
          <p:cNvSpPr/>
          <p:nvPr/>
        </p:nvSpPr>
        <p:spPr>
          <a:xfrm>
            <a:off x="5376775" y="592475"/>
            <a:ext cx="3958500" cy="3958500"/>
          </a:xfrm>
          <a:prstGeom prst="ellipse">
            <a:avLst/>
          </a:prstGeom>
          <a:solidFill>
            <a:srgbClr val="000000">
              <a:alpha val="65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5" name="Google Shape;185;p32"/>
          <p:cNvGrpSpPr/>
          <p:nvPr/>
        </p:nvGrpSpPr>
        <p:grpSpPr>
          <a:xfrm>
            <a:off x="-442731" y="337284"/>
            <a:ext cx="2324700" cy="2324700"/>
            <a:chOff x="-474900" y="321200"/>
            <a:chExt cx="2324700" cy="2324700"/>
          </a:xfrm>
        </p:grpSpPr>
        <p:sp>
          <p:nvSpPr>
            <p:cNvPr id="186" name="Google Shape;186;p32"/>
            <p:cNvSpPr/>
            <p:nvPr/>
          </p:nvSpPr>
          <p:spPr>
            <a:xfrm>
              <a:off x="-474900" y="321200"/>
              <a:ext cx="2324700" cy="2324700"/>
            </a:xfrm>
            <a:prstGeom prst="ellipse">
              <a:avLst/>
            </a:prstGeom>
            <a:noFill/>
            <a:ln cap="flat" cmpd="sng" w="9525">
              <a:solidFill>
                <a:srgbClr val="E8E8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32"/>
            <p:cNvSpPr/>
            <p:nvPr/>
          </p:nvSpPr>
          <p:spPr>
            <a:xfrm>
              <a:off x="120725" y="916825"/>
              <a:ext cx="1133400" cy="1133400"/>
            </a:xfrm>
            <a:prstGeom prst="ellipse">
              <a:avLst/>
            </a:prstGeom>
            <a:noFill/>
            <a:ln cap="flat" cmpd="sng" w="9525">
              <a:solidFill>
                <a:srgbClr val="E8E8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32"/>
            <p:cNvSpPr/>
            <p:nvPr/>
          </p:nvSpPr>
          <p:spPr>
            <a:xfrm>
              <a:off x="-137125" y="658975"/>
              <a:ext cx="1649100" cy="1649100"/>
            </a:xfrm>
            <a:prstGeom prst="ellipse">
              <a:avLst/>
            </a:prstGeom>
            <a:noFill/>
            <a:ln cap="flat" cmpd="sng" w="9525">
              <a:solidFill>
                <a:srgbClr val="E8E8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32"/>
            <p:cNvSpPr/>
            <p:nvPr/>
          </p:nvSpPr>
          <p:spPr>
            <a:xfrm>
              <a:off x="313650" y="1109750"/>
              <a:ext cx="747600" cy="747600"/>
            </a:xfrm>
            <a:prstGeom prst="ellipse">
              <a:avLst/>
            </a:prstGeom>
            <a:noFill/>
            <a:ln cap="flat" cmpd="sng" w="9525">
              <a:solidFill>
                <a:srgbClr val="E8E8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0" name="Google Shape;190;p32"/>
          <p:cNvSpPr/>
          <p:nvPr/>
        </p:nvSpPr>
        <p:spPr>
          <a:xfrm>
            <a:off x="8556000" y="4576450"/>
            <a:ext cx="435600" cy="43560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32"/>
          <p:cNvSpPr txBox="1"/>
          <p:nvPr>
            <p:ph type="title"/>
          </p:nvPr>
        </p:nvSpPr>
        <p:spPr>
          <a:xfrm>
            <a:off x="457200" y="1166125"/>
            <a:ext cx="4504800" cy="6831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92" name="Google Shape;192;p32"/>
          <p:cNvSpPr txBox="1"/>
          <p:nvPr>
            <p:ph idx="1" type="body"/>
          </p:nvPr>
        </p:nvSpPr>
        <p:spPr>
          <a:xfrm>
            <a:off x="985679" y="1958050"/>
            <a:ext cx="3976500" cy="2618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93" name="Google Shape;193;p32"/>
          <p:cNvSpPr txBox="1"/>
          <p:nvPr>
            <p:ph idx="12" type="sldNum"/>
          </p:nvPr>
        </p:nvSpPr>
        <p:spPr>
          <a:xfrm>
            <a:off x="8555875" y="4576450"/>
            <a:ext cx="435600" cy="435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background">
  <p:cSld name="BLANK_1">
    <p:bg>
      <p:bgPr>
        <a:solidFill>
          <a:srgbClr val="000000"/>
        </a:solidFill>
      </p:bgPr>
    </p:bg>
    <p:spTree>
      <p:nvGrpSpPr>
        <p:cNvPr id="194" name="Shape 194"/>
        <p:cNvGrpSpPr/>
        <p:nvPr/>
      </p:nvGrpSpPr>
      <p:grpSpPr>
        <a:xfrm>
          <a:off x="0" y="0"/>
          <a:ext cx="0" cy="0"/>
          <a:chOff x="0" y="0"/>
          <a:chExt cx="0" cy="0"/>
        </a:xfrm>
      </p:grpSpPr>
      <p:sp>
        <p:nvSpPr>
          <p:cNvPr id="195" name="Google Shape;195;p33"/>
          <p:cNvSpPr/>
          <p:nvPr/>
        </p:nvSpPr>
        <p:spPr>
          <a:xfrm>
            <a:off x="-704850" y="-2705100"/>
            <a:ext cx="10553700" cy="10553700"/>
          </a:xfrm>
          <a:prstGeom prst="donut">
            <a:avLst>
              <a:gd fmla="val 10467" name="adj"/>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33"/>
          <p:cNvSpPr/>
          <p:nvPr/>
        </p:nvSpPr>
        <p:spPr>
          <a:xfrm>
            <a:off x="8556000" y="4576450"/>
            <a:ext cx="435600" cy="43560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33"/>
          <p:cNvSpPr/>
          <p:nvPr/>
        </p:nvSpPr>
        <p:spPr>
          <a:xfrm>
            <a:off x="764000" y="-1236275"/>
            <a:ext cx="7616100" cy="7616100"/>
          </a:xfrm>
          <a:prstGeom prst="ellipse">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33"/>
          <p:cNvSpPr/>
          <p:nvPr/>
        </p:nvSpPr>
        <p:spPr>
          <a:xfrm>
            <a:off x="1198300" y="-801975"/>
            <a:ext cx="6747000" cy="6747000"/>
          </a:xfrm>
          <a:prstGeom prst="ellipse">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33"/>
          <p:cNvSpPr/>
          <p:nvPr/>
        </p:nvSpPr>
        <p:spPr>
          <a:xfrm>
            <a:off x="2267900" y="267625"/>
            <a:ext cx="4608300" cy="4608300"/>
          </a:xfrm>
          <a:prstGeom prst="ellipse">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33"/>
          <p:cNvSpPr txBox="1"/>
          <p:nvPr>
            <p:ph idx="12" type="sldNum"/>
          </p:nvPr>
        </p:nvSpPr>
        <p:spPr>
          <a:xfrm>
            <a:off x="8555875" y="4576450"/>
            <a:ext cx="435600" cy="435600"/>
          </a:xfrm>
          <a:prstGeom prst="rect">
            <a:avLst/>
          </a:prstGeom>
        </p:spPr>
        <p:txBody>
          <a:bodyPr anchorCtr="0" anchor="ctr" bIns="91425" lIns="91425" spcFirstLastPara="1" rIns="91425" wrap="square" tIns="91425">
            <a:normAutofit/>
          </a:bodyPr>
          <a:lstStyle>
            <a:lvl1pPr lvl="0" rtl="0">
              <a:buNone/>
              <a:defRPr>
                <a:solidFill>
                  <a:srgbClr val="FFFFFF"/>
                </a:solidFill>
              </a:defRPr>
            </a:lvl1pPr>
            <a:lvl2pPr lvl="1" rtl="0">
              <a:buNone/>
              <a:defRPr>
                <a:solidFill>
                  <a:srgbClr val="FFFFFF"/>
                </a:solidFill>
              </a:defRPr>
            </a:lvl2pPr>
            <a:lvl3pPr lvl="2" rtl="0">
              <a:buNone/>
              <a:defRPr>
                <a:solidFill>
                  <a:srgbClr val="FFFFFF"/>
                </a:solidFill>
              </a:defRPr>
            </a:lvl3pPr>
            <a:lvl4pPr lvl="3" rtl="0">
              <a:buNone/>
              <a:defRPr>
                <a:solidFill>
                  <a:srgbClr val="FFFFFF"/>
                </a:solidFill>
              </a:defRPr>
            </a:lvl4pPr>
            <a:lvl5pPr lvl="4" rtl="0">
              <a:buNone/>
              <a:defRPr>
                <a:solidFill>
                  <a:srgbClr val="FFFFFF"/>
                </a:solidFill>
              </a:defRPr>
            </a:lvl5pPr>
            <a:lvl6pPr lvl="5" rtl="0">
              <a:buNone/>
              <a:defRPr>
                <a:solidFill>
                  <a:srgbClr val="FFFFFF"/>
                </a:solidFill>
              </a:defRPr>
            </a:lvl6pPr>
            <a:lvl7pPr lvl="6" rtl="0">
              <a:buNone/>
              <a:defRPr>
                <a:solidFill>
                  <a:srgbClr val="FFFFFF"/>
                </a:solidFill>
              </a:defRPr>
            </a:lvl7pPr>
            <a:lvl8pPr lvl="7" rtl="0">
              <a:buNone/>
              <a:defRPr>
                <a:solidFill>
                  <a:srgbClr val="FFFFFF"/>
                </a:solidFill>
              </a:defRPr>
            </a:lvl8pPr>
            <a:lvl9pPr lvl="8" rtl="0">
              <a:buNone/>
              <a:defRPr>
                <a:solidFill>
                  <a:srgbClr val="FFFFFF"/>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4.xml"/><Relationship Id="rId10" Type="http://schemas.openxmlformats.org/officeDocument/2006/relationships/slideLayout" Target="../slideLayouts/slideLayout23.xml"/><Relationship Id="rId13" Type="http://schemas.openxmlformats.org/officeDocument/2006/relationships/slideLayout" Target="../slideLayouts/slideLayout26.xml"/><Relationship Id="rId12" Type="http://schemas.openxmlformats.org/officeDocument/2006/relationships/slideLayout" Target="../slideLayouts/slideLayout25.xml"/><Relationship Id="rId1" Type="http://schemas.openxmlformats.org/officeDocument/2006/relationships/slideLayout" Target="../slideLayouts/slideLayout14.xml"/><Relationship Id="rId2" Type="http://schemas.openxmlformats.org/officeDocument/2006/relationships/slideLayout" Target="../slideLayouts/slideLayout15.xml"/><Relationship Id="rId3" Type="http://schemas.openxmlformats.org/officeDocument/2006/relationships/slideLayout" Target="../slideLayouts/slideLayout16.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5" Type="http://schemas.openxmlformats.org/officeDocument/2006/relationships/slideLayout" Target="../slideLayouts/slideLayout28.xml"/><Relationship Id="rId14" Type="http://schemas.openxmlformats.org/officeDocument/2006/relationships/slideLayout" Target="../slideLayouts/slideLayout27.xml"/><Relationship Id="rId17" Type="http://schemas.openxmlformats.org/officeDocument/2006/relationships/slideLayout" Target="../slideLayouts/slideLayout30.xml"/><Relationship Id="rId16" Type="http://schemas.openxmlformats.org/officeDocument/2006/relationships/slideLayout" Target="../slideLayouts/slideLayout29.xml"/><Relationship Id="rId5" Type="http://schemas.openxmlformats.org/officeDocument/2006/relationships/slideLayout" Target="../slideLayouts/slideLayout18.xml"/><Relationship Id="rId19" Type="http://schemas.openxmlformats.org/officeDocument/2006/relationships/theme" Target="../theme/theme3.xml"/><Relationship Id="rId6" Type="http://schemas.openxmlformats.org/officeDocument/2006/relationships/slideLayout" Target="../slideLayouts/slideLayout19.xml"/><Relationship Id="rId18" Type="http://schemas.openxmlformats.org/officeDocument/2006/relationships/slideLayout" Target="../slideLayouts/slideLayout31.xml"/><Relationship Id="rId7" Type="http://schemas.openxmlformats.org/officeDocument/2006/relationships/slideLayout" Target="../slideLayouts/slideLayout20.xml"/><Relationship Id="rId8"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0"/>
              </a:spcBef>
              <a:spcAft>
                <a:spcPts val="0"/>
              </a:spcAft>
              <a:buClr>
                <a:schemeClr val="dk2"/>
              </a:buClr>
              <a:buSzPts val="1400"/>
              <a:buChar char="○"/>
              <a:defRPr>
                <a:solidFill>
                  <a:schemeClr val="dk2"/>
                </a:solidFill>
              </a:defRPr>
            </a:lvl2pPr>
            <a:lvl3pPr indent="-317500" lvl="2" marL="1371600" rtl="0">
              <a:lnSpc>
                <a:spcPct val="115000"/>
              </a:lnSpc>
              <a:spcBef>
                <a:spcPts val="0"/>
              </a:spcBef>
              <a:spcAft>
                <a:spcPts val="0"/>
              </a:spcAft>
              <a:buClr>
                <a:schemeClr val="dk2"/>
              </a:buClr>
              <a:buSzPts val="1400"/>
              <a:buChar char="■"/>
              <a:defRPr>
                <a:solidFill>
                  <a:schemeClr val="dk2"/>
                </a:solidFill>
              </a:defRPr>
            </a:lvl3pPr>
            <a:lvl4pPr indent="-317500" lvl="3" marL="1828800" rtl="0">
              <a:lnSpc>
                <a:spcPct val="115000"/>
              </a:lnSpc>
              <a:spcBef>
                <a:spcPts val="0"/>
              </a:spcBef>
              <a:spcAft>
                <a:spcPts val="0"/>
              </a:spcAft>
              <a:buClr>
                <a:schemeClr val="dk2"/>
              </a:buClr>
              <a:buSzPts val="1400"/>
              <a:buChar char="●"/>
              <a:defRPr>
                <a:solidFill>
                  <a:schemeClr val="dk2"/>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78" name="Shape 78"/>
        <p:cNvGrpSpPr/>
        <p:nvPr/>
      </p:nvGrpSpPr>
      <p:grpSpPr>
        <a:xfrm>
          <a:off x="0" y="0"/>
          <a:ext cx="0" cy="0"/>
          <a:chOff x="0" y="0"/>
          <a:chExt cx="0" cy="0"/>
        </a:xfrm>
      </p:grpSpPr>
      <p:sp>
        <p:nvSpPr>
          <p:cNvPr id="79" name="Google Shape;79;p1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80" name="Google Shape;80;p1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0"/>
              </a:spcBef>
              <a:spcAft>
                <a:spcPts val="0"/>
              </a:spcAft>
              <a:buClr>
                <a:schemeClr val="dk2"/>
              </a:buClr>
              <a:buSzPts val="1400"/>
              <a:buChar char="○"/>
              <a:defRPr>
                <a:solidFill>
                  <a:schemeClr val="dk2"/>
                </a:solidFill>
              </a:defRPr>
            </a:lvl2pPr>
            <a:lvl3pPr indent="-317500" lvl="2" marL="1371600" rtl="0">
              <a:lnSpc>
                <a:spcPct val="115000"/>
              </a:lnSpc>
              <a:spcBef>
                <a:spcPts val="0"/>
              </a:spcBef>
              <a:spcAft>
                <a:spcPts val="0"/>
              </a:spcAft>
              <a:buClr>
                <a:schemeClr val="dk2"/>
              </a:buClr>
              <a:buSzPts val="1400"/>
              <a:buChar char="■"/>
              <a:defRPr>
                <a:solidFill>
                  <a:schemeClr val="dk2"/>
                </a:solidFill>
              </a:defRPr>
            </a:lvl3pPr>
            <a:lvl4pPr indent="-317500" lvl="3" marL="1828800" rtl="0">
              <a:lnSpc>
                <a:spcPct val="115000"/>
              </a:lnSpc>
              <a:spcBef>
                <a:spcPts val="0"/>
              </a:spcBef>
              <a:spcAft>
                <a:spcPts val="0"/>
              </a:spcAft>
              <a:buClr>
                <a:schemeClr val="dk2"/>
              </a:buClr>
              <a:buSzPts val="1400"/>
              <a:buChar char="●"/>
              <a:defRPr>
                <a:solidFill>
                  <a:schemeClr val="dk2"/>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81" name="Google Shape;81;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transition>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xml"/><Relationship Id="rId3" Type="http://schemas.openxmlformats.org/officeDocument/2006/relationships/image" Target="../media/image6.jp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6.xml"/><Relationship Id="rId3" Type="http://schemas.openxmlformats.org/officeDocument/2006/relationships/image" Target="../media/image6.jpg"/><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 Id="rId3" Type="http://schemas.openxmlformats.org/officeDocument/2006/relationships/image" Target="../media/image6.jpg"/><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1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2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image" Target="../media/image1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0.png"/><Relationship Id="rId4" Type="http://schemas.openxmlformats.org/officeDocument/2006/relationships/image" Target="../media/image15.png"/><Relationship Id="rId9" Type="http://schemas.openxmlformats.org/officeDocument/2006/relationships/image" Target="../media/image17.png"/><Relationship Id="rId5" Type="http://schemas.openxmlformats.org/officeDocument/2006/relationships/image" Target="../media/image36.png"/><Relationship Id="rId6" Type="http://schemas.openxmlformats.org/officeDocument/2006/relationships/image" Target="../media/image13.png"/><Relationship Id="rId7" Type="http://schemas.openxmlformats.org/officeDocument/2006/relationships/image" Target="../media/image26.png"/><Relationship Id="rId8" Type="http://schemas.openxmlformats.org/officeDocument/2006/relationships/image" Target="../media/image1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 Id="rId3" Type="http://schemas.openxmlformats.org/officeDocument/2006/relationships/image" Target="../media/image22.png"/><Relationship Id="rId4" Type="http://schemas.openxmlformats.org/officeDocument/2006/relationships/image" Target="../media/image2.png"/></Relationships>
</file>

<file path=ppt/slides/_rels/slide24.xml.rels><?xml version="1.0" encoding="UTF-8" standalone="yes"?><Relationships xmlns="http://schemas.openxmlformats.org/package/2006/relationships"><Relationship Id="rId10" Type="http://schemas.openxmlformats.org/officeDocument/2006/relationships/image" Target="../media/image22.png"/><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3.png"/><Relationship Id="rId4" Type="http://schemas.openxmlformats.org/officeDocument/2006/relationships/image" Target="../media/image34.png"/><Relationship Id="rId9" Type="http://schemas.openxmlformats.org/officeDocument/2006/relationships/image" Target="../media/image2.png"/><Relationship Id="rId5" Type="http://schemas.openxmlformats.org/officeDocument/2006/relationships/image" Target="../media/image24.png"/><Relationship Id="rId6" Type="http://schemas.openxmlformats.org/officeDocument/2006/relationships/image" Target="../media/image35.png"/><Relationship Id="rId7" Type="http://schemas.openxmlformats.org/officeDocument/2006/relationships/image" Target="../media/image18.png"/><Relationship Id="rId8" Type="http://schemas.openxmlformats.org/officeDocument/2006/relationships/image" Target="../media/image3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 Id="rId3" Type="http://schemas.openxmlformats.org/officeDocument/2006/relationships/image" Target="../media/image3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29.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hyperlink" Target="https://outreachmediagroup.com/print-advertising/" TargetMode="External"/><Relationship Id="rId4" Type="http://schemas.openxmlformats.org/officeDocument/2006/relationships/image" Target="../media/image3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31.jpg"/><Relationship Id="rId4" Type="http://schemas.openxmlformats.org/officeDocument/2006/relationships/hyperlink" Target="https://www.statista.com/chart/10713/podcast-listeners-in-the-united-states/"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xml"/><Relationship Id="rId3" Type="http://schemas.openxmlformats.org/officeDocument/2006/relationships/image" Target="../media/image6.jpg"/><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0.xml"/><Relationship Id="rId3" Type="http://schemas.openxmlformats.org/officeDocument/2006/relationships/image" Target="../media/image6.jpg"/><Relationship Id="rId4" Type="http://schemas.openxmlformats.org/officeDocument/2006/relationships/image" Target="../media/image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28.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3.xml"/><Relationship Id="rId3" Type="http://schemas.openxmlformats.org/officeDocument/2006/relationships/image" Target="../media/image6.jp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hyperlink" Target="https://popfactfinder.planning.nyc.gov/#12.25/40.724/-73.9868" TargetMode="External"/><Relationship Id="rId4" Type="http://schemas.openxmlformats.org/officeDocument/2006/relationships/hyperlink" Target="https://data.census.gov/cedsci/table?q=Income%20%28Households,%20Families,%20Individuals%29&amp;g=0500000US36005,36061_0600000US3604710022,3608160323,3608570915&amp;tid=ACSST1Y2019.S1903" TargetMode="External"/><Relationship Id="rId5" Type="http://schemas.openxmlformats.org/officeDocument/2006/relationships/hyperlink" Target="https://ny.curbed.com/2017/6/27/15881706/nyc-richest-neighborhoods-manhattan-brooklyn" TargetMode="External"/><Relationship Id="rId6" Type="http://schemas.openxmlformats.org/officeDocument/2006/relationships/image" Target="../media/image8.png"/><Relationship Id="rId7"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www.nymetroparents.com/special-needs/" TargetMode="External"/><Relationship Id="rId4" Type="http://schemas.openxmlformats.org/officeDocument/2006/relationships/hyperlink" Target="https://www.parentsleague.org/" TargetMode="External"/><Relationship Id="rId5" Type="http://schemas.openxmlformats.org/officeDocument/2006/relationships/hyperlink" Target="https://www.nycitymoms.com/nycmoms/schools"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04" name="Shape 204"/>
        <p:cNvGrpSpPr/>
        <p:nvPr/>
      </p:nvGrpSpPr>
      <p:grpSpPr>
        <a:xfrm>
          <a:off x="0" y="0"/>
          <a:ext cx="0" cy="0"/>
          <a:chOff x="0" y="0"/>
          <a:chExt cx="0" cy="0"/>
        </a:xfrm>
      </p:grpSpPr>
      <p:sp>
        <p:nvSpPr>
          <p:cNvPr id="205" name="Google Shape;205;p34"/>
          <p:cNvSpPr txBox="1"/>
          <p:nvPr>
            <p:ph type="ctrTitle"/>
          </p:nvPr>
        </p:nvSpPr>
        <p:spPr>
          <a:xfrm>
            <a:off x="2281675" y="1697550"/>
            <a:ext cx="5970300" cy="1159800"/>
          </a:xfrm>
          <a:prstGeom prst="rect">
            <a:avLst/>
          </a:prstGeom>
          <a:noFill/>
        </p:spPr>
        <p:txBody>
          <a:bodyPr anchorCtr="0" anchor="ctr" bIns="91425" lIns="91425" spcFirstLastPara="1" rIns="91425" wrap="square" tIns="91425">
            <a:noAutofit/>
          </a:bodyPr>
          <a:lstStyle/>
          <a:p>
            <a:pPr indent="0" lvl="0" marL="0" rtl="0" algn="ctr">
              <a:spcBef>
                <a:spcPts val="0"/>
              </a:spcBef>
              <a:spcAft>
                <a:spcPts val="0"/>
              </a:spcAft>
              <a:buSzPts val="990"/>
              <a:buNone/>
            </a:pPr>
            <a:r>
              <a:rPr b="1" lang="en" sz="3280">
                <a:latin typeface="Roboto Slab"/>
                <a:ea typeface="Roboto Slab"/>
                <a:cs typeface="Roboto Slab"/>
                <a:sym typeface="Roboto Slab"/>
              </a:rPr>
              <a:t>Sankofa Learning Place LLC</a:t>
            </a:r>
            <a:endParaRPr b="1" sz="3280">
              <a:latin typeface="Roboto Slab"/>
              <a:ea typeface="Roboto Slab"/>
              <a:cs typeface="Roboto Slab"/>
              <a:sym typeface="Roboto Slab"/>
            </a:endParaRPr>
          </a:p>
          <a:p>
            <a:pPr indent="0" lvl="0" marL="0" rtl="0" algn="ctr">
              <a:spcBef>
                <a:spcPts val="0"/>
              </a:spcBef>
              <a:spcAft>
                <a:spcPts val="0"/>
              </a:spcAft>
              <a:buSzPts val="990"/>
              <a:buNone/>
            </a:pPr>
            <a:r>
              <a:rPr b="1" lang="en" sz="3280">
                <a:latin typeface="Roboto Slab"/>
                <a:ea typeface="Roboto Slab"/>
                <a:cs typeface="Roboto Slab"/>
                <a:sym typeface="Roboto Slab"/>
              </a:rPr>
              <a:t>Data Analysis</a:t>
            </a:r>
            <a:endParaRPr b="1" sz="3280">
              <a:latin typeface="Roboto Slab"/>
              <a:ea typeface="Roboto Slab"/>
              <a:cs typeface="Roboto Slab"/>
              <a:sym typeface="Roboto Slab"/>
            </a:endParaRPr>
          </a:p>
        </p:txBody>
      </p:sp>
      <p:sp>
        <p:nvSpPr>
          <p:cNvPr id="206" name="Google Shape;206;p34"/>
          <p:cNvSpPr/>
          <p:nvPr/>
        </p:nvSpPr>
        <p:spPr>
          <a:xfrm>
            <a:off x="791275" y="446600"/>
            <a:ext cx="1873800" cy="1891500"/>
          </a:xfrm>
          <a:prstGeom prst="ellipse">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07" name="Google Shape;207;p34"/>
          <p:cNvPicPr preferRelativeResize="0"/>
          <p:nvPr/>
        </p:nvPicPr>
        <p:blipFill rotWithShape="1">
          <a:blip r:embed="rId4">
            <a:alphaModFix/>
          </a:blip>
          <a:srcRect b="29425" l="0" r="0" t="33482"/>
          <a:stretch/>
        </p:blipFill>
        <p:spPr>
          <a:xfrm>
            <a:off x="912876" y="1158650"/>
            <a:ext cx="1707850" cy="6334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43"/>
          <p:cNvSpPr txBox="1"/>
          <p:nvPr>
            <p:ph type="title"/>
          </p:nvPr>
        </p:nvSpPr>
        <p:spPr>
          <a:xfrm>
            <a:off x="1588500" y="557175"/>
            <a:ext cx="5967000" cy="1208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3600">
                <a:latin typeface="Roboto Slab"/>
                <a:ea typeface="Roboto Slab"/>
                <a:cs typeface="Roboto Slab"/>
                <a:sym typeface="Roboto Slab"/>
              </a:rPr>
              <a:t>SpecialEdTutoring.com</a:t>
            </a:r>
            <a:br>
              <a:rPr b="1" lang="en" sz="3600">
                <a:latin typeface="Roboto Slab"/>
                <a:ea typeface="Roboto Slab"/>
                <a:cs typeface="Roboto Slab"/>
                <a:sym typeface="Roboto Slab"/>
              </a:rPr>
            </a:br>
            <a:endParaRPr b="1" sz="3600">
              <a:latin typeface="Roboto Slab"/>
              <a:ea typeface="Roboto Slab"/>
              <a:cs typeface="Roboto Slab"/>
              <a:sym typeface="Roboto Slab"/>
            </a:endParaRPr>
          </a:p>
        </p:txBody>
      </p:sp>
      <p:sp>
        <p:nvSpPr>
          <p:cNvPr id="274" name="Google Shape;274;p43"/>
          <p:cNvSpPr txBox="1"/>
          <p:nvPr>
            <p:ph idx="1" type="body"/>
          </p:nvPr>
        </p:nvSpPr>
        <p:spPr>
          <a:xfrm>
            <a:off x="311775" y="1765875"/>
            <a:ext cx="5854800" cy="3125400"/>
          </a:xfrm>
          <a:prstGeom prst="rect">
            <a:avLst/>
          </a:prstGeom>
        </p:spPr>
        <p:txBody>
          <a:bodyPr anchorCtr="0" anchor="t" bIns="91425" lIns="91425" spcFirstLastPara="1" rIns="91425" wrap="square" tIns="91425">
            <a:noAutofit/>
          </a:bodyPr>
          <a:lstStyle/>
          <a:p>
            <a:pPr indent="0" lvl="0" marL="0" rtl="0" algn="ctr">
              <a:lnSpc>
                <a:spcPct val="95000"/>
              </a:lnSpc>
              <a:spcBef>
                <a:spcPts val="0"/>
              </a:spcBef>
              <a:spcAft>
                <a:spcPts val="0"/>
              </a:spcAft>
              <a:buNone/>
            </a:pPr>
            <a:r>
              <a:rPr b="1" lang="en" sz="1900">
                <a:solidFill>
                  <a:schemeClr val="dk1"/>
                </a:solidFill>
                <a:latin typeface="Roboto"/>
                <a:ea typeface="Roboto"/>
                <a:cs typeface="Roboto"/>
                <a:sym typeface="Roboto"/>
              </a:rPr>
              <a:t>All of the site's tutors have at least a Bachelor's Degree in special education</a:t>
            </a:r>
            <a:r>
              <a:rPr lang="en" sz="1900">
                <a:solidFill>
                  <a:schemeClr val="dk1"/>
                </a:solidFill>
                <a:latin typeface="Roboto"/>
                <a:ea typeface="Roboto"/>
                <a:cs typeface="Roboto"/>
                <a:sym typeface="Roboto"/>
              </a:rPr>
              <a:t> </a:t>
            </a:r>
            <a:endParaRPr sz="1900">
              <a:solidFill>
                <a:schemeClr val="dk1"/>
              </a:solidFill>
              <a:latin typeface="Roboto"/>
              <a:ea typeface="Roboto"/>
              <a:cs typeface="Roboto"/>
              <a:sym typeface="Roboto"/>
            </a:endParaRPr>
          </a:p>
          <a:p>
            <a:pPr indent="-349250" lvl="0" marL="457200" rtl="0" algn="l">
              <a:lnSpc>
                <a:spcPct val="95000"/>
              </a:lnSpc>
              <a:spcBef>
                <a:spcPts val="1200"/>
              </a:spcBef>
              <a:spcAft>
                <a:spcPts val="0"/>
              </a:spcAft>
              <a:buClr>
                <a:schemeClr val="dk1"/>
              </a:buClr>
              <a:buSzPts val="1900"/>
              <a:buFont typeface="Roboto"/>
              <a:buChar char="●"/>
            </a:pPr>
            <a:r>
              <a:rPr lang="en" sz="1900">
                <a:solidFill>
                  <a:schemeClr val="dk1"/>
                </a:solidFill>
                <a:latin typeface="Roboto"/>
                <a:ea typeface="Roboto"/>
                <a:cs typeface="Roboto"/>
                <a:sym typeface="Roboto"/>
              </a:rPr>
              <a:t>Students with special needs require tutors who understand their learning styles. </a:t>
            </a:r>
            <a:endParaRPr sz="1900">
              <a:solidFill>
                <a:schemeClr val="dk1"/>
              </a:solidFill>
              <a:latin typeface="Roboto"/>
              <a:ea typeface="Roboto"/>
              <a:cs typeface="Roboto"/>
              <a:sym typeface="Roboto"/>
            </a:endParaRPr>
          </a:p>
          <a:p>
            <a:pPr indent="-349250" lvl="0" marL="457200" rtl="0" algn="l">
              <a:lnSpc>
                <a:spcPct val="95000"/>
              </a:lnSpc>
              <a:spcBef>
                <a:spcPts val="0"/>
              </a:spcBef>
              <a:spcAft>
                <a:spcPts val="0"/>
              </a:spcAft>
              <a:buClr>
                <a:schemeClr val="dk1"/>
              </a:buClr>
              <a:buSzPts val="1900"/>
              <a:buFont typeface="Roboto"/>
              <a:buChar char="●"/>
            </a:pPr>
            <a:r>
              <a:rPr lang="en" sz="1900">
                <a:solidFill>
                  <a:schemeClr val="dk1"/>
                </a:solidFill>
                <a:latin typeface="Roboto"/>
                <a:ea typeface="Roboto"/>
                <a:cs typeface="Roboto"/>
                <a:sym typeface="Roboto"/>
              </a:rPr>
              <a:t>Tutors find that the students do well with online tutoring because they're in a comfortable and familiar setting (ie, home). </a:t>
            </a:r>
            <a:endParaRPr sz="1900">
              <a:solidFill>
                <a:schemeClr val="dk1"/>
              </a:solidFill>
              <a:latin typeface="Roboto"/>
              <a:ea typeface="Roboto"/>
              <a:cs typeface="Roboto"/>
              <a:sym typeface="Roboto"/>
            </a:endParaRPr>
          </a:p>
          <a:p>
            <a:pPr indent="0" lvl="0" marL="0" rtl="0" algn="l">
              <a:lnSpc>
                <a:spcPct val="95000"/>
              </a:lnSpc>
              <a:spcBef>
                <a:spcPts val="1200"/>
              </a:spcBef>
              <a:spcAft>
                <a:spcPts val="1200"/>
              </a:spcAft>
              <a:buClr>
                <a:schemeClr val="dk1"/>
              </a:buClr>
              <a:buSzPts val="1100"/>
              <a:buFont typeface="Arial"/>
              <a:buNone/>
            </a:pPr>
            <a:r>
              <a:rPr lang="en" sz="1900">
                <a:solidFill>
                  <a:schemeClr val="dk1"/>
                </a:solidFill>
                <a:latin typeface="Roboto"/>
                <a:ea typeface="Roboto"/>
                <a:cs typeface="Roboto"/>
                <a:sym typeface="Roboto"/>
              </a:rPr>
              <a:t>Rates start at $25/hour.</a:t>
            </a:r>
            <a:endParaRPr sz="1900">
              <a:solidFill>
                <a:schemeClr val="dk1"/>
              </a:solidFill>
              <a:latin typeface="Roboto"/>
              <a:ea typeface="Roboto"/>
              <a:cs typeface="Roboto"/>
              <a:sym typeface="Roboto"/>
            </a:endParaRPr>
          </a:p>
        </p:txBody>
      </p:sp>
      <p:pic>
        <p:nvPicPr>
          <p:cNvPr descr="best online tutoring websites   specialedtutoringcom" id="275" name="Google Shape;275;p43" title="Best Online Tutoring Websites - SpecialEdTutoring.com"/>
          <p:cNvPicPr preferRelativeResize="0"/>
          <p:nvPr/>
        </p:nvPicPr>
        <p:blipFill>
          <a:blip r:embed="rId3">
            <a:alphaModFix/>
          </a:blip>
          <a:stretch>
            <a:fillRect/>
          </a:stretch>
        </p:blipFill>
        <p:spPr>
          <a:xfrm>
            <a:off x="6166575" y="1975825"/>
            <a:ext cx="2383525" cy="23835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4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3000">
                <a:latin typeface="Roboto Slab"/>
                <a:ea typeface="Roboto Slab"/>
                <a:cs typeface="Roboto Slab"/>
                <a:sym typeface="Roboto Slab"/>
              </a:rPr>
              <a:t>Competitor Tutoring Pricing:</a:t>
            </a:r>
            <a:endParaRPr b="1" sz="3000">
              <a:latin typeface="Roboto Slab"/>
              <a:ea typeface="Roboto Slab"/>
              <a:cs typeface="Roboto Slab"/>
              <a:sym typeface="Roboto Slab"/>
            </a:endParaRPr>
          </a:p>
        </p:txBody>
      </p:sp>
      <p:sp>
        <p:nvSpPr>
          <p:cNvPr id="281" name="Google Shape;281;p44"/>
          <p:cNvSpPr txBox="1"/>
          <p:nvPr>
            <p:ph idx="1" type="body"/>
          </p:nvPr>
        </p:nvSpPr>
        <p:spPr>
          <a:xfrm>
            <a:off x="311700" y="1152475"/>
            <a:ext cx="8520600" cy="37389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None/>
            </a:pPr>
            <a:r>
              <a:rPr lang="en" sz="2100">
                <a:solidFill>
                  <a:schemeClr val="dk1"/>
                </a:solidFill>
                <a:latin typeface="Roboto"/>
                <a:ea typeface="Roboto"/>
                <a:cs typeface="Roboto"/>
                <a:sym typeface="Roboto"/>
              </a:rPr>
              <a:t>Since 2013, </a:t>
            </a:r>
            <a:r>
              <a:rPr lang="en" sz="2100">
                <a:solidFill>
                  <a:schemeClr val="dk1"/>
                </a:solidFill>
                <a:latin typeface="Roboto"/>
                <a:ea typeface="Roboto"/>
                <a:cs typeface="Roboto"/>
                <a:sym typeface="Roboto"/>
              </a:rPr>
              <a:t>Tutors.com</a:t>
            </a:r>
            <a:r>
              <a:rPr lang="en" sz="2100">
                <a:solidFill>
                  <a:schemeClr val="dk1"/>
                </a:solidFill>
                <a:latin typeface="Roboto"/>
                <a:ea typeface="Roboto"/>
                <a:cs typeface="Roboto"/>
                <a:sym typeface="Roboto"/>
              </a:rPr>
              <a:t> has tracked thousands of cost estimates for every subject. </a:t>
            </a:r>
            <a:endParaRPr sz="2100">
              <a:solidFill>
                <a:schemeClr val="dk1"/>
              </a:solidFill>
              <a:latin typeface="Roboto"/>
              <a:ea typeface="Roboto"/>
              <a:cs typeface="Roboto"/>
              <a:sym typeface="Roboto"/>
            </a:endParaRPr>
          </a:p>
          <a:p>
            <a:pPr indent="0" lvl="0" marL="0" rtl="0" algn="l">
              <a:lnSpc>
                <a:spcPct val="105000"/>
              </a:lnSpc>
              <a:spcBef>
                <a:spcPts val="1200"/>
              </a:spcBef>
              <a:spcAft>
                <a:spcPts val="0"/>
              </a:spcAft>
              <a:buClr>
                <a:schemeClr val="dk1"/>
              </a:buClr>
              <a:buSzPts val="1100"/>
              <a:buFont typeface="Arial"/>
              <a:buNone/>
            </a:pPr>
            <a:r>
              <a:rPr lang="en" sz="2100">
                <a:solidFill>
                  <a:schemeClr val="dk1"/>
                </a:solidFill>
                <a:latin typeface="Roboto"/>
                <a:ea typeface="Roboto"/>
                <a:cs typeface="Roboto"/>
                <a:sym typeface="Roboto"/>
              </a:rPr>
              <a:t>Here are the average tutoring prices in 2021:</a:t>
            </a:r>
            <a:endParaRPr sz="2100">
              <a:solidFill>
                <a:schemeClr val="dk1"/>
              </a:solidFill>
              <a:latin typeface="Roboto"/>
              <a:ea typeface="Roboto"/>
              <a:cs typeface="Roboto"/>
              <a:sym typeface="Roboto"/>
            </a:endParaRPr>
          </a:p>
          <a:p>
            <a:pPr indent="0" lvl="0" marL="0" rtl="0" algn="l">
              <a:lnSpc>
                <a:spcPct val="105000"/>
              </a:lnSpc>
              <a:spcBef>
                <a:spcPts val="1200"/>
              </a:spcBef>
              <a:spcAft>
                <a:spcPts val="0"/>
              </a:spcAft>
              <a:buClr>
                <a:schemeClr val="dk1"/>
              </a:buClr>
              <a:buSzPts val="1100"/>
              <a:buFont typeface="Arial"/>
              <a:buNone/>
            </a:pPr>
            <a:r>
              <a:t/>
            </a:r>
            <a:endParaRPr sz="2100">
              <a:solidFill>
                <a:schemeClr val="dk1"/>
              </a:solidFill>
              <a:latin typeface="Roboto"/>
              <a:ea typeface="Roboto"/>
              <a:cs typeface="Roboto"/>
              <a:sym typeface="Roboto"/>
            </a:endParaRPr>
          </a:p>
          <a:p>
            <a:pPr indent="0" lvl="0" marL="0" rtl="0" algn="l">
              <a:lnSpc>
                <a:spcPct val="105000"/>
              </a:lnSpc>
              <a:spcBef>
                <a:spcPts val="1200"/>
              </a:spcBef>
              <a:spcAft>
                <a:spcPts val="0"/>
              </a:spcAft>
              <a:buClr>
                <a:schemeClr val="dk1"/>
              </a:buClr>
              <a:buSzPts val="1100"/>
              <a:buFont typeface="Arial"/>
              <a:buNone/>
            </a:pPr>
            <a:r>
              <a:t/>
            </a:r>
            <a:endParaRPr sz="2100">
              <a:solidFill>
                <a:schemeClr val="dk1"/>
              </a:solidFill>
              <a:latin typeface="Roboto"/>
              <a:ea typeface="Roboto"/>
              <a:cs typeface="Roboto"/>
              <a:sym typeface="Roboto"/>
            </a:endParaRPr>
          </a:p>
          <a:p>
            <a:pPr indent="0" lvl="0" marL="0" rtl="0" algn="l">
              <a:lnSpc>
                <a:spcPct val="105000"/>
              </a:lnSpc>
              <a:spcBef>
                <a:spcPts val="1200"/>
              </a:spcBef>
              <a:spcAft>
                <a:spcPts val="0"/>
              </a:spcAft>
              <a:buClr>
                <a:schemeClr val="dk1"/>
              </a:buClr>
              <a:buSzPts val="1100"/>
              <a:buFont typeface="Arial"/>
              <a:buNone/>
            </a:pPr>
            <a:r>
              <a:t/>
            </a:r>
            <a:endParaRPr sz="2100">
              <a:solidFill>
                <a:schemeClr val="dk1"/>
              </a:solidFill>
              <a:latin typeface="Roboto"/>
              <a:ea typeface="Roboto"/>
              <a:cs typeface="Roboto"/>
              <a:sym typeface="Roboto"/>
            </a:endParaRPr>
          </a:p>
          <a:p>
            <a:pPr indent="0" lvl="0" marL="0" rtl="0" algn="l">
              <a:lnSpc>
                <a:spcPct val="105000"/>
              </a:lnSpc>
              <a:spcBef>
                <a:spcPts val="1200"/>
              </a:spcBef>
              <a:spcAft>
                <a:spcPts val="0"/>
              </a:spcAft>
              <a:buClr>
                <a:schemeClr val="dk1"/>
              </a:buClr>
              <a:buSzPts val="1100"/>
              <a:buFont typeface="Arial"/>
              <a:buNone/>
            </a:pPr>
            <a:r>
              <a:rPr lang="en" sz="2100">
                <a:solidFill>
                  <a:schemeClr val="dk1"/>
                </a:solidFill>
                <a:latin typeface="Roboto"/>
                <a:ea typeface="Roboto"/>
                <a:cs typeface="Roboto"/>
                <a:sym typeface="Roboto"/>
              </a:rPr>
              <a:t>Sankofa’s price range is higher than average</a:t>
            </a:r>
            <a:r>
              <a:rPr lang="en" sz="2100">
                <a:solidFill>
                  <a:schemeClr val="dk1"/>
                </a:solidFill>
                <a:latin typeface="Roboto"/>
                <a:ea typeface="Roboto"/>
                <a:cs typeface="Roboto"/>
                <a:sym typeface="Roboto"/>
              </a:rPr>
              <a:t> at $60 per one-hour session.</a:t>
            </a:r>
            <a:endParaRPr sz="2100">
              <a:solidFill>
                <a:schemeClr val="dk1"/>
              </a:solidFill>
              <a:latin typeface="Roboto"/>
              <a:ea typeface="Roboto"/>
              <a:cs typeface="Roboto"/>
              <a:sym typeface="Roboto"/>
            </a:endParaRPr>
          </a:p>
          <a:p>
            <a:pPr indent="0" lvl="0" marL="0" rtl="0" algn="l">
              <a:lnSpc>
                <a:spcPct val="105000"/>
              </a:lnSpc>
              <a:spcBef>
                <a:spcPts val="1200"/>
              </a:spcBef>
              <a:spcAft>
                <a:spcPts val="1200"/>
              </a:spcAft>
              <a:buNone/>
            </a:pPr>
            <a:r>
              <a:t/>
            </a:r>
            <a:endParaRPr sz="2100">
              <a:solidFill>
                <a:schemeClr val="dk1"/>
              </a:solidFill>
              <a:latin typeface="Roboto"/>
              <a:ea typeface="Roboto"/>
              <a:cs typeface="Roboto"/>
              <a:sym typeface="Roboto"/>
            </a:endParaRPr>
          </a:p>
        </p:txBody>
      </p:sp>
      <p:pic>
        <p:nvPicPr>
          <p:cNvPr id="282" name="Google Shape;282;p44"/>
          <p:cNvPicPr preferRelativeResize="0"/>
          <p:nvPr/>
        </p:nvPicPr>
        <p:blipFill>
          <a:blip r:embed="rId3">
            <a:alphaModFix/>
          </a:blip>
          <a:stretch>
            <a:fillRect/>
          </a:stretch>
        </p:blipFill>
        <p:spPr>
          <a:xfrm>
            <a:off x="8339029" y="89736"/>
            <a:ext cx="722202" cy="722225"/>
          </a:xfrm>
          <a:prstGeom prst="rect">
            <a:avLst/>
          </a:prstGeom>
          <a:noFill/>
          <a:ln>
            <a:noFill/>
          </a:ln>
        </p:spPr>
      </p:pic>
      <p:graphicFrame>
        <p:nvGraphicFramePr>
          <p:cNvPr id="283" name="Google Shape;283;p44"/>
          <p:cNvGraphicFramePr/>
          <p:nvPr/>
        </p:nvGraphicFramePr>
        <p:xfrm>
          <a:off x="472650" y="2388800"/>
          <a:ext cx="3000000" cy="3000000"/>
        </p:xfrm>
        <a:graphic>
          <a:graphicData uri="http://schemas.openxmlformats.org/drawingml/2006/table">
            <a:tbl>
              <a:tblPr>
                <a:noFill/>
                <a:tableStyleId>{1FC9B610-3BC2-461F-B204-B238ED2BD689}</a:tableStyleId>
              </a:tblPr>
              <a:tblGrid>
                <a:gridCol w="1886850"/>
                <a:gridCol w="1886850"/>
                <a:gridCol w="1886850"/>
                <a:gridCol w="1886850"/>
              </a:tblGrid>
              <a:tr h="987900">
                <a:tc>
                  <a:txBody>
                    <a:bodyPr/>
                    <a:lstStyle/>
                    <a:p>
                      <a:pPr indent="0" lvl="0" marL="0" rtl="0" algn="l">
                        <a:spcBef>
                          <a:spcPts val="0"/>
                        </a:spcBef>
                        <a:spcAft>
                          <a:spcPts val="0"/>
                        </a:spcAft>
                        <a:buNone/>
                      </a:pPr>
                      <a:r>
                        <a:rPr lang="en"/>
                        <a:t>In Person Private Tutoring </a:t>
                      </a:r>
                      <a:endParaRPr/>
                    </a:p>
                  </a:txBody>
                  <a:tcPr marT="91425" marB="91425" marR="91425" marL="91425"/>
                </a:tc>
                <a:tc>
                  <a:txBody>
                    <a:bodyPr/>
                    <a:lstStyle/>
                    <a:p>
                      <a:pPr indent="0" lvl="0" marL="0" rtl="0" algn="l">
                        <a:spcBef>
                          <a:spcPts val="0"/>
                        </a:spcBef>
                        <a:spcAft>
                          <a:spcPts val="0"/>
                        </a:spcAft>
                        <a:buNone/>
                      </a:pPr>
                      <a:r>
                        <a:rPr lang="en"/>
                        <a:t>Online Tutoring </a:t>
                      </a:r>
                      <a:endParaRPr/>
                    </a:p>
                  </a:txBody>
                  <a:tcPr marT="91425" marB="91425" marR="91425" marL="91425"/>
                </a:tc>
                <a:tc>
                  <a:txBody>
                    <a:bodyPr/>
                    <a:lstStyle/>
                    <a:p>
                      <a:pPr indent="0" lvl="0" marL="0" rtl="0" algn="l">
                        <a:spcBef>
                          <a:spcPts val="0"/>
                        </a:spcBef>
                        <a:spcAft>
                          <a:spcPts val="0"/>
                        </a:spcAft>
                        <a:buNone/>
                      </a:pPr>
                      <a:r>
                        <a:rPr lang="en"/>
                        <a:t>SAT and Test Prep</a:t>
                      </a:r>
                      <a:endParaRPr/>
                    </a:p>
                  </a:txBody>
                  <a:tcPr marT="91425" marB="91425" marR="91425" marL="91425"/>
                </a:tc>
                <a:tc>
                  <a:txBody>
                    <a:bodyPr/>
                    <a:lstStyle/>
                    <a:p>
                      <a:pPr indent="0" lvl="0" marL="0" rtl="0" algn="l">
                        <a:spcBef>
                          <a:spcPts val="0"/>
                        </a:spcBef>
                        <a:spcAft>
                          <a:spcPts val="0"/>
                        </a:spcAft>
                        <a:buNone/>
                      </a:pPr>
                      <a:r>
                        <a:rPr lang="en"/>
                        <a:t>Tutoring Centers</a:t>
                      </a:r>
                      <a:endParaRPr/>
                    </a:p>
                  </a:txBody>
                  <a:tcPr marT="91425" marB="91425" marR="91425" marL="91425"/>
                </a:tc>
              </a:tr>
              <a:tr h="631125">
                <a:tc>
                  <a:txBody>
                    <a:bodyPr/>
                    <a:lstStyle/>
                    <a:p>
                      <a:pPr indent="0" lvl="0" marL="0" rtl="0" algn="l">
                        <a:spcBef>
                          <a:spcPts val="0"/>
                        </a:spcBef>
                        <a:spcAft>
                          <a:spcPts val="0"/>
                        </a:spcAft>
                        <a:buNone/>
                      </a:pPr>
                      <a:r>
                        <a:rPr lang="en"/>
                        <a:t>$25 - $80/hr</a:t>
                      </a:r>
                      <a:endParaRPr/>
                    </a:p>
                  </a:txBody>
                  <a:tcPr marT="91425" marB="91425" marR="91425" marL="91425"/>
                </a:tc>
                <a:tc>
                  <a:txBody>
                    <a:bodyPr/>
                    <a:lstStyle/>
                    <a:p>
                      <a:pPr indent="0" lvl="0" marL="0" rtl="0" algn="l">
                        <a:spcBef>
                          <a:spcPts val="0"/>
                        </a:spcBef>
                        <a:spcAft>
                          <a:spcPts val="0"/>
                        </a:spcAft>
                        <a:buNone/>
                      </a:pPr>
                      <a:r>
                        <a:rPr lang="en"/>
                        <a:t>$25 - $50/hr</a:t>
                      </a:r>
                      <a:endParaRPr/>
                    </a:p>
                  </a:txBody>
                  <a:tcPr marT="91425" marB="91425" marR="91425" marL="91425"/>
                </a:tc>
                <a:tc>
                  <a:txBody>
                    <a:bodyPr/>
                    <a:lstStyle/>
                    <a:p>
                      <a:pPr indent="0" lvl="0" marL="0" rtl="0" algn="l">
                        <a:spcBef>
                          <a:spcPts val="0"/>
                        </a:spcBef>
                        <a:spcAft>
                          <a:spcPts val="0"/>
                        </a:spcAft>
                        <a:buNone/>
                      </a:pPr>
                      <a:r>
                        <a:rPr lang="en"/>
                        <a:t>$45 - $100/hr</a:t>
                      </a:r>
                      <a:endParaRPr/>
                    </a:p>
                  </a:txBody>
                  <a:tcPr marT="91425" marB="91425" marR="91425" marL="91425"/>
                </a:tc>
                <a:tc>
                  <a:txBody>
                    <a:bodyPr/>
                    <a:lstStyle/>
                    <a:p>
                      <a:pPr indent="0" lvl="0" marL="0" rtl="0" algn="l">
                        <a:spcBef>
                          <a:spcPts val="0"/>
                        </a:spcBef>
                        <a:spcAft>
                          <a:spcPts val="0"/>
                        </a:spcAft>
                        <a:buNone/>
                      </a:pPr>
                      <a:r>
                        <a:rPr lang="en"/>
                        <a:t>$150 - $200/month</a:t>
                      </a:r>
                      <a:endParaRPr/>
                    </a:p>
                  </a:txBody>
                  <a:tcPr marT="91425" marB="91425" marR="91425" marL="91425"/>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287" name="Shape 287"/>
        <p:cNvGrpSpPr/>
        <p:nvPr/>
      </p:nvGrpSpPr>
      <p:grpSpPr>
        <a:xfrm>
          <a:off x="0" y="0"/>
          <a:ext cx="0" cy="0"/>
          <a:chOff x="0" y="0"/>
          <a:chExt cx="0" cy="0"/>
        </a:xfrm>
      </p:grpSpPr>
      <p:sp>
        <p:nvSpPr>
          <p:cNvPr id="288" name="Google Shape;288;p45"/>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i="1" lang="en">
                <a:latin typeface="Roboto Slab"/>
                <a:ea typeface="Roboto Slab"/>
                <a:cs typeface="Roboto Slab"/>
                <a:sym typeface="Roboto Slab"/>
              </a:rPr>
              <a:t>Learning Pod </a:t>
            </a:r>
            <a:endParaRPr b="1" i="1">
              <a:latin typeface="Roboto Slab"/>
              <a:ea typeface="Roboto Slab"/>
              <a:cs typeface="Roboto Slab"/>
              <a:sym typeface="Roboto Slab"/>
            </a:endParaRPr>
          </a:p>
          <a:p>
            <a:pPr indent="0" lvl="0" marL="0" rtl="0" algn="ctr">
              <a:spcBef>
                <a:spcPts val="0"/>
              </a:spcBef>
              <a:spcAft>
                <a:spcPts val="0"/>
              </a:spcAft>
              <a:buClr>
                <a:schemeClr val="dk1"/>
              </a:buClr>
              <a:buSzPts val="990"/>
              <a:buFont typeface="Arial"/>
              <a:buNone/>
            </a:pPr>
            <a:r>
              <a:rPr b="1" i="1" lang="en">
                <a:latin typeface="Roboto Slab"/>
                <a:ea typeface="Roboto Slab"/>
                <a:cs typeface="Roboto Slab"/>
                <a:sym typeface="Roboto Slab"/>
              </a:rPr>
              <a:t>Competitors</a:t>
            </a:r>
            <a:endParaRPr b="1" i="1">
              <a:latin typeface="Roboto Slab"/>
              <a:ea typeface="Roboto Slab"/>
              <a:cs typeface="Roboto Slab"/>
              <a:sym typeface="Roboto Slab"/>
            </a:endParaRPr>
          </a:p>
          <a:p>
            <a:pPr indent="0" lvl="0" marL="0" rtl="0" algn="ctr">
              <a:spcBef>
                <a:spcPts val="0"/>
              </a:spcBef>
              <a:spcAft>
                <a:spcPts val="0"/>
              </a:spcAft>
              <a:buNone/>
            </a:pPr>
            <a:r>
              <a:t/>
            </a:r>
            <a:endParaRPr b="1" i="1">
              <a:latin typeface="Roboto Slab"/>
              <a:ea typeface="Roboto Slab"/>
              <a:cs typeface="Roboto Slab"/>
              <a:sym typeface="Roboto Slab"/>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46"/>
          <p:cNvSpPr txBox="1"/>
          <p:nvPr>
            <p:ph idx="1" type="body"/>
          </p:nvPr>
        </p:nvSpPr>
        <p:spPr>
          <a:xfrm>
            <a:off x="164825" y="161650"/>
            <a:ext cx="6210000" cy="3509100"/>
          </a:xfrm>
          <a:prstGeom prst="rect">
            <a:avLst/>
          </a:prstGeom>
        </p:spPr>
        <p:txBody>
          <a:bodyPr anchorCtr="0" anchor="t" bIns="91425" lIns="91425" spcFirstLastPara="1" rIns="91425" wrap="square" tIns="91425">
            <a:noAutofit/>
          </a:bodyPr>
          <a:lstStyle/>
          <a:p>
            <a:pPr indent="0" lvl="0" marL="0" rtl="0" algn="ctr">
              <a:lnSpc>
                <a:spcPct val="150000"/>
              </a:lnSpc>
              <a:spcBef>
                <a:spcPts val="0"/>
              </a:spcBef>
              <a:spcAft>
                <a:spcPts val="0"/>
              </a:spcAft>
              <a:buNone/>
            </a:pPr>
            <a:r>
              <a:rPr b="1" lang="en" sz="2500">
                <a:solidFill>
                  <a:srgbClr val="222222"/>
                </a:solidFill>
                <a:latin typeface="Roboto Slab"/>
                <a:ea typeface="Roboto Slab"/>
                <a:cs typeface="Roboto Slab"/>
                <a:sym typeface="Roboto Slab"/>
              </a:rPr>
              <a:t>Parent-led pods:</a:t>
            </a:r>
            <a:r>
              <a:rPr b="1" lang="en" sz="2500">
                <a:solidFill>
                  <a:srgbClr val="222222"/>
                </a:solidFill>
                <a:latin typeface="Roboto"/>
                <a:ea typeface="Roboto"/>
                <a:cs typeface="Roboto"/>
                <a:sym typeface="Roboto"/>
              </a:rPr>
              <a:t> </a:t>
            </a:r>
            <a:endParaRPr b="1" sz="2500">
              <a:solidFill>
                <a:srgbClr val="222222"/>
              </a:solidFill>
              <a:latin typeface="Roboto"/>
              <a:ea typeface="Roboto"/>
              <a:cs typeface="Roboto"/>
              <a:sym typeface="Roboto"/>
            </a:endParaRPr>
          </a:p>
          <a:p>
            <a:pPr indent="-349250" lvl="1" marL="514350" rtl="0" algn="l">
              <a:lnSpc>
                <a:spcPct val="150000"/>
              </a:lnSpc>
              <a:spcBef>
                <a:spcPts val="0"/>
              </a:spcBef>
              <a:spcAft>
                <a:spcPts val="0"/>
              </a:spcAft>
              <a:buClr>
                <a:srgbClr val="222222"/>
              </a:buClr>
              <a:buSzPts val="1900"/>
              <a:buFont typeface="Roboto"/>
              <a:buChar char="○"/>
            </a:pPr>
            <a:r>
              <a:rPr lang="en" sz="1900">
                <a:solidFill>
                  <a:srgbClr val="222222"/>
                </a:solidFill>
                <a:latin typeface="Roboto"/>
                <a:ea typeface="Roboto"/>
                <a:cs typeface="Roboto"/>
                <a:sym typeface="Roboto"/>
              </a:rPr>
              <a:t>A</a:t>
            </a:r>
            <a:r>
              <a:rPr lang="en" sz="1900">
                <a:solidFill>
                  <a:srgbClr val="222222"/>
                </a:solidFill>
                <a:latin typeface="Roboto"/>
                <a:ea typeface="Roboto"/>
                <a:cs typeface="Roboto"/>
                <a:sym typeface="Roboto"/>
              </a:rPr>
              <a:t>ffordable since the teaching is split between community members</a:t>
            </a:r>
            <a:endParaRPr sz="1900">
              <a:solidFill>
                <a:srgbClr val="222222"/>
              </a:solidFill>
              <a:latin typeface="Roboto"/>
              <a:ea typeface="Roboto"/>
              <a:cs typeface="Roboto"/>
              <a:sym typeface="Roboto"/>
            </a:endParaRPr>
          </a:p>
          <a:p>
            <a:pPr indent="-349250" lvl="1" marL="514350" rtl="0" algn="l">
              <a:lnSpc>
                <a:spcPct val="150000"/>
              </a:lnSpc>
              <a:spcBef>
                <a:spcPts val="0"/>
              </a:spcBef>
              <a:spcAft>
                <a:spcPts val="0"/>
              </a:spcAft>
              <a:buClr>
                <a:srgbClr val="222222"/>
              </a:buClr>
              <a:buSzPts val="1900"/>
              <a:buFont typeface="Roboto"/>
              <a:buChar char="○"/>
            </a:pPr>
            <a:r>
              <a:rPr lang="en" sz="1900">
                <a:solidFill>
                  <a:srgbClr val="222222"/>
                </a:solidFill>
                <a:latin typeface="Roboto"/>
                <a:ea typeface="Roboto"/>
                <a:cs typeface="Roboto"/>
                <a:sym typeface="Roboto"/>
              </a:rPr>
              <a:t>Parent-oriented curriculums like “Blossom and Root” make it possible for parents to create a rich learning experience for pod kids at home, without the need for an expensive investment into an official program or teacher.</a:t>
            </a:r>
            <a:endParaRPr sz="1900">
              <a:solidFill>
                <a:srgbClr val="222222"/>
              </a:solidFill>
              <a:latin typeface="Roboto"/>
              <a:ea typeface="Roboto"/>
              <a:cs typeface="Roboto"/>
              <a:sym typeface="Roboto"/>
            </a:endParaRPr>
          </a:p>
          <a:p>
            <a:pPr indent="0" lvl="0" marL="457200" rtl="0" algn="l">
              <a:lnSpc>
                <a:spcPct val="150000"/>
              </a:lnSpc>
              <a:spcBef>
                <a:spcPts val="0"/>
              </a:spcBef>
              <a:spcAft>
                <a:spcPts val="0"/>
              </a:spcAft>
              <a:buNone/>
            </a:pPr>
            <a:r>
              <a:rPr lang="en" sz="1900">
                <a:solidFill>
                  <a:srgbClr val="222222"/>
                </a:solidFill>
                <a:latin typeface="Roboto"/>
                <a:ea typeface="Roboto"/>
                <a:cs typeface="Roboto"/>
                <a:sym typeface="Roboto"/>
              </a:rPr>
              <a:t> </a:t>
            </a:r>
            <a:endParaRPr sz="1900">
              <a:solidFill>
                <a:srgbClr val="222222"/>
              </a:solidFill>
              <a:latin typeface="Roboto"/>
              <a:ea typeface="Roboto"/>
              <a:cs typeface="Roboto"/>
              <a:sym typeface="Roboto"/>
            </a:endParaRPr>
          </a:p>
          <a:p>
            <a:pPr indent="0" lvl="0" marL="457200" rtl="0" algn="l">
              <a:lnSpc>
                <a:spcPct val="150000"/>
              </a:lnSpc>
              <a:spcBef>
                <a:spcPts val="0"/>
              </a:spcBef>
              <a:spcAft>
                <a:spcPts val="0"/>
              </a:spcAft>
              <a:buNone/>
            </a:pPr>
            <a:r>
              <a:t/>
            </a:r>
            <a:endParaRPr sz="1900">
              <a:solidFill>
                <a:srgbClr val="222222"/>
              </a:solidFill>
              <a:latin typeface="Roboto"/>
              <a:ea typeface="Roboto"/>
              <a:cs typeface="Roboto"/>
              <a:sym typeface="Roboto"/>
            </a:endParaRPr>
          </a:p>
          <a:p>
            <a:pPr indent="0" lvl="0" marL="0" rtl="0" algn="l">
              <a:lnSpc>
                <a:spcPct val="150000"/>
              </a:lnSpc>
              <a:spcBef>
                <a:spcPts val="0"/>
              </a:spcBef>
              <a:spcAft>
                <a:spcPts val="0"/>
              </a:spcAft>
              <a:buNone/>
            </a:pPr>
            <a:r>
              <a:t/>
            </a:r>
            <a:endParaRPr sz="1900">
              <a:solidFill>
                <a:srgbClr val="222222"/>
              </a:solidFill>
              <a:latin typeface="Roboto"/>
              <a:ea typeface="Roboto"/>
              <a:cs typeface="Roboto"/>
              <a:sym typeface="Roboto"/>
            </a:endParaRPr>
          </a:p>
          <a:p>
            <a:pPr indent="0" lvl="0" marL="0" rtl="0" algn="l">
              <a:lnSpc>
                <a:spcPct val="150000"/>
              </a:lnSpc>
              <a:spcBef>
                <a:spcPts val="0"/>
              </a:spcBef>
              <a:spcAft>
                <a:spcPts val="0"/>
              </a:spcAft>
              <a:buNone/>
            </a:pPr>
            <a:r>
              <a:t/>
            </a:r>
            <a:endParaRPr sz="1900">
              <a:solidFill>
                <a:srgbClr val="222222"/>
              </a:solidFill>
              <a:latin typeface="Roboto"/>
              <a:ea typeface="Roboto"/>
              <a:cs typeface="Roboto"/>
              <a:sym typeface="Roboto"/>
            </a:endParaRPr>
          </a:p>
        </p:txBody>
      </p:sp>
      <p:pic>
        <p:nvPicPr>
          <p:cNvPr id="294" name="Google Shape;294;p46"/>
          <p:cNvPicPr preferRelativeResize="0"/>
          <p:nvPr/>
        </p:nvPicPr>
        <p:blipFill>
          <a:blip r:embed="rId3">
            <a:alphaModFix/>
          </a:blip>
          <a:stretch>
            <a:fillRect/>
          </a:stretch>
        </p:blipFill>
        <p:spPr>
          <a:xfrm>
            <a:off x="6219100" y="804700"/>
            <a:ext cx="2660250" cy="2660250"/>
          </a:xfrm>
          <a:prstGeom prst="rect">
            <a:avLst/>
          </a:prstGeom>
          <a:noFill/>
          <a:ln>
            <a:noFill/>
          </a:ln>
        </p:spPr>
      </p:pic>
      <p:sp>
        <p:nvSpPr>
          <p:cNvPr id="295" name="Google Shape;295;p46"/>
          <p:cNvSpPr txBox="1"/>
          <p:nvPr/>
        </p:nvSpPr>
        <p:spPr>
          <a:xfrm>
            <a:off x="164825" y="3789000"/>
            <a:ext cx="8376900" cy="1354500"/>
          </a:xfrm>
          <a:prstGeom prst="rect">
            <a:avLst/>
          </a:prstGeom>
          <a:noFill/>
          <a:ln>
            <a:noFill/>
          </a:ln>
        </p:spPr>
        <p:txBody>
          <a:bodyPr anchorCtr="0" anchor="t" bIns="91425" lIns="91425" spcFirstLastPara="1" rIns="91425" wrap="square" tIns="91425">
            <a:spAutoFit/>
          </a:bodyPr>
          <a:lstStyle/>
          <a:p>
            <a:pPr indent="-349250" lvl="1" marL="514350" rtl="0" algn="l">
              <a:lnSpc>
                <a:spcPct val="150000"/>
              </a:lnSpc>
              <a:spcBef>
                <a:spcPts val="0"/>
              </a:spcBef>
              <a:spcAft>
                <a:spcPts val="0"/>
              </a:spcAft>
              <a:buClr>
                <a:srgbClr val="222222"/>
              </a:buClr>
              <a:buSzPts val="1900"/>
              <a:buFont typeface="Roboto"/>
              <a:buChar char="○"/>
            </a:pPr>
            <a:r>
              <a:rPr lang="en" sz="1900">
                <a:solidFill>
                  <a:srgbClr val="222222"/>
                </a:solidFill>
                <a:latin typeface="Roboto"/>
                <a:ea typeface="Roboto"/>
                <a:cs typeface="Roboto"/>
                <a:sym typeface="Roboto"/>
              </a:rPr>
              <a:t>The New York Public Library’s free online tutoring through Brainfuse can be used every day 2 - 11 p.m to assist kids who are learning together in a pod.</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47"/>
          <p:cNvSpPr txBox="1"/>
          <p:nvPr>
            <p:ph idx="1" type="body"/>
          </p:nvPr>
        </p:nvSpPr>
        <p:spPr>
          <a:xfrm>
            <a:off x="215275" y="691925"/>
            <a:ext cx="8394900" cy="3391200"/>
          </a:xfrm>
          <a:prstGeom prst="rect">
            <a:avLst/>
          </a:prstGeom>
        </p:spPr>
        <p:txBody>
          <a:bodyPr anchorCtr="0" anchor="t" bIns="91425" lIns="91425" spcFirstLastPara="1" rIns="91425" wrap="square" tIns="91425">
            <a:noAutofit/>
          </a:bodyPr>
          <a:lstStyle/>
          <a:p>
            <a:pPr indent="0" lvl="0" marL="0" rtl="0" algn="ctr">
              <a:lnSpc>
                <a:spcPct val="150000"/>
              </a:lnSpc>
              <a:spcBef>
                <a:spcPts val="0"/>
              </a:spcBef>
              <a:spcAft>
                <a:spcPts val="0"/>
              </a:spcAft>
              <a:buNone/>
            </a:pPr>
            <a:r>
              <a:rPr b="1" lang="en" sz="2500">
                <a:solidFill>
                  <a:srgbClr val="222222"/>
                </a:solidFill>
                <a:latin typeface="Roboto"/>
                <a:ea typeface="Roboto"/>
                <a:cs typeface="Roboto"/>
                <a:sym typeface="Roboto"/>
              </a:rPr>
              <a:t>Free and affordable live virtual classes</a:t>
            </a:r>
            <a:endParaRPr b="1" sz="2500">
              <a:solidFill>
                <a:srgbClr val="222222"/>
              </a:solidFill>
              <a:latin typeface="Roboto"/>
              <a:ea typeface="Roboto"/>
              <a:cs typeface="Roboto"/>
              <a:sym typeface="Roboto"/>
            </a:endParaRPr>
          </a:p>
          <a:p>
            <a:pPr indent="-361950" lvl="1" marL="628650" rtl="0" algn="l">
              <a:lnSpc>
                <a:spcPct val="150000"/>
              </a:lnSpc>
              <a:spcBef>
                <a:spcPts val="0"/>
              </a:spcBef>
              <a:spcAft>
                <a:spcPts val="0"/>
              </a:spcAft>
              <a:buClr>
                <a:srgbClr val="222222"/>
              </a:buClr>
              <a:buSzPts val="2100"/>
              <a:buFont typeface="Roboto"/>
              <a:buChar char="○"/>
            </a:pPr>
            <a:r>
              <a:rPr lang="en" sz="2100">
                <a:solidFill>
                  <a:srgbClr val="222222"/>
                </a:solidFill>
                <a:latin typeface="Roboto"/>
                <a:ea typeface="Roboto"/>
                <a:cs typeface="Roboto"/>
                <a:sym typeface="Roboto"/>
              </a:rPr>
              <a:t>Take this idea a step further with live instruction - perfect for pods</a:t>
            </a:r>
            <a:endParaRPr sz="2100">
              <a:solidFill>
                <a:srgbClr val="222222"/>
              </a:solidFill>
              <a:latin typeface="Roboto"/>
              <a:ea typeface="Roboto"/>
              <a:cs typeface="Roboto"/>
              <a:sym typeface="Roboto"/>
            </a:endParaRPr>
          </a:p>
          <a:p>
            <a:pPr indent="-361950" lvl="1" marL="628650" rtl="0" algn="l">
              <a:lnSpc>
                <a:spcPct val="150000"/>
              </a:lnSpc>
              <a:spcBef>
                <a:spcPts val="0"/>
              </a:spcBef>
              <a:spcAft>
                <a:spcPts val="0"/>
              </a:spcAft>
              <a:buClr>
                <a:srgbClr val="222222"/>
              </a:buClr>
              <a:buSzPts val="2100"/>
              <a:buFont typeface="Roboto"/>
              <a:buChar char="○"/>
            </a:pPr>
            <a:r>
              <a:rPr lang="en" sz="2100">
                <a:solidFill>
                  <a:srgbClr val="222222"/>
                </a:solidFill>
                <a:latin typeface="Roboto"/>
                <a:ea typeface="Roboto"/>
                <a:cs typeface="Roboto"/>
                <a:sym typeface="Roboto"/>
              </a:rPr>
              <a:t>The 92Y has virtual lessons on everything from hip-hop and tap dancing to science and art. </a:t>
            </a:r>
            <a:endParaRPr sz="2100">
              <a:solidFill>
                <a:srgbClr val="222222"/>
              </a:solidFill>
              <a:latin typeface="Roboto"/>
              <a:ea typeface="Roboto"/>
              <a:cs typeface="Roboto"/>
              <a:sym typeface="Roboto"/>
            </a:endParaRPr>
          </a:p>
          <a:p>
            <a:pPr indent="-361950" lvl="1" marL="628650" rtl="0" algn="l">
              <a:lnSpc>
                <a:spcPct val="150000"/>
              </a:lnSpc>
              <a:spcBef>
                <a:spcPts val="0"/>
              </a:spcBef>
              <a:spcAft>
                <a:spcPts val="0"/>
              </a:spcAft>
              <a:buClr>
                <a:srgbClr val="222222"/>
              </a:buClr>
              <a:buSzPts val="2100"/>
              <a:buFont typeface="Roboto"/>
              <a:buChar char="○"/>
            </a:pPr>
            <a:r>
              <a:rPr lang="en" sz="2100">
                <a:solidFill>
                  <a:srgbClr val="222222"/>
                </a:solidFill>
                <a:latin typeface="Roboto"/>
                <a:ea typeface="Roboto"/>
                <a:cs typeface="Roboto"/>
                <a:sym typeface="Roboto"/>
              </a:rPr>
              <a:t>Varsity Tutors also hosts live virtual classes, some of which are fairly affordable</a:t>
            </a:r>
            <a:endParaRPr sz="2100">
              <a:solidFill>
                <a:srgbClr val="222222"/>
              </a:solidFill>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48"/>
          <p:cNvSpPr txBox="1"/>
          <p:nvPr>
            <p:ph type="title"/>
          </p:nvPr>
        </p:nvSpPr>
        <p:spPr>
          <a:xfrm>
            <a:off x="311700" y="29087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3020">
                <a:latin typeface="Roboto Slab"/>
                <a:ea typeface="Roboto Slab"/>
                <a:cs typeface="Roboto Slab"/>
                <a:sym typeface="Roboto Slab"/>
              </a:rPr>
              <a:t>Recommendations for improvement for </a:t>
            </a:r>
            <a:endParaRPr b="1" sz="3020">
              <a:latin typeface="Roboto Slab"/>
              <a:ea typeface="Roboto Slab"/>
              <a:cs typeface="Roboto Slab"/>
              <a:sym typeface="Roboto Slab"/>
            </a:endParaRPr>
          </a:p>
          <a:p>
            <a:pPr indent="0" lvl="0" marL="0" rtl="0" algn="ctr">
              <a:spcBef>
                <a:spcPts val="0"/>
              </a:spcBef>
              <a:spcAft>
                <a:spcPts val="0"/>
              </a:spcAft>
              <a:buSzPts val="990"/>
              <a:buNone/>
            </a:pPr>
            <a:r>
              <a:rPr b="1" lang="en" sz="3020">
                <a:latin typeface="Roboto Slab"/>
                <a:ea typeface="Roboto Slab"/>
                <a:cs typeface="Roboto Slab"/>
                <a:sym typeface="Roboto Slab"/>
              </a:rPr>
              <a:t>private tutoring &amp; learning pods</a:t>
            </a:r>
            <a:endParaRPr b="1" sz="3020">
              <a:latin typeface="Roboto Slab"/>
              <a:ea typeface="Roboto Slab"/>
              <a:cs typeface="Roboto Slab"/>
              <a:sym typeface="Roboto Slab"/>
            </a:endParaRPr>
          </a:p>
        </p:txBody>
      </p:sp>
      <p:sp>
        <p:nvSpPr>
          <p:cNvPr id="306" name="Google Shape;306;p48"/>
          <p:cNvSpPr txBox="1"/>
          <p:nvPr>
            <p:ph idx="1" type="body"/>
          </p:nvPr>
        </p:nvSpPr>
        <p:spPr>
          <a:xfrm>
            <a:off x="311700" y="1481950"/>
            <a:ext cx="4797300" cy="339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700">
                <a:solidFill>
                  <a:schemeClr val="dk1"/>
                </a:solidFill>
                <a:latin typeface="Roboto"/>
                <a:ea typeface="Roboto"/>
                <a:cs typeface="Roboto"/>
                <a:sym typeface="Roboto"/>
              </a:rPr>
              <a:t>Private Tutoring</a:t>
            </a:r>
            <a:endParaRPr b="1" sz="1700">
              <a:solidFill>
                <a:schemeClr val="dk1"/>
              </a:solidFill>
              <a:latin typeface="Roboto"/>
              <a:ea typeface="Roboto"/>
              <a:cs typeface="Roboto"/>
              <a:sym typeface="Roboto"/>
            </a:endParaRPr>
          </a:p>
          <a:p>
            <a:pPr indent="-336550" lvl="0" marL="457200" rtl="0" algn="l">
              <a:spcBef>
                <a:spcPts val="0"/>
              </a:spcBef>
              <a:spcAft>
                <a:spcPts val="0"/>
              </a:spcAft>
              <a:buClr>
                <a:schemeClr val="dk1"/>
              </a:buClr>
              <a:buSzPts val="1700"/>
              <a:buFont typeface="Roboto"/>
              <a:buChar char="●"/>
            </a:pPr>
            <a:r>
              <a:rPr lang="en" sz="1700">
                <a:solidFill>
                  <a:schemeClr val="dk1"/>
                </a:solidFill>
                <a:latin typeface="Roboto"/>
                <a:ea typeface="Roboto"/>
                <a:cs typeface="Roboto"/>
                <a:sym typeface="Roboto"/>
              </a:rPr>
              <a:t>Focus on the parents of any age that want 1-on-1 help for their kids AND can afford it.</a:t>
            </a:r>
            <a:endParaRPr sz="1700">
              <a:solidFill>
                <a:schemeClr val="dk1"/>
              </a:solidFill>
              <a:latin typeface="Roboto"/>
              <a:ea typeface="Roboto"/>
              <a:cs typeface="Roboto"/>
              <a:sym typeface="Roboto"/>
            </a:endParaRPr>
          </a:p>
          <a:p>
            <a:pPr indent="0" lvl="0" marL="0" rtl="0" algn="l">
              <a:spcBef>
                <a:spcPts val="0"/>
              </a:spcBef>
              <a:spcAft>
                <a:spcPts val="0"/>
              </a:spcAft>
              <a:buNone/>
            </a:pPr>
            <a:r>
              <a:rPr b="1" lang="en" sz="1700">
                <a:solidFill>
                  <a:schemeClr val="dk1"/>
                </a:solidFill>
                <a:latin typeface="Roboto"/>
                <a:ea typeface="Roboto"/>
                <a:cs typeface="Roboto"/>
                <a:sym typeface="Roboto"/>
              </a:rPr>
              <a:t>Learning Pods</a:t>
            </a:r>
            <a:endParaRPr b="1" sz="1700">
              <a:solidFill>
                <a:schemeClr val="dk1"/>
              </a:solidFill>
              <a:latin typeface="Roboto"/>
              <a:ea typeface="Roboto"/>
              <a:cs typeface="Roboto"/>
              <a:sym typeface="Roboto"/>
            </a:endParaRPr>
          </a:p>
          <a:p>
            <a:pPr indent="-336550" lvl="0" marL="457200" rtl="0" algn="l">
              <a:spcBef>
                <a:spcPts val="0"/>
              </a:spcBef>
              <a:spcAft>
                <a:spcPts val="0"/>
              </a:spcAft>
              <a:buClr>
                <a:schemeClr val="dk1"/>
              </a:buClr>
              <a:buSzPts val="1700"/>
              <a:buFont typeface="Roboto"/>
              <a:buChar char="●"/>
            </a:pPr>
            <a:r>
              <a:rPr lang="en" sz="1700">
                <a:solidFill>
                  <a:schemeClr val="dk1"/>
                </a:solidFill>
                <a:latin typeface="Roboto"/>
                <a:ea typeface="Roboto"/>
                <a:cs typeface="Roboto"/>
                <a:sym typeface="Roboto"/>
              </a:rPr>
              <a:t>Focus on the parents of younger students.</a:t>
            </a:r>
            <a:endParaRPr sz="1700">
              <a:solidFill>
                <a:schemeClr val="dk1"/>
              </a:solidFill>
              <a:latin typeface="Roboto"/>
              <a:ea typeface="Roboto"/>
              <a:cs typeface="Roboto"/>
              <a:sym typeface="Roboto"/>
            </a:endParaRPr>
          </a:p>
          <a:p>
            <a:pPr indent="-336550" lvl="0" marL="457200" rtl="0" algn="l">
              <a:spcBef>
                <a:spcPts val="0"/>
              </a:spcBef>
              <a:spcAft>
                <a:spcPts val="0"/>
              </a:spcAft>
              <a:buClr>
                <a:schemeClr val="dk1"/>
              </a:buClr>
              <a:buSzPts val="1700"/>
              <a:buFont typeface="Roboto"/>
              <a:buChar char="●"/>
            </a:pPr>
            <a:r>
              <a:rPr lang="en" sz="1700">
                <a:solidFill>
                  <a:schemeClr val="dk1"/>
                </a:solidFill>
                <a:latin typeface="Roboto"/>
                <a:ea typeface="Roboto"/>
                <a:cs typeface="Roboto"/>
                <a:sym typeface="Roboto"/>
              </a:rPr>
              <a:t>Focus on parents of students who can benefit from time with groups of their peers.</a:t>
            </a:r>
            <a:endParaRPr sz="1700">
              <a:solidFill>
                <a:schemeClr val="dk1"/>
              </a:solidFill>
              <a:latin typeface="Roboto"/>
              <a:ea typeface="Roboto"/>
              <a:cs typeface="Roboto"/>
              <a:sym typeface="Roboto"/>
            </a:endParaRPr>
          </a:p>
          <a:p>
            <a:pPr indent="-336550" lvl="0" marL="457200" rtl="0" algn="l">
              <a:spcBef>
                <a:spcPts val="0"/>
              </a:spcBef>
              <a:spcAft>
                <a:spcPts val="0"/>
              </a:spcAft>
              <a:buClr>
                <a:schemeClr val="dk1"/>
              </a:buClr>
              <a:buSzPts val="1700"/>
              <a:buFont typeface="Roboto"/>
              <a:buChar char="●"/>
            </a:pPr>
            <a:r>
              <a:rPr lang="en" sz="1700">
                <a:solidFill>
                  <a:schemeClr val="dk1"/>
                </a:solidFill>
                <a:latin typeface="Roboto"/>
                <a:ea typeface="Roboto"/>
                <a:cs typeface="Roboto"/>
                <a:sym typeface="Roboto"/>
              </a:rPr>
              <a:t>Focus on parents who may want a more economic option.</a:t>
            </a:r>
            <a:endParaRPr sz="1700">
              <a:solidFill>
                <a:schemeClr val="dk1"/>
              </a:solidFill>
              <a:latin typeface="Roboto"/>
              <a:ea typeface="Roboto"/>
              <a:cs typeface="Roboto"/>
              <a:sym typeface="Roboto"/>
            </a:endParaRPr>
          </a:p>
        </p:txBody>
      </p:sp>
      <p:sp>
        <p:nvSpPr>
          <p:cNvPr id="307" name="Google Shape;307;p48"/>
          <p:cNvSpPr txBox="1"/>
          <p:nvPr/>
        </p:nvSpPr>
        <p:spPr>
          <a:xfrm>
            <a:off x="4963225" y="1481950"/>
            <a:ext cx="4111500" cy="3601800"/>
          </a:xfrm>
          <a:prstGeom prst="rect">
            <a:avLst/>
          </a:prstGeom>
          <a:noFill/>
          <a:ln>
            <a:noFill/>
          </a:ln>
        </p:spPr>
        <p:txBody>
          <a:bodyPr anchorCtr="0" anchor="t" bIns="91425" lIns="91425" spcFirstLastPara="1" rIns="91425" wrap="square" tIns="91425">
            <a:spAutoFit/>
          </a:bodyPr>
          <a:lstStyle/>
          <a:p>
            <a:pPr indent="0" lvl="0" marL="457200" rtl="0" algn="l">
              <a:lnSpc>
                <a:spcPct val="150000"/>
              </a:lnSpc>
              <a:spcBef>
                <a:spcPts val="0"/>
              </a:spcBef>
              <a:spcAft>
                <a:spcPts val="0"/>
              </a:spcAft>
              <a:buNone/>
            </a:pPr>
            <a:r>
              <a:rPr b="1" lang="en" sz="1700">
                <a:solidFill>
                  <a:schemeClr val="dk1"/>
                </a:solidFill>
                <a:latin typeface="Roboto"/>
                <a:ea typeface="Roboto"/>
                <a:cs typeface="Roboto"/>
                <a:sym typeface="Roboto"/>
              </a:rPr>
              <a:t>Customer Retention</a:t>
            </a:r>
            <a:endParaRPr b="1" sz="1700">
              <a:solidFill>
                <a:schemeClr val="dk1"/>
              </a:solidFill>
              <a:latin typeface="Roboto"/>
              <a:ea typeface="Roboto"/>
              <a:cs typeface="Roboto"/>
              <a:sym typeface="Roboto"/>
            </a:endParaRPr>
          </a:p>
          <a:p>
            <a:pPr indent="-336550" lvl="1" marL="914400" rtl="0" algn="l">
              <a:lnSpc>
                <a:spcPct val="150000"/>
              </a:lnSpc>
              <a:spcBef>
                <a:spcPts val="0"/>
              </a:spcBef>
              <a:spcAft>
                <a:spcPts val="0"/>
              </a:spcAft>
              <a:buClr>
                <a:schemeClr val="dk1"/>
              </a:buClr>
              <a:buSzPts val="1700"/>
              <a:buFont typeface="Roboto"/>
              <a:buChar char="○"/>
            </a:pPr>
            <a:r>
              <a:rPr lang="en" sz="1700">
                <a:solidFill>
                  <a:schemeClr val="dk1"/>
                </a:solidFill>
                <a:latin typeface="Roboto"/>
                <a:ea typeface="Roboto"/>
                <a:cs typeface="Roboto"/>
                <a:sym typeface="Roboto"/>
              </a:rPr>
              <a:t>Knowing her clientele</a:t>
            </a:r>
            <a:endParaRPr sz="1700">
              <a:solidFill>
                <a:schemeClr val="dk1"/>
              </a:solidFill>
              <a:latin typeface="Roboto"/>
              <a:ea typeface="Roboto"/>
              <a:cs typeface="Roboto"/>
              <a:sym typeface="Roboto"/>
            </a:endParaRPr>
          </a:p>
          <a:p>
            <a:pPr indent="-336550" lvl="1" marL="914400" rtl="0" algn="l">
              <a:lnSpc>
                <a:spcPct val="150000"/>
              </a:lnSpc>
              <a:spcBef>
                <a:spcPts val="0"/>
              </a:spcBef>
              <a:spcAft>
                <a:spcPts val="0"/>
              </a:spcAft>
              <a:buClr>
                <a:schemeClr val="dk1"/>
              </a:buClr>
              <a:buSzPts val="1700"/>
              <a:buFont typeface="Roboto"/>
              <a:buChar char="○"/>
            </a:pPr>
            <a:r>
              <a:rPr lang="en" sz="1700">
                <a:solidFill>
                  <a:schemeClr val="dk1"/>
                </a:solidFill>
                <a:latin typeface="Roboto"/>
                <a:ea typeface="Roboto"/>
                <a:cs typeface="Roboto"/>
                <a:sym typeface="Roboto"/>
              </a:rPr>
              <a:t>Entry &amp; Exit surveys</a:t>
            </a:r>
            <a:endParaRPr sz="1700">
              <a:solidFill>
                <a:schemeClr val="dk1"/>
              </a:solidFill>
              <a:latin typeface="Roboto"/>
              <a:ea typeface="Roboto"/>
              <a:cs typeface="Roboto"/>
              <a:sym typeface="Roboto"/>
            </a:endParaRPr>
          </a:p>
          <a:p>
            <a:pPr indent="0" lvl="0" marL="457200" rtl="0" algn="l">
              <a:lnSpc>
                <a:spcPct val="150000"/>
              </a:lnSpc>
              <a:spcBef>
                <a:spcPts val="0"/>
              </a:spcBef>
              <a:spcAft>
                <a:spcPts val="0"/>
              </a:spcAft>
              <a:buNone/>
            </a:pPr>
            <a:r>
              <a:rPr b="1" lang="en" sz="1700">
                <a:solidFill>
                  <a:schemeClr val="dk1"/>
                </a:solidFill>
                <a:latin typeface="Roboto"/>
                <a:ea typeface="Roboto"/>
                <a:cs typeface="Roboto"/>
                <a:sym typeface="Roboto"/>
              </a:rPr>
              <a:t>Educational Inclusion</a:t>
            </a:r>
            <a:endParaRPr b="1" sz="1700">
              <a:solidFill>
                <a:schemeClr val="dk1"/>
              </a:solidFill>
              <a:latin typeface="Roboto"/>
              <a:ea typeface="Roboto"/>
              <a:cs typeface="Roboto"/>
              <a:sym typeface="Roboto"/>
            </a:endParaRPr>
          </a:p>
          <a:p>
            <a:pPr indent="-323850" lvl="1" marL="914400" rtl="0" algn="l">
              <a:lnSpc>
                <a:spcPct val="150000"/>
              </a:lnSpc>
              <a:spcBef>
                <a:spcPts val="0"/>
              </a:spcBef>
              <a:spcAft>
                <a:spcPts val="0"/>
              </a:spcAft>
              <a:buClr>
                <a:schemeClr val="dk1"/>
              </a:buClr>
              <a:buSzPts val="1500"/>
              <a:buFont typeface="Roboto"/>
              <a:buChar char="○"/>
            </a:pPr>
            <a:r>
              <a:rPr lang="en" sz="1700">
                <a:solidFill>
                  <a:schemeClr val="dk1"/>
                </a:solidFill>
                <a:latin typeface="Roboto"/>
                <a:ea typeface="Roboto"/>
                <a:cs typeface="Roboto"/>
                <a:sym typeface="Roboto"/>
              </a:rPr>
              <a:t>SAT/ACT Test Prep</a:t>
            </a:r>
            <a:endParaRPr sz="1700">
              <a:solidFill>
                <a:schemeClr val="dk1"/>
              </a:solidFill>
              <a:latin typeface="Roboto"/>
              <a:ea typeface="Roboto"/>
              <a:cs typeface="Roboto"/>
              <a:sym typeface="Roboto"/>
            </a:endParaRPr>
          </a:p>
          <a:p>
            <a:pPr indent="-323850" lvl="1" marL="914400" rtl="0" algn="l">
              <a:lnSpc>
                <a:spcPct val="150000"/>
              </a:lnSpc>
              <a:spcBef>
                <a:spcPts val="0"/>
              </a:spcBef>
              <a:spcAft>
                <a:spcPts val="0"/>
              </a:spcAft>
              <a:buClr>
                <a:schemeClr val="dk1"/>
              </a:buClr>
              <a:buSzPts val="1500"/>
              <a:buFont typeface="Roboto"/>
              <a:buChar char="○"/>
            </a:pPr>
            <a:r>
              <a:rPr lang="en" sz="1700">
                <a:solidFill>
                  <a:schemeClr val="dk1"/>
                </a:solidFill>
                <a:latin typeface="Roboto"/>
                <a:ea typeface="Roboto"/>
                <a:cs typeface="Roboto"/>
                <a:sym typeface="Roboto"/>
              </a:rPr>
              <a:t>College Prep Courses</a:t>
            </a:r>
            <a:endParaRPr sz="1700">
              <a:solidFill>
                <a:schemeClr val="dk1"/>
              </a:solidFill>
              <a:latin typeface="Roboto"/>
              <a:ea typeface="Roboto"/>
              <a:cs typeface="Roboto"/>
              <a:sym typeface="Roboto"/>
            </a:endParaRPr>
          </a:p>
          <a:p>
            <a:pPr indent="-336550" lvl="1" marL="914400" rtl="0" algn="l">
              <a:lnSpc>
                <a:spcPct val="150000"/>
              </a:lnSpc>
              <a:spcBef>
                <a:spcPts val="0"/>
              </a:spcBef>
              <a:spcAft>
                <a:spcPts val="0"/>
              </a:spcAft>
              <a:buClr>
                <a:schemeClr val="dk1"/>
              </a:buClr>
              <a:buSzPts val="1700"/>
              <a:buFont typeface="Roboto"/>
              <a:buChar char="○"/>
            </a:pPr>
            <a:r>
              <a:rPr lang="en" sz="1700">
                <a:solidFill>
                  <a:schemeClr val="dk1"/>
                </a:solidFill>
                <a:latin typeface="Roboto"/>
                <a:ea typeface="Roboto"/>
                <a:cs typeface="Roboto"/>
                <a:sym typeface="Roboto"/>
              </a:rPr>
              <a:t>Higher Education Test Prep</a:t>
            </a:r>
            <a:endParaRPr sz="1700">
              <a:solidFill>
                <a:schemeClr val="dk1"/>
              </a:solidFill>
              <a:latin typeface="Roboto"/>
              <a:ea typeface="Roboto"/>
              <a:cs typeface="Roboto"/>
              <a:sym typeface="Roboto"/>
            </a:endParaRPr>
          </a:p>
          <a:p>
            <a:pPr indent="0" lvl="0" marL="457200" rtl="0" algn="l">
              <a:lnSpc>
                <a:spcPct val="150000"/>
              </a:lnSpc>
              <a:spcBef>
                <a:spcPts val="0"/>
              </a:spcBef>
              <a:spcAft>
                <a:spcPts val="0"/>
              </a:spcAft>
              <a:buNone/>
            </a:pPr>
            <a:r>
              <a:rPr b="1" lang="en" sz="1700">
                <a:solidFill>
                  <a:schemeClr val="dk1"/>
                </a:solidFill>
                <a:latin typeface="Roboto"/>
                <a:ea typeface="Roboto"/>
                <a:cs typeface="Roboto"/>
                <a:sym typeface="Roboto"/>
              </a:rPr>
              <a:t>Data / Record- Keeping</a:t>
            </a:r>
            <a:endParaRPr b="1" sz="1700">
              <a:solidFill>
                <a:schemeClr val="dk1"/>
              </a:solidFill>
              <a:latin typeface="Roboto"/>
              <a:ea typeface="Roboto"/>
              <a:cs typeface="Roboto"/>
              <a:sym typeface="Roboto"/>
            </a:endParaRPr>
          </a:p>
          <a:p>
            <a:pPr indent="0" lvl="0" marL="0" rtl="0" algn="l">
              <a:lnSpc>
                <a:spcPct val="150000"/>
              </a:lnSpc>
              <a:spcBef>
                <a:spcPts val="0"/>
              </a:spcBef>
              <a:spcAft>
                <a:spcPts val="0"/>
              </a:spcAft>
              <a:buNone/>
            </a:pPr>
            <a:r>
              <a:t/>
            </a:r>
            <a:endParaRPr sz="1800">
              <a:solidFill>
                <a:schemeClr val="dk1"/>
              </a:solidFill>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11" name="Shape 311"/>
        <p:cNvGrpSpPr/>
        <p:nvPr/>
      </p:nvGrpSpPr>
      <p:grpSpPr>
        <a:xfrm>
          <a:off x="0" y="0"/>
          <a:ext cx="0" cy="0"/>
          <a:chOff x="0" y="0"/>
          <a:chExt cx="0" cy="0"/>
        </a:xfrm>
      </p:grpSpPr>
      <p:sp>
        <p:nvSpPr>
          <p:cNvPr id="312" name="Google Shape;312;p49"/>
          <p:cNvSpPr txBox="1"/>
          <p:nvPr>
            <p:ph type="ctrTitle"/>
          </p:nvPr>
        </p:nvSpPr>
        <p:spPr>
          <a:xfrm>
            <a:off x="2059750" y="717375"/>
            <a:ext cx="5730300" cy="1159800"/>
          </a:xfrm>
          <a:prstGeom prst="rect">
            <a:avLst/>
          </a:prstGeom>
          <a:noFill/>
        </p:spPr>
        <p:txBody>
          <a:bodyPr anchorCtr="0" anchor="ctr" bIns="91425" lIns="91425" spcFirstLastPara="1" rIns="91425" wrap="square" tIns="91425">
            <a:noAutofit/>
          </a:bodyPr>
          <a:lstStyle/>
          <a:p>
            <a:pPr indent="0" lvl="0" marL="0" rtl="0" algn="ctr">
              <a:spcBef>
                <a:spcPts val="0"/>
              </a:spcBef>
              <a:spcAft>
                <a:spcPts val="0"/>
              </a:spcAft>
              <a:buSzPts val="990"/>
              <a:buNone/>
            </a:pPr>
            <a:r>
              <a:rPr b="1" lang="en" sz="4800">
                <a:latin typeface="Roboto Slab"/>
                <a:ea typeface="Roboto Slab"/>
                <a:cs typeface="Roboto Slab"/>
                <a:sym typeface="Roboto Slab"/>
              </a:rPr>
              <a:t>  </a:t>
            </a:r>
            <a:r>
              <a:rPr b="1" lang="en" sz="4800">
                <a:latin typeface="Roboto Slab"/>
                <a:ea typeface="Roboto Slab"/>
                <a:cs typeface="Roboto Slab"/>
                <a:sym typeface="Roboto Slab"/>
              </a:rPr>
              <a:t>Online Presence</a:t>
            </a:r>
            <a:endParaRPr b="1" sz="4800">
              <a:latin typeface="Roboto Slab"/>
              <a:ea typeface="Roboto Slab"/>
              <a:cs typeface="Roboto Slab"/>
              <a:sym typeface="Roboto Slab"/>
            </a:endParaRPr>
          </a:p>
        </p:txBody>
      </p:sp>
      <p:sp>
        <p:nvSpPr>
          <p:cNvPr id="313" name="Google Shape;313;p49"/>
          <p:cNvSpPr/>
          <p:nvPr/>
        </p:nvSpPr>
        <p:spPr>
          <a:xfrm>
            <a:off x="791275" y="446600"/>
            <a:ext cx="1873800" cy="1891500"/>
          </a:xfrm>
          <a:prstGeom prst="ellipse">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14" name="Google Shape;314;p49"/>
          <p:cNvPicPr preferRelativeResize="0"/>
          <p:nvPr/>
        </p:nvPicPr>
        <p:blipFill rotWithShape="1">
          <a:blip r:embed="rId4">
            <a:alphaModFix/>
          </a:blip>
          <a:srcRect b="29425" l="0" r="0" t="33482"/>
          <a:stretch/>
        </p:blipFill>
        <p:spPr>
          <a:xfrm>
            <a:off x="912876" y="1158650"/>
            <a:ext cx="1707850" cy="633475"/>
          </a:xfrm>
          <a:prstGeom prst="rect">
            <a:avLst/>
          </a:prstGeom>
          <a:noFill/>
          <a:ln>
            <a:noFill/>
          </a:ln>
        </p:spPr>
      </p:pic>
      <p:sp>
        <p:nvSpPr>
          <p:cNvPr id="315" name="Google Shape;315;p49"/>
          <p:cNvSpPr txBox="1"/>
          <p:nvPr/>
        </p:nvSpPr>
        <p:spPr>
          <a:xfrm>
            <a:off x="1162150" y="2266825"/>
            <a:ext cx="6627900" cy="1569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3000">
                <a:solidFill>
                  <a:schemeClr val="lt1"/>
                </a:solidFill>
                <a:latin typeface="Roboto Slab"/>
                <a:ea typeface="Roboto Slab"/>
                <a:cs typeface="Roboto Slab"/>
                <a:sym typeface="Roboto Slab"/>
              </a:rPr>
              <a:t>Social Media</a:t>
            </a:r>
            <a:br>
              <a:rPr lang="en" sz="3000">
                <a:solidFill>
                  <a:schemeClr val="lt1"/>
                </a:solidFill>
                <a:latin typeface="Roboto Slab"/>
                <a:ea typeface="Roboto Slab"/>
                <a:cs typeface="Roboto Slab"/>
                <a:sym typeface="Roboto Slab"/>
              </a:rPr>
            </a:br>
            <a:r>
              <a:rPr lang="en" sz="3000">
                <a:solidFill>
                  <a:schemeClr val="lt1"/>
                </a:solidFill>
                <a:latin typeface="Roboto Slab"/>
                <a:ea typeface="Roboto Slab"/>
                <a:cs typeface="Roboto Slab"/>
                <a:sym typeface="Roboto Slab"/>
              </a:rPr>
              <a:t>Website</a:t>
            </a:r>
            <a:br>
              <a:rPr lang="en" sz="3000">
                <a:solidFill>
                  <a:schemeClr val="lt1"/>
                </a:solidFill>
                <a:latin typeface="Roboto Slab"/>
                <a:ea typeface="Roboto Slab"/>
                <a:cs typeface="Roboto Slab"/>
                <a:sym typeface="Roboto Slab"/>
              </a:rPr>
            </a:br>
            <a:r>
              <a:rPr lang="en" sz="3000">
                <a:solidFill>
                  <a:schemeClr val="lt1"/>
                </a:solidFill>
                <a:latin typeface="Roboto Slab"/>
                <a:ea typeface="Roboto Slab"/>
                <a:cs typeface="Roboto Slab"/>
                <a:sym typeface="Roboto Slab"/>
              </a:rPr>
              <a:t>Marketing &amp; Advertising</a:t>
            </a:r>
            <a:endParaRPr sz="3000">
              <a:solidFill>
                <a:schemeClr val="lt1"/>
              </a:solidFill>
              <a:latin typeface="Roboto Slab"/>
              <a:ea typeface="Roboto Slab"/>
              <a:cs typeface="Roboto Slab"/>
              <a:sym typeface="Roboto Slab"/>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pic>
        <p:nvPicPr>
          <p:cNvPr id="320" name="Google Shape;320;p50"/>
          <p:cNvPicPr preferRelativeResize="0"/>
          <p:nvPr/>
        </p:nvPicPr>
        <p:blipFill rotWithShape="1">
          <a:blip r:embed="rId3">
            <a:alphaModFix/>
          </a:blip>
          <a:srcRect b="0" l="16666" r="16666" t="0"/>
          <a:stretch/>
        </p:blipFill>
        <p:spPr>
          <a:xfrm>
            <a:off x="6372150" y="1054450"/>
            <a:ext cx="3034500" cy="3034500"/>
          </a:xfrm>
          <a:prstGeom prst="ellipse">
            <a:avLst/>
          </a:prstGeom>
          <a:noFill/>
          <a:ln>
            <a:noFill/>
          </a:ln>
        </p:spPr>
      </p:pic>
      <p:sp>
        <p:nvSpPr>
          <p:cNvPr id="321" name="Google Shape;321;p50"/>
          <p:cNvSpPr txBox="1"/>
          <p:nvPr>
            <p:ph type="title"/>
          </p:nvPr>
        </p:nvSpPr>
        <p:spPr>
          <a:xfrm>
            <a:off x="331925" y="371350"/>
            <a:ext cx="5915100" cy="6831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Clr>
                <a:schemeClr val="dk1"/>
              </a:buClr>
              <a:buSzPct val="36666"/>
              <a:buFont typeface="Arial"/>
              <a:buNone/>
            </a:pPr>
            <a:r>
              <a:rPr b="1" lang="en" sz="3000">
                <a:latin typeface="Roboto Slab"/>
                <a:ea typeface="Roboto Slab"/>
                <a:cs typeface="Roboto Slab"/>
                <a:sym typeface="Roboto Slab"/>
              </a:rPr>
              <a:t>Social Media Metrics </a:t>
            </a:r>
            <a:endParaRPr b="1" sz="3000">
              <a:latin typeface="Roboto Slab"/>
              <a:ea typeface="Roboto Slab"/>
              <a:cs typeface="Roboto Slab"/>
              <a:sym typeface="Roboto Slab"/>
            </a:endParaRPr>
          </a:p>
          <a:p>
            <a:pPr indent="0" lvl="0" marL="0" rtl="0" algn="ctr">
              <a:spcBef>
                <a:spcPts val="0"/>
              </a:spcBef>
              <a:spcAft>
                <a:spcPts val="0"/>
              </a:spcAft>
              <a:buClr>
                <a:schemeClr val="dk1"/>
              </a:buClr>
              <a:buSzPct val="36666"/>
              <a:buFont typeface="Arial"/>
              <a:buNone/>
            </a:pPr>
            <a:r>
              <a:rPr b="1" lang="en" sz="3000">
                <a:latin typeface="Roboto Slab"/>
                <a:ea typeface="Roboto Slab"/>
                <a:cs typeface="Roboto Slab"/>
                <a:sym typeface="Roboto Slab"/>
              </a:rPr>
              <a:t>(Save for later)</a:t>
            </a:r>
            <a:endParaRPr b="1" sz="3000">
              <a:latin typeface="Roboto Slab"/>
              <a:ea typeface="Roboto Slab"/>
              <a:cs typeface="Roboto Slab"/>
              <a:sym typeface="Roboto Slab"/>
            </a:endParaRPr>
          </a:p>
          <a:p>
            <a:pPr indent="0" lvl="0" marL="0" rtl="0" algn="ctr">
              <a:spcBef>
                <a:spcPts val="0"/>
              </a:spcBef>
              <a:spcAft>
                <a:spcPts val="0"/>
              </a:spcAft>
              <a:buNone/>
            </a:pPr>
            <a:r>
              <a:t/>
            </a:r>
            <a:endParaRPr b="1" sz="2500">
              <a:latin typeface="Roboto Slab"/>
              <a:ea typeface="Roboto Slab"/>
              <a:cs typeface="Roboto Slab"/>
              <a:sym typeface="Roboto Slab"/>
            </a:endParaRPr>
          </a:p>
        </p:txBody>
      </p:sp>
      <p:sp>
        <p:nvSpPr>
          <p:cNvPr id="322" name="Google Shape;322;p50"/>
          <p:cNvSpPr txBox="1"/>
          <p:nvPr>
            <p:ph idx="1" type="body"/>
          </p:nvPr>
        </p:nvSpPr>
        <p:spPr>
          <a:xfrm>
            <a:off x="474625" y="1463925"/>
            <a:ext cx="1638600" cy="125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latin typeface="Roboto"/>
                <a:ea typeface="Roboto"/>
                <a:cs typeface="Roboto"/>
                <a:sym typeface="Roboto"/>
              </a:rPr>
              <a:t>Engagement</a:t>
            </a:r>
            <a:endParaRPr b="1">
              <a:solidFill>
                <a:schemeClr val="dk1"/>
              </a:solidFill>
              <a:latin typeface="Roboto"/>
              <a:ea typeface="Roboto"/>
              <a:cs typeface="Roboto"/>
              <a:sym typeface="Roboto"/>
            </a:endParaRPr>
          </a:p>
          <a:p>
            <a:pPr indent="0" lvl="0" marL="0" rtl="0" algn="l">
              <a:spcBef>
                <a:spcPts val="1200"/>
              </a:spcBef>
              <a:spcAft>
                <a:spcPts val="0"/>
              </a:spcAft>
              <a:buNone/>
            </a:pPr>
            <a:r>
              <a:rPr lang="en">
                <a:solidFill>
                  <a:schemeClr val="dk1"/>
                </a:solidFill>
                <a:latin typeface="Roboto"/>
                <a:ea typeface="Roboto"/>
                <a:cs typeface="Roboto"/>
                <a:sym typeface="Roboto"/>
              </a:rPr>
              <a:t>Gives an idea of who is interacting with Sankofa and its content</a:t>
            </a:r>
            <a:endParaRPr>
              <a:solidFill>
                <a:schemeClr val="dk1"/>
              </a:solidFill>
              <a:latin typeface="Roboto"/>
              <a:ea typeface="Roboto"/>
              <a:cs typeface="Roboto"/>
              <a:sym typeface="Roboto"/>
            </a:endParaRPr>
          </a:p>
          <a:p>
            <a:pPr indent="0" lvl="0" marL="0" rtl="0" algn="l">
              <a:spcBef>
                <a:spcPts val="1200"/>
              </a:spcBef>
              <a:spcAft>
                <a:spcPts val="0"/>
              </a:spcAft>
              <a:buNone/>
            </a:pPr>
            <a:r>
              <a:t/>
            </a:r>
            <a:endParaRPr>
              <a:solidFill>
                <a:schemeClr val="dk1"/>
              </a:solidFill>
              <a:latin typeface="Roboto"/>
              <a:ea typeface="Roboto"/>
              <a:cs typeface="Roboto"/>
              <a:sym typeface="Roboto"/>
            </a:endParaRPr>
          </a:p>
          <a:p>
            <a:pPr indent="0" lvl="0" marL="0" rtl="0" algn="l">
              <a:spcBef>
                <a:spcPts val="1200"/>
              </a:spcBef>
              <a:spcAft>
                <a:spcPts val="1200"/>
              </a:spcAft>
              <a:buNone/>
            </a:pPr>
            <a:r>
              <a:t/>
            </a:r>
            <a:endParaRPr>
              <a:solidFill>
                <a:schemeClr val="dk1"/>
              </a:solidFill>
              <a:latin typeface="Roboto"/>
              <a:ea typeface="Roboto"/>
              <a:cs typeface="Roboto"/>
              <a:sym typeface="Roboto"/>
            </a:endParaRPr>
          </a:p>
        </p:txBody>
      </p:sp>
      <p:sp>
        <p:nvSpPr>
          <p:cNvPr id="323" name="Google Shape;323;p50"/>
          <p:cNvSpPr txBox="1"/>
          <p:nvPr>
            <p:ph idx="2" type="body"/>
          </p:nvPr>
        </p:nvSpPr>
        <p:spPr>
          <a:xfrm>
            <a:off x="2305950" y="1463925"/>
            <a:ext cx="1813200" cy="125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latin typeface="Roboto"/>
                <a:ea typeface="Roboto"/>
                <a:cs typeface="Roboto"/>
                <a:sym typeface="Roboto"/>
              </a:rPr>
              <a:t>Sentiment</a:t>
            </a:r>
            <a:endParaRPr b="1">
              <a:solidFill>
                <a:schemeClr val="dk1"/>
              </a:solidFill>
              <a:latin typeface="Roboto"/>
              <a:ea typeface="Roboto"/>
              <a:cs typeface="Roboto"/>
              <a:sym typeface="Roboto"/>
            </a:endParaRPr>
          </a:p>
          <a:p>
            <a:pPr indent="0" lvl="0" marL="0" rtl="0" algn="l">
              <a:spcBef>
                <a:spcPts val="1200"/>
              </a:spcBef>
              <a:spcAft>
                <a:spcPts val="0"/>
              </a:spcAft>
              <a:buNone/>
            </a:pPr>
            <a:r>
              <a:rPr lang="en">
                <a:solidFill>
                  <a:schemeClr val="dk1"/>
                </a:solidFill>
                <a:latin typeface="Roboto"/>
                <a:ea typeface="Roboto"/>
                <a:cs typeface="Roboto"/>
                <a:sym typeface="Roboto"/>
              </a:rPr>
              <a:t>What people feel about Sankofa and its brand</a:t>
            </a:r>
            <a:endParaRPr>
              <a:solidFill>
                <a:schemeClr val="dk1"/>
              </a:solidFill>
              <a:latin typeface="Roboto"/>
              <a:ea typeface="Roboto"/>
              <a:cs typeface="Roboto"/>
              <a:sym typeface="Roboto"/>
            </a:endParaRPr>
          </a:p>
          <a:p>
            <a:pPr indent="0" lvl="0" marL="0" rtl="0" algn="l">
              <a:spcBef>
                <a:spcPts val="1200"/>
              </a:spcBef>
              <a:spcAft>
                <a:spcPts val="1200"/>
              </a:spcAft>
              <a:buNone/>
            </a:pPr>
            <a:r>
              <a:t/>
            </a:r>
            <a:endParaRPr>
              <a:solidFill>
                <a:schemeClr val="dk1"/>
              </a:solidFill>
              <a:latin typeface="Roboto"/>
              <a:ea typeface="Roboto"/>
              <a:cs typeface="Roboto"/>
              <a:sym typeface="Roboto"/>
            </a:endParaRPr>
          </a:p>
        </p:txBody>
      </p:sp>
      <p:sp>
        <p:nvSpPr>
          <p:cNvPr id="324" name="Google Shape;324;p50"/>
          <p:cNvSpPr txBox="1"/>
          <p:nvPr>
            <p:ph idx="3" type="body"/>
          </p:nvPr>
        </p:nvSpPr>
        <p:spPr>
          <a:xfrm>
            <a:off x="4202899" y="1463925"/>
            <a:ext cx="1910700" cy="1356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latin typeface="Roboto"/>
                <a:ea typeface="Roboto"/>
                <a:cs typeface="Roboto"/>
                <a:sym typeface="Roboto"/>
              </a:rPr>
              <a:t>Impressions</a:t>
            </a:r>
            <a:endParaRPr b="1">
              <a:solidFill>
                <a:schemeClr val="dk1"/>
              </a:solidFill>
              <a:latin typeface="Roboto"/>
              <a:ea typeface="Roboto"/>
              <a:cs typeface="Roboto"/>
              <a:sym typeface="Roboto"/>
            </a:endParaRPr>
          </a:p>
          <a:p>
            <a:pPr indent="0" lvl="0" marL="0" rtl="0" algn="l">
              <a:spcBef>
                <a:spcPts val="1200"/>
              </a:spcBef>
              <a:spcAft>
                <a:spcPts val="0"/>
              </a:spcAft>
              <a:buNone/>
            </a:pPr>
            <a:r>
              <a:rPr lang="en">
                <a:solidFill>
                  <a:schemeClr val="dk1"/>
                </a:solidFill>
                <a:latin typeface="Roboto"/>
                <a:ea typeface="Roboto"/>
                <a:cs typeface="Roboto"/>
                <a:sym typeface="Roboto"/>
              </a:rPr>
              <a:t>The # people viewed your posts/ads</a:t>
            </a:r>
            <a:endParaRPr>
              <a:solidFill>
                <a:schemeClr val="dk1"/>
              </a:solidFill>
              <a:latin typeface="Roboto"/>
              <a:ea typeface="Roboto"/>
              <a:cs typeface="Roboto"/>
              <a:sym typeface="Roboto"/>
            </a:endParaRPr>
          </a:p>
          <a:p>
            <a:pPr indent="0" lvl="0" marL="0" rtl="0" algn="l">
              <a:spcBef>
                <a:spcPts val="1200"/>
              </a:spcBef>
              <a:spcAft>
                <a:spcPts val="0"/>
              </a:spcAft>
              <a:buNone/>
            </a:pPr>
            <a:r>
              <a:t/>
            </a:r>
            <a:endParaRPr>
              <a:solidFill>
                <a:schemeClr val="dk1"/>
              </a:solidFill>
              <a:latin typeface="Roboto"/>
              <a:ea typeface="Roboto"/>
              <a:cs typeface="Roboto"/>
              <a:sym typeface="Roboto"/>
            </a:endParaRPr>
          </a:p>
          <a:p>
            <a:pPr indent="0" lvl="0" marL="0" rtl="0" algn="l">
              <a:spcBef>
                <a:spcPts val="1200"/>
              </a:spcBef>
              <a:spcAft>
                <a:spcPts val="1200"/>
              </a:spcAft>
              <a:buNone/>
            </a:pPr>
            <a:r>
              <a:t/>
            </a:r>
            <a:endParaRPr>
              <a:solidFill>
                <a:schemeClr val="dk1"/>
              </a:solidFill>
              <a:latin typeface="Roboto"/>
              <a:ea typeface="Roboto"/>
              <a:cs typeface="Roboto"/>
              <a:sym typeface="Roboto"/>
            </a:endParaRPr>
          </a:p>
        </p:txBody>
      </p:sp>
      <p:sp>
        <p:nvSpPr>
          <p:cNvPr id="325" name="Google Shape;325;p50"/>
          <p:cNvSpPr txBox="1"/>
          <p:nvPr>
            <p:ph idx="12" type="sldNum"/>
          </p:nvPr>
        </p:nvSpPr>
        <p:spPr>
          <a:xfrm>
            <a:off x="8555875" y="4576450"/>
            <a:ext cx="435600" cy="435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grpSp>
        <p:nvGrpSpPr>
          <p:cNvPr id="326" name="Google Shape;326;p50"/>
          <p:cNvGrpSpPr/>
          <p:nvPr/>
        </p:nvGrpSpPr>
        <p:grpSpPr>
          <a:xfrm>
            <a:off x="5853100" y="3068600"/>
            <a:ext cx="1539600" cy="1539600"/>
            <a:chOff x="6680825" y="2549350"/>
            <a:chExt cx="1539600" cy="1539600"/>
          </a:xfrm>
        </p:grpSpPr>
        <p:sp>
          <p:nvSpPr>
            <p:cNvPr id="327" name="Google Shape;327;p50"/>
            <p:cNvSpPr/>
            <p:nvPr/>
          </p:nvSpPr>
          <p:spPr>
            <a:xfrm>
              <a:off x="6825669" y="2694194"/>
              <a:ext cx="1249800" cy="1249800"/>
            </a:xfrm>
            <a:prstGeom prst="ellipse">
              <a:avLst/>
            </a:prstGeom>
            <a:solidFill>
              <a:srgbClr val="000000">
                <a:alpha val="18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50"/>
            <p:cNvSpPr/>
            <p:nvPr/>
          </p:nvSpPr>
          <p:spPr>
            <a:xfrm>
              <a:off x="6894850" y="2763375"/>
              <a:ext cx="1111200" cy="111120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50"/>
            <p:cNvSpPr/>
            <p:nvPr/>
          </p:nvSpPr>
          <p:spPr>
            <a:xfrm>
              <a:off x="6680825" y="2549350"/>
              <a:ext cx="1539600" cy="1539600"/>
            </a:xfrm>
            <a:prstGeom prst="donut">
              <a:avLst>
                <a:gd fmla="val 675" name="adj"/>
              </a:avLst>
            </a:prstGeom>
            <a:solidFill>
              <a:srgbClr val="000000">
                <a:alpha val="65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30" name="Google Shape;330;p50"/>
          <p:cNvSpPr txBox="1"/>
          <p:nvPr>
            <p:ph idx="1" type="body"/>
          </p:nvPr>
        </p:nvSpPr>
        <p:spPr>
          <a:xfrm>
            <a:off x="583600" y="3054650"/>
            <a:ext cx="1722300" cy="156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latin typeface="Roboto"/>
                <a:ea typeface="Roboto"/>
                <a:cs typeface="Roboto"/>
                <a:sym typeface="Roboto"/>
              </a:rPr>
              <a:t>Followers</a:t>
            </a:r>
            <a:endParaRPr b="1">
              <a:solidFill>
                <a:schemeClr val="dk1"/>
              </a:solidFill>
              <a:latin typeface="Roboto"/>
              <a:ea typeface="Roboto"/>
              <a:cs typeface="Roboto"/>
              <a:sym typeface="Roboto"/>
            </a:endParaRPr>
          </a:p>
          <a:p>
            <a:pPr indent="0" lvl="0" marL="0" rtl="0" algn="l">
              <a:spcBef>
                <a:spcPts val="1200"/>
              </a:spcBef>
              <a:spcAft>
                <a:spcPts val="0"/>
              </a:spcAft>
              <a:buNone/>
            </a:pPr>
            <a:r>
              <a:rPr lang="en">
                <a:solidFill>
                  <a:schemeClr val="dk1"/>
                </a:solidFill>
                <a:latin typeface="Roboto"/>
                <a:ea typeface="Roboto"/>
                <a:cs typeface="Roboto"/>
                <a:sym typeface="Roboto"/>
              </a:rPr>
              <a:t>How many people subscribe to / keep up with Sankofa</a:t>
            </a:r>
            <a:endParaRPr>
              <a:solidFill>
                <a:schemeClr val="dk1"/>
              </a:solidFill>
              <a:latin typeface="Roboto"/>
              <a:ea typeface="Roboto"/>
              <a:cs typeface="Roboto"/>
              <a:sym typeface="Roboto"/>
            </a:endParaRPr>
          </a:p>
          <a:p>
            <a:pPr indent="0" lvl="0" marL="0" rtl="0" algn="l">
              <a:spcBef>
                <a:spcPts val="1200"/>
              </a:spcBef>
              <a:spcAft>
                <a:spcPts val="1200"/>
              </a:spcAft>
              <a:buNone/>
            </a:pPr>
            <a:r>
              <a:t/>
            </a:r>
            <a:endParaRPr>
              <a:solidFill>
                <a:schemeClr val="dk1"/>
              </a:solidFill>
              <a:latin typeface="Roboto"/>
              <a:ea typeface="Roboto"/>
              <a:cs typeface="Roboto"/>
              <a:sym typeface="Roboto"/>
            </a:endParaRPr>
          </a:p>
        </p:txBody>
      </p:sp>
      <p:sp>
        <p:nvSpPr>
          <p:cNvPr id="331" name="Google Shape;331;p50"/>
          <p:cNvSpPr txBox="1"/>
          <p:nvPr>
            <p:ph idx="2" type="body"/>
          </p:nvPr>
        </p:nvSpPr>
        <p:spPr>
          <a:xfrm>
            <a:off x="2578375" y="3054650"/>
            <a:ext cx="2347200" cy="125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latin typeface="Roboto"/>
                <a:ea typeface="Roboto"/>
                <a:cs typeface="Roboto"/>
                <a:sym typeface="Roboto"/>
              </a:rPr>
              <a:t>Share of Voice (SOV)</a:t>
            </a:r>
            <a:endParaRPr b="1">
              <a:solidFill>
                <a:schemeClr val="dk1"/>
              </a:solidFill>
              <a:latin typeface="Roboto"/>
              <a:ea typeface="Roboto"/>
              <a:cs typeface="Roboto"/>
              <a:sym typeface="Roboto"/>
            </a:endParaRPr>
          </a:p>
          <a:p>
            <a:pPr indent="0" lvl="0" marL="0" rtl="0" algn="l">
              <a:spcBef>
                <a:spcPts val="1200"/>
              </a:spcBef>
              <a:spcAft>
                <a:spcPts val="1200"/>
              </a:spcAft>
              <a:buNone/>
            </a:pPr>
            <a:r>
              <a:rPr lang="en">
                <a:solidFill>
                  <a:schemeClr val="dk1"/>
                </a:solidFill>
                <a:latin typeface="Roboto"/>
                <a:ea typeface="Roboto"/>
                <a:cs typeface="Roboto"/>
                <a:sym typeface="Roboto"/>
              </a:rPr>
              <a:t>How many people are talking about Sankofa compared to other tutoring services in the market</a:t>
            </a:r>
            <a:endParaRPr>
              <a:solidFill>
                <a:schemeClr val="dk1"/>
              </a:solidFill>
              <a:latin typeface="Roboto"/>
              <a:ea typeface="Roboto"/>
              <a:cs typeface="Roboto"/>
              <a:sym typeface="Roboto"/>
            </a:endParaRPr>
          </a:p>
        </p:txBody>
      </p:sp>
      <p:grpSp>
        <p:nvGrpSpPr>
          <p:cNvPr id="332" name="Google Shape;332;p50"/>
          <p:cNvGrpSpPr/>
          <p:nvPr/>
        </p:nvGrpSpPr>
        <p:grpSpPr>
          <a:xfrm>
            <a:off x="6451459" y="3663368"/>
            <a:ext cx="342882" cy="350068"/>
            <a:chOff x="3951850" y="2985350"/>
            <a:chExt cx="407950" cy="416500"/>
          </a:xfrm>
        </p:grpSpPr>
        <p:sp>
          <p:nvSpPr>
            <p:cNvPr id="333" name="Google Shape;333;p50"/>
            <p:cNvSpPr/>
            <p:nvPr/>
          </p:nvSpPr>
          <p:spPr>
            <a:xfrm>
              <a:off x="3951850" y="2985350"/>
              <a:ext cx="314800" cy="314825"/>
            </a:xfrm>
            <a:custGeom>
              <a:rect b="b" l="l" r="r" t="t"/>
              <a:pathLst>
                <a:path extrusionOk="0" fill="none" h="12593" w="12592">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50"/>
            <p:cNvSpPr/>
            <p:nvPr/>
          </p:nvSpPr>
          <p:spPr>
            <a:xfrm>
              <a:off x="3988375" y="3021875"/>
              <a:ext cx="241750" cy="241750"/>
            </a:xfrm>
            <a:custGeom>
              <a:rect b="b" l="l" r="r" t="t"/>
              <a:pathLst>
                <a:path extrusionOk="0" fill="none" h="9670" w="967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50"/>
            <p:cNvSpPr/>
            <p:nvPr/>
          </p:nvSpPr>
          <p:spPr>
            <a:xfrm>
              <a:off x="4024300" y="3058425"/>
              <a:ext cx="84650" cy="84650"/>
            </a:xfrm>
            <a:custGeom>
              <a:rect b="b" l="l" r="r" t="t"/>
              <a:pathLst>
                <a:path extrusionOk="0" fill="none" h="3386" w="3386">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50"/>
            <p:cNvSpPr/>
            <p:nvPr/>
          </p:nvSpPr>
          <p:spPr>
            <a:xfrm>
              <a:off x="4205750" y="3248375"/>
              <a:ext cx="154050" cy="153475"/>
            </a:xfrm>
            <a:custGeom>
              <a:rect b="b" l="l" r="r" t="t"/>
              <a:pathLst>
                <a:path extrusionOk="0" fill="none" h="6139" w="6162">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337" name="Google Shape;337;p50"/>
          <p:cNvPicPr preferRelativeResize="0"/>
          <p:nvPr/>
        </p:nvPicPr>
        <p:blipFill>
          <a:blip r:embed="rId4">
            <a:alphaModFix/>
          </a:blip>
          <a:stretch>
            <a:fillRect/>
          </a:stretch>
        </p:blipFill>
        <p:spPr>
          <a:xfrm>
            <a:off x="8357029" y="4433149"/>
            <a:ext cx="722202" cy="7222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51"/>
          <p:cNvSpPr txBox="1"/>
          <p:nvPr>
            <p:ph type="title"/>
          </p:nvPr>
        </p:nvSpPr>
        <p:spPr>
          <a:xfrm>
            <a:off x="643125" y="92700"/>
            <a:ext cx="7302300" cy="987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3000">
                <a:latin typeface="Roboto Slab"/>
                <a:ea typeface="Roboto Slab"/>
                <a:cs typeface="Roboto Slab"/>
                <a:sym typeface="Roboto Slab"/>
              </a:rPr>
              <a:t>What Social Media should Sankofa focus on?</a:t>
            </a:r>
            <a:endParaRPr sz="3000">
              <a:latin typeface="Roboto Slab"/>
              <a:ea typeface="Roboto Slab"/>
              <a:cs typeface="Roboto Slab"/>
              <a:sym typeface="Roboto Slab"/>
            </a:endParaRPr>
          </a:p>
        </p:txBody>
      </p:sp>
      <p:sp>
        <p:nvSpPr>
          <p:cNvPr id="343" name="Google Shape;343;p51"/>
          <p:cNvSpPr txBox="1"/>
          <p:nvPr/>
        </p:nvSpPr>
        <p:spPr>
          <a:xfrm>
            <a:off x="7648025" y="262750"/>
            <a:ext cx="1235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pic>
        <p:nvPicPr>
          <p:cNvPr id="344" name="Google Shape;344;p51" title="Chart"/>
          <p:cNvPicPr preferRelativeResize="0"/>
          <p:nvPr/>
        </p:nvPicPr>
        <p:blipFill>
          <a:blip r:embed="rId3">
            <a:alphaModFix/>
          </a:blip>
          <a:stretch>
            <a:fillRect/>
          </a:stretch>
        </p:blipFill>
        <p:spPr>
          <a:xfrm>
            <a:off x="4386675" y="1428222"/>
            <a:ext cx="4580925" cy="2832527"/>
          </a:xfrm>
          <a:prstGeom prst="rect">
            <a:avLst/>
          </a:prstGeom>
          <a:noFill/>
          <a:ln>
            <a:noFill/>
          </a:ln>
        </p:spPr>
      </p:pic>
      <p:sp>
        <p:nvSpPr>
          <p:cNvPr id="345" name="Google Shape;345;p51"/>
          <p:cNvSpPr txBox="1"/>
          <p:nvPr/>
        </p:nvSpPr>
        <p:spPr>
          <a:xfrm>
            <a:off x="4670850" y="4365575"/>
            <a:ext cx="38763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1"/>
                </a:solidFill>
                <a:latin typeface="Roboto"/>
                <a:ea typeface="Roboto"/>
                <a:cs typeface="Roboto"/>
                <a:sym typeface="Roboto"/>
              </a:rPr>
              <a:t>Sources:</a:t>
            </a:r>
            <a:endParaRPr sz="1000">
              <a:solidFill>
                <a:schemeClr val="dk1"/>
              </a:solidFill>
              <a:latin typeface="Roboto"/>
              <a:ea typeface="Roboto"/>
              <a:cs typeface="Roboto"/>
              <a:sym typeface="Roboto"/>
            </a:endParaRPr>
          </a:p>
          <a:p>
            <a:pPr indent="0" lvl="0" marL="0" rtl="0" algn="l">
              <a:spcBef>
                <a:spcPts val="0"/>
              </a:spcBef>
              <a:spcAft>
                <a:spcPts val="0"/>
              </a:spcAft>
              <a:buNone/>
            </a:pPr>
            <a:r>
              <a:rPr lang="en" sz="1000">
                <a:solidFill>
                  <a:schemeClr val="dk1"/>
                </a:solidFill>
                <a:latin typeface="Roboto"/>
                <a:ea typeface="Roboto"/>
                <a:cs typeface="Roboto"/>
                <a:sym typeface="Roboto"/>
              </a:rPr>
              <a:t>https://www.pewresearch.org/internet/fact-sheet/social-media </a:t>
            </a:r>
            <a:endParaRPr sz="1000">
              <a:solidFill>
                <a:schemeClr val="dk1"/>
              </a:solidFill>
              <a:latin typeface="Roboto"/>
              <a:ea typeface="Roboto"/>
              <a:cs typeface="Roboto"/>
              <a:sym typeface="Roboto"/>
            </a:endParaRPr>
          </a:p>
          <a:p>
            <a:pPr indent="0" lvl="0" marL="0" rtl="0" algn="l">
              <a:spcBef>
                <a:spcPts val="0"/>
              </a:spcBef>
              <a:spcAft>
                <a:spcPts val="0"/>
              </a:spcAft>
              <a:buNone/>
            </a:pPr>
            <a:r>
              <a:rPr lang="en" sz="1000">
                <a:solidFill>
                  <a:schemeClr val="dk1"/>
                </a:solidFill>
                <a:latin typeface="Roboto"/>
                <a:ea typeface="Roboto"/>
                <a:cs typeface="Roboto"/>
                <a:sym typeface="Roboto"/>
              </a:rPr>
              <a:t>https://www.pewresearch.org/internet/fact-sheet/social-media </a:t>
            </a:r>
            <a:endParaRPr sz="1000">
              <a:solidFill>
                <a:schemeClr val="dk1"/>
              </a:solidFill>
              <a:latin typeface="Roboto"/>
              <a:ea typeface="Roboto"/>
              <a:cs typeface="Roboto"/>
              <a:sym typeface="Roboto"/>
            </a:endParaRPr>
          </a:p>
        </p:txBody>
      </p:sp>
      <p:sp>
        <p:nvSpPr>
          <p:cNvPr id="346" name="Google Shape;346;p51"/>
          <p:cNvSpPr txBox="1"/>
          <p:nvPr/>
        </p:nvSpPr>
        <p:spPr>
          <a:xfrm>
            <a:off x="0" y="1428213"/>
            <a:ext cx="4302600" cy="2955300"/>
          </a:xfrm>
          <a:prstGeom prst="rect">
            <a:avLst/>
          </a:prstGeom>
          <a:noFill/>
          <a:ln>
            <a:noFill/>
          </a:ln>
        </p:spPr>
        <p:txBody>
          <a:bodyPr anchorCtr="0" anchor="t" bIns="91425" lIns="91425" spcFirstLastPara="1" rIns="91425" wrap="square" tIns="91425">
            <a:spAutoFit/>
          </a:bodyPr>
          <a:lstStyle/>
          <a:p>
            <a:pPr indent="-342900" lvl="0" marL="457200" rtl="0" algn="l">
              <a:lnSpc>
                <a:spcPct val="150000"/>
              </a:lnSpc>
              <a:spcBef>
                <a:spcPts val="0"/>
              </a:spcBef>
              <a:spcAft>
                <a:spcPts val="0"/>
              </a:spcAft>
              <a:buSzPts val="1800"/>
              <a:buFont typeface="Roboto"/>
              <a:buChar char="●"/>
            </a:pPr>
            <a:r>
              <a:rPr lang="en" sz="1800">
                <a:latin typeface="Roboto"/>
                <a:ea typeface="Roboto"/>
                <a:cs typeface="Roboto"/>
                <a:sym typeface="Roboto"/>
              </a:rPr>
              <a:t>Your target audience uses Youtube, Facebook, and Instagram the most</a:t>
            </a:r>
            <a:endParaRPr sz="1800">
              <a:latin typeface="Roboto"/>
              <a:ea typeface="Roboto"/>
              <a:cs typeface="Roboto"/>
              <a:sym typeface="Roboto"/>
            </a:endParaRPr>
          </a:p>
          <a:p>
            <a:pPr indent="-342900" lvl="0" marL="457200" rtl="0" algn="l">
              <a:lnSpc>
                <a:spcPct val="150000"/>
              </a:lnSpc>
              <a:spcBef>
                <a:spcPts val="0"/>
              </a:spcBef>
              <a:spcAft>
                <a:spcPts val="0"/>
              </a:spcAft>
              <a:buSzPts val="1800"/>
              <a:buFont typeface="Roboto"/>
              <a:buChar char="●"/>
            </a:pPr>
            <a:r>
              <a:rPr lang="en" sz="1800">
                <a:latin typeface="Roboto"/>
                <a:ea typeface="Roboto"/>
                <a:cs typeface="Roboto"/>
                <a:sym typeface="Roboto"/>
              </a:rPr>
              <a:t>Facebook is where most of your current website traffic comes from.</a:t>
            </a:r>
            <a:endParaRPr sz="1800">
              <a:latin typeface="Roboto"/>
              <a:ea typeface="Roboto"/>
              <a:cs typeface="Roboto"/>
              <a:sym typeface="Roboto"/>
            </a:endParaRPr>
          </a:p>
          <a:p>
            <a:pPr indent="-342900" lvl="0" marL="457200" rtl="0" algn="l">
              <a:lnSpc>
                <a:spcPct val="150000"/>
              </a:lnSpc>
              <a:spcBef>
                <a:spcPts val="0"/>
              </a:spcBef>
              <a:spcAft>
                <a:spcPts val="0"/>
              </a:spcAft>
              <a:buSzPts val="1800"/>
              <a:buFont typeface="Roboto"/>
              <a:buChar char="●"/>
            </a:pPr>
            <a:r>
              <a:rPr lang="en" sz="1800">
                <a:latin typeface="Roboto"/>
                <a:ea typeface="Roboto"/>
                <a:cs typeface="Roboto"/>
                <a:sym typeface="Roboto"/>
              </a:rPr>
              <a:t>The chart on the right shows YouTube being the top social media used at 91% for this age range.</a:t>
            </a:r>
            <a:endParaRPr sz="1800">
              <a:latin typeface="Roboto"/>
              <a:ea typeface="Roboto"/>
              <a:cs typeface="Roboto"/>
              <a:sym typeface="Robo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52"/>
          <p:cNvSpPr txBox="1"/>
          <p:nvPr>
            <p:ph type="title"/>
          </p:nvPr>
        </p:nvSpPr>
        <p:spPr>
          <a:xfrm>
            <a:off x="629100" y="262750"/>
            <a:ext cx="7302300" cy="987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3000">
                <a:latin typeface="Roboto Slab"/>
                <a:ea typeface="Roboto Slab"/>
                <a:cs typeface="Roboto Slab"/>
                <a:sym typeface="Roboto Slab"/>
              </a:rPr>
              <a:t>Sankofa’s Areas for Growth: </a:t>
            </a:r>
            <a:endParaRPr b="1" sz="3000">
              <a:latin typeface="Roboto Slab"/>
              <a:ea typeface="Roboto Slab"/>
              <a:cs typeface="Roboto Slab"/>
              <a:sym typeface="Roboto Slab"/>
            </a:endParaRPr>
          </a:p>
          <a:p>
            <a:pPr indent="0" lvl="0" marL="0" rtl="0" algn="ctr">
              <a:spcBef>
                <a:spcPts val="0"/>
              </a:spcBef>
              <a:spcAft>
                <a:spcPts val="0"/>
              </a:spcAft>
              <a:buNone/>
            </a:pPr>
            <a:r>
              <a:rPr b="1" lang="en" sz="3000">
                <a:latin typeface="Roboto Slab"/>
                <a:ea typeface="Roboto Slab"/>
                <a:cs typeface="Roboto Slab"/>
                <a:sym typeface="Roboto Slab"/>
              </a:rPr>
              <a:t>Social Media</a:t>
            </a:r>
            <a:endParaRPr sz="3000">
              <a:latin typeface="Roboto Slab"/>
              <a:ea typeface="Roboto Slab"/>
              <a:cs typeface="Roboto Slab"/>
              <a:sym typeface="Roboto Slab"/>
            </a:endParaRPr>
          </a:p>
        </p:txBody>
      </p:sp>
      <p:sp>
        <p:nvSpPr>
          <p:cNvPr id="352" name="Google Shape;352;p52"/>
          <p:cNvSpPr txBox="1"/>
          <p:nvPr/>
        </p:nvSpPr>
        <p:spPr>
          <a:xfrm>
            <a:off x="-308425" y="1592125"/>
            <a:ext cx="5143500" cy="31245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0"/>
              </a:spcBef>
              <a:spcAft>
                <a:spcPts val="0"/>
              </a:spcAft>
              <a:buNone/>
            </a:pPr>
            <a:r>
              <a:rPr b="1" lang="en" sz="2000">
                <a:solidFill>
                  <a:schemeClr val="dk1"/>
                </a:solidFill>
                <a:latin typeface="Roboto"/>
                <a:ea typeface="Roboto"/>
                <a:cs typeface="Roboto"/>
                <a:sym typeface="Roboto"/>
              </a:rPr>
              <a:t>Social Media:</a:t>
            </a:r>
            <a:endParaRPr b="1" sz="2000">
              <a:solidFill>
                <a:schemeClr val="dk1"/>
              </a:solidFill>
              <a:latin typeface="Roboto"/>
              <a:ea typeface="Roboto"/>
              <a:cs typeface="Roboto"/>
              <a:sym typeface="Roboto"/>
            </a:endParaRPr>
          </a:p>
          <a:p>
            <a:pPr indent="-342900" lvl="1" marL="914400" rtl="0" algn="l">
              <a:lnSpc>
                <a:spcPct val="115000"/>
              </a:lnSpc>
              <a:spcBef>
                <a:spcPts val="1200"/>
              </a:spcBef>
              <a:spcAft>
                <a:spcPts val="0"/>
              </a:spcAft>
              <a:buClr>
                <a:schemeClr val="dk1"/>
              </a:buClr>
              <a:buSzPts val="1800"/>
              <a:buFont typeface="Roboto"/>
              <a:buChar char="○"/>
            </a:pPr>
            <a:r>
              <a:rPr lang="en" sz="2000">
                <a:solidFill>
                  <a:schemeClr val="dk1"/>
                </a:solidFill>
                <a:latin typeface="Roboto"/>
                <a:ea typeface="Roboto"/>
                <a:cs typeface="Roboto"/>
                <a:sym typeface="Roboto"/>
              </a:rPr>
              <a:t>A separate intern just for Social Media</a:t>
            </a:r>
            <a:endParaRPr sz="2000">
              <a:solidFill>
                <a:schemeClr val="dk1"/>
              </a:solidFill>
              <a:latin typeface="Roboto"/>
              <a:ea typeface="Roboto"/>
              <a:cs typeface="Roboto"/>
              <a:sym typeface="Roboto"/>
            </a:endParaRPr>
          </a:p>
          <a:p>
            <a:pPr indent="-342900" lvl="1" marL="914400" rtl="0" algn="l">
              <a:lnSpc>
                <a:spcPct val="115000"/>
              </a:lnSpc>
              <a:spcBef>
                <a:spcPts val="0"/>
              </a:spcBef>
              <a:spcAft>
                <a:spcPts val="0"/>
              </a:spcAft>
              <a:buClr>
                <a:schemeClr val="dk1"/>
              </a:buClr>
              <a:buSzPts val="1800"/>
              <a:buFont typeface="Roboto"/>
              <a:buChar char="○"/>
            </a:pPr>
            <a:r>
              <a:rPr lang="en" sz="2000">
                <a:solidFill>
                  <a:schemeClr val="dk1"/>
                </a:solidFill>
                <a:latin typeface="Roboto"/>
                <a:ea typeface="Roboto"/>
                <a:cs typeface="Roboto"/>
                <a:sym typeface="Roboto"/>
              </a:rPr>
              <a:t>Content Posts/Ads</a:t>
            </a:r>
            <a:endParaRPr sz="2000">
              <a:solidFill>
                <a:schemeClr val="dk1"/>
              </a:solidFill>
              <a:latin typeface="Roboto"/>
              <a:ea typeface="Roboto"/>
              <a:cs typeface="Roboto"/>
              <a:sym typeface="Roboto"/>
            </a:endParaRPr>
          </a:p>
          <a:p>
            <a:pPr indent="-342900" lvl="1" marL="914400" rtl="0" algn="l">
              <a:lnSpc>
                <a:spcPct val="115000"/>
              </a:lnSpc>
              <a:spcBef>
                <a:spcPts val="0"/>
              </a:spcBef>
              <a:spcAft>
                <a:spcPts val="0"/>
              </a:spcAft>
              <a:buClr>
                <a:schemeClr val="dk1"/>
              </a:buClr>
              <a:buSzPts val="1800"/>
              <a:buFont typeface="Roboto"/>
              <a:buChar char="○"/>
            </a:pPr>
            <a:r>
              <a:rPr lang="en" sz="2000">
                <a:solidFill>
                  <a:schemeClr val="dk1"/>
                </a:solidFill>
                <a:latin typeface="Roboto"/>
                <a:ea typeface="Roboto"/>
                <a:cs typeface="Roboto"/>
                <a:sym typeface="Roboto"/>
              </a:rPr>
              <a:t>Giveaways (more client interactions)</a:t>
            </a:r>
            <a:endParaRPr sz="2000">
              <a:solidFill>
                <a:schemeClr val="dk1"/>
              </a:solidFill>
              <a:latin typeface="Roboto"/>
              <a:ea typeface="Roboto"/>
              <a:cs typeface="Roboto"/>
              <a:sym typeface="Roboto"/>
            </a:endParaRPr>
          </a:p>
          <a:p>
            <a:pPr indent="-355600" lvl="2" marL="1371600" rtl="0" algn="l">
              <a:lnSpc>
                <a:spcPct val="115000"/>
              </a:lnSpc>
              <a:spcBef>
                <a:spcPts val="0"/>
              </a:spcBef>
              <a:spcAft>
                <a:spcPts val="0"/>
              </a:spcAft>
              <a:buClr>
                <a:schemeClr val="dk1"/>
              </a:buClr>
              <a:buSzPts val="2000"/>
              <a:buFont typeface="Roboto"/>
              <a:buChar char="■"/>
            </a:pPr>
            <a:r>
              <a:rPr lang="en" sz="2000">
                <a:solidFill>
                  <a:schemeClr val="dk1"/>
                </a:solidFill>
                <a:latin typeface="Roboto"/>
                <a:ea typeface="Roboto"/>
                <a:cs typeface="Roboto"/>
                <a:sym typeface="Roboto"/>
              </a:rPr>
              <a:t>‘Back-to-School’ supply baskets</a:t>
            </a:r>
            <a:endParaRPr sz="2000">
              <a:solidFill>
                <a:schemeClr val="dk1"/>
              </a:solidFill>
              <a:latin typeface="Roboto"/>
              <a:ea typeface="Roboto"/>
              <a:cs typeface="Roboto"/>
              <a:sym typeface="Roboto"/>
            </a:endParaRPr>
          </a:p>
          <a:p>
            <a:pPr indent="-355600" lvl="2" marL="1371600" rtl="0" algn="l">
              <a:lnSpc>
                <a:spcPct val="115000"/>
              </a:lnSpc>
              <a:spcBef>
                <a:spcPts val="0"/>
              </a:spcBef>
              <a:spcAft>
                <a:spcPts val="0"/>
              </a:spcAft>
              <a:buClr>
                <a:schemeClr val="dk1"/>
              </a:buClr>
              <a:buSzPts val="2000"/>
              <a:buFont typeface="Roboto"/>
              <a:buChar char="■"/>
            </a:pPr>
            <a:r>
              <a:rPr lang="en" sz="2000">
                <a:solidFill>
                  <a:schemeClr val="dk1"/>
                </a:solidFill>
                <a:latin typeface="Roboto"/>
                <a:ea typeface="Roboto"/>
                <a:cs typeface="Roboto"/>
                <a:sym typeface="Roboto"/>
              </a:rPr>
              <a:t>Books/Materials giveaways</a:t>
            </a:r>
            <a:endParaRPr sz="2000">
              <a:solidFill>
                <a:schemeClr val="dk1"/>
              </a:solidFill>
              <a:latin typeface="Roboto"/>
              <a:ea typeface="Roboto"/>
              <a:cs typeface="Roboto"/>
              <a:sym typeface="Roboto"/>
            </a:endParaRPr>
          </a:p>
        </p:txBody>
      </p:sp>
      <p:pic>
        <p:nvPicPr>
          <p:cNvPr descr="Media Images, Stock Photos &amp;amp; Vectors | Shutterstock" id="353" name="Google Shape;353;p52"/>
          <p:cNvPicPr preferRelativeResize="0"/>
          <p:nvPr/>
        </p:nvPicPr>
        <p:blipFill rotWithShape="1">
          <a:blip r:embed="rId3">
            <a:alphaModFix/>
          </a:blip>
          <a:srcRect b="6629" l="0" r="0" t="0"/>
          <a:stretch/>
        </p:blipFill>
        <p:spPr>
          <a:xfrm>
            <a:off x="5003275" y="1813125"/>
            <a:ext cx="3714750" cy="24901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5"/>
          <p:cNvSpPr/>
          <p:nvPr/>
        </p:nvSpPr>
        <p:spPr>
          <a:xfrm>
            <a:off x="0" y="0"/>
            <a:ext cx="9144000" cy="8799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213" name="Google Shape;213;p35"/>
          <p:cNvSpPr txBox="1"/>
          <p:nvPr>
            <p:ph type="title"/>
          </p:nvPr>
        </p:nvSpPr>
        <p:spPr>
          <a:xfrm>
            <a:off x="540801" y="208500"/>
            <a:ext cx="7290900" cy="671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2500">
                <a:latin typeface="Roboto Slab"/>
                <a:ea typeface="Roboto Slab"/>
                <a:cs typeface="Roboto Slab"/>
                <a:sym typeface="Roboto Slab"/>
              </a:rPr>
              <a:t>Table of Contents</a:t>
            </a:r>
            <a:endParaRPr b="1" sz="2500">
              <a:latin typeface="Roboto Slab"/>
              <a:ea typeface="Roboto Slab"/>
              <a:cs typeface="Roboto Slab"/>
              <a:sym typeface="Roboto Slab"/>
            </a:endParaRPr>
          </a:p>
        </p:txBody>
      </p:sp>
      <p:sp>
        <p:nvSpPr>
          <p:cNvPr id="214" name="Google Shape;214;p35"/>
          <p:cNvSpPr txBox="1"/>
          <p:nvPr>
            <p:ph idx="1" type="body"/>
          </p:nvPr>
        </p:nvSpPr>
        <p:spPr>
          <a:xfrm>
            <a:off x="4572000" y="1354850"/>
            <a:ext cx="4226100" cy="36045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None/>
            </a:pPr>
            <a:r>
              <a:rPr b="1" lang="en" sz="1900">
                <a:solidFill>
                  <a:schemeClr val="dk1"/>
                </a:solidFill>
                <a:highlight>
                  <a:schemeClr val="lt1"/>
                </a:highlight>
                <a:latin typeface="Roboto"/>
                <a:ea typeface="Roboto"/>
                <a:cs typeface="Roboto"/>
                <a:sym typeface="Roboto"/>
              </a:rPr>
              <a:t>Online Presence Analysis</a:t>
            </a:r>
            <a:endParaRPr b="1" sz="1900">
              <a:solidFill>
                <a:schemeClr val="dk1"/>
              </a:solidFill>
              <a:highlight>
                <a:schemeClr val="lt1"/>
              </a:highlight>
              <a:latin typeface="Roboto"/>
              <a:ea typeface="Roboto"/>
              <a:cs typeface="Roboto"/>
              <a:sym typeface="Roboto"/>
            </a:endParaRPr>
          </a:p>
          <a:p>
            <a:pPr indent="-349250" lvl="0" marL="457200" rtl="0" algn="l">
              <a:lnSpc>
                <a:spcPct val="95000"/>
              </a:lnSpc>
              <a:spcBef>
                <a:spcPts val="1000"/>
              </a:spcBef>
              <a:spcAft>
                <a:spcPts val="0"/>
              </a:spcAft>
              <a:buClr>
                <a:schemeClr val="dk1"/>
              </a:buClr>
              <a:buSzPts val="1900"/>
              <a:buFont typeface="Roboto"/>
              <a:buChar char="●"/>
            </a:pPr>
            <a:r>
              <a:rPr lang="en" sz="1900">
                <a:solidFill>
                  <a:schemeClr val="dk1"/>
                </a:solidFill>
                <a:latin typeface="Roboto"/>
                <a:ea typeface="Roboto"/>
                <a:cs typeface="Roboto"/>
                <a:sym typeface="Roboto"/>
              </a:rPr>
              <a:t>Social Media</a:t>
            </a:r>
            <a:endParaRPr sz="1900">
              <a:solidFill>
                <a:schemeClr val="dk1"/>
              </a:solidFill>
              <a:latin typeface="Roboto"/>
              <a:ea typeface="Roboto"/>
              <a:cs typeface="Roboto"/>
              <a:sym typeface="Roboto"/>
            </a:endParaRPr>
          </a:p>
          <a:p>
            <a:pPr indent="-349250" lvl="1" marL="914400" rtl="0" algn="l">
              <a:lnSpc>
                <a:spcPct val="95000"/>
              </a:lnSpc>
              <a:spcBef>
                <a:spcPts val="0"/>
              </a:spcBef>
              <a:spcAft>
                <a:spcPts val="0"/>
              </a:spcAft>
              <a:buClr>
                <a:schemeClr val="dk1"/>
              </a:buClr>
              <a:buSzPts val="1900"/>
              <a:buFont typeface="Roboto"/>
              <a:buChar char="○"/>
            </a:pPr>
            <a:r>
              <a:rPr lang="en" sz="1900">
                <a:solidFill>
                  <a:schemeClr val="dk1"/>
                </a:solidFill>
                <a:latin typeface="Roboto"/>
                <a:ea typeface="Roboto"/>
                <a:cs typeface="Roboto"/>
                <a:sym typeface="Roboto"/>
              </a:rPr>
              <a:t>Areas of growth</a:t>
            </a:r>
            <a:endParaRPr sz="1900">
              <a:solidFill>
                <a:schemeClr val="dk1"/>
              </a:solidFill>
              <a:latin typeface="Roboto"/>
              <a:ea typeface="Roboto"/>
              <a:cs typeface="Roboto"/>
              <a:sym typeface="Roboto"/>
            </a:endParaRPr>
          </a:p>
          <a:p>
            <a:pPr indent="-349250" lvl="1" marL="914400" rtl="0" algn="l">
              <a:lnSpc>
                <a:spcPct val="95000"/>
              </a:lnSpc>
              <a:spcBef>
                <a:spcPts val="0"/>
              </a:spcBef>
              <a:spcAft>
                <a:spcPts val="0"/>
              </a:spcAft>
              <a:buClr>
                <a:schemeClr val="dk1"/>
              </a:buClr>
              <a:buSzPts val="1900"/>
              <a:buFont typeface="Roboto"/>
              <a:buChar char="○"/>
            </a:pPr>
            <a:r>
              <a:rPr lang="en" sz="1900">
                <a:solidFill>
                  <a:schemeClr val="dk1"/>
                </a:solidFill>
                <a:latin typeface="Roboto"/>
                <a:ea typeface="Roboto"/>
                <a:cs typeface="Roboto"/>
                <a:sym typeface="Roboto"/>
              </a:rPr>
              <a:t>Sankofa’s Journey</a:t>
            </a:r>
            <a:endParaRPr sz="1900">
              <a:solidFill>
                <a:schemeClr val="dk1"/>
              </a:solidFill>
              <a:latin typeface="Roboto"/>
              <a:ea typeface="Roboto"/>
              <a:cs typeface="Roboto"/>
              <a:sym typeface="Roboto"/>
            </a:endParaRPr>
          </a:p>
          <a:p>
            <a:pPr indent="-349250" lvl="0" marL="457200" rtl="0" algn="l">
              <a:lnSpc>
                <a:spcPct val="95000"/>
              </a:lnSpc>
              <a:spcBef>
                <a:spcPts val="0"/>
              </a:spcBef>
              <a:spcAft>
                <a:spcPts val="0"/>
              </a:spcAft>
              <a:buClr>
                <a:schemeClr val="dk1"/>
              </a:buClr>
              <a:buSzPts val="1900"/>
              <a:buFont typeface="Roboto"/>
              <a:buChar char="●"/>
            </a:pPr>
            <a:r>
              <a:rPr lang="en" sz="1900">
                <a:solidFill>
                  <a:schemeClr val="dk1"/>
                </a:solidFill>
                <a:latin typeface="Roboto"/>
                <a:ea typeface="Roboto"/>
                <a:cs typeface="Roboto"/>
                <a:sym typeface="Roboto"/>
              </a:rPr>
              <a:t>Website</a:t>
            </a:r>
            <a:endParaRPr sz="1900">
              <a:solidFill>
                <a:schemeClr val="dk1"/>
              </a:solidFill>
              <a:latin typeface="Roboto"/>
              <a:ea typeface="Roboto"/>
              <a:cs typeface="Roboto"/>
              <a:sym typeface="Roboto"/>
            </a:endParaRPr>
          </a:p>
          <a:p>
            <a:pPr indent="-349250" lvl="1" marL="914400" rtl="0" algn="l">
              <a:lnSpc>
                <a:spcPct val="95000"/>
              </a:lnSpc>
              <a:spcBef>
                <a:spcPts val="0"/>
              </a:spcBef>
              <a:spcAft>
                <a:spcPts val="0"/>
              </a:spcAft>
              <a:buClr>
                <a:schemeClr val="dk1"/>
              </a:buClr>
              <a:buSzPts val="1900"/>
              <a:buFont typeface="Roboto"/>
              <a:buChar char="○"/>
            </a:pPr>
            <a:r>
              <a:rPr lang="en" sz="1900">
                <a:solidFill>
                  <a:schemeClr val="dk1"/>
                </a:solidFill>
                <a:latin typeface="Roboto"/>
                <a:ea typeface="Roboto"/>
                <a:cs typeface="Roboto"/>
                <a:sym typeface="Roboto"/>
              </a:rPr>
              <a:t>Squarespace Analytics</a:t>
            </a:r>
            <a:endParaRPr sz="1900">
              <a:solidFill>
                <a:schemeClr val="dk1"/>
              </a:solidFill>
              <a:latin typeface="Roboto"/>
              <a:ea typeface="Roboto"/>
              <a:cs typeface="Roboto"/>
              <a:sym typeface="Roboto"/>
            </a:endParaRPr>
          </a:p>
          <a:p>
            <a:pPr indent="-349250" lvl="1" marL="914400" rtl="0" algn="l">
              <a:lnSpc>
                <a:spcPct val="95000"/>
              </a:lnSpc>
              <a:spcBef>
                <a:spcPts val="0"/>
              </a:spcBef>
              <a:spcAft>
                <a:spcPts val="0"/>
              </a:spcAft>
              <a:buClr>
                <a:schemeClr val="dk1"/>
              </a:buClr>
              <a:buSzPts val="1900"/>
              <a:buFont typeface="Roboto"/>
              <a:buChar char="○"/>
            </a:pPr>
            <a:r>
              <a:rPr lang="en" sz="1900">
                <a:solidFill>
                  <a:schemeClr val="dk1"/>
                </a:solidFill>
                <a:latin typeface="Roboto"/>
                <a:ea typeface="Roboto"/>
                <a:cs typeface="Roboto"/>
                <a:sym typeface="Roboto"/>
              </a:rPr>
              <a:t>Areas of Growth</a:t>
            </a:r>
            <a:endParaRPr sz="1900">
              <a:solidFill>
                <a:schemeClr val="dk1"/>
              </a:solidFill>
              <a:latin typeface="Roboto"/>
              <a:ea typeface="Roboto"/>
              <a:cs typeface="Roboto"/>
              <a:sym typeface="Roboto"/>
            </a:endParaRPr>
          </a:p>
          <a:p>
            <a:pPr indent="-349250" lvl="0" marL="457200" rtl="0" algn="l">
              <a:lnSpc>
                <a:spcPct val="95000"/>
              </a:lnSpc>
              <a:spcBef>
                <a:spcPts val="0"/>
              </a:spcBef>
              <a:spcAft>
                <a:spcPts val="0"/>
              </a:spcAft>
              <a:buClr>
                <a:schemeClr val="dk1"/>
              </a:buClr>
              <a:buSzPts val="1900"/>
              <a:buFont typeface="Roboto"/>
              <a:buChar char="●"/>
            </a:pPr>
            <a:r>
              <a:rPr lang="en" sz="1900">
                <a:solidFill>
                  <a:schemeClr val="dk1"/>
                </a:solidFill>
                <a:highlight>
                  <a:schemeClr val="lt1"/>
                </a:highlight>
                <a:latin typeface="Roboto"/>
                <a:ea typeface="Roboto"/>
                <a:cs typeface="Roboto"/>
                <a:sym typeface="Roboto"/>
              </a:rPr>
              <a:t>Marketing &amp; Advertising </a:t>
            </a:r>
            <a:endParaRPr sz="1900">
              <a:solidFill>
                <a:schemeClr val="dk1"/>
              </a:solidFill>
              <a:highlight>
                <a:schemeClr val="lt1"/>
              </a:highlight>
              <a:latin typeface="Roboto"/>
              <a:ea typeface="Roboto"/>
              <a:cs typeface="Roboto"/>
              <a:sym typeface="Roboto"/>
            </a:endParaRPr>
          </a:p>
          <a:p>
            <a:pPr indent="0" lvl="0" marL="0" rtl="0" algn="l">
              <a:lnSpc>
                <a:spcPct val="95000"/>
              </a:lnSpc>
              <a:spcBef>
                <a:spcPts val="1000"/>
              </a:spcBef>
              <a:spcAft>
                <a:spcPts val="0"/>
              </a:spcAft>
              <a:buNone/>
            </a:pPr>
            <a:r>
              <a:rPr b="1" lang="en" sz="1900">
                <a:solidFill>
                  <a:schemeClr val="dk1"/>
                </a:solidFill>
                <a:highlight>
                  <a:schemeClr val="lt1"/>
                </a:highlight>
                <a:latin typeface="Roboto"/>
                <a:ea typeface="Roboto"/>
                <a:cs typeface="Roboto"/>
                <a:sym typeface="Roboto"/>
              </a:rPr>
              <a:t>Final Recommendations</a:t>
            </a:r>
            <a:endParaRPr b="1" sz="1900">
              <a:solidFill>
                <a:schemeClr val="dk1"/>
              </a:solidFill>
              <a:latin typeface="Roboto"/>
              <a:ea typeface="Roboto"/>
              <a:cs typeface="Roboto"/>
              <a:sym typeface="Roboto"/>
            </a:endParaRPr>
          </a:p>
          <a:p>
            <a:pPr indent="-349250" lvl="0" marL="457200" rtl="0" algn="l">
              <a:lnSpc>
                <a:spcPct val="95000"/>
              </a:lnSpc>
              <a:spcBef>
                <a:spcPts val="1000"/>
              </a:spcBef>
              <a:spcAft>
                <a:spcPts val="0"/>
              </a:spcAft>
              <a:buClr>
                <a:schemeClr val="dk1"/>
              </a:buClr>
              <a:buSzPts val="1900"/>
              <a:buFont typeface="Roboto"/>
              <a:buChar char="●"/>
            </a:pPr>
            <a:r>
              <a:rPr lang="en" sz="1900">
                <a:solidFill>
                  <a:schemeClr val="dk1"/>
                </a:solidFill>
                <a:highlight>
                  <a:schemeClr val="lt1"/>
                </a:highlight>
                <a:latin typeface="Roboto"/>
                <a:ea typeface="Roboto"/>
                <a:cs typeface="Roboto"/>
                <a:sym typeface="Roboto"/>
              </a:rPr>
              <a:t>Free &amp; Fast Action Items</a:t>
            </a:r>
            <a:r>
              <a:rPr lang="en" sz="1900">
                <a:solidFill>
                  <a:schemeClr val="dk1"/>
                </a:solidFill>
                <a:highlight>
                  <a:schemeClr val="lt1"/>
                </a:highlight>
                <a:latin typeface="Roboto"/>
                <a:ea typeface="Roboto"/>
                <a:cs typeface="Roboto"/>
                <a:sym typeface="Roboto"/>
              </a:rPr>
              <a:t> </a:t>
            </a:r>
            <a:endParaRPr sz="1900">
              <a:solidFill>
                <a:schemeClr val="dk1"/>
              </a:solidFill>
              <a:latin typeface="Roboto"/>
              <a:ea typeface="Roboto"/>
              <a:cs typeface="Roboto"/>
              <a:sym typeface="Roboto"/>
            </a:endParaRPr>
          </a:p>
        </p:txBody>
      </p:sp>
      <p:sp>
        <p:nvSpPr>
          <p:cNvPr id="215" name="Google Shape;215;p35"/>
          <p:cNvSpPr txBox="1"/>
          <p:nvPr/>
        </p:nvSpPr>
        <p:spPr>
          <a:xfrm>
            <a:off x="624800" y="1354850"/>
            <a:ext cx="3509700" cy="2910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b="1" lang="en" sz="1900">
                <a:solidFill>
                  <a:schemeClr val="dk1"/>
                </a:solidFill>
                <a:highlight>
                  <a:schemeClr val="lt1"/>
                </a:highlight>
                <a:latin typeface="Roboto"/>
                <a:ea typeface="Roboto"/>
                <a:cs typeface="Roboto"/>
                <a:sym typeface="Roboto"/>
              </a:rPr>
              <a:t>Academic Support Analysis</a:t>
            </a:r>
            <a:endParaRPr b="1" sz="1900">
              <a:solidFill>
                <a:schemeClr val="dk1"/>
              </a:solidFill>
              <a:latin typeface="Roboto"/>
              <a:ea typeface="Roboto"/>
              <a:cs typeface="Roboto"/>
              <a:sym typeface="Roboto"/>
            </a:endParaRPr>
          </a:p>
          <a:p>
            <a:pPr indent="-349250" lvl="0" marL="457200" rtl="0" algn="l">
              <a:lnSpc>
                <a:spcPct val="100000"/>
              </a:lnSpc>
              <a:spcBef>
                <a:spcPts val="1000"/>
              </a:spcBef>
              <a:spcAft>
                <a:spcPts val="0"/>
              </a:spcAft>
              <a:buClr>
                <a:schemeClr val="dk1"/>
              </a:buClr>
              <a:buSzPts val="1900"/>
              <a:buFont typeface="Roboto"/>
              <a:buChar char="●"/>
            </a:pPr>
            <a:r>
              <a:rPr lang="en" sz="1900">
                <a:solidFill>
                  <a:schemeClr val="dk1"/>
                </a:solidFill>
                <a:highlight>
                  <a:schemeClr val="lt1"/>
                </a:highlight>
                <a:latin typeface="Roboto"/>
                <a:ea typeface="Roboto"/>
                <a:cs typeface="Roboto"/>
                <a:sym typeface="Roboto"/>
              </a:rPr>
              <a:t>Private Tutoring</a:t>
            </a:r>
            <a:endParaRPr sz="1900">
              <a:solidFill>
                <a:schemeClr val="dk1"/>
              </a:solidFill>
              <a:highlight>
                <a:schemeClr val="lt1"/>
              </a:highlight>
              <a:latin typeface="Roboto"/>
              <a:ea typeface="Roboto"/>
              <a:cs typeface="Roboto"/>
              <a:sym typeface="Roboto"/>
            </a:endParaRPr>
          </a:p>
          <a:p>
            <a:pPr indent="-349250" lvl="1" marL="914400" rtl="0" algn="l">
              <a:lnSpc>
                <a:spcPct val="100000"/>
              </a:lnSpc>
              <a:spcBef>
                <a:spcPts val="0"/>
              </a:spcBef>
              <a:spcAft>
                <a:spcPts val="0"/>
              </a:spcAft>
              <a:buClr>
                <a:schemeClr val="dk1"/>
              </a:buClr>
              <a:buSzPts val="1900"/>
              <a:buFont typeface="Roboto"/>
              <a:buChar char="○"/>
            </a:pPr>
            <a:r>
              <a:rPr lang="en" sz="1900">
                <a:solidFill>
                  <a:schemeClr val="dk1"/>
                </a:solidFill>
                <a:highlight>
                  <a:schemeClr val="lt1"/>
                </a:highlight>
                <a:latin typeface="Roboto"/>
                <a:ea typeface="Roboto"/>
                <a:cs typeface="Roboto"/>
                <a:sym typeface="Roboto"/>
              </a:rPr>
              <a:t>Target Audience</a:t>
            </a:r>
            <a:endParaRPr sz="1900">
              <a:solidFill>
                <a:schemeClr val="dk1"/>
              </a:solidFill>
              <a:highlight>
                <a:schemeClr val="lt1"/>
              </a:highlight>
              <a:latin typeface="Roboto"/>
              <a:ea typeface="Roboto"/>
              <a:cs typeface="Roboto"/>
              <a:sym typeface="Roboto"/>
            </a:endParaRPr>
          </a:p>
          <a:p>
            <a:pPr indent="-349250" lvl="1" marL="914400" rtl="0" algn="l">
              <a:lnSpc>
                <a:spcPct val="100000"/>
              </a:lnSpc>
              <a:spcBef>
                <a:spcPts val="0"/>
              </a:spcBef>
              <a:spcAft>
                <a:spcPts val="0"/>
              </a:spcAft>
              <a:buClr>
                <a:schemeClr val="dk1"/>
              </a:buClr>
              <a:buSzPts val="1900"/>
              <a:buFont typeface="Roboto"/>
              <a:buChar char="○"/>
            </a:pPr>
            <a:r>
              <a:rPr lang="en" sz="1900">
                <a:solidFill>
                  <a:schemeClr val="dk1"/>
                </a:solidFill>
                <a:latin typeface="Roboto"/>
                <a:ea typeface="Roboto"/>
                <a:cs typeface="Roboto"/>
                <a:sym typeface="Roboto"/>
              </a:rPr>
              <a:t>Competitors</a:t>
            </a:r>
            <a:endParaRPr sz="1900">
              <a:solidFill>
                <a:schemeClr val="dk1"/>
              </a:solidFill>
              <a:latin typeface="Roboto"/>
              <a:ea typeface="Roboto"/>
              <a:cs typeface="Roboto"/>
              <a:sym typeface="Roboto"/>
            </a:endParaRPr>
          </a:p>
          <a:p>
            <a:pPr indent="-349250" lvl="0" marL="457200" rtl="0" algn="l">
              <a:lnSpc>
                <a:spcPct val="100000"/>
              </a:lnSpc>
              <a:spcBef>
                <a:spcPts val="0"/>
              </a:spcBef>
              <a:spcAft>
                <a:spcPts val="0"/>
              </a:spcAft>
              <a:buClr>
                <a:schemeClr val="dk1"/>
              </a:buClr>
              <a:buSzPts val="1900"/>
              <a:buFont typeface="Roboto"/>
              <a:buChar char="●"/>
            </a:pPr>
            <a:r>
              <a:rPr lang="en" sz="1900">
                <a:solidFill>
                  <a:schemeClr val="dk1"/>
                </a:solidFill>
                <a:highlight>
                  <a:schemeClr val="lt1"/>
                </a:highlight>
                <a:latin typeface="Roboto"/>
                <a:ea typeface="Roboto"/>
                <a:cs typeface="Roboto"/>
                <a:sym typeface="Roboto"/>
              </a:rPr>
              <a:t>Learning Pods</a:t>
            </a:r>
            <a:endParaRPr sz="1900">
              <a:solidFill>
                <a:schemeClr val="dk1"/>
              </a:solidFill>
              <a:latin typeface="Roboto"/>
              <a:ea typeface="Roboto"/>
              <a:cs typeface="Roboto"/>
              <a:sym typeface="Roboto"/>
            </a:endParaRPr>
          </a:p>
          <a:p>
            <a:pPr indent="-349250" lvl="1" marL="914400" rtl="0" algn="l">
              <a:lnSpc>
                <a:spcPct val="100000"/>
              </a:lnSpc>
              <a:spcBef>
                <a:spcPts val="0"/>
              </a:spcBef>
              <a:spcAft>
                <a:spcPts val="0"/>
              </a:spcAft>
              <a:buClr>
                <a:schemeClr val="dk1"/>
              </a:buClr>
              <a:buSzPts val="1900"/>
              <a:buFont typeface="Roboto"/>
              <a:buChar char="○"/>
            </a:pPr>
            <a:r>
              <a:rPr lang="en" sz="1900">
                <a:solidFill>
                  <a:schemeClr val="dk1"/>
                </a:solidFill>
                <a:latin typeface="Roboto"/>
                <a:ea typeface="Roboto"/>
                <a:cs typeface="Roboto"/>
                <a:sym typeface="Roboto"/>
              </a:rPr>
              <a:t>Competitors </a:t>
            </a:r>
            <a:endParaRPr sz="1900">
              <a:solidFill>
                <a:schemeClr val="dk1"/>
              </a:solidFill>
              <a:latin typeface="Roboto"/>
              <a:ea typeface="Roboto"/>
              <a:cs typeface="Roboto"/>
              <a:sym typeface="Roboto"/>
            </a:endParaRPr>
          </a:p>
          <a:p>
            <a:pPr indent="-349250" lvl="0" marL="457200" rtl="0" algn="l">
              <a:lnSpc>
                <a:spcPct val="100000"/>
              </a:lnSpc>
              <a:spcBef>
                <a:spcPts val="0"/>
              </a:spcBef>
              <a:spcAft>
                <a:spcPts val="0"/>
              </a:spcAft>
              <a:buClr>
                <a:schemeClr val="dk1"/>
              </a:buClr>
              <a:buSzPts val="1900"/>
              <a:buFont typeface="Roboto"/>
              <a:buChar char="●"/>
            </a:pPr>
            <a:r>
              <a:rPr lang="en" sz="1900">
                <a:solidFill>
                  <a:schemeClr val="dk1"/>
                </a:solidFill>
                <a:latin typeface="Roboto"/>
                <a:ea typeface="Roboto"/>
                <a:cs typeface="Roboto"/>
                <a:sym typeface="Roboto"/>
              </a:rPr>
              <a:t>Recommendations</a:t>
            </a:r>
            <a:endParaRPr sz="1900">
              <a:solidFill>
                <a:schemeClr val="dk1"/>
              </a:solidFill>
              <a:latin typeface="Roboto"/>
              <a:ea typeface="Roboto"/>
              <a:cs typeface="Roboto"/>
              <a:sym typeface="Roboto"/>
            </a:endParaRPr>
          </a:p>
          <a:p>
            <a:pPr indent="-349250" lvl="1" marL="914400" rtl="0" algn="l">
              <a:lnSpc>
                <a:spcPct val="100000"/>
              </a:lnSpc>
              <a:spcBef>
                <a:spcPts val="0"/>
              </a:spcBef>
              <a:spcAft>
                <a:spcPts val="0"/>
              </a:spcAft>
              <a:buClr>
                <a:schemeClr val="dk1"/>
              </a:buClr>
              <a:buSzPts val="1900"/>
              <a:buFont typeface="Roboto"/>
              <a:buChar char="○"/>
            </a:pPr>
            <a:r>
              <a:rPr lang="en" sz="1900">
                <a:solidFill>
                  <a:schemeClr val="dk1"/>
                </a:solidFill>
                <a:latin typeface="Roboto"/>
                <a:ea typeface="Roboto"/>
                <a:cs typeface="Roboto"/>
                <a:sym typeface="Roboto"/>
              </a:rPr>
              <a:t>Private Tutoring </a:t>
            </a:r>
            <a:endParaRPr sz="1900">
              <a:solidFill>
                <a:schemeClr val="dk1"/>
              </a:solidFill>
              <a:latin typeface="Roboto"/>
              <a:ea typeface="Roboto"/>
              <a:cs typeface="Roboto"/>
              <a:sym typeface="Roboto"/>
            </a:endParaRPr>
          </a:p>
          <a:p>
            <a:pPr indent="-349250" lvl="1" marL="914400" rtl="0" algn="l">
              <a:lnSpc>
                <a:spcPct val="100000"/>
              </a:lnSpc>
              <a:spcBef>
                <a:spcPts val="0"/>
              </a:spcBef>
              <a:spcAft>
                <a:spcPts val="0"/>
              </a:spcAft>
              <a:buClr>
                <a:schemeClr val="dk1"/>
              </a:buClr>
              <a:buSzPts val="1900"/>
              <a:buFont typeface="Roboto"/>
              <a:buChar char="○"/>
            </a:pPr>
            <a:r>
              <a:rPr lang="en" sz="1900">
                <a:solidFill>
                  <a:schemeClr val="dk1"/>
                </a:solidFill>
                <a:latin typeface="Roboto"/>
                <a:ea typeface="Roboto"/>
                <a:cs typeface="Roboto"/>
                <a:sym typeface="Roboto"/>
              </a:rPr>
              <a:t>Learning Pods</a:t>
            </a:r>
            <a:endParaRPr sz="1900">
              <a:solidFill>
                <a:schemeClr val="dk1"/>
              </a:solidFill>
              <a:latin typeface="Roboto"/>
              <a:ea typeface="Roboto"/>
              <a:cs typeface="Roboto"/>
              <a:sym typeface="Roboto"/>
            </a:endParaRPr>
          </a:p>
        </p:txBody>
      </p:sp>
      <p:pic>
        <p:nvPicPr>
          <p:cNvPr id="216" name="Google Shape;216;p35"/>
          <p:cNvPicPr preferRelativeResize="0"/>
          <p:nvPr/>
        </p:nvPicPr>
        <p:blipFill>
          <a:blip r:embed="rId3">
            <a:alphaModFix/>
          </a:blip>
          <a:stretch>
            <a:fillRect/>
          </a:stretch>
        </p:blipFill>
        <p:spPr>
          <a:xfrm>
            <a:off x="8339029" y="89736"/>
            <a:ext cx="722202" cy="7222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53"/>
          <p:cNvSpPr txBox="1"/>
          <p:nvPr>
            <p:ph type="title"/>
          </p:nvPr>
        </p:nvSpPr>
        <p:spPr>
          <a:xfrm>
            <a:off x="629100" y="262750"/>
            <a:ext cx="7302300" cy="987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3000">
                <a:latin typeface="Roboto Slab"/>
                <a:ea typeface="Roboto Slab"/>
                <a:cs typeface="Roboto Slab"/>
                <a:sym typeface="Roboto Slab"/>
              </a:rPr>
              <a:t>Sankofa’s Areas for Growth: </a:t>
            </a:r>
            <a:endParaRPr b="1" sz="3000">
              <a:latin typeface="Roboto Slab"/>
              <a:ea typeface="Roboto Slab"/>
              <a:cs typeface="Roboto Slab"/>
              <a:sym typeface="Roboto Slab"/>
            </a:endParaRPr>
          </a:p>
          <a:p>
            <a:pPr indent="0" lvl="0" marL="0" rtl="0" algn="ctr">
              <a:spcBef>
                <a:spcPts val="0"/>
              </a:spcBef>
              <a:spcAft>
                <a:spcPts val="0"/>
              </a:spcAft>
              <a:buNone/>
            </a:pPr>
            <a:r>
              <a:rPr b="1" lang="en" sz="3000">
                <a:latin typeface="Roboto Slab"/>
                <a:ea typeface="Roboto Slab"/>
                <a:cs typeface="Roboto Slab"/>
                <a:sym typeface="Roboto Slab"/>
              </a:rPr>
              <a:t>Social Media</a:t>
            </a:r>
            <a:endParaRPr sz="3000">
              <a:latin typeface="Roboto Slab"/>
              <a:ea typeface="Roboto Slab"/>
              <a:cs typeface="Roboto Slab"/>
              <a:sym typeface="Roboto Slab"/>
            </a:endParaRPr>
          </a:p>
        </p:txBody>
      </p:sp>
      <p:sp>
        <p:nvSpPr>
          <p:cNvPr id="359" name="Google Shape;359;p53"/>
          <p:cNvSpPr txBox="1"/>
          <p:nvPr>
            <p:ph idx="2" type="body"/>
          </p:nvPr>
        </p:nvSpPr>
        <p:spPr>
          <a:xfrm>
            <a:off x="-152500" y="1588975"/>
            <a:ext cx="4987500" cy="3050100"/>
          </a:xfrm>
          <a:prstGeom prst="rect">
            <a:avLst/>
          </a:prstGeom>
        </p:spPr>
        <p:txBody>
          <a:bodyPr anchorCtr="0" anchor="t" bIns="91425" lIns="91425" spcFirstLastPara="1" rIns="91425" wrap="square" tIns="91425">
            <a:noAutofit/>
          </a:bodyPr>
          <a:lstStyle/>
          <a:p>
            <a:pPr indent="0" lvl="0" marL="400050" rtl="0" algn="l">
              <a:spcBef>
                <a:spcPts val="0"/>
              </a:spcBef>
              <a:spcAft>
                <a:spcPts val="0"/>
              </a:spcAft>
              <a:buNone/>
            </a:pPr>
            <a:r>
              <a:rPr b="1" lang="en" sz="1900">
                <a:solidFill>
                  <a:schemeClr val="dk1"/>
                </a:solidFill>
                <a:latin typeface="Roboto"/>
                <a:ea typeface="Roboto"/>
                <a:cs typeface="Roboto"/>
                <a:sym typeface="Roboto"/>
              </a:rPr>
              <a:t>Accessibility</a:t>
            </a:r>
            <a:endParaRPr b="1" sz="1900">
              <a:solidFill>
                <a:schemeClr val="dk1"/>
              </a:solidFill>
              <a:latin typeface="Roboto"/>
              <a:ea typeface="Roboto"/>
              <a:cs typeface="Roboto"/>
              <a:sym typeface="Roboto"/>
            </a:endParaRPr>
          </a:p>
          <a:p>
            <a:pPr indent="-349250" lvl="1" marL="914400" rtl="0" algn="l">
              <a:spcBef>
                <a:spcPts val="0"/>
              </a:spcBef>
              <a:spcAft>
                <a:spcPts val="0"/>
              </a:spcAft>
              <a:buClr>
                <a:schemeClr val="dk1"/>
              </a:buClr>
              <a:buSzPts val="1900"/>
              <a:buFont typeface="Roboto"/>
              <a:buChar char="○"/>
            </a:pPr>
            <a:r>
              <a:rPr lang="en" sz="1900">
                <a:solidFill>
                  <a:schemeClr val="dk1"/>
                </a:solidFill>
                <a:latin typeface="Roboto"/>
                <a:ea typeface="Roboto"/>
                <a:cs typeface="Roboto"/>
                <a:sym typeface="Roboto"/>
              </a:rPr>
              <a:t>High contrast colors in images and text/image contrast (text visibility over images)</a:t>
            </a:r>
            <a:endParaRPr sz="1900">
              <a:solidFill>
                <a:schemeClr val="dk1"/>
              </a:solidFill>
              <a:latin typeface="Roboto"/>
              <a:ea typeface="Roboto"/>
              <a:cs typeface="Roboto"/>
              <a:sym typeface="Roboto"/>
            </a:endParaRPr>
          </a:p>
          <a:p>
            <a:pPr indent="-349250" lvl="1" marL="914400" rtl="0" algn="l">
              <a:spcBef>
                <a:spcPts val="0"/>
              </a:spcBef>
              <a:spcAft>
                <a:spcPts val="0"/>
              </a:spcAft>
              <a:buClr>
                <a:schemeClr val="dk1"/>
              </a:buClr>
              <a:buSzPts val="1900"/>
              <a:buFont typeface="Roboto"/>
              <a:buChar char="○"/>
            </a:pPr>
            <a:r>
              <a:rPr lang="en" sz="1900">
                <a:solidFill>
                  <a:schemeClr val="dk1"/>
                </a:solidFill>
                <a:latin typeface="Roboto"/>
                <a:ea typeface="Roboto"/>
                <a:cs typeface="Roboto"/>
                <a:sym typeface="Roboto"/>
              </a:rPr>
              <a:t>Captions and Video Transcripts</a:t>
            </a:r>
            <a:endParaRPr sz="1900">
              <a:solidFill>
                <a:schemeClr val="dk1"/>
              </a:solidFill>
              <a:latin typeface="Roboto"/>
              <a:ea typeface="Roboto"/>
              <a:cs typeface="Roboto"/>
              <a:sym typeface="Roboto"/>
            </a:endParaRPr>
          </a:p>
          <a:p>
            <a:pPr indent="-349250" lvl="1" marL="914400" rtl="0" algn="l">
              <a:spcBef>
                <a:spcPts val="0"/>
              </a:spcBef>
              <a:spcAft>
                <a:spcPts val="0"/>
              </a:spcAft>
              <a:buClr>
                <a:schemeClr val="dk1"/>
              </a:buClr>
              <a:buSzPts val="1900"/>
              <a:buFont typeface="Roboto"/>
              <a:buChar char="○"/>
            </a:pPr>
            <a:r>
              <a:rPr lang="en" sz="1900">
                <a:solidFill>
                  <a:schemeClr val="dk1"/>
                </a:solidFill>
                <a:latin typeface="Roboto"/>
                <a:ea typeface="Roboto"/>
                <a:cs typeface="Roboto"/>
                <a:sym typeface="Roboto"/>
              </a:rPr>
              <a:t>#CamelCaseHashTags</a:t>
            </a:r>
            <a:r>
              <a:rPr lang="en" sz="1900">
                <a:solidFill>
                  <a:schemeClr val="dk1"/>
                </a:solidFill>
                <a:latin typeface="Roboto"/>
                <a:ea typeface="Roboto"/>
                <a:cs typeface="Roboto"/>
                <a:sym typeface="Roboto"/>
              </a:rPr>
              <a:t> (written with Upper Case Letters)</a:t>
            </a:r>
            <a:endParaRPr sz="1900">
              <a:solidFill>
                <a:schemeClr val="dk1"/>
              </a:solidFill>
              <a:latin typeface="Roboto"/>
              <a:ea typeface="Roboto"/>
              <a:cs typeface="Roboto"/>
              <a:sym typeface="Roboto"/>
            </a:endParaRPr>
          </a:p>
          <a:p>
            <a:pPr indent="0" lvl="0" marL="457200" rtl="0" algn="l">
              <a:spcBef>
                <a:spcPts val="0"/>
              </a:spcBef>
              <a:spcAft>
                <a:spcPts val="0"/>
              </a:spcAft>
              <a:buNone/>
            </a:pPr>
            <a:r>
              <a:t/>
            </a:r>
            <a:endParaRPr sz="1900">
              <a:solidFill>
                <a:schemeClr val="dk1"/>
              </a:solidFill>
              <a:latin typeface="Roboto"/>
              <a:ea typeface="Roboto"/>
              <a:cs typeface="Roboto"/>
              <a:sym typeface="Roboto"/>
            </a:endParaRPr>
          </a:p>
          <a:p>
            <a:pPr indent="0" lvl="0" marL="0" rtl="0" algn="l">
              <a:spcBef>
                <a:spcPts val="1200"/>
              </a:spcBef>
              <a:spcAft>
                <a:spcPts val="1200"/>
              </a:spcAft>
              <a:buNone/>
            </a:pPr>
            <a:r>
              <a:t/>
            </a:r>
            <a:endParaRPr sz="1900">
              <a:solidFill>
                <a:schemeClr val="dk1"/>
              </a:solidFill>
              <a:latin typeface="Roboto"/>
              <a:ea typeface="Roboto"/>
              <a:cs typeface="Roboto"/>
              <a:sym typeface="Roboto"/>
            </a:endParaRPr>
          </a:p>
        </p:txBody>
      </p:sp>
      <p:pic>
        <p:nvPicPr>
          <p:cNvPr descr="Mobile Accessibility 101 - TalkBack vs. VoiceOver Screen Readers" id="360" name="Google Shape;360;p53"/>
          <p:cNvPicPr preferRelativeResize="0"/>
          <p:nvPr/>
        </p:nvPicPr>
        <p:blipFill>
          <a:blip r:embed="rId3">
            <a:alphaModFix/>
          </a:blip>
          <a:stretch>
            <a:fillRect/>
          </a:stretch>
        </p:blipFill>
        <p:spPr>
          <a:xfrm>
            <a:off x="4834900" y="1748775"/>
            <a:ext cx="3574725" cy="22803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5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900">
                <a:latin typeface="Roboto Slab"/>
                <a:ea typeface="Roboto Slab"/>
                <a:cs typeface="Roboto Slab"/>
                <a:sym typeface="Roboto Slab"/>
              </a:rPr>
              <a:t>Sankofa’s Journey</a:t>
            </a:r>
            <a:endParaRPr sz="2720"/>
          </a:p>
        </p:txBody>
      </p:sp>
      <p:pic>
        <p:nvPicPr>
          <p:cNvPr descr="How to Build and Optimize a Marketing Funnel | Amazon Advertising" id="366" name="Google Shape;366;p54"/>
          <p:cNvPicPr preferRelativeResize="0"/>
          <p:nvPr/>
        </p:nvPicPr>
        <p:blipFill>
          <a:blip r:embed="rId3">
            <a:alphaModFix/>
          </a:blip>
          <a:stretch>
            <a:fillRect/>
          </a:stretch>
        </p:blipFill>
        <p:spPr>
          <a:xfrm>
            <a:off x="5018175" y="1219375"/>
            <a:ext cx="4272075" cy="3671850"/>
          </a:xfrm>
          <a:prstGeom prst="rect">
            <a:avLst/>
          </a:prstGeom>
          <a:noFill/>
          <a:ln>
            <a:noFill/>
          </a:ln>
        </p:spPr>
      </p:pic>
      <p:sp>
        <p:nvSpPr>
          <p:cNvPr id="367" name="Google Shape;367;p54"/>
          <p:cNvSpPr txBox="1"/>
          <p:nvPr/>
        </p:nvSpPr>
        <p:spPr>
          <a:xfrm>
            <a:off x="-139125" y="1156800"/>
            <a:ext cx="4515600" cy="39867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rPr lang="en" sz="1900">
                <a:latin typeface="Roboto"/>
                <a:ea typeface="Roboto"/>
                <a:cs typeface="Roboto"/>
                <a:sym typeface="Roboto"/>
              </a:rPr>
              <a:t>Help people to discover you.</a:t>
            </a:r>
            <a:endParaRPr sz="1900">
              <a:latin typeface="Roboto"/>
              <a:ea typeface="Roboto"/>
              <a:cs typeface="Roboto"/>
              <a:sym typeface="Roboto"/>
            </a:endParaRPr>
          </a:p>
          <a:p>
            <a:pPr indent="-349250" lvl="1" marL="914400" rtl="0" algn="l">
              <a:spcBef>
                <a:spcPts val="0"/>
              </a:spcBef>
              <a:spcAft>
                <a:spcPts val="0"/>
              </a:spcAft>
              <a:buSzPts val="1900"/>
              <a:buFont typeface="Roboto"/>
              <a:buChar char="○"/>
            </a:pPr>
            <a:r>
              <a:rPr lang="en" sz="1900">
                <a:latin typeface="Roboto"/>
                <a:ea typeface="Roboto"/>
                <a:cs typeface="Roboto"/>
                <a:sym typeface="Roboto"/>
              </a:rPr>
              <a:t>Upkeep of social media</a:t>
            </a:r>
            <a:endParaRPr sz="1900">
              <a:latin typeface="Roboto"/>
              <a:ea typeface="Roboto"/>
              <a:cs typeface="Roboto"/>
              <a:sym typeface="Roboto"/>
            </a:endParaRPr>
          </a:p>
          <a:p>
            <a:pPr indent="0" lvl="0" marL="457200" rtl="0" algn="l">
              <a:spcBef>
                <a:spcPts val="0"/>
              </a:spcBef>
              <a:spcAft>
                <a:spcPts val="0"/>
              </a:spcAft>
              <a:buNone/>
            </a:pPr>
            <a:r>
              <a:rPr lang="en" sz="1900">
                <a:latin typeface="Roboto"/>
                <a:ea typeface="Roboto"/>
                <a:cs typeface="Roboto"/>
                <a:sym typeface="Roboto"/>
              </a:rPr>
              <a:t>Social Media → Website</a:t>
            </a:r>
            <a:endParaRPr sz="1900">
              <a:latin typeface="Roboto"/>
              <a:ea typeface="Roboto"/>
              <a:cs typeface="Roboto"/>
              <a:sym typeface="Roboto"/>
            </a:endParaRPr>
          </a:p>
          <a:p>
            <a:pPr indent="-349250" lvl="1" marL="914400" rtl="0" algn="l">
              <a:spcBef>
                <a:spcPts val="0"/>
              </a:spcBef>
              <a:spcAft>
                <a:spcPts val="0"/>
              </a:spcAft>
              <a:buSzPts val="1900"/>
              <a:buFont typeface="Roboto"/>
              <a:buChar char="○"/>
            </a:pPr>
            <a:r>
              <a:rPr lang="en" sz="1900">
                <a:latin typeface="Roboto"/>
                <a:ea typeface="Roboto"/>
                <a:cs typeface="Roboto"/>
                <a:sym typeface="Roboto"/>
              </a:rPr>
              <a:t>Informed potential customers</a:t>
            </a:r>
            <a:endParaRPr sz="1900">
              <a:latin typeface="Roboto"/>
              <a:ea typeface="Roboto"/>
              <a:cs typeface="Roboto"/>
              <a:sym typeface="Roboto"/>
            </a:endParaRPr>
          </a:p>
          <a:p>
            <a:pPr indent="0" lvl="0" marL="457200" rtl="0" algn="l">
              <a:spcBef>
                <a:spcPts val="0"/>
              </a:spcBef>
              <a:spcAft>
                <a:spcPts val="0"/>
              </a:spcAft>
              <a:buNone/>
            </a:pPr>
            <a:r>
              <a:rPr lang="en" sz="1900">
                <a:latin typeface="Roboto"/>
                <a:ea typeface="Roboto"/>
                <a:cs typeface="Roboto"/>
                <a:sym typeface="Roboto"/>
              </a:rPr>
              <a:t>Convince them to try your services</a:t>
            </a:r>
            <a:endParaRPr sz="1900">
              <a:latin typeface="Roboto"/>
              <a:ea typeface="Roboto"/>
              <a:cs typeface="Roboto"/>
              <a:sym typeface="Roboto"/>
            </a:endParaRPr>
          </a:p>
          <a:p>
            <a:pPr indent="-349250" lvl="1" marL="914400" rtl="0" algn="l">
              <a:spcBef>
                <a:spcPts val="0"/>
              </a:spcBef>
              <a:spcAft>
                <a:spcPts val="0"/>
              </a:spcAft>
              <a:buSzPts val="1900"/>
              <a:buFont typeface="Roboto"/>
              <a:buChar char="○"/>
            </a:pPr>
            <a:r>
              <a:rPr lang="en" sz="1900">
                <a:latin typeface="Roboto"/>
                <a:ea typeface="Roboto"/>
                <a:cs typeface="Roboto"/>
                <a:sym typeface="Roboto"/>
              </a:rPr>
              <a:t>Free lesson/trial</a:t>
            </a:r>
            <a:endParaRPr sz="1900">
              <a:latin typeface="Roboto"/>
              <a:ea typeface="Roboto"/>
              <a:cs typeface="Roboto"/>
              <a:sym typeface="Roboto"/>
            </a:endParaRPr>
          </a:p>
          <a:p>
            <a:pPr indent="-349250" lvl="1" marL="914400" rtl="0" algn="l">
              <a:spcBef>
                <a:spcPts val="0"/>
              </a:spcBef>
              <a:spcAft>
                <a:spcPts val="0"/>
              </a:spcAft>
              <a:buSzPts val="1900"/>
              <a:buFont typeface="Roboto"/>
              <a:buChar char="○"/>
            </a:pPr>
            <a:r>
              <a:rPr lang="en" sz="1900">
                <a:latin typeface="Roboto"/>
                <a:ea typeface="Roboto"/>
                <a:cs typeface="Roboto"/>
                <a:sym typeface="Roboto"/>
              </a:rPr>
              <a:t>Put your best foot forward</a:t>
            </a:r>
            <a:endParaRPr sz="1900">
              <a:latin typeface="Roboto"/>
              <a:ea typeface="Roboto"/>
              <a:cs typeface="Roboto"/>
              <a:sym typeface="Roboto"/>
            </a:endParaRPr>
          </a:p>
          <a:p>
            <a:pPr indent="0" lvl="0" marL="457200" rtl="0" algn="l">
              <a:spcBef>
                <a:spcPts val="0"/>
              </a:spcBef>
              <a:spcAft>
                <a:spcPts val="0"/>
              </a:spcAft>
              <a:buNone/>
            </a:pPr>
            <a:r>
              <a:rPr lang="en" sz="1900">
                <a:latin typeface="Roboto"/>
                <a:ea typeface="Roboto"/>
                <a:cs typeface="Roboto"/>
                <a:sym typeface="Roboto"/>
              </a:rPr>
              <a:t>Once you have the customers, show them why your services are the best.</a:t>
            </a:r>
            <a:endParaRPr sz="1900">
              <a:latin typeface="Roboto"/>
              <a:ea typeface="Roboto"/>
              <a:cs typeface="Roboto"/>
              <a:sym typeface="Roboto"/>
            </a:endParaRPr>
          </a:p>
          <a:p>
            <a:pPr indent="-349250" lvl="1" marL="914400" rtl="0" algn="l">
              <a:spcBef>
                <a:spcPts val="0"/>
              </a:spcBef>
              <a:spcAft>
                <a:spcPts val="0"/>
              </a:spcAft>
              <a:buSzPts val="1900"/>
              <a:buFont typeface="Roboto"/>
              <a:buChar char="○"/>
            </a:pPr>
            <a:r>
              <a:rPr lang="en" sz="1900">
                <a:latin typeface="Roboto"/>
                <a:ea typeface="Roboto"/>
                <a:cs typeface="Roboto"/>
                <a:sym typeface="Roboto"/>
              </a:rPr>
              <a:t>Customer appreciation</a:t>
            </a:r>
            <a:endParaRPr sz="1900">
              <a:latin typeface="Roboto"/>
              <a:ea typeface="Roboto"/>
              <a:cs typeface="Roboto"/>
              <a:sym typeface="Roboto"/>
            </a:endParaRPr>
          </a:p>
          <a:p>
            <a:pPr indent="-349250" lvl="1" marL="914400" rtl="0" algn="l">
              <a:spcBef>
                <a:spcPts val="0"/>
              </a:spcBef>
              <a:spcAft>
                <a:spcPts val="0"/>
              </a:spcAft>
              <a:buSzPts val="1900"/>
              <a:buFont typeface="Roboto"/>
              <a:buChar char="○"/>
            </a:pPr>
            <a:r>
              <a:rPr lang="en" sz="1900">
                <a:latin typeface="Roboto"/>
                <a:ea typeface="Roboto"/>
                <a:cs typeface="Roboto"/>
                <a:sym typeface="Roboto"/>
              </a:rPr>
              <a:t>Discount for return customers who leave a Yelp review</a:t>
            </a:r>
            <a:endParaRPr sz="1900">
              <a:latin typeface="Roboto"/>
              <a:ea typeface="Roboto"/>
              <a:cs typeface="Roboto"/>
              <a:sym typeface="Roboto"/>
            </a:endParaRPr>
          </a:p>
        </p:txBody>
      </p:sp>
      <p:pic>
        <p:nvPicPr>
          <p:cNvPr descr="Instagram Logo transparent PNG - StickPNG" id="368" name="Google Shape;368;p54"/>
          <p:cNvPicPr preferRelativeResize="0"/>
          <p:nvPr/>
        </p:nvPicPr>
        <p:blipFill>
          <a:blip r:embed="rId4">
            <a:alphaModFix/>
          </a:blip>
          <a:stretch>
            <a:fillRect/>
          </a:stretch>
        </p:blipFill>
        <p:spPr>
          <a:xfrm>
            <a:off x="4824125" y="1911125"/>
            <a:ext cx="419700" cy="419700"/>
          </a:xfrm>
          <a:prstGeom prst="rect">
            <a:avLst/>
          </a:prstGeom>
          <a:noFill/>
          <a:ln>
            <a:noFill/>
          </a:ln>
        </p:spPr>
      </p:pic>
      <p:pic>
        <p:nvPicPr>
          <p:cNvPr descr="Facebook logo and symbol, meaning, history, PNG" id="369" name="Google Shape;369;p54"/>
          <p:cNvPicPr preferRelativeResize="0"/>
          <p:nvPr/>
        </p:nvPicPr>
        <p:blipFill>
          <a:blip r:embed="rId5">
            <a:alphaModFix/>
          </a:blip>
          <a:stretch>
            <a:fillRect/>
          </a:stretch>
        </p:blipFill>
        <p:spPr>
          <a:xfrm>
            <a:off x="4263577" y="1911117"/>
            <a:ext cx="671525" cy="419700"/>
          </a:xfrm>
          <a:prstGeom prst="rect">
            <a:avLst/>
          </a:prstGeom>
          <a:noFill/>
          <a:ln>
            <a:noFill/>
          </a:ln>
        </p:spPr>
      </p:pic>
      <p:pic>
        <p:nvPicPr>
          <p:cNvPr descr="Free Youtube Logo Icon, Symbol. PNG, SVG Download." id="370" name="Google Shape;370;p54"/>
          <p:cNvPicPr preferRelativeResize="0"/>
          <p:nvPr/>
        </p:nvPicPr>
        <p:blipFill>
          <a:blip r:embed="rId6">
            <a:alphaModFix/>
          </a:blip>
          <a:stretch>
            <a:fillRect/>
          </a:stretch>
        </p:blipFill>
        <p:spPr>
          <a:xfrm>
            <a:off x="3956775" y="1911125"/>
            <a:ext cx="419700" cy="419700"/>
          </a:xfrm>
          <a:prstGeom prst="rect">
            <a:avLst/>
          </a:prstGeom>
          <a:noFill/>
          <a:ln>
            <a:noFill/>
          </a:ln>
        </p:spPr>
      </p:pic>
      <p:pic>
        <p:nvPicPr>
          <p:cNvPr descr="Free Laptop Transparent Image, Download Free Laptop Transparent Image png  images, Free ClipArts on Clipart Library" id="371" name="Google Shape;371;p54"/>
          <p:cNvPicPr preferRelativeResize="0"/>
          <p:nvPr/>
        </p:nvPicPr>
        <p:blipFill>
          <a:blip r:embed="rId7">
            <a:alphaModFix/>
          </a:blip>
          <a:stretch>
            <a:fillRect/>
          </a:stretch>
        </p:blipFill>
        <p:spPr>
          <a:xfrm>
            <a:off x="4376483" y="2458722"/>
            <a:ext cx="864593" cy="572700"/>
          </a:xfrm>
          <a:prstGeom prst="rect">
            <a:avLst/>
          </a:prstGeom>
          <a:noFill/>
          <a:ln>
            <a:noFill/>
          </a:ln>
        </p:spPr>
      </p:pic>
      <p:pic>
        <p:nvPicPr>
          <p:cNvPr descr="Free Trial PNG Transparent Background, Free Download #5351 - FreeIconsPNG" id="372" name="Google Shape;372;p54"/>
          <p:cNvPicPr preferRelativeResize="0"/>
          <p:nvPr/>
        </p:nvPicPr>
        <p:blipFill>
          <a:blip r:embed="rId8">
            <a:alphaModFix/>
          </a:blip>
          <a:stretch>
            <a:fillRect/>
          </a:stretch>
        </p:blipFill>
        <p:spPr>
          <a:xfrm>
            <a:off x="4220275" y="3031425"/>
            <a:ext cx="1020800" cy="687475"/>
          </a:xfrm>
          <a:prstGeom prst="rect">
            <a:avLst/>
          </a:prstGeom>
          <a:noFill/>
          <a:ln>
            <a:noFill/>
          </a:ln>
        </p:spPr>
      </p:pic>
      <p:pic>
        <p:nvPicPr>
          <p:cNvPr descr="Like and Share transparent PNG - StickPNG" id="373" name="Google Shape;373;p54"/>
          <p:cNvPicPr preferRelativeResize="0"/>
          <p:nvPr/>
        </p:nvPicPr>
        <p:blipFill>
          <a:blip r:embed="rId9">
            <a:alphaModFix/>
          </a:blip>
          <a:stretch>
            <a:fillRect/>
          </a:stretch>
        </p:blipFill>
        <p:spPr>
          <a:xfrm>
            <a:off x="4376475" y="3651375"/>
            <a:ext cx="864599" cy="864599"/>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377" name="Shape 377"/>
        <p:cNvGrpSpPr/>
        <p:nvPr/>
      </p:nvGrpSpPr>
      <p:grpSpPr>
        <a:xfrm>
          <a:off x="0" y="0"/>
          <a:ext cx="0" cy="0"/>
          <a:chOff x="0" y="0"/>
          <a:chExt cx="0" cy="0"/>
        </a:xfrm>
      </p:grpSpPr>
      <p:sp>
        <p:nvSpPr>
          <p:cNvPr id="378" name="Google Shape;378;p55"/>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4800">
                <a:latin typeface="Roboto Slab"/>
                <a:ea typeface="Roboto Slab"/>
                <a:cs typeface="Roboto Slab"/>
                <a:sym typeface="Roboto Slab"/>
              </a:rPr>
              <a:t>Website</a:t>
            </a:r>
            <a:endParaRPr b="1" sz="4800">
              <a:latin typeface="Roboto Slab"/>
              <a:ea typeface="Roboto Slab"/>
              <a:cs typeface="Roboto Slab"/>
              <a:sym typeface="Roboto Slab"/>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pic>
        <p:nvPicPr>
          <p:cNvPr id="383" name="Google Shape;383;p56"/>
          <p:cNvPicPr preferRelativeResize="0"/>
          <p:nvPr/>
        </p:nvPicPr>
        <p:blipFill rotWithShape="1">
          <a:blip r:embed="rId3">
            <a:alphaModFix/>
          </a:blip>
          <a:srcRect b="0" l="6799" r="6799" t="0"/>
          <a:stretch/>
        </p:blipFill>
        <p:spPr>
          <a:xfrm>
            <a:off x="6372150" y="1054450"/>
            <a:ext cx="3034500" cy="3034500"/>
          </a:xfrm>
          <a:prstGeom prst="ellipse">
            <a:avLst/>
          </a:prstGeom>
          <a:noFill/>
          <a:ln>
            <a:noFill/>
          </a:ln>
        </p:spPr>
      </p:pic>
      <p:sp>
        <p:nvSpPr>
          <p:cNvPr id="384" name="Google Shape;384;p56"/>
          <p:cNvSpPr txBox="1"/>
          <p:nvPr>
            <p:ph type="title"/>
          </p:nvPr>
        </p:nvSpPr>
        <p:spPr>
          <a:xfrm>
            <a:off x="474625" y="217175"/>
            <a:ext cx="5915100" cy="683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2700">
                <a:latin typeface="Roboto Slab"/>
                <a:ea typeface="Roboto Slab"/>
                <a:cs typeface="Roboto Slab"/>
                <a:sym typeface="Roboto Slab"/>
              </a:rPr>
              <a:t>Website Metrics</a:t>
            </a:r>
            <a:endParaRPr b="1" sz="2700">
              <a:latin typeface="Roboto Slab"/>
              <a:ea typeface="Roboto Slab"/>
              <a:cs typeface="Roboto Slab"/>
              <a:sym typeface="Roboto Slab"/>
            </a:endParaRPr>
          </a:p>
          <a:p>
            <a:pPr indent="0" lvl="0" marL="0" rtl="0" algn="ctr">
              <a:spcBef>
                <a:spcPts val="0"/>
              </a:spcBef>
              <a:spcAft>
                <a:spcPts val="0"/>
              </a:spcAft>
              <a:buNone/>
            </a:pPr>
            <a:r>
              <a:rPr b="1" lang="en" sz="2700">
                <a:latin typeface="Roboto Slab"/>
                <a:ea typeface="Roboto Slab"/>
                <a:cs typeface="Roboto Slab"/>
                <a:sym typeface="Roboto Slab"/>
              </a:rPr>
              <a:t>(Save for later)</a:t>
            </a:r>
            <a:r>
              <a:rPr lang="en" sz="2700">
                <a:latin typeface="Roboto Slab"/>
                <a:ea typeface="Roboto Slab"/>
                <a:cs typeface="Roboto Slab"/>
                <a:sym typeface="Roboto Slab"/>
              </a:rPr>
              <a:t> </a:t>
            </a:r>
            <a:endParaRPr sz="2700">
              <a:latin typeface="Roboto Slab"/>
              <a:ea typeface="Roboto Slab"/>
              <a:cs typeface="Roboto Slab"/>
              <a:sym typeface="Roboto Slab"/>
            </a:endParaRPr>
          </a:p>
        </p:txBody>
      </p:sp>
      <p:sp>
        <p:nvSpPr>
          <p:cNvPr id="385" name="Google Shape;385;p56"/>
          <p:cNvSpPr txBox="1"/>
          <p:nvPr>
            <p:ph idx="1" type="body"/>
          </p:nvPr>
        </p:nvSpPr>
        <p:spPr>
          <a:xfrm>
            <a:off x="474625" y="1463925"/>
            <a:ext cx="1638600" cy="125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latin typeface="Roboto"/>
                <a:ea typeface="Roboto"/>
                <a:cs typeface="Roboto"/>
                <a:sym typeface="Roboto"/>
              </a:rPr>
              <a:t>Sessions/Site Visits</a:t>
            </a:r>
            <a:endParaRPr b="1">
              <a:solidFill>
                <a:schemeClr val="dk1"/>
              </a:solidFill>
              <a:latin typeface="Roboto"/>
              <a:ea typeface="Roboto"/>
              <a:cs typeface="Roboto"/>
              <a:sym typeface="Roboto"/>
            </a:endParaRPr>
          </a:p>
          <a:p>
            <a:pPr indent="0" lvl="0" marL="0" rtl="0" algn="l">
              <a:spcBef>
                <a:spcPts val="1200"/>
              </a:spcBef>
              <a:spcAft>
                <a:spcPts val="0"/>
              </a:spcAft>
              <a:buNone/>
            </a:pPr>
            <a:r>
              <a:rPr lang="en">
                <a:solidFill>
                  <a:schemeClr val="dk1"/>
                </a:solidFill>
                <a:latin typeface="Roboto"/>
                <a:ea typeface="Roboto"/>
                <a:cs typeface="Roboto"/>
                <a:sym typeface="Roboto"/>
              </a:rPr>
              <a:t>The number of times people are visiting the Sankofa website</a:t>
            </a:r>
            <a:endParaRPr>
              <a:solidFill>
                <a:schemeClr val="dk1"/>
              </a:solidFill>
              <a:latin typeface="Roboto"/>
              <a:ea typeface="Roboto"/>
              <a:cs typeface="Roboto"/>
              <a:sym typeface="Roboto"/>
            </a:endParaRPr>
          </a:p>
          <a:p>
            <a:pPr indent="0" lvl="0" marL="0" rtl="0" algn="l">
              <a:spcBef>
                <a:spcPts val="1200"/>
              </a:spcBef>
              <a:spcAft>
                <a:spcPts val="1200"/>
              </a:spcAft>
              <a:buNone/>
            </a:pPr>
            <a:r>
              <a:t/>
            </a:r>
            <a:endParaRPr>
              <a:solidFill>
                <a:schemeClr val="dk1"/>
              </a:solidFill>
              <a:latin typeface="Roboto"/>
              <a:ea typeface="Roboto"/>
              <a:cs typeface="Roboto"/>
              <a:sym typeface="Roboto"/>
            </a:endParaRPr>
          </a:p>
        </p:txBody>
      </p:sp>
      <p:sp>
        <p:nvSpPr>
          <p:cNvPr id="386" name="Google Shape;386;p56"/>
          <p:cNvSpPr txBox="1"/>
          <p:nvPr>
            <p:ph idx="2" type="body"/>
          </p:nvPr>
        </p:nvSpPr>
        <p:spPr>
          <a:xfrm>
            <a:off x="2305950" y="1463925"/>
            <a:ext cx="1813200" cy="125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latin typeface="Roboto"/>
                <a:ea typeface="Roboto"/>
                <a:cs typeface="Roboto"/>
                <a:sym typeface="Roboto"/>
              </a:rPr>
              <a:t>Bounce Rate</a:t>
            </a:r>
            <a:endParaRPr b="1">
              <a:solidFill>
                <a:schemeClr val="dk1"/>
              </a:solidFill>
              <a:latin typeface="Roboto"/>
              <a:ea typeface="Roboto"/>
              <a:cs typeface="Roboto"/>
              <a:sym typeface="Roboto"/>
            </a:endParaRPr>
          </a:p>
          <a:p>
            <a:pPr indent="0" lvl="0" marL="0" rtl="0" algn="l">
              <a:spcBef>
                <a:spcPts val="1200"/>
              </a:spcBef>
              <a:spcAft>
                <a:spcPts val="1200"/>
              </a:spcAft>
              <a:buNone/>
            </a:pPr>
            <a:r>
              <a:rPr lang="en">
                <a:solidFill>
                  <a:schemeClr val="dk1"/>
                </a:solidFill>
                <a:latin typeface="Roboto"/>
                <a:ea typeface="Roboto"/>
                <a:cs typeface="Roboto"/>
                <a:sym typeface="Roboto"/>
              </a:rPr>
              <a:t>The ratio of people who go to Sankofa’s website and leave without interacting with the site</a:t>
            </a:r>
            <a:endParaRPr>
              <a:solidFill>
                <a:schemeClr val="dk1"/>
              </a:solidFill>
              <a:latin typeface="Roboto"/>
              <a:ea typeface="Roboto"/>
              <a:cs typeface="Roboto"/>
              <a:sym typeface="Roboto"/>
            </a:endParaRPr>
          </a:p>
        </p:txBody>
      </p:sp>
      <p:sp>
        <p:nvSpPr>
          <p:cNvPr id="387" name="Google Shape;387;p56"/>
          <p:cNvSpPr txBox="1"/>
          <p:nvPr>
            <p:ph idx="3" type="body"/>
          </p:nvPr>
        </p:nvSpPr>
        <p:spPr>
          <a:xfrm>
            <a:off x="4202899" y="1463925"/>
            <a:ext cx="1910700" cy="1356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latin typeface="Roboto"/>
                <a:ea typeface="Roboto"/>
                <a:cs typeface="Roboto"/>
                <a:sym typeface="Roboto"/>
              </a:rPr>
              <a:t>Return on Investment (ROI)</a:t>
            </a:r>
            <a:endParaRPr b="1">
              <a:solidFill>
                <a:schemeClr val="dk1"/>
              </a:solidFill>
              <a:latin typeface="Roboto"/>
              <a:ea typeface="Roboto"/>
              <a:cs typeface="Roboto"/>
              <a:sym typeface="Roboto"/>
            </a:endParaRPr>
          </a:p>
          <a:p>
            <a:pPr indent="0" lvl="0" marL="0" rtl="0" algn="l">
              <a:spcBef>
                <a:spcPts val="1200"/>
              </a:spcBef>
              <a:spcAft>
                <a:spcPts val="0"/>
              </a:spcAft>
              <a:buNone/>
            </a:pPr>
            <a:r>
              <a:rPr lang="en">
                <a:solidFill>
                  <a:schemeClr val="dk1"/>
                </a:solidFill>
                <a:latin typeface="Roboto"/>
                <a:ea typeface="Roboto"/>
                <a:cs typeface="Roboto"/>
                <a:sym typeface="Roboto"/>
              </a:rPr>
              <a:t>How much revenue is being generated vs. the costs</a:t>
            </a:r>
            <a:endParaRPr>
              <a:solidFill>
                <a:schemeClr val="dk1"/>
              </a:solidFill>
              <a:latin typeface="Roboto"/>
              <a:ea typeface="Roboto"/>
              <a:cs typeface="Roboto"/>
              <a:sym typeface="Roboto"/>
            </a:endParaRPr>
          </a:p>
          <a:p>
            <a:pPr indent="0" lvl="0" marL="0" rtl="0" algn="l">
              <a:spcBef>
                <a:spcPts val="1200"/>
              </a:spcBef>
              <a:spcAft>
                <a:spcPts val="1200"/>
              </a:spcAft>
              <a:buNone/>
            </a:pPr>
            <a:r>
              <a:t/>
            </a:r>
            <a:endParaRPr>
              <a:solidFill>
                <a:schemeClr val="dk1"/>
              </a:solidFill>
              <a:latin typeface="Roboto"/>
              <a:ea typeface="Roboto"/>
              <a:cs typeface="Roboto"/>
              <a:sym typeface="Roboto"/>
            </a:endParaRPr>
          </a:p>
        </p:txBody>
      </p:sp>
      <p:sp>
        <p:nvSpPr>
          <p:cNvPr id="388" name="Google Shape;388;p56"/>
          <p:cNvSpPr txBox="1"/>
          <p:nvPr>
            <p:ph idx="12" type="sldNum"/>
          </p:nvPr>
        </p:nvSpPr>
        <p:spPr>
          <a:xfrm>
            <a:off x="8555875" y="4576450"/>
            <a:ext cx="435600" cy="435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grpSp>
        <p:nvGrpSpPr>
          <p:cNvPr id="389" name="Google Shape;389;p56"/>
          <p:cNvGrpSpPr/>
          <p:nvPr/>
        </p:nvGrpSpPr>
        <p:grpSpPr>
          <a:xfrm>
            <a:off x="5853100" y="3068600"/>
            <a:ext cx="1539600" cy="1539600"/>
            <a:chOff x="6680825" y="2549350"/>
            <a:chExt cx="1539600" cy="1539600"/>
          </a:xfrm>
        </p:grpSpPr>
        <p:sp>
          <p:nvSpPr>
            <p:cNvPr id="390" name="Google Shape;390;p56"/>
            <p:cNvSpPr/>
            <p:nvPr/>
          </p:nvSpPr>
          <p:spPr>
            <a:xfrm>
              <a:off x="6825669" y="2694194"/>
              <a:ext cx="1249800" cy="1249800"/>
            </a:xfrm>
            <a:prstGeom prst="ellipse">
              <a:avLst/>
            </a:prstGeom>
            <a:solidFill>
              <a:srgbClr val="000000">
                <a:alpha val="18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56"/>
            <p:cNvSpPr/>
            <p:nvPr/>
          </p:nvSpPr>
          <p:spPr>
            <a:xfrm>
              <a:off x="6894850" y="2763375"/>
              <a:ext cx="1111200" cy="111120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56"/>
            <p:cNvSpPr/>
            <p:nvPr/>
          </p:nvSpPr>
          <p:spPr>
            <a:xfrm>
              <a:off x="6680825" y="2549350"/>
              <a:ext cx="1539600" cy="1539600"/>
            </a:xfrm>
            <a:prstGeom prst="donut">
              <a:avLst>
                <a:gd fmla="val 675" name="adj"/>
              </a:avLst>
            </a:prstGeom>
            <a:solidFill>
              <a:srgbClr val="000000">
                <a:alpha val="65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3" name="Google Shape;393;p56"/>
          <p:cNvSpPr txBox="1"/>
          <p:nvPr>
            <p:ph idx="1" type="body"/>
          </p:nvPr>
        </p:nvSpPr>
        <p:spPr>
          <a:xfrm>
            <a:off x="583600" y="3054650"/>
            <a:ext cx="1722300" cy="156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latin typeface="Roboto"/>
                <a:ea typeface="Roboto"/>
                <a:cs typeface="Roboto"/>
                <a:sym typeface="Roboto"/>
              </a:rPr>
              <a:t>Positive Reviews</a:t>
            </a:r>
            <a:endParaRPr b="1">
              <a:solidFill>
                <a:schemeClr val="dk1"/>
              </a:solidFill>
              <a:latin typeface="Roboto"/>
              <a:ea typeface="Roboto"/>
              <a:cs typeface="Roboto"/>
              <a:sym typeface="Roboto"/>
            </a:endParaRPr>
          </a:p>
          <a:p>
            <a:pPr indent="0" lvl="0" marL="0" rtl="0" algn="l">
              <a:spcBef>
                <a:spcPts val="1200"/>
              </a:spcBef>
              <a:spcAft>
                <a:spcPts val="1200"/>
              </a:spcAft>
              <a:buNone/>
            </a:pPr>
            <a:r>
              <a:rPr lang="en">
                <a:solidFill>
                  <a:schemeClr val="dk1"/>
                </a:solidFill>
                <a:latin typeface="Roboto"/>
                <a:ea typeface="Roboto"/>
                <a:cs typeface="Roboto"/>
                <a:sym typeface="Roboto"/>
              </a:rPr>
              <a:t>Implementing a 5-star system on the website could build trust in Sankofa’s brand</a:t>
            </a:r>
            <a:endParaRPr>
              <a:solidFill>
                <a:schemeClr val="dk1"/>
              </a:solidFill>
              <a:latin typeface="Roboto"/>
              <a:ea typeface="Roboto"/>
              <a:cs typeface="Roboto"/>
              <a:sym typeface="Roboto"/>
            </a:endParaRPr>
          </a:p>
        </p:txBody>
      </p:sp>
      <p:sp>
        <p:nvSpPr>
          <p:cNvPr id="394" name="Google Shape;394;p56"/>
          <p:cNvSpPr txBox="1"/>
          <p:nvPr>
            <p:ph idx="2" type="body"/>
          </p:nvPr>
        </p:nvSpPr>
        <p:spPr>
          <a:xfrm>
            <a:off x="2578375" y="3054650"/>
            <a:ext cx="2347200" cy="125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latin typeface="Roboto"/>
                <a:ea typeface="Roboto"/>
                <a:cs typeface="Roboto"/>
                <a:sym typeface="Roboto"/>
              </a:rPr>
              <a:t>Conversions/ Conversion Rate (CVR)</a:t>
            </a:r>
            <a:endParaRPr b="1">
              <a:solidFill>
                <a:schemeClr val="dk1"/>
              </a:solidFill>
              <a:latin typeface="Roboto"/>
              <a:ea typeface="Roboto"/>
              <a:cs typeface="Roboto"/>
              <a:sym typeface="Roboto"/>
            </a:endParaRPr>
          </a:p>
          <a:p>
            <a:pPr indent="0" lvl="0" marL="0" rtl="0" algn="l">
              <a:spcBef>
                <a:spcPts val="1200"/>
              </a:spcBef>
              <a:spcAft>
                <a:spcPts val="1200"/>
              </a:spcAft>
              <a:buNone/>
            </a:pPr>
            <a:r>
              <a:rPr lang="en">
                <a:solidFill>
                  <a:schemeClr val="dk1"/>
                </a:solidFill>
                <a:latin typeface="Roboto"/>
                <a:ea typeface="Roboto"/>
                <a:cs typeface="Roboto"/>
                <a:sym typeface="Roboto"/>
              </a:rPr>
              <a:t>Number of tutoring sessions booked and the ratio that with how many people see your post/ads</a:t>
            </a:r>
            <a:endParaRPr>
              <a:solidFill>
                <a:schemeClr val="dk1"/>
              </a:solidFill>
              <a:latin typeface="Roboto"/>
              <a:ea typeface="Roboto"/>
              <a:cs typeface="Roboto"/>
              <a:sym typeface="Roboto"/>
            </a:endParaRPr>
          </a:p>
        </p:txBody>
      </p:sp>
      <p:grpSp>
        <p:nvGrpSpPr>
          <p:cNvPr id="395" name="Google Shape;395;p56"/>
          <p:cNvGrpSpPr/>
          <p:nvPr/>
        </p:nvGrpSpPr>
        <p:grpSpPr>
          <a:xfrm>
            <a:off x="6451459" y="3663368"/>
            <a:ext cx="342882" cy="350068"/>
            <a:chOff x="3951850" y="2985350"/>
            <a:chExt cx="407950" cy="416500"/>
          </a:xfrm>
        </p:grpSpPr>
        <p:sp>
          <p:nvSpPr>
            <p:cNvPr id="396" name="Google Shape;396;p56"/>
            <p:cNvSpPr/>
            <p:nvPr/>
          </p:nvSpPr>
          <p:spPr>
            <a:xfrm>
              <a:off x="3951850" y="2985350"/>
              <a:ext cx="314800" cy="314825"/>
            </a:xfrm>
            <a:custGeom>
              <a:rect b="b" l="l" r="r" t="t"/>
              <a:pathLst>
                <a:path extrusionOk="0" fill="none" h="12593" w="12592">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56"/>
            <p:cNvSpPr/>
            <p:nvPr/>
          </p:nvSpPr>
          <p:spPr>
            <a:xfrm>
              <a:off x="3988375" y="3021875"/>
              <a:ext cx="241750" cy="241750"/>
            </a:xfrm>
            <a:custGeom>
              <a:rect b="b" l="l" r="r" t="t"/>
              <a:pathLst>
                <a:path extrusionOk="0" fill="none" h="9670" w="967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56"/>
            <p:cNvSpPr/>
            <p:nvPr/>
          </p:nvSpPr>
          <p:spPr>
            <a:xfrm>
              <a:off x="4024300" y="3058425"/>
              <a:ext cx="84650" cy="84650"/>
            </a:xfrm>
            <a:custGeom>
              <a:rect b="b" l="l" r="r" t="t"/>
              <a:pathLst>
                <a:path extrusionOk="0" fill="none" h="3386" w="3386">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56"/>
            <p:cNvSpPr/>
            <p:nvPr/>
          </p:nvSpPr>
          <p:spPr>
            <a:xfrm>
              <a:off x="4205750" y="3248375"/>
              <a:ext cx="154050" cy="153475"/>
            </a:xfrm>
            <a:custGeom>
              <a:rect b="b" l="l" r="r" t="t"/>
              <a:pathLst>
                <a:path extrusionOk="0" fill="none" h="6139" w="6162">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400" name="Google Shape;400;p56"/>
          <p:cNvPicPr preferRelativeResize="0"/>
          <p:nvPr/>
        </p:nvPicPr>
        <p:blipFill>
          <a:blip r:embed="rId4">
            <a:alphaModFix/>
          </a:blip>
          <a:stretch>
            <a:fillRect/>
          </a:stretch>
        </p:blipFill>
        <p:spPr>
          <a:xfrm>
            <a:off x="8357029" y="4433149"/>
            <a:ext cx="722202" cy="7222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p57"/>
          <p:cNvSpPr txBox="1"/>
          <p:nvPr>
            <p:ph type="title"/>
          </p:nvPr>
        </p:nvSpPr>
        <p:spPr>
          <a:xfrm>
            <a:off x="397575" y="267950"/>
            <a:ext cx="8249700" cy="72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3000">
                <a:latin typeface="Roboto Slab"/>
                <a:ea typeface="Roboto Slab"/>
                <a:cs typeface="Roboto Slab"/>
                <a:sym typeface="Roboto Slab"/>
              </a:rPr>
              <a:t>Utilization of data -</a:t>
            </a:r>
            <a:r>
              <a:rPr b="1" lang="en" sz="3000">
                <a:latin typeface="Roboto Slab"/>
                <a:ea typeface="Roboto Slab"/>
                <a:cs typeface="Roboto Slab"/>
                <a:sym typeface="Roboto Slab"/>
              </a:rPr>
              <a:t> Squarespace Analytics</a:t>
            </a:r>
            <a:endParaRPr b="1" sz="3000">
              <a:latin typeface="Roboto Slab"/>
              <a:ea typeface="Roboto Slab"/>
              <a:cs typeface="Roboto Slab"/>
              <a:sym typeface="Roboto Slab"/>
            </a:endParaRPr>
          </a:p>
        </p:txBody>
      </p:sp>
      <p:sp>
        <p:nvSpPr>
          <p:cNvPr id="406" name="Google Shape;406;p57"/>
          <p:cNvSpPr txBox="1"/>
          <p:nvPr>
            <p:ph idx="1" type="body"/>
          </p:nvPr>
        </p:nvSpPr>
        <p:spPr>
          <a:xfrm>
            <a:off x="397575" y="1676225"/>
            <a:ext cx="3083700" cy="2950800"/>
          </a:xfrm>
          <a:prstGeom prst="rect">
            <a:avLst/>
          </a:prstGeom>
          <a:noFill/>
        </p:spPr>
        <p:txBody>
          <a:bodyPr anchorCtr="0" anchor="t" bIns="91425" lIns="91425" spcFirstLastPara="1" rIns="91425" wrap="square" tIns="91425">
            <a:normAutofit/>
          </a:bodyPr>
          <a:lstStyle/>
          <a:p>
            <a:pPr indent="-334803" lvl="0" marL="457200" rtl="0" algn="l">
              <a:lnSpc>
                <a:spcPct val="105000"/>
              </a:lnSpc>
              <a:spcBef>
                <a:spcPts val="1000"/>
              </a:spcBef>
              <a:spcAft>
                <a:spcPts val="0"/>
              </a:spcAft>
              <a:buClr>
                <a:schemeClr val="dk1"/>
              </a:buClr>
              <a:buSzPts val="1673"/>
              <a:buFont typeface="Roboto"/>
              <a:buChar char="●"/>
            </a:pPr>
            <a:r>
              <a:rPr lang="en" sz="1672">
                <a:solidFill>
                  <a:schemeClr val="dk1"/>
                </a:solidFill>
                <a:latin typeface="Roboto"/>
                <a:ea typeface="Roboto"/>
                <a:cs typeface="Roboto"/>
                <a:sym typeface="Roboto"/>
              </a:rPr>
              <a:t>Traffic Calculation  </a:t>
            </a:r>
            <a:endParaRPr sz="1672">
              <a:solidFill>
                <a:schemeClr val="dk1"/>
              </a:solidFill>
              <a:latin typeface="Roboto"/>
              <a:ea typeface="Roboto"/>
              <a:cs typeface="Roboto"/>
              <a:sym typeface="Roboto"/>
            </a:endParaRPr>
          </a:p>
          <a:p>
            <a:pPr indent="-334803" lvl="0" marL="457200" rtl="0" algn="l">
              <a:lnSpc>
                <a:spcPct val="105000"/>
              </a:lnSpc>
              <a:spcBef>
                <a:spcPts val="1200"/>
              </a:spcBef>
              <a:spcAft>
                <a:spcPts val="0"/>
              </a:spcAft>
              <a:buClr>
                <a:schemeClr val="dk1"/>
              </a:buClr>
              <a:buSzPts val="1673"/>
              <a:buFont typeface="Roboto"/>
              <a:buChar char="●"/>
            </a:pPr>
            <a:r>
              <a:rPr lang="en" sz="1672">
                <a:solidFill>
                  <a:schemeClr val="dk1"/>
                </a:solidFill>
                <a:latin typeface="Roboto"/>
                <a:ea typeface="Roboto"/>
                <a:cs typeface="Roboto"/>
                <a:sym typeface="Roboto"/>
              </a:rPr>
              <a:t>Audience Demographics</a:t>
            </a:r>
            <a:endParaRPr sz="1672">
              <a:solidFill>
                <a:schemeClr val="dk1"/>
              </a:solidFill>
              <a:latin typeface="Roboto"/>
              <a:ea typeface="Roboto"/>
              <a:cs typeface="Roboto"/>
              <a:sym typeface="Roboto"/>
            </a:endParaRPr>
          </a:p>
          <a:p>
            <a:pPr indent="-334803" lvl="0" marL="457200" rtl="0" algn="l">
              <a:lnSpc>
                <a:spcPct val="190000"/>
              </a:lnSpc>
              <a:spcBef>
                <a:spcPts val="1200"/>
              </a:spcBef>
              <a:spcAft>
                <a:spcPts val="0"/>
              </a:spcAft>
              <a:buClr>
                <a:schemeClr val="dk1"/>
              </a:buClr>
              <a:buSzPts val="1673"/>
              <a:buFont typeface="Roboto"/>
              <a:buChar char="●"/>
            </a:pPr>
            <a:r>
              <a:rPr lang="en" sz="1672">
                <a:solidFill>
                  <a:schemeClr val="dk1"/>
                </a:solidFill>
                <a:latin typeface="Roboto"/>
                <a:ea typeface="Roboto"/>
                <a:cs typeface="Roboto"/>
                <a:sym typeface="Roboto"/>
              </a:rPr>
              <a:t>Social media platforms</a:t>
            </a:r>
            <a:endParaRPr sz="1672">
              <a:solidFill>
                <a:schemeClr val="dk1"/>
              </a:solidFill>
              <a:latin typeface="Roboto"/>
              <a:ea typeface="Roboto"/>
              <a:cs typeface="Roboto"/>
              <a:sym typeface="Roboto"/>
            </a:endParaRPr>
          </a:p>
          <a:p>
            <a:pPr indent="-334803" lvl="0" marL="457200" rtl="0" algn="l">
              <a:lnSpc>
                <a:spcPct val="190000"/>
              </a:lnSpc>
              <a:spcBef>
                <a:spcPts val="0"/>
              </a:spcBef>
              <a:spcAft>
                <a:spcPts val="0"/>
              </a:spcAft>
              <a:buClr>
                <a:schemeClr val="dk1"/>
              </a:buClr>
              <a:buSzPts val="1673"/>
              <a:buFont typeface="Roboto"/>
              <a:buChar char="●"/>
            </a:pPr>
            <a:r>
              <a:rPr lang="en" sz="1672">
                <a:solidFill>
                  <a:schemeClr val="dk1"/>
                </a:solidFill>
                <a:latin typeface="Roboto"/>
                <a:ea typeface="Roboto"/>
                <a:cs typeface="Roboto"/>
                <a:sym typeface="Roboto"/>
              </a:rPr>
              <a:t>Popular Content</a:t>
            </a:r>
            <a:endParaRPr sz="1672">
              <a:solidFill>
                <a:schemeClr val="dk1"/>
              </a:solidFill>
              <a:latin typeface="Roboto"/>
              <a:ea typeface="Roboto"/>
              <a:cs typeface="Roboto"/>
              <a:sym typeface="Roboto"/>
            </a:endParaRPr>
          </a:p>
          <a:p>
            <a:pPr indent="-334803" lvl="0" marL="457200" rtl="0" algn="l">
              <a:lnSpc>
                <a:spcPct val="190000"/>
              </a:lnSpc>
              <a:spcBef>
                <a:spcPts val="0"/>
              </a:spcBef>
              <a:spcAft>
                <a:spcPts val="0"/>
              </a:spcAft>
              <a:buClr>
                <a:schemeClr val="dk1"/>
              </a:buClr>
              <a:buSzPts val="1673"/>
              <a:buFont typeface="Roboto"/>
              <a:buChar char="●"/>
            </a:pPr>
            <a:r>
              <a:rPr lang="en" sz="1672">
                <a:solidFill>
                  <a:schemeClr val="dk1"/>
                </a:solidFill>
                <a:latin typeface="Roboto"/>
                <a:ea typeface="Roboto"/>
                <a:cs typeface="Roboto"/>
                <a:sym typeface="Roboto"/>
              </a:rPr>
              <a:t>Activity log</a:t>
            </a:r>
            <a:endParaRPr sz="1672">
              <a:solidFill>
                <a:schemeClr val="dk1"/>
              </a:solidFill>
              <a:latin typeface="Roboto"/>
              <a:ea typeface="Roboto"/>
              <a:cs typeface="Roboto"/>
              <a:sym typeface="Roboto"/>
            </a:endParaRPr>
          </a:p>
          <a:p>
            <a:pPr indent="0" lvl="0" marL="0" rtl="0" algn="l">
              <a:lnSpc>
                <a:spcPct val="105000"/>
              </a:lnSpc>
              <a:spcBef>
                <a:spcPts val="1200"/>
              </a:spcBef>
              <a:spcAft>
                <a:spcPts val="1200"/>
              </a:spcAft>
              <a:buSzPts val="1018"/>
              <a:buNone/>
            </a:pPr>
            <a:r>
              <a:t/>
            </a:r>
            <a:endParaRPr sz="948">
              <a:solidFill>
                <a:srgbClr val="666666"/>
              </a:solidFill>
              <a:highlight>
                <a:srgbClr val="1155CC"/>
              </a:highlight>
              <a:latin typeface="Roboto"/>
              <a:ea typeface="Roboto"/>
              <a:cs typeface="Roboto"/>
              <a:sym typeface="Roboto"/>
            </a:endParaRPr>
          </a:p>
        </p:txBody>
      </p:sp>
      <p:sp>
        <p:nvSpPr>
          <p:cNvPr id="407" name="Google Shape;407;p57"/>
          <p:cNvSpPr txBox="1"/>
          <p:nvPr/>
        </p:nvSpPr>
        <p:spPr>
          <a:xfrm>
            <a:off x="387150" y="1099313"/>
            <a:ext cx="8369700" cy="415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b="1" lang="en" sz="1500">
                <a:solidFill>
                  <a:schemeClr val="dk1"/>
                </a:solidFill>
                <a:latin typeface="Roboto"/>
                <a:ea typeface="Roboto"/>
                <a:cs typeface="Roboto"/>
                <a:sym typeface="Roboto"/>
              </a:rPr>
              <a:t>Squarespace can be a great platform for SLP to obtain day-to-day website tracking information</a:t>
            </a:r>
            <a:endParaRPr sz="1500">
              <a:latin typeface="Roboto"/>
              <a:ea typeface="Roboto"/>
              <a:cs typeface="Roboto"/>
              <a:sym typeface="Roboto"/>
            </a:endParaRPr>
          </a:p>
        </p:txBody>
      </p:sp>
      <p:sp>
        <p:nvSpPr>
          <p:cNvPr id="408" name="Google Shape;408;p57"/>
          <p:cNvSpPr txBox="1"/>
          <p:nvPr/>
        </p:nvSpPr>
        <p:spPr>
          <a:xfrm>
            <a:off x="7865625" y="444100"/>
            <a:ext cx="1235400" cy="446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sz="1700">
              <a:latin typeface="Roboto Slab"/>
              <a:ea typeface="Roboto Slab"/>
              <a:cs typeface="Roboto Slab"/>
              <a:sym typeface="Roboto Slab"/>
            </a:endParaRPr>
          </a:p>
        </p:txBody>
      </p:sp>
      <p:sp>
        <p:nvSpPr>
          <p:cNvPr id="409" name="Google Shape;409;p57"/>
          <p:cNvSpPr txBox="1"/>
          <p:nvPr/>
        </p:nvSpPr>
        <p:spPr>
          <a:xfrm>
            <a:off x="3140400" y="1723625"/>
            <a:ext cx="1431600" cy="369300"/>
          </a:xfrm>
          <a:prstGeom prst="rect">
            <a:avLst/>
          </a:prstGeom>
          <a:noFill/>
          <a:ln>
            <a:noFill/>
          </a:ln>
        </p:spPr>
        <p:txBody>
          <a:bodyPr anchorCtr="0" anchor="t" bIns="91425" lIns="91425" spcFirstLastPara="1" rIns="91425" wrap="square" tIns="91425">
            <a:spAutoFit/>
          </a:bodyPr>
          <a:lstStyle/>
          <a:p>
            <a:pPr indent="0" lvl="0" marL="76200" marR="76200" rtl="0" algn="l">
              <a:lnSpc>
                <a:spcPct val="133333"/>
              </a:lnSpc>
              <a:spcBef>
                <a:spcPts val="400"/>
              </a:spcBef>
              <a:spcAft>
                <a:spcPts val="1500"/>
              </a:spcAft>
              <a:buNone/>
            </a:pPr>
            <a:r>
              <a:t/>
            </a:r>
            <a:endParaRPr sz="1200">
              <a:solidFill>
                <a:srgbClr val="3C4043"/>
              </a:solidFill>
              <a:highlight>
                <a:srgbClr val="EFF2EA"/>
              </a:highlight>
              <a:latin typeface="Roboto"/>
              <a:ea typeface="Roboto"/>
              <a:cs typeface="Roboto"/>
              <a:sym typeface="Roboto"/>
            </a:endParaRPr>
          </a:p>
        </p:txBody>
      </p:sp>
      <p:pic>
        <p:nvPicPr>
          <p:cNvPr id="410" name="Google Shape;410;p57"/>
          <p:cNvPicPr preferRelativeResize="0"/>
          <p:nvPr/>
        </p:nvPicPr>
        <p:blipFill rotWithShape="1">
          <a:blip r:embed="rId3">
            <a:alphaModFix/>
          </a:blip>
          <a:srcRect b="3649" l="1240" r="-1239" t="-3649"/>
          <a:stretch/>
        </p:blipFill>
        <p:spPr>
          <a:xfrm>
            <a:off x="4836376" y="1618388"/>
            <a:ext cx="3885101" cy="2635224"/>
          </a:xfrm>
          <a:prstGeom prst="rect">
            <a:avLst/>
          </a:prstGeom>
          <a:noFill/>
          <a:ln>
            <a:noFill/>
          </a:ln>
        </p:spPr>
      </p:pic>
      <p:pic>
        <p:nvPicPr>
          <p:cNvPr id="411" name="Google Shape;411;p57"/>
          <p:cNvPicPr preferRelativeResize="0"/>
          <p:nvPr/>
        </p:nvPicPr>
        <p:blipFill>
          <a:blip r:embed="rId4">
            <a:alphaModFix/>
          </a:blip>
          <a:stretch>
            <a:fillRect/>
          </a:stretch>
        </p:blipFill>
        <p:spPr>
          <a:xfrm>
            <a:off x="7400150" y="4309100"/>
            <a:ext cx="251023" cy="251023"/>
          </a:xfrm>
          <a:prstGeom prst="rect">
            <a:avLst/>
          </a:prstGeom>
          <a:noFill/>
          <a:ln>
            <a:noFill/>
          </a:ln>
        </p:spPr>
      </p:pic>
      <p:pic>
        <p:nvPicPr>
          <p:cNvPr id="412" name="Google Shape;412;p57"/>
          <p:cNvPicPr preferRelativeResize="0"/>
          <p:nvPr/>
        </p:nvPicPr>
        <p:blipFill>
          <a:blip r:embed="rId5">
            <a:alphaModFix/>
          </a:blip>
          <a:stretch>
            <a:fillRect/>
          </a:stretch>
        </p:blipFill>
        <p:spPr>
          <a:xfrm>
            <a:off x="5049850" y="4309110"/>
            <a:ext cx="251025" cy="251004"/>
          </a:xfrm>
          <a:prstGeom prst="rect">
            <a:avLst/>
          </a:prstGeom>
          <a:noFill/>
          <a:ln>
            <a:noFill/>
          </a:ln>
        </p:spPr>
      </p:pic>
      <p:pic>
        <p:nvPicPr>
          <p:cNvPr id="413" name="Google Shape;413;p57"/>
          <p:cNvPicPr preferRelativeResize="0"/>
          <p:nvPr/>
        </p:nvPicPr>
        <p:blipFill>
          <a:blip r:embed="rId6">
            <a:alphaModFix/>
          </a:blip>
          <a:stretch>
            <a:fillRect/>
          </a:stretch>
        </p:blipFill>
        <p:spPr>
          <a:xfrm>
            <a:off x="5861900" y="4309100"/>
            <a:ext cx="251023" cy="251023"/>
          </a:xfrm>
          <a:prstGeom prst="rect">
            <a:avLst/>
          </a:prstGeom>
          <a:noFill/>
          <a:ln>
            <a:noFill/>
          </a:ln>
        </p:spPr>
      </p:pic>
      <p:pic>
        <p:nvPicPr>
          <p:cNvPr id="414" name="Google Shape;414;p57"/>
          <p:cNvPicPr preferRelativeResize="0"/>
          <p:nvPr/>
        </p:nvPicPr>
        <p:blipFill>
          <a:blip r:embed="rId7">
            <a:alphaModFix/>
          </a:blip>
          <a:stretch>
            <a:fillRect/>
          </a:stretch>
        </p:blipFill>
        <p:spPr>
          <a:xfrm>
            <a:off x="6631024" y="4310125"/>
            <a:ext cx="251025" cy="248962"/>
          </a:xfrm>
          <a:prstGeom prst="rect">
            <a:avLst/>
          </a:prstGeom>
          <a:noFill/>
          <a:ln>
            <a:noFill/>
          </a:ln>
        </p:spPr>
      </p:pic>
      <p:pic>
        <p:nvPicPr>
          <p:cNvPr id="415" name="Google Shape;415;p57"/>
          <p:cNvPicPr preferRelativeResize="0"/>
          <p:nvPr/>
        </p:nvPicPr>
        <p:blipFill>
          <a:blip r:embed="rId8">
            <a:alphaModFix/>
          </a:blip>
          <a:stretch>
            <a:fillRect/>
          </a:stretch>
        </p:blipFill>
        <p:spPr>
          <a:xfrm>
            <a:off x="8113150" y="4310125"/>
            <a:ext cx="316900" cy="316900"/>
          </a:xfrm>
          <a:prstGeom prst="rect">
            <a:avLst/>
          </a:prstGeom>
          <a:noFill/>
          <a:ln>
            <a:noFill/>
          </a:ln>
        </p:spPr>
      </p:pic>
      <p:pic>
        <p:nvPicPr>
          <p:cNvPr id="416" name="Google Shape;416;p57"/>
          <p:cNvPicPr preferRelativeResize="0"/>
          <p:nvPr/>
        </p:nvPicPr>
        <p:blipFill>
          <a:blip r:embed="rId9">
            <a:alphaModFix/>
          </a:blip>
          <a:stretch>
            <a:fillRect/>
          </a:stretch>
        </p:blipFill>
        <p:spPr>
          <a:xfrm>
            <a:off x="8154754" y="89736"/>
            <a:ext cx="722202" cy="722225"/>
          </a:xfrm>
          <a:prstGeom prst="rect">
            <a:avLst/>
          </a:prstGeom>
          <a:noFill/>
          <a:ln>
            <a:noFill/>
          </a:ln>
        </p:spPr>
      </p:pic>
      <p:grpSp>
        <p:nvGrpSpPr>
          <p:cNvPr id="417" name="Google Shape;417;p57"/>
          <p:cNvGrpSpPr/>
          <p:nvPr/>
        </p:nvGrpSpPr>
        <p:grpSpPr>
          <a:xfrm>
            <a:off x="8370700" y="4489935"/>
            <a:ext cx="667301" cy="579596"/>
            <a:chOff x="7183575" y="4013823"/>
            <a:chExt cx="1261200" cy="998099"/>
          </a:xfrm>
        </p:grpSpPr>
        <p:sp>
          <p:nvSpPr>
            <p:cNvPr id="418" name="Google Shape;418;p57"/>
            <p:cNvSpPr/>
            <p:nvPr/>
          </p:nvSpPr>
          <p:spPr>
            <a:xfrm>
              <a:off x="7183575" y="4043075"/>
              <a:ext cx="1261200" cy="9396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19" name="Google Shape;419;p57"/>
            <p:cNvPicPr preferRelativeResize="0"/>
            <p:nvPr/>
          </p:nvPicPr>
          <p:blipFill>
            <a:blip r:embed="rId10">
              <a:alphaModFix/>
            </a:blip>
            <a:stretch>
              <a:fillRect/>
            </a:stretch>
          </p:blipFill>
          <p:spPr>
            <a:xfrm>
              <a:off x="7236568" y="4013823"/>
              <a:ext cx="1155207" cy="998099"/>
            </a:xfrm>
            <a:prstGeom prst="rect">
              <a:avLst/>
            </a:prstGeom>
            <a:noFill/>
            <a:ln cap="flat" cmpd="sng" w="9525">
              <a:solidFill>
                <a:schemeClr val="lt1"/>
              </a:solidFill>
              <a:prstDash val="solid"/>
              <a:round/>
              <a:headEnd len="sm" w="sm" type="none"/>
              <a:tailEnd len="sm" w="sm" type="none"/>
            </a:ln>
          </p:spPr>
        </p:pic>
      </p:gr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sp>
        <p:nvSpPr>
          <p:cNvPr id="424" name="Google Shape;424;p5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3300">
                <a:latin typeface="Roboto Slab"/>
                <a:ea typeface="Roboto Slab"/>
                <a:cs typeface="Roboto Slab"/>
                <a:sym typeface="Roboto Slab"/>
              </a:rPr>
              <a:t>Areas of Growth: Data Collection</a:t>
            </a:r>
            <a:endParaRPr b="1" sz="3300">
              <a:latin typeface="Roboto Slab"/>
              <a:ea typeface="Roboto Slab"/>
              <a:cs typeface="Roboto Slab"/>
              <a:sym typeface="Roboto Slab"/>
            </a:endParaRPr>
          </a:p>
        </p:txBody>
      </p:sp>
      <p:sp>
        <p:nvSpPr>
          <p:cNvPr id="425" name="Google Shape;425;p58"/>
          <p:cNvSpPr txBox="1"/>
          <p:nvPr>
            <p:ph idx="1" type="body"/>
          </p:nvPr>
        </p:nvSpPr>
        <p:spPr>
          <a:xfrm>
            <a:off x="579575" y="1295225"/>
            <a:ext cx="4636200" cy="2777700"/>
          </a:xfrm>
          <a:prstGeom prst="rect">
            <a:avLst/>
          </a:prstGeom>
        </p:spPr>
        <p:txBody>
          <a:bodyPr anchorCtr="0" anchor="t" bIns="91425" lIns="91425" spcFirstLastPara="1" rIns="91425" wrap="square" tIns="91425">
            <a:noAutofit/>
          </a:bodyPr>
          <a:lstStyle/>
          <a:p>
            <a:pPr indent="-330200" lvl="0" marL="457200" rtl="0" algn="l">
              <a:lnSpc>
                <a:spcPct val="200000"/>
              </a:lnSpc>
              <a:spcBef>
                <a:spcPts val="0"/>
              </a:spcBef>
              <a:spcAft>
                <a:spcPts val="0"/>
              </a:spcAft>
              <a:buClr>
                <a:schemeClr val="dk1"/>
              </a:buClr>
              <a:buSzPts val="1600"/>
              <a:buFont typeface="Roboto"/>
              <a:buChar char="●"/>
            </a:pPr>
            <a:r>
              <a:rPr lang="en" sz="1600">
                <a:solidFill>
                  <a:schemeClr val="dk1"/>
                </a:solidFill>
                <a:latin typeface="Roboto"/>
                <a:ea typeface="Roboto"/>
                <a:cs typeface="Roboto"/>
                <a:sym typeface="Roboto"/>
              </a:rPr>
              <a:t>Documentation of sessions, assessments, progress of students</a:t>
            </a:r>
            <a:endParaRPr sz="1600">
              <a:solidFill>
                <a:schemeClr val="dk1"/>
              </a:solidFill>
              <a:latin typeface="Roboto"/>
              <a:ea typeface="Roboto"/>
              <a:cs typeface="Roboto"/>
              <a:sym typeface="Roboto"/>
            </a:endParaRPr>
          </a:p>
          <a:p>
            <a:pPr indent="-330200" lvl="0" marL="457200" rtl="0" algn="l">
              <a:lnSpc>
                <a:spcPct val="200000"/>
              </a:lnSpc>
              <a:spcBef>
                <a:spcPts val="0"/>
              </a:spcBef>
              <a:spcAft>
                <a:spcPts val="0"/>
              </a:spcAft>
              <a:buClr>
                <a:schemeClr val="dk1"/>
              </a:buClr>
              <a:buSzPts val="1600"/>
              <a:buFont typeface="Roboto"/>
              <a:buChar char="●"/>
            </a:pPr>
            <a:r>
              <a:rPr lang="en" sz="1600">
                <a:solidFill>
                  <a:schemeClr val="dk1"/>
                </a:solidFill>
                <a:latin typeface="Roboto"/>
                <a:ea typeface="Roboto"/>
                <a:cs typeface="Roboto"/>
                <a:sym typeface="Roboto"/>
              </a:rPr>
              <a:t>Feedback to measure success</a:t>
            </a:r>
            <a:endParaRPr sz="1600">
              <a:solidFill>
                <a:schemeClr val="dk1"/>
              </a:solidFill>
              <a:latin typeface="Roboto"/>
              <a:ea typeface="Roboto"/>
              <a:cs typeface="Roboto"/>
              <a:sym typeface="Roboto"/>
            </a:endParaRPr>
          </a:p>
          <a:p>
            <a:pPr indent="-330200" lvl="0" marL="457200" rtl="0" algn="l">
              <a:lnSpc>
                <a:spcPct val="200000"/>
              </a:lnSpc>
              <a:spcBef>
                <a:spcPts val="0"/>
              </a:spcBef>
              <a:spcAft>
                <a:spcPts val="0"/>
              </a:spcAft>
              <a:buClr>
                <a:schemeClr val="dk1"/>
              </a:buClr>
              <a:buSzPts val="1600"/>
              <a:buFont typeface="Roboto"/>
              <a:buChar char="●"/>
            </a:pPr>
            <a:r>
              <a:rPr lang="en" sz="1600">
                <a:solidFill>
                  <a:schemeClr val="dk1"/>
                </a:solidFill>
                <a:latin typeface="Roboto"/>
                <a:ea typeface="Roboto"/>
                <a:cs typeface="Roboto"/>
                <a:sym typeface="Roboto"/>
              </a:rPr>
              <a:t>Create </a:t>
            </a:r>
            <a:r>
              <a:rPr lang="en" sz="1600">
                <a:solidFill>
                  <a:schemeClr val="dk1"/>
                </a:solidFill>
                <a:latin typeface="Roboto"/>
                <a:ea typeface="Roboto"/>
                <a:cs typeface="Roboto"/>
                <a:sym typeface="Roboto"/>
              </a:rPr>
              <a:t>surveys (Google Forms)</a:t>
            </a:r>
            <a:r>
              <a:rPr lang="en" sz="1600">
                <a:solidFill>
                  <a:schemeClr val="dk1"/>
                </a:solidFill>
                <a:latin typeface="Roboto"/>
                <a:ea typeface="Roboto"/>
                <a:cs typeface="Roboto"/>
                <a:sym typeface="Roboto"/>
              </a:rPr>
              <a:t> to access data about parents and students (demographics) </a:t>
            </a:r>
            <a:endParaRPr sz="1600">
              <a:solidFill>
                <a:schemeClr val="dk1"/>
              </a:solidFill>
              <a:latin typeface="Roboto"/>
              <a:ea typeface="Roboto"/>
              <a:cs typeface="Roboto"/>
              <a:sym typeface="Roboto"/>
            </a:endParaRPr>
          </a:p>
          <a:p>
            <a:pPr indent="-330200" lvl="0" marL="457200" rtl="0" algn="l">
              <a:lnSpc>
                <a:spcPct val="200000"/>
              </a:lnSpc>
              <a:spcBef>
                <a:spcPts val="0"/>
              </a:spcBef>
              <a:spcAft>
                <a:spcPts val="0"/>
              </a:spcAft>
              <a:buClr>
                <a:schemeClr val="dk1"/>
              </a:buClr>
              <a:buSzPts val="1600"/>
              <a:buChar char="●"/>
            </a:pPr>
            <a:r>
              <a:rPr lang="en" sz="1600">
                <a:solidFill>
                  <a:schemeClr val="dk1"/>
                </a:solidFill>
                <a:latin typeface="Roboto"/>
                <a:ea typeface="Roboto"/>
                <a:cs typeface="Roboto"/>
                <a:sym typeface="Roboto"/>
              </a:rPr>
              <a:t>Website traffic and customer insights</a:t>
            </a:r>
            <a:r>
              <a:rPr lang="en" sz="1600">
                <a:solidFill>
                  <a:schemeClr val="dk1"/>
                </a:solidFill>
                <a:latin typeface="Roboto"/>
                <a:ea typeface="Roboto"/>
                <a:cs typeface="Roboto"/>
                <a:sym typeface="Roboto"/>
              </a:rPr>
              <a:t> </a:t>
            </a:r>
            <a:endParaRPr sz="1600">
              <a:solidFill>
                <a:schemeClr val="dk1"/>
              </a:solidFill>
              <a:latin typeface="Roboto"/>
              <a:ea typeface="Roboto"/>
              <a:cs typeface="Roboto"/>
              <a:sym typeface="Roboto"/>
            </a:endParaRPr>
          </a:p>
        </p:txBody>
      </p:sp>
      <p:sp>
        <p:nvSpPr>
          <p:cNvPr id="426" name="Google Shape;426;p58"/>
          <p:cNvSpPr txBox="1"/>
          <p:nvPr/>
        </p:nvSpPr>
        <p:spPr>
          <a:xfrm>
            <a:off x="8035650" y="393600"/>
            <a:ext cx="9813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700">
              <a:latin typeface="Roboto Slab"/>
              <a:ea typeface="Roboto Slab"/>
              <a:cs typeface="Roboto Slab"/>
              <a:sym typeface="Roboto Slab"/>
            </a:endParaRPr>
          </a:p>
        </p:txBody>
      </p:sp>
      <p:sp>
        <p:nvSpPr>
          <p:cNvPr id="427" name="Google Shape;427;p58"/>
          <p:cNvSpPr txBox="1"/>
          <p:nvPr/>
        </p:nvSpPr>
        <p:spPr>
          <a:xfrm>
            <a:off x="7775075" y="516125"/>
            <a:ext cx="981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428" name="Google Shape;428;p58"/>
          <p:cNvSpPr txBox="1"/>
          <p:nvPr/>
        </p:nvSpPr>
        <p:spPr>
          <a:xfrm>
            <a:off x="7798475" y="533200"/>
            <a:ext cx="934500" cy="446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sz="1700">
              <a:latin typeface="Roboto"/>
              <a:ea typeface="Roboto"/>
              <a:cs typeface="Roboto"/>
              <a:sym typeface="Roboto"/>
            </a:endParaRPr>
          </a:p>
        </p:txBody>
      </p:sp>
      <p:pic>
        <p:nvPicPr>
          <p:cNvPr id="429" name="Google Shape;429;p58"/>
          <p:cNvPicPr preferRelativeResize="0"/>
          <p:nvPr/>
        </p:nvPicPr>
        <p:blipFill>
          <a:blip r:embed="rId3">
            <a:alphaModFix/>
          </a:blip>
          <a:stretch>
            <a:fillRect/>
          </a:stretch>
        </p:blipFill>
        <p:spPr>
          <a:xfrm>
            <a:off x="5276250" y="1295225"/>
            <a:ext cx="3740700" cy="32625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433" name="Shape 433"/>
        <p:cNvGrpSpPr/>
        <p:nvPr/>
      </p:nvGrpSpPr>
      <p:grpSpPr>
        <a:xfrm>
          <a:off x="0" y="0"/>
          <a:ext cx="0" cy="0"/>
          <a:chOff x="0" y="0"/>
          <a:chExt cx="0" cy="0"/>
        </a:xfrm>
      </p:grpSpPr>
      <p:sp>
        <p:nvSpPr>
          <p:cNvPr id="434" name="Google Shape;434;p59"/>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4800">
                <a:latin typeface="Roboto Slab"/>
                <a:ea typeface="Roboto Slab"/>
                <a:cs typeface="Roboto Slab"/>
                <a:sym typeface="Roboto Slab"/>
              </a:rPr>
              <a:t>Marketing </a:t>
            </a:r>
            <a:br>
              <a:rPr b="1" lang="en" sz="4800">
                <a:latin typeface="Roboto Slab"/>
                <a:ea typeface="Roboto Slab"/>
                <a:cs typeface="Roboto Slab"/>
                <a:sym typeface="Roboto Slab"/>
              </a:rPr>
            </a:br>
            <a:r>
              <a:rPr b="1" lang="en" sz="4800">
                <a:latin typeface="Roboto Slab"/>
                <a:ea typeface="Roboto Slab"/>
                <a:cs typeface="Roboto Slab"/>
                <a:sym typeface="Roboto Slab"/>
              </a:rPr>
              <a:t>&amp; </a:t>
            </a:r>
            <a:endParaRPr b="1" sz="4800">
              <a:latin typeface="Roboto Slab"/>
              <a:ea typeface="Roboto Slab"/>
              <a:cs typeface="Roboto Slab"/>
              <a:sym typeface="Roboto Slab"/>
            </a:endParaRPr>
          </a:p>
          <a:p>
            <a:pPr indent="0" lvl="0" marL="0" rtl="0" algn="ctr">
              <a:spcBef>
                <a:spcPts val="0"/>
              </a:spcBef>
              <a:spcAft>
                <a:spcPts val="0"/>
              </a:spcAft>
              <a:buNone/>
            </a:pPr>
            <a:r>
              <a:rPr b="1" lang="en" sz="4800">
                <a:latin typeface="Roboto Slab"/>
                <a:ea typeface="Roboto Slab"/>
                <a:cs typeface="Roboto Slab"/>
                <a:sym typeface="Roboto Slab"/>
              </a:rPr>
              <a:t>Advertising</a:t>
            </a:r>
            <a:endParaRPr b="1" sz="4800">
              <a:latin typeface="Roboto Slab"/>
              <a:ea typeface="Roboto Slab"/>
              <a:cs typeface="Roboto Slab"/>
              <a:sym typeface="Roboto Slab"/>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sp>
        <p:nvSpPr>
          <p:cNvPr id="439" name="Google Shape;439;p6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3920">
                <a:latin typeface="Roboto Slab"/>
                <a:ea typeface="Roboto Slab"/>
                <a:cs typeface="Roboto Slab"/>
                <a:sym typeface="Roboto Slab"/>
              </a:rPr>
              <a:t>Marketing</a:t>
            </a:r>
            <a:endParaRPr b="1" sz="3920">
              <a:latin typeface="Roboto Slab"/>
              <a:ea typeface="Roboto Slab"/>
              <a:cs typeface="Roboto Slab"/>
              <a:sym typeface="Roboto Slab"/>
            </a:endParaRPr>
          </a:p>
        </p:txBody>
      </p:sp>
      <p:sp>
        <p:nvSpPr>
          <p:cNvPr id="440" name="Google Shape;440;p60"/>
          <p:cNvSpPr txBox="1"/>
          <p:nvPr>
            <p:ph idx="1" type="body"/>
          </p:nvPr>
        </p:nvSpPr>
        <p:spPr>
          <a:xfrm>
            <a:off x="29950" y="1152475"/>
            <a:ext cx="5361000" cy="3416400"/>
          </a:xfrm>
          <a:prstGeom prst="rect">
            <a:avLst/>
          </a:prstGeom>
        </p:spPr>
        <p:txBody>
          <a:bodyPr anchorCtr="0" anchor="t" bIns="91425" lIns="91425" spcFirstLastPara="1" rIns="91425" wrap="square" tIns="91425">
            <a:noAutofit/>
          </a:bodyPr>
          <a:lstStyle/>
          <a:p>
            <a:pPr indent="0" lvl="0" marL="457200" rtl="0" algn="l">
              <a:lnSpc>
                <a:spcPct val="95000"/>
              </a:lnSpc>
              <a:spcBef>
                <a:spcPts val="0"/>
              </a:spcBef>
              <a:spcAft>
                <a:spcPts val="0"/>
              </a:spcAft>
              <a:buNone/>
            </a:pPr>
            <a:r>
              <a:rPr b="1" lang="en" sz="1700">
                <a:solidFill>
                  <a:schemeClr val="dk1"/>
                </a:solidFill>
                <a:latin typeface="Roboto"/>
                <a:ea typeface="Roboto"/>
                <a:cs typeface="Roboto"/>
                <a:sym typeface="Roboto"/>
              </a:rPr>
              <a:t>Personalization:</a:t>
            </a:r>
            <a:endParaRPr b="1" sz="1700">
              <a:solidFill>
                <a:schemeClr val="dk1"/>
              </a:solidFill>
              <a:latin typeface="Roboto"/>
              <a:ea typeface="Roboto"/>
              <a:cs typeface="Roboto"/>
              <a:sym typeface="Roboto"/>
            </a:endParaRPr>
          </a:p>
          <a:p>
            <a:pPr indent="-323850" lvl="1" marL="914400" rtl="0" algn="l">
              <a:lnSpc>
                <a:spcPct val="95000"/>
              </a:lnSpc>
              <a:spcBef>
                <a:spcPts val="1200"/>
              </a:spcBef>
              <a:spcAft>
                <a:spcPts val="0"/>
              </a:spcAft>
              <a:buClr>
                <a:schemeClr val="dk1"/>
              </a:buClr>
              <a:buSzPts val="1500"/>
              <a:buFont typeface="Roboto"/>
              <a:buChar char="○"/>
            </a:pPr>
            <a:r>
              <a:rPr lang="en" sz="1700">
                <a:solidFill>
                  <a:schemeClr val="dk1"/>
                </a:solidFill>
                <a:latin typeface="Roboto"/>
                <a:ea typeface="Roboto"/>
                <a:cs typeface="Roboto"/>
                <a:sym typeface="Roboto"/>
              </a:rPr>
              <a:t>Personal pictures &amp; teacher information </a:t>
            </a:r>
            <a:endParaRPr sz="1700">
              <a:solidFill>
                <a:schemeClr val="dk1"/>
              </a:solidFill>
              <a:latin typeface="Roboto"/>
              <a:ea typeface="Roboto"/>
              <a:cs typeface="Roboto"/>
              <a:sym typeface="Roboto"/>
            </a:endParaRPr>
          </a:p>
          <a:p>
            <a:pPr indent="-323850" lvl="2" marL="1371600" rtl="0" algn="l">
              <a:lnSpc>
                <a:spcPct val="95000"/>
              </a:lnSpc>
              <a:spcBef>
                <a:spcPts val="0"/>
              </a:spcBef>
              <a:spcAft>
                <a:spcPts val="0"/>
              </a:spcAft>
              <a:buClr>
                <a:schemeClr val="dk1"/>
              </a:buClr>
              <a:buSzPts val="1500"/>
              <a:buFont typeface="Roboto"/>
              <a:buChar char="■"/>
            </a:pPr>
            <a:r>
              <a:rPr lang="en" sz="1700">
                <a:solidFill>
                  <a:schemeClr val="dk1"/>
                </a:solidFill>
                <a:latin typeface="Roboto"/>
                <a:ea typeface="Roboto"/>
                <a:cs typeface="Roboto"/>
                <a:sym typeface="Roboto"/>
              </a:rPr>
              <a:t>Allows website to be viewed as welcoming</a:t>
            </a:r>
            <a:endParaRPr sz="1700">
              <a:solidFill>
                <a:schemeClr val="dk1"/>
              </a:solidFill>
              <a:latin typeface="Roboto"/>
              <a:ea typeface="Roboto"/>
              <a:cs typeface="Roboto"/>
              <a:sym typeface="Roboto"/>
            </a:endParaRPr>
          </a:p>
          <a:p>
            <a:pPr indent="0" lvl="0" marL="457200" rtl="0" algn="l">
              <a:lnSpc>
                <a:spcPct val="95000"/>
              </a:lnSpc>
              <a:spcBef>
                <a:spcPts val="1200"/>
              </a:spcBef>
              <a:spcAft>
                <a:spcPts val="0"/>
              </a:spcAft>
              <a:buNone/>
            </a:pPr>
            <a:r>
              <a:rPr b="1" lang="en" sz="1700">
                <a:solidFill>
                  <a:schemeClr val="dk1"/>
                </a:solidFill>
                <a:latin typeface="Roboto"/>
                <a:ea typeface="Roboto"/>
                <a:cs typeface="Roboto"/>
                <a:sym typeface="Roboto"/>
              </a:rPr>
              <a:t>Content Marketing:</a:t>
            </a:r>
            <a:endParaRPr b="1" sz="1700">
              <a:solidFill>
                <a:schemeClr val="dk1"/>
              </a:solidFill>
              <a:latin typeface="Roboto"/>
              <a:ea typeface="Roboto"/>
              <a:cs typeface="Roboto"/>
              <a:sym typeface="Roboto"/>
            </a:endParaRPr>
          </a:p>
          <a:p>
            <a:pPr indent="-336550" lvl="1" marL="914400" rtl="0" algn="l">
              <a:lnSpc>
                <a:spcPct val="95000"/>
              </a:lnSpc>
              <a:spcBef>
                <a:spcPts val="1200"/>
              </a:spcBef>
              <a:spcAft>
                <a:spcPts val="0"/>
              </a:spcAft>
              <a:buClr>
                <a:schemeClr val="dk1"/>
              </a:buClr>
              <a:buSzPts val="1700"/>
              <a:buFont typeface="Roboto"/>
              <a:buChar char="○"/>
            </a:pPr>
            <a:r>
              <a:rPr lang="en" sz="1700">
                <a:solidFill>
                  <a:schemeClr val="dk1"/>
                </a:solidFill>
                <a:latin typeface="Roboto"/>
                <a:ea typeface="Roboto"/>
                <a:cs typeface="Roboto"/>
                <a:sym typeface="Roboto"/>
              </a:rPr>
              <a:t>Social Media</a:t>
            </a:r>
            <a:endParaRPr sz="1700">
              <a:solidFill>
                <a:schemeClr val="dk1"/>
              </a:solidFill>
              <a:latin typeface="Roboto"/>
              <a:ea typeface="Roboto"/>
              <a:cs typeface="Roboto"/>
              <a:sym typeface="Roboto"/>
            </a:endParaRPr>
          </a:p>
          <a:p>
            <a:pPr indent="-336550" lvl="1" marL="914400" rtl="0" algn="l">
              <a:lnSpc>
                <a:spcPct val="95000"/>
              </a:lnSpc>
              <a:spcBef>
                <a:spcPts val="0"/>
              </a:spcBef>
              <a:spcAft>
                <a:spcPts val="0"/>
              </a:spcAft>
              <a:buClr>
                <a:schemeClr val="dk1"/>
              </a:buClr>
              <a:buSzPts val="1700"/>
              <a:buFont typeface="Roboto"/>
              <a:buChar char="○"/>
            </a:pPr>
            <a:r>
              <a:rPr lang="en" sz="1700">
                <a:solidFill>
                  <a:schemeClr val="dk1"/>
                </a:solidFill>
                <a:latin typeface="Roboto"/>
                <a:ea typeface="Roboto"/>
                <a:cs typeface="Roboto"/>
                <a:sym typeface="Roboto"/>
              </a:rPr>
              <a:t>Videos of lessons, FAQ’s</a:t>
            </a:r>
            <a:endParaRPr sz="1700">
              <a:solidFill>
                <a:schemeClr val="dk1"/>
              </a:solidFill>
              <a:latin typeface="Roboto"/>
              <a:ea typeface="Roboto"/>
              <a:cs typeface="Roboto"/>
              <a:sym typeface="Roboto"/>
            </a:endParaRPr>
          </a:p>
          <a:p>
            <a:pPr indent="-336550" lvl="1" marL="914400" rtl="0" algn="l">
              <a:lnSpc>
                <a:spcPct val="95000"/>
              </a:lnSpc>
              <a:spcBef>
                <a:spcPts val="0"/>
              </a:spcBef>
              <a:spcAft>
                <a:spcPts val="0"/>
              </a:spcAft>
              <a:buClr>
                <a:schemeClr val="dk1"/>
              </a:buClr>
              <a:buSzPts val="1700"/>
              <a:buFont typeface="Roboto"/>
              <a:buChar char="○"/>
            </a:pPr>
            <a:r>
              <a:rPr lang="en" sz="1700">
                <a:solidFill>
                  <a:schemeClr val="dk1"/>
                </a:solidFill>
                <a:latin typeface="Roboto"/>
                <a:ea typeface="Roboto"/>
                <a:cs typeface="Roboto"/>
                <a:sym typeface="Roboto"/>
              </a:rPr>
              <a:t>Webinars (for teachers)</a:t>
            </a:r>
            <a:endParaRPr sz="1700">
              <a:solidFill>
                <a:schemeClr val="dk1"/>
              </a:solidFill>
              <a:latin typeface="Roboto"/>
              <a:ea typeface="Roboto"/>
              <a:cs typeface="Roboto"/>
              <a:sym typeface="Roboto"/>
            </a:endParaRPr>
          </a:p>
          <a:p>
            <a:pPr indent="0" lvl="0" marL="457200" rtl="0" algn="l">
              <a:lnSpc>
                <a:spcPct val="95000"/>
              </a:lnSpc>
              <a:spcBef>
                <a:spcPts val="1200"/>
              </a:spcBef>
              <a:spcAft>
                <a:spcPts val="0"/>
              </a:spcAft>
              <a:buNone/>
            </a:pPr>
            <a:r>
              <a:rPr b="1" lang="en" sz="1700">
                <a:solidFill>
                  <a:schemeClr val="dk1"/>
                </a:solidFill>
                <a:latin typeface="Roboto"/>
                <a:ea typeface="Roboto"/>
                <a:cs typeface="Roboto"/>
                <a:sym typeface="Roboto"/>
              </a:rPr>
              <a:t>S</a:t>
            </a:r>
            <a:r>
              <a:rPr b="1" lang="en" sz="1700">
                <a:solidFill>
                  <a:schemeClr val="dk1"/>
                </a:solidFill>
                <a:latin typeface="Roboto"/>
                <a:ea typeface="Roboto"/>
                <a:cs typeface="Roboto"/>
                <a:sym typeface="Roboto"/>
              </a:rPr>
              <a:t>earch Engine Optimization (SEO)</a:t>
            </a:r>
            <a:endParaRPr b="1" sz="1700">
              <a:solidFill>
                <a:schemeClr val="dk1"/>
              </a:solidFill>
              <a:latin typeface="Roboto"/>
              <a:ea typeface="Roboto"/>
              <a:cs typeface="Roboto"/>
              <a:sym typeface="Roboto"/>
            </a:endParaRPr>
          </a:p>
          <a:p>
            <a:pPr indent="-336550" lvl="1" marL="914400" rtl="0" algn="l">
              <a:lnSpc>
                <a:spcPct val="95000"/>
              </a:lnSpc>
              <a:spcBef>
                <a:spcPts val="1200"/>
              </a:spcBef>
              <a:spcAft>
                <a:spcPts val="0"/>
              </a:spcAft>
              <a:buClr>
                <a:schemeClr val="dk1"/>
              </a:buClr>
              <a:buSzPts val="1700"/>
              <a:buFont typeface="Roboto"/>
              <a:buChar char="○"/>
            </a:pPr>
            <a:r>
              <a:rPr lang="en" sz="1700">
                <a:solidFill>
                  <a:schemeClr val="dk1"/>
                </a:solidFill>
                <a:latin typeface="Roboto"/>
                <a:ea typeface="Roboto"/>
                <a:cs typeface="Roboto"/>
                <a:sym typeface="Roboto"/>
              </a:rPr>
              <a:t>FREE</a:t>
            </a:r>
            <a:endParaRPr sz="1700">
              <a:solidFill>
                <a:schemeClr val="dk1"/>
              </a:solidFill>
              <a:latin typeface="Roboto"/>
              <a:ea typeface="Roboto"/>
              <a:cs typeface="Roboto"/>
              <a:sym typeface="Roboto"/>
            </a:endParaRPr>
          </a:p>
          <a:p>
            <a:pPr indent="-336550" lvl="1" marL="914400" rtl="0" algn="l">
              <a:lnSpc>
                <a:spcPct val="95000"/>
              </a:lnSpc>
              <a:spcBef>
                <a:spcPts val="0"/>
              </a:spcBef>
              <a:spcAft>
                <a:spcPts val="0"/>
              </a:spcAft>
              <a:buClr>
                <a:schemeClr val="dk1"/>
              </a:buClr>
              <a:buSzPts val="1700"/>
              <a:buFont typeface="Roboto"/>
              <a:buChar char="○"/>
            </a:pPr>
            <a:r>
              <a:rPr lang="en" sz="1700">
                <a:solidFill>
                  <a:schemeClr val="dk1"/>
                </a:solidFill>
                <a:latin typeface="Roboto"/>
                <a:ea typeface="Roboto"/>
                <a:cs typeface="Roboto"/>
                <a:sym typeface="Roboto"/>
              </a:rPr>
              <a:t>Works directly with Content Marketing</a:t>
            </a:r>
            <a:endParaRPr sz="1700">
              <a:solidFill>
                <a:schemeClr val="dk1"/>
              </a:solidFill>
              <a:latin typeface="Roboto"/>
              <a:ea typeface="Roboto"/>
              <a:cs typeface="Roboto"/>
              <a:sym typeface="Roboto"/>
            </a:endParaRPr>
          </a:p>
        </p:txBody>
      </p:sp>
      <p:pic>
        <p:nvPicPr>
          <p:cNvPr descr="Search Engine Optimisation – DIGICOM – Digital Marketing Course Provider" id="441" name="Google Shape;441;p60"/>
          <p:cNvPicPr preferRelativeResize="0"/>
          <p:nvPr/>
        </p:nvPicPr>
        <p:blipFill>
          <a:blip r:embed="rId3">
            <a:alphaModFix/>
          </a:blip>
          <a:stretch>
            <a:fillRect/>
          </a:stretch>
        </p:blipFill>
        <p:spPr>
          <a:xfrm>
            <a:off x="5163425" y="1576300"/>
            <a:ext cx="3607649" cy="27524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sp>
        <p:nvSpPr>
          <p:cNvPr id="446" name="Google Shape;446;p61"/>
          <p:cNvSpPr txBox="1"/>
          <p:nvPr>
            <p:ph type="title"/>
          </p:nvPr>
        </p:nvSpPr>
        <p:spPr>
          <a:xfrm>
            <a:off x="311700" y="29340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3920">
                <a:latin typeface="Roboto Slab"/>
                <a:ea typeface="Roboto Slab"/>
                <a:cs typeface="Roboto Slab"/>
                <a:sym typeface="Roboto Slab"/>
              </a:rPr>
              <a:t>Advertising</a:t>
            </a:r>
            <a:endParaRPr b="1" sz="3920">
              <a:latin typeface="Roboto Slab"/>
              <a:ea typeface="Roboto Slab"/>
              <a:cs typeface="Roboto Slab"/>
              <a:sym typeface="Roboto Slab"/>
            </a:endParaRPr>
          </a:p>
        </p:txBody>
      </p:sp>
      <p:sp>
        <p:nvSpPr>
          <p:cNvPr id="447" name="Google Shape;447;p61"/>
          <p:cNvSpPr txBox="1"/>
          <p:nvPr>
            <p:ph idx="1" type="body"/>
          </p:nvPr>
        </p:nvSpPr>
        <p:spPr>
          <a:xfrm>
            <a:off x="126125" y="1516277"/>
            <a:ext cx="4120200" cy="2920200"/>
          </a:xfrm>
          <a:prstGeom prst="rect">
            <a:avLst/>
          </a:prstGeom>
        </p:spPr>
        <p:txBody>
          <a:bodyPr anchorCtr="0" anchor="t" bIns="91425" lIns="91425" spcFirstLastPara="1" rIns="91425" wrap="square" tIns="91425">
            <a:noAutofit/>
          </a:bodyPr>
          <a:lstStyle/>
          <a:p>
            <a:pPr indent="-366077" lvl="0" marL="457200" rtl="0" algn="l">
              <a:lnSpc>
                <a:spcPct val="85000"/>
              </a:lnSpc>
              <a:spcBef>
                <a:spcPts val="0"/>
              </a:spcBef>
              <a:spcAft>
                <a:spcPts val="0"/>
              </a:spcAft>
              <a:buClr>
                <a:schemeClr val="dk1"/>
              </a:buClr>
              <a:buSzPts val="2165"/>
              <a:buFont typeface="Roboto"/>
              <a:buChar char="●"/>
            </a:pPr>
            <a:r>
              <a:rPr lang="en" sz="2165">
                <a:solidFill>
                  <a:schemeClr val="dk1"/>
                </a:solidFill>
                <a:latin typeface="Roboto"/>
                <a:ea typeface="Roboto"/>
                <a:cs typeface="Roboto"/>
                <a:sym typeface="Roboto"/>
              </a:rPr>
              <a:t>Print Advertising is still the most trusted </a:t>
            </a:r>
            <a:endParaRPr sz="2165">
              <a:solidFill>
                <a:schemeClr val="dk1"/>
              </a:solidFill>
              <a:latin typeface="Roboto"/>
              <a:ea typeface="Roboto"/>
              <a:cs typeface="Roboto"/>
              <a:sym typeface="Roboto"/>
            </a:endParaRPr>
          </a:p>
          <a:p>
            <a:pPr indent="-366077" lvl="0" marL="457200" rtl="0" algn="l">
              <a:lnSpc>
                <a:spcPct val="85000"/>
              </a:lnSpc>
              <a:spcBef>
                <a:spcPts val="0"/>
              </a:spcBef>
              <a:spcAft>
                <a:spcPts val="0"/>
              </a:spcAft>
              <a:buClr>
                <a:schemeClr val="dk1"/>
              </a:buClr>
              <a:buSzPts val="2165"/>
              <a:buFont typeface="Roboto"/>
              <a:buChar char="●"/>
            </a:pPr>
            <a:r>
              <a:rPr lang="en" sz="2165">
                <a:solidFill>
                  <a:schemeClr val="dk1"/>
                </a:solidFill>
                <a:latin typeface="Roboto"/>
                <a:ea typeface="Roboto"/>
                <a:cs typeface="Roboto"/>
                <a:sym typeface="Roboto"/>
              </a:rPr>
              <a:t>Online Advertising</a:t>
            </a:r>
            <a:endParaRPr sz="2165">
              <a:solidFill>
                <a:schemeClr val="dk1"/>
              </a:solidFill>
              <a:latin typeface="Roboto"/>
              <a:ea typeface="Roboto"/>
              <a:cs typeface="Roboto"/>
              <a:sym typeface="Roboto"/>
            </a:endParaRPr>
          </a:p>
          <a:p>
            <a:pPr indent="-366077" lvl="1" marL="914400" rtl="0" algn="l">
              <a:lnSpc>
                <a:spcPct val="85000"/>
              </a:lnSpc>
              <a:spcBef>
                <a:spcPts val="0"/>
              </a:spcBef>
              <a:spcAft>
                <a:spcPts val="0"/>
              </a:spcAft>
              <a:buClr>
                <a:schemeClr val="dk1"/>
              </a:buClr>
              <a:buSzPts val="2165"/>
              <a:buFont typeface="Roboto"/>
              <a:buChar char="○"/>
            </a:pPr>
            <a:r>
              <a:rPr lang="en" sz="2165">
                <a:solidFill>
                  <a:schemeClr val="dk1"/>
                </a:solidFill>
                <a:latin typeface="Roboto"/>
                <a:ea typeface="Roboto"/>
                <a:cs typeface="Roboto"/>
                <a:sym typeface="Roboto"/>
              </a:rPr>
              <a:t>Free tutorials</a:t>
            </a:r>
            <a:endParaRPr sz="2165">
              <a:solidFill>
                <a:schemeClr val="dk1"/>
              </a:solidFill>
              <a:latin typeface="Roboto"/>
              <a:ea typeface="Roboto"/>
              <a:cs typeface="Roboto"/>
              <a:sym typeface="Roboto"/>
            </a:endParaRPr>
          </a:p>
          <a:p>
            <a:pPr indent="-366077" lvl="1" marL="914400" rtl="0" algn="l">
              <a:lnSpc>
                <a:spcPct val="85000"/>
              </a:lnSpc>
              <a:spcBef>
                <a:spcPts val="0"/>
              </a:spcBef>
              <a:spcAft>
                <a:spcPts val="0"/>
              </a:spcAft>
              <a:buClr>
                <a:schemeClr val="dk1"/>
              </a:buClr>
              <a:buSzPts val="2165"/>
              <a:buFont typeface="Roboto"/>
              <a:buChar char="○"/>
            </a:pPr>
            <a:r>
              <a:rPr lang="en" sz="2165">
                <a:solidFill>
                  <a:schemeClr val="dk1"/>
                </a:solidFill>
                <a:latin typeface="Roboto"/>
                <a:ea typeface="Roboto"/>
                <a:cs typeface="Roboto"/>
                <a:sym typeface="Roboto"/>
              </a:rPr>
              <a:t>Live Sessions (Customer Engagement)</a:t>
            </a:r>
            <a:endParaRPr sz="2165">
              <a:solidFill>
                <a:schemeClr val="dk1"/>
              </a:solidFill>
              <a:latin typeface="Roboto"/>
              <a:ea typeface="Roboto"/>
              <a:cs typeface="Roboto"/>
              <a:sym typeface="Roboto"/>
            </a:endParaRPr>
          </a:p>
          <a:p>
            <a:pPr indent="-366077" lvl="0" marL="457200" rtl="0" algn="l">
              <a:lnSpc>
                <a:spcPct val="85000"/>
              </a:lnSpc>
              <a:spcBef>
                <a:spcPts val="0"/>
              </a:spcBef>
              <a:spcAft>
                <a:spcPts val="0"/>
              </a:spcAft>
              <a:buClr>
                <a:schemeClr val="dk1"/>
              </a:buClr>
              <a:buSzPts val="2165"/>
              <a:buFont typeface="Roboto"/>
              <a:buChar char="●"/>
            </a:pPr>
            <a:r>
              <a:rPr lang="en" sz="2165">
                <a:solidFill>
                  <a:schemeClr val="dk1"/>
                </a:solidFill>
                <a:latin typeface="Roboto"/>
                <a:ea typeface="Roboto"/>
                <a:cs typeface="Roboto"/>
                <a:sym typeface="Roboto"/>
              </a:rPr>
              <a:t>Blog Advertising</a:t>
            </a:r>
            <a:endParaRPr sz="2165">
              <a:solidFill>
                <a:schemeClr val="dk1"/>
              </a:solidFill>
              <a:latin typeface="Roboto"/>
              <a:ea typeface="Roboto"/>
              <a:cs typeface="Roboto"/>
              <a:sym typeface="Roboto"/>
            </a:endParaRPr>
          </a:p>
          <a:p>
            <a:pPr indent="-366077" lvl="1" marL="914400" rtl="0" algn="l">
              <a:lnSpc>
                <a:spcPct val="85000"/>
              </a:lnSpc>
              <a:spcBef>
                <a:spcPts val="0"/>
              </a:spcBef>
              <a:spcAft>
                <a:spcPts val="0"/>
              </a:spcAft>
              <a:buClr>
                <a:schemeClr val="dk1"/>
              </a:buClr>
              <a:buSzPts val="2165"/>
              <a:buFont typeface="Roboto"/>
              <a:buChar char="○"/>
            </a:pPr>
            <a:r>
              <a:rPr lang="en" sz="2165">
                <a:solidFill>
                  <a:schemeClr val="dk1"/>
                </a:solidFill>
                <a:latin typeface="Roboto"/>
                <a:ea typeface="Roboto"/>
                <a:cs typeface="Roboto"/>
                <a:sym typeface="Roboto"/>
              </a:rPr>
              <a:t>Growing and reaching </a:t>
            </a:r>
            <a:r>
              <a:rPr b="1" lang="en" sz="2165">
                <a:solidFill>
                  <a:schemeClr val="dk1"/>
                </a:solidFill>
                <a:latin typeface="Roboto"/>
                <a:ea typeface="Roboto"/>
                <a:cs typeface="Roboto"/>
                <a:sym typeface="Roboto"/>
              </a:rPr>
              <a:t>ten of millions </a:t>
            </a:r>
            <a:r>
              <a:rPr lang="en" sz="2165">
                <a:solidFill>
                  <a:schemeClr val="dk1"/>
                </a:solidFill>
                <a:latin typeface="Roboto"/>
                <a:ea typeface="Roboto"/>
                <a:cs typeface="Roboto"/>
                <a:sym typeface="Roboto"/>
              </a:rPr>
              <a:t>of readers</a:t>
            </a:r>
            <a:endParaRPr sz="2165">
              <a:solidFill>
                <a:schemeClr val="dk1"/>
              </a:solidFill>
              <a:latin typeface="Roboto"/>
              <a:ea typeface="Roboto"/>
              <a:cs typeface="Roboto"/>
              <a:sym typeface="Roboto"/>
            </a:endParaRPr>
          </a:p>
        </p:txBody>
      </p:sp>
      <p:sp>
        <p:nvSpPr>
          <p:cNvPr id="448" name="Google Shape;448;p61"/>
          <p:cNvSpPr txBox="1"/>
          <p:nvPr/>
        </p:nvSpPr>
        <p:spPr>
          <a:xfrm>
            <a:off x="126125" y="4697525"/>
            <a:ext cx="4120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u="sng">
                <a:solidFill>
                  <a:schemeClr val="hlink"/>
                </a:solidFill>
                <a:hlinkClick r:id="rId3"/>
              </a:rPr>
              <a:t>MarketingSherpa</a:t>
            </a:r>
            <a:endParaRPr/>
          </a:p>
        </p:txBody>
      </p:sp>
      <p:pic>
        <p:nvPicPr>
          <p:cNvPr descr="Chart of advertising channels people trust more" id="449" name="Google Shape;449;p61"/>
          <p:cNvPicPr preferRelativeResize="0"/>
          <p:nvPr/>
        </p:nvPicPr>
        <p:blipFill rotWithShape="1">
          <a:blip r:embed="rId4">
            <a:alphaModFix/>
          </a:blip>
          <a:srcRect b="8659" l="0" r="0" t="0"/>
          <a:stretch/>
        </p:blipFill>
        <p:spPr>
          <a:xfrm>
            <a:off x="4372675" y="1127262"/>
            <a:ext cx="4542125" cy="330907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3" name="Shape 453"/>
        <p:cNvGrpSpPr/>
        <p:nvPr/>
      </p:nvGrpSpPr>
      <p:grpSpPr>
        <a:xfrm>
          <a:off x="0" y="0"/>
          <a:ext cx="0" cy="0"/>
          <a:chOff x="0" y="0"/>
          <a:chExt cx="0" cy="0"/>
        </a:xfrm>
      </p:grpSpPr>
      <p:pic>
        <p:nvPicPr>
          <p:cNvPr descr="Infographic: The Steady Rise of Podcasts | Statista" id="454" name="Google Shape;454;p62"/>
          <p:cNvPicPr preferRelativeResize="0"/>
          <p:nvPr/>
        </p:nvPicPr>
        <p:blipFill>
          <a:blip r:embed="rId3">
            <a:alphaModFix/>
          </a:blip>
          <a:stretch>
            <a:fillRect/>
          </a:stretch>
        </p:blipFill>
        <p:spPr>
          <a:xfrm>
            <a:off x="4726150" y="840449"/>
            <a:ext cx="4118724" cy="4118724"/>
          </a:xfrm>
          <a:prstGeom prst="rect">
            <a:avLst/>
          </a:prstGeom>
          <a:noFill/>
          <a:ln>
            <a:noFill/>
          </a:ln>
        </p:spPr>
      </p:pic>
      <p:sp>
        <p:nvSpPr>
          <p:cNvPr id="455" name="Google Shape;455;p62"/>
          <p:cNvSpPr txBox="1"/>
          <p:nvPr/>
        </p:nvSpPr>
        <p:spPr>
          <a:xfrm>
            <a:off x="185525" y="4720900"/>
            <a:ext cx="4009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The Steady Rise of Podcasts - </a:t>
            </a:r>
            <a:r>
              <a:rPr lang="en" u="sng">
                <a:solidFill>
                  <a:schemeClr val="hlink"/>
                </a:solidFill>
                <a:hlinkClick r:id="rId4"/>
              </a:rPr>
              <a:t>Statista.com</a:t>
            </a:r>
            <a:endParaRPr/>
          </a:p>
        </p:txBody>
      </p:sp>
      <p:sp>
        <p:nvSpPr>
          <p:cNvPr id="456" name="Google Shape;456;p62"/>
          <p:cNvSpPr txBox="1"/>
          <p:nvPr/>
        </p:nvSpPr>
        <p:spPr>
          <a:xfrm>
            <a:off x="308325" y="1751900"/>
            <a:ext cx="3952200" cy="203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 sz="2000">
                <a:latin typeface="Roboto"/>
                <a:ea typeface="Roboto"/>
                <a:cs typeface="Roboto"/>
                <a:sym typeface="Roboto"/>
              </a:rPr>
              <a:t>Podcasts </a:t>
            </a:r>
            <a:r>
              <a:rPr lang="en" sz="2000">
                <a:latin typeface="Roboto"/>
                <a:ea typeface="Roboto"/>
                <a:cs typeface="Roboto"/>
                <a:sym typeface="Roboto"/>
              </a:rPr>
              <a:t>(Parent teaching tips)</a:t>
            </a:r>
            <a:endParaRPr sz="2000">
              <a:latin typeface="Roboto"/>
              <a:ea typeface="Roboto"/>
              <a:cs typeface="Roboto"/>
              <a:sym typeface="Roboto"/>
            </a:endParaRPr>
          </a:p>
          <a:p>
            <a:pPr indent="-355600" lvl="0" marL="457200" rtl="0" algn="l">
              <a:spcBef>
                <a:spcPts val="0"/>
              </a:spcBef>
              <a:spcAft>
                <a:spcPts val="0"/>
              </a:spcAft>
              <a:buSzPts val="2000"/>
              <a:buFont typeface="Roboto"/>
              <a:buChar char="●"/>
            </a:pPr>
            <a:r>
              <a:rPr lang="en" sz="2000">
                <a:latin typeface="Roboto"/>
                <a:ea typeface="Roboto"/>
                <a:cs typeface="Roboto"/>
                <a:sym typeface="Roboto"/>
              </a:rPr>
              <a:t>61% of listeners purchased a product or service after hearing it advertised on a podcast</a:t>
            </a:r>
            <a:endParaRPr sz="2000">
              <a:latin typeface="Roboto"/>
              <a:ea typeface="Roboto"/>
              <a:cs typeface="Roboto"/>
              <a:sym typeface="Roboto"/>
            </a:endParaRPr>
          </a:p>
          <a:p>
            <a:pPr indent="0" lvl="0" marL="0" rtl="0" algn="l">
              <a:spcBef>
                <a:spcPts val="0"/>
              </a:spcBef>
              <a:spcAft>
                <a:spcPts val="0"/>
              </a:spcAft>
              <a:buNone/>
            </a:pPr>
            <a:r>
              <a:t/>
            </a:r>
            <a:endParaRPr sz="2000">
              <a:latin typeface="Roboto"/>
              <a:ea typeface="Roboto"/>
              <a:cs typeface="Roboto"/>
              <a:sym typeface="Roboto"/>
            </a:endParaRPr>
          </a:p>
        </p:txBody>
      </p:sp>
      <p:sp>
        <p:nvSpPr>
          <p:cNvPr id="457" name="Google Shape;457;p62"/>
          <p:cNvSpPr txBox="1"/>
          <p:nvPr/>
        </p:nvSpPr>
        <p:spPr>
          <a:xfrm>
            <a:off x="935150" y="196200"/>
            <a:ext cx="7656000" cy="769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3800">
                <a:latin typeface="Roboto Slab"/>
                <a:ea typeface="Roboto Slab"/>
                <a:cs typeface="Roboto Slab"/>
                <a:sym typeface="Roboto Slab"/>
              </a:rPr>
              <a:t>Advertising (Cont’d)</a:t>
            </a:r>
            <a:endParaRPr b="1" sz="3800">
              <a:latin typeface="Roboto Slab"/>
              <a:ea typeface="Roboto Slab"/>
              <a:cs typeface="Roboto Slab"/>
              <a:sym typeface="Roboto Slab"/>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20" name="Shape 220"/>
        <p:cNvGrpSpPr/>
        <p:nvPr/>
      </p:nvGrpSpPr>
      <p:grpSpPr>
        <a:xfrm>
          <a:off x="0" y="0"/>
          <a:ext cx="0" cy="0"/>
          <a:chOff x="0" y="0"/>
          <a:chExt cx="0" cy="0"/>
        </a:xfrm>
      </p:grpSpPr>
      <p:sp>
        <p:nvSpPr>
          <p:cNvPr id="221" name="Google Shape;221;p36"/>
          <p:cNvSpPr txBox="1"/>
          <p:nvPr>
            <p:ph type="ctrTitle"/>
          </p:nvPr>
        </p:nvSpPr>
        <p:spPr>
          <a:xfrm>
            <a:off x="2342875" y="468575"/>
            <a:ext cx="5828700" cy="2013600"/>
          </a:xfrm>
          <a:prstGeom prst="rect">
            <a:avLst/>
          </a:prstGeom>
          <a:noFill/>
        </p:spPr>
        <p:txBody>
          <a:bodyPr anchorCtr="0" anchor="ctr" bIns="91425" lIns="91425" spcFirstLastPara="1" rIns="91425" wrap="square" tIns="91425">
            <a:noAutofit/>
          </a:bodyPr>
          <a:lstStyle/>
          <a:p>
            <a:pPr indent="0" lvl="0" marL="0" rtl="0" algn="ctr">
              <a:spcBef>
                <a:spcPts val="0"/>
              </a:spcBef>
              <a:spcAft>
                <a:spcPts val="0"/>
              </a:spcAft>
              <a:buSzPts val="990"/>
              <a:buNone/>
            </a:pPr>
            <a:r>
              <a:rPr b="1" lang="en" sz="3280">
                <a:latin typeface="Roboto Slab"/>
                <a:ea typeface="Roboto Slab"/>
                <a:cs typeface="Roboto Slab"/>
                <a:sym typeface="Roboto Slab"/>
              </a:rPr>
              <a:t>  </a:t>
            </a:r>
            <a:r>
              <a:rPr b="1" i="1" lang="en" sz="4580" u="sng">
                <a:latin typeface="Roboto Slab"/>
                <a:ea typeface="Roboto Slab"/>
                <a:cs typeface="Roboto Slab"/>
                <a:sym typeface="Roboto Slab"/>
              </a:rPr>
              <a:t>Academic Support</a:t>
            </a:r>
            <a:endParaRPr b="1" i="1" sz="4580" u="sng">
              <a:latin typeface="Roboto Slab"/>
              <a:ea typeface="Roboto Slab"/>
              <a:cs typeface="Roboto Slab"/>
              <a:sym typeface="Roboto Slab"/>
            </a:endParaRPr>
          </a:p>
          <a:p>
            <a:pPr indent="0" lvl="0" marL="0" rtl="0" algn="l">
              <a:spcBef>
                <a:spcPts val="0"/>
              </a:spcBef>
              <a:spcAft>
                <a:spcPts val="0"/>
              </a:spcAft>
              <a:buSzPts val="990"/>
              <a:buNone/>
            </a:pPr>
            <a:r>
              <a:t/>
            </a:r>
            <a:endParaRPr b="1" sz="3180">
              <a:latin typeface="Roboto Slab"/>
              <a:ea typeface="Roboto Slab"/>
              <a:cs typeface="Roboto Slab"/>
              <a:sym typeface="Roboto Slab"/>
            </a:endParaRPr>
          </a:p>
        </p:txBody>
      </p:sp>
      <p:sp>
        <p:nvSpPr>
          <p:cNvPr id="222" name="Google Shape;222;p36"/>
          <p:cNvSpPr/>
          <p:nvPr/>
        </p:nvSpPr>
        <p:spPr>
          <a:xfrm>
            <a:off x="791275" y="446600"/>
            <a:ext cx="1873800" cy="1891500"/>
          </a:xfrm>
          <a:prstGeom prst="ellipse">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23" name="Google Shape;223;p36"/>
          <p:cNvPicPr preferRelativeResize="0"/>
          <p:nvPr/>
        </p:nvPicPr>
        <p:blipFill rotWithShape="1">
          <a:blip r:embed="rId4">
            <a:alphaModFix/>
          </a:blip>
          <a:srcRect b="29425" l="0" r="0" t="33482"/>
          <a:stretch/>
        </p:blipFill>
        <p:spPr>
          <a:xfrm>
            <a:off x="912876" y="1158650"/>
            <a:ext cx="1707850" cy="633475"/>
          </a:xfrm>
          <a:prstGeom prst="rect">
            <a:avLst/>
          </a:prstGeom>
          <a:noFill/>
          <a:ln>
            <a:noFill/>
          </a:ln>
        </p:spPr>
      </p:pic>
      <p:sp>
        <p:nvSpPr>
          <p:cNvPr id="224" name="Google Shape;224;p36"/>
          <p:cNvSpPr txBox="1"/>
          <p:nvPr/>
        </p:nvSpPr>
        <p:spPr>
          <a:xfrm>
            <a:off x="1729850" y="2223050"/>
            <a:ext cx="6627900" cy="1653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990"/>
              <a:buFont typeface="Arial"/>
              <a:buNone/>
            </a:pPr>
            <a:r>
              <a:rPr b="1" lang="en" sz="3180">
                <a:solidFill>
                  <a:schemeClr val="lt1"/>
                </a:solidFill>
                <a:latin typeface="Roboto Slab"/>
                <a:ea typeface="Roboto Slab"/>
                <a:cs typeface="Roboto Slab"/>
                <a:sym typeface="Roboto Slab"/>
              </a:rPr>
              <a:t>Private tutoring </a:t>
            </a:r>
            <a:endParaRPr b="1" sz="3180">
              <a:solidFill>
                <a:schemeClr val="lt1"/>
              </a:solidFill>
              <a:latin typeface="Roboto Slab"/>
              <a:ea typeface="Roboto Slab"/>
              <a:cs typeface="Roboto Slab"/>
              <a:sym typeface="Roboto Slab"/>
            </a:endParaRPr>
          </a:p>
          <a:p>
            <a:pPr indent="0" lvl="0" marL="0" rtl="0" algn="ctr">
              <a:spcBef>
                <a:spcPts val="0"/>
              </a:spcBef>
              <a:spcAft>
                <a:spcPts val="0"/>
              </a:spcAft>
              <a:buClr>
                <a:schemeClr val="dk1"/>
              </a:buClr>
              <a:buSzPts val="990"/>
              <a:buFont typeface="Arial"/>
              <a:buNone/>
            </a:pPr>
            <a:r>
              <a:rPr b="1" lang="en" sz="3180">
                <a:solidFill>
                  <a:schemeClr val="lt1"/>
                </a:solidFill>
                <a:latin typeface="Roboto Slab"/>
                <a:ea typeface="Roboto Slab"/>
                <a:cs typeface="Roboto Slab"/>
                <a:sym typeface="Roboto Slab"/>
              </a:rPr>
              <a:t>&amp;</a:t>
            </a:r>
            <a:endParaRPr b="1" sz="3180">
              <a:solidFill>
                <a:schemeClr val="lt1"/>
              </a:solidFill>
              <a:latin typeface="Roboto Slab"/>
              <a:ea typeface="Roboto Slab"/>
              <a:cs typeface="Roboto Slab"/>
              <a:sym typeface="Roboto Slab"/>
            </a:endParaRPr>
          </a:p>
          <a:p>
            <a:pPr indent="0" lvl="0" marL="0" rtl="0" algn="ctr">
              <a:spcBef>
                <a:spcPts val="0"/>
              </a:spcBef>
              <a:spcAft>
                <a:spcPts val="0"/>
              </a:spcAft>
              <a:buClr>
                <a:schemeClr val="dk1"/>
              </a:buClr>
              <a:buSzPts val="990"/>
              <a:buFont typeface="Arial"/>
              <a:buNone/>
            </a:pPr>
            <a:r>
              <a:rPr b="1" lang="en" sz="3180">
                <a:solidFill>
                  <a:schemeClr val="lt1"/>
                </a:solidFill>
                <a:latin typeface="Roboto Slab"/>
                <a:ea typeface="Roboto Slab"/>
                <a:cs typeface="Roboto Slab"/>
                <a:sym typeface="Roboto Slab"/>
              </a:rPr>
              <a:t>Learning Pods</a:t>
            </a:r>
            <a:endParaRPr b="1" sz="3180">
              <a:solidFill>
                <a:schemeClr val="lt1"/>
              </a:solidFill>
              <a:latin typeface="Roboto Slab"/>
              <a:ea typeface="Roboto Slab"/>
              <a:cs typeface="Roboto Slab"/>
              <a:sym typeface="Roboto Slab"/>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61" name="Shape 461"/>
        <p:cNvGrpSpPr/>
        <p:nvPr/>
      </p:nvGrpSpPr>
      <p:grpSpPr>
        <a:xfrm>
          <a:off x="0" y="0"/>
          <a:ext cx="0" cy="0"/>
          <a:chOff x="0" y="0"/>
          <a:chExt cx="0" cy="0"/>
        </a:xfrm>
      </p:grpSpPr>
      <p:sp>
        <p:nvSpPr>
          <p:cNvPr id="462" name="Google Shape;462;p63"/>
          <p:cNvSpPr txBox="1"/>
          <p:nvPr>
            <p:ph type="ctrTitle"/>
          </p:nvPr>
        </p:nvSpPr>
        <p:spPr>
          <a:xfrm>
            <a:off x="1852575" y="1751700"/>
            <a:ext cx="5730300" cy="1640100"/>
          </a:xfrm>
          <a:prstGeom prst="rect">
            <a:avLst/>
          </a:prstGeom>
          <a:noFill/>
        </p:spPr>
        <p:txBody>
          <a:bodyPr anchorCtr="0" anchor="ctr" bIns="91425" lIns="91425" spcFirstLastPara="1" rIns="91425" wrap="square" tIns="91425">
            <a:noAutofit/>
          </a:bodyPr>
          <a:lstStyle/>
          <a:p>
            <a:pPr indent="0" lvl="0" marL="0" rtl="0" algn="ctr">
              <a:spcBef>
                <a:spcPts val="0"/>
              </a:spcBef>
              <a:spcAft>
                <a:spcPts val="0"/>
              </a:spcAft>
              <a:buSzPts val="1100"/>
              <a:buNone/>
            </a:pPr>
            <a:r>
              <a:rPr b="1" lang="en" sz="4800">
                <a:latin typeface="Roboto Slab"/>
                <a:ea typeface="Roboto Slab"/>
                <a:cs typeface="Roboto Slab"/>
                <a:sym typeface="Roboto Slab"/>
              </a:rPr>
              <a:t> Immediate </a:t>
            </a:r>
            <a:endParaRPr b="1" sz="4800">
              <a:latin typeface="Roboto Slab"/>
              <a:ea typeface="Roboto Slab"/>
              <a:cs typeface="Roboto Slab"/>
              <a:sym typeface="Roboto Slab"/>
            </a:endParaRPr>
          </a:p>
          <a:p>
            <a:pPr indent="0" lvl="0" marL="0" rtl="0" algn="ctr">
              <a:spcBef>
                <a:spcPts val="0"/>
              </a:spcBef>
              <a:spcAft>
                <a:spcPts val="0"/>
              </a:spcAft>
              <a:buClr>
                <a:schemeClr val="dk1"/>
              </a:buClr>
              <a:buSzPts val="1100"/>
              <a:buFont typeface="Arial"/>
              <a:buNone/>
            </a:pPr>
            <a:r>
              <a:rPr b="1" lang="en" sz="4800">
                <a:latin typeface="Roboto Slab"/>
                <a:ea typeface="Roboto Slab"/>
                <a:cs typeface="Roboto Slab"/>
                <a:sym typeface="Roboto Slab"/>
              </a:rPr>
              <a:t>Action to take right now</a:t>
            </a:r>
            <a:endParaRPr b="1" sz="4800">
              <a:latin typeface="Roboto Slab"/>
              <a:ea typeface="Roboto Slab"/>
              <a:cs typeface="Roboto Slab"/>
              <a:sym typeface="Roboto Slab"/>
            </a:endParaRPr>
          </a:p>
          <a:p>
            <a:pPr indent="0" lvl="0" marL="0" rtl="0" algn="ctr">
              <a:spcBef>
                <a:spcPts val="0"/>
              </a:spcBef>
              <a:spcAft>
                <a:spcPts val="0"/>
              </a:spcAft>
              <a:buSzPts val="990"/>
              <a:buNone/>
            </a:pPr>
            <a:r>
              <a:t/>
            </a:r>
            <a:endParaRPr b="1" sz="4800">
              <a:latin typeface="Roboto Slab"/>
              <a:ea typeface="Roboto Slab"/>
              <a:cs typeface="Roboto Slab"/>
              <a:sym typeface="Roboto Slab"/>
            </a:endParaRPr>
          </a:p>
        </p:txBody>
      </p:sp>
      <p:sp>
        <p:nvSpPr>
          <p:cNvPr id="463" name="Google Shape;463;p63"/>
          <p:cNvSpPr/>
          <p:nvPr/>
        </p:nvSpPr>
        <p:spPr>
          <a:xfrm>
            <a:off x="791275" y="446600"/>
            <a:ext cx="1873800" cy="1891500"/>
          </a:xfrm>
          <a:prstGeom prst="ellipse">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64" name="Google Shape;464;p63"/>
          <p:cNvPicPr preferRelativeResize="0"/>
          <p:nvPr/>
        </p:nvPicPr>
        <p:blipFill rotWithShape="1">
          <a:blip r:embed="rId4">
            <a:alphaModFix/>
          </a:blip>
          <a:srcRect b="29425" l="0" r="0" t="33482"/>
          <a:stretch/>
        </p:blipFill>
        <p:spPr>
          <a:xfrm>
            <a:off x="912876" y="1158650"/>
            <a:ext cx="1707850" cy="63347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8" name="Shape 468"/>
        <p:cNvGrpSpPr/>
        <p:nvPr/>
      </p:nvGrpSpPr>
      <p:grpSpPr>
        <a:xfrm>
          <a:off x="0" y="0"/>
          <a:ext cx="0" cy="0"/>
          <a:chOff x="0" y="0"/>
          <a:chExt cx="0" cy="0"/>
        </a:xfrm>
      </p:grpSpPr>
      <p:sp>
        <p:nvSpPr>
          <p:cNvPr id="469" name="Google Shape;469;p64"/>
          <p:cNvSpPr txBox="1"/>
          <p:nvPr>
            <p:ph type="title"/>
          </p:nvPr>
        </p:nvSpPr>
        <p:spPr>
          <a:xfrm>
            <a:off x="1183925" y="416200"/>
            <a:ext cx="6517800" cy="894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3600">
                <a:latin typeface="Roboto Slab"/>
                <a:ea typeface="Roboto Slab"/>
                <a:cs typeface="Roboto Slab"/>
                <a:sym typeface="Roboto Slab"/>
              </a:rPr>
              <a:t>Free &amp; Fast Action Items</a:t>
            </a:r>
            <a:endParaRPr b="1" sz="3600">
              <a:latin typeface="Roboto Slab"/>
              <a:ea typeface="Roboto Slab"/>
              <a:cs typeface="Roboto Slab"/>
              <a:sym typeface="Roboto Slab"/>
            </a:endParaRPr>
          </a:p>
        </p:txBody>
      </p:sp>
      <p:sp>
        <p:nvSpPr>
          <p:cNvPr id="470" name="Google Shape;470;p64"/>
          <p:cNvSpPr txBox="1"/>
          <p:nvPr>
            <p:ph idx="1" type="body"/>
          </p:nvPr>
        </p:nvSpPr>
        <p:spPr>
          <a:xfrm>
            <a:off x="283650" y="1311100"/>
            <a:ext cx="5138700" cy="3178800"/>
          </a:xfrm>
          <a:prstGeom prst="rect">
            <a:avLst/>
          </a:prstGeom>
        </p:spPr>
        <p:txBody>
          <a:bodyPr anchorCtr="0" anchor="t" bIns="91425" lIns="91425" spcFirstLastPara="1" rIns="91425" wrap="square" tIns="91425">
            <a:noAutofit/>
          </a:bodyPr>
          <a:lstStyle/>
          <a:p>
            <a:pPr indent="-349250" lvl="0" marL="457200" rtl="0" algn="l">
              <a:lnSpc>
                <a:spcPct val="150000"/>
              </a:lnSpc>
              <a:spcBef>
                <a:spcPts val="0"/>
              </a:spcBef>
              <a:spcAft>
                <a:spcPts val="0"/>
              </a:spcAft>
              <a:buClr>
                <a:schemeClr val="dk1"/>
              </a:buClr>
              <a:buSzPts val="1900"/>
              <a:buFont typeface="Roboto"/>
              <a:buChar char="●"/>
            </a:pPr>
            <a:r>
              <a:rPr lang="en" sz="1900">
                <a:solidFill>
                  <a:schemeClr val="dk1"/>
                </a:solidFill>
                <a:latin typeface="Roboto"/>
                <a:ea typeface="Roboto"/>
                <a:cs typeface="Roboto"/>
                <a:sym typeface="Roboto"/>
              </a:rPr>
              <a:t>Hire a marketing apprentice from Acadium.com to help you build your online presence &amp; set up your SEO</a:t>
            </a:r>
            <a:endParaRPr sz="1900">
              <a:solidFill>
                <a:schemeClr val="dk1"/>
              </a:solidFill>
              <a:latin typeface="Roboto"/>
              <a:ea typeface="Roboto"/>
              <a:cs typeface="Roboto"/>
              <a:sym typeface="Roboto"/>
            </a:endParaRPr>
          </a:p>
          <a:p>
            <a:pPr indent="-349250" lvl="0" marL="457200" rtl="0" algn="l">
              <a:lnSpc>
                <a:spcPct val="150000"/>
              </a:lnSpc>
              <a:spcBef>
                <a:spcPts val="0"/>
              </a:spcBef>
              <a:spcAft>
                <a:spcPts val="0"/>
              </a:spcAft>
              <a:buClr>
                <a:schemeClr val="dk1"/>
              </a:buClr>
              <a:buSzPts val="1900"/>
              <a:buFont typeface="Roboto"/>
              <a:buChar char="●"/>
            </a:pPr>
            <a:r>
              <a:rPr lang="en" sz="1900">
                <a:solidFill>
                  <a:schemeClr val="dk1"/>
                </a:solidFill>
                <a:latin typeface="Roboto"/>
                <a:ea typeface="Roboto"/>
                <a:cs typeface="Roboto"/>
                <a:sym typeface="Roboto"/>
              </a:rPr>
              <a:t>Increase</a:t>
            </a:r>
            <a:r>
              <a:rPr lang="en" sz="1900">
                <a:solidFill>
                  <a:schemeClr val="dk1"/>
                </a:solidFill>
                <a:latin typeface="Roboto"/>
                <a:ea typeface="Roboto"/>
                <a:cs typeface="Roboto"/>
                <a:sym typeface="Roboto"/>
              </a:rPr>
              <a:t> your website traffic by connecting your social media accounts on Squarespace</a:t>
            </a:r>
            <a:endParaRPr sz="1900">
              <a:solidFill>
                <a:schemeClr val="dk1"/>
              </a:solidFill>
              <a:latin typeface="Roboto"/>
              <a:ea typeface="Roboto"/>
              <a:cs typeface="Roboto"/>
              <a:sym typeface="Roboto"/>
            </a:endParaRPr>
          </a:p>
          <a:p>
            <a:pPr indent="-349250" lvl="0" marL="457200" rtl="0" algn="l">
              <a:lnSpc>
                <a:spcPct val="150000"/>
              </a:lnSpc>
              <a:spcBef>
                <a:spcPts val="0"/>
              </a:spcBef>
              <a:spcAft>
                <a:spcPts val="0"/>
              </a:spcAft>
              <a:buClr>
                <a:schemeClr val="dk1"/>
              </a:buClr>
              <a:buSzPts val="1900"/>
              <a:buFont typeface="Roboto"/>
              <a:buChar char="●"/>
            </a:pPr>
            <a:r>
              <a:rPr lang="en" sz="1900">
                <a:solidFill>
                  <a:schemeClr val="dk1"/>
                </a:solidFill>
                <a:latin typeface="Roboto"/>
                <a:ea typeface="Roboto"/>
                <a:cs typeface="Roboto"/>
                <a:sym typeface="Roboto"/>
              </a:rPr>
              <a:t>Drive your social media audience to your website and </a:t>
            </a:r>
            <a:r>
              <a:rPr lang="en" sz="1900">
                <a:solidFill>
                  <a:schemeClr val="dk1"/>
                </a:solidFill>
                <a:latin typeface="Roboto"/>
                <a:ea typeface="Roboto"/>
                <a:cs typeface="Roboto"/>
                <a:sym typeface="Roboto"/>
              </a:rPr>
              <a:t>more</a:t>
            </a:r>
            <a:r>
              <a:rPr lang="en" sz="1900">
                <a:solidFill>
                  <a:schemeClr val="dk1"/>
                </a:solidFill>
                <a:latin typeface="Roboto"/>
                <a:ea typeface="Roboto"/>
                <a:cs typeface="Roboto"/>
                <a:sym typeface="Roboto"/>
              </a:rPr>
              <a:t> with “Unflod Bio site” </a:t>
            </a:r>
            <a:endParaRPr sz="1900">
              <a:solidFill>
                <a:schemeClr val="dk1"/>
              </a:solidFill>
              <a:latin typeface="Roboto"/>
              <a:ea typeface="Roboto"/>
              <a:cs typeface="Roboto"/>
              <a:sym typeface="Roboto"/>
            </a:endParaRPr>
          </a:p>
          <a:p>
            <a:pPr indent="0" lvl="0" marL="0" rtl="0" algn="l">
              <a:spcBef>
                <a:spcPts val="1200"/>
              </a:spcBef>
              <a:spcAft>
                <a:spcPts val="1200"/>
              </a:spcAft>
              <a:buNone/>
            </a:pPr>
            <a:r>
              <a:t/>
            </a:r>
            <a:endParaRPr sz="1900">
              <a:latin typeface="Roboto"/>
              <a:ea typeface="Roboto"/>
              <a:cs typeface="Roboto"/>
              <a:sym typeface="Roboto"/>
            </a:endParaRPr>
          </a:p>
        </p:txBody>
      </p:sp>
      <p:pic>
        <p:nvPicPr>
          <p:cNvPr id="471" name="Google Shape;471;p64"/>
          <p:cNvPicPr preferRelativeResize="0"/>
          <p:nvPr/>
        </p:nvPicPr>
        <p:blipFill rotWithShape="1">
          <a:blip r:embed="rId3">
            <a:alphaModFix/>
          </a:blip>
          <a:srcRect b="49086" l="77143" r="0" t="7109"/>
          <a:stretch/>
        </p:blipFill>
        <p:spPr>
          <a:xfrm>
            <a:off x="5615650" y="1639375"/>
            <a:ext cx="3528351" cy="2946200"/>
          </a:xfrm>
          <a:prstGeom prst="rect">
            <a:avLst/>
          </a:prstGeom>
          <a:noFill/>
          <a:ln>
            <a:noFill/>
          </a:ln>
        </p:spPr>
      </p:pic>
      <p:sp>
        <p:nvSpPr>
          <p:cNvPr id="472" name="Google Shape;472;p64"/>
          <p:cNvSpPr/>
          <p:nvPr/>
        </p:nvSpPr>
        <p:spPr>
          <a:xfrm>
            <a:off x="5255625" y="2831050"/>
            <a:ext cx="602700" cy="420300"/>
          </a:xfrm>
          <a:prstGeom prst="rightArrow">
            <a:avLst>
              <a:gd fmla="val 5000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64"/>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 </a:t>
            </a:r>
            <a:endParaRPr/>
          </a:p>
        </p:txBody>
      </p:sp>
      <p:sp>
        <p:nvSpPr>
          <p:cNvPr id="474" name="Google Shape;474;p64"/>
          <p:cNvSpPr/>
          <p:nvPr/>
        </p:nvSpPr>
        <p:spPr>
          <a:xfrm>
            <a:off x="5255625" y="3922450"/>
            <a:ext cx="602700" cy="420300"/>
          </a:xfrm>
          <a:prstGeom prst="rightArrow">
            <a:avLst>
              <a:gd fmla="val 5000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8" name="Shape 478"/>
        <p:cNvGrpSpPr/>
        <p:nvPr/>
      </p:nvGrpSpPr>
      <p:grpSpPr>
        <a:xfrm>
          <a:off x="0" y="0"/>
          <a:ext cx="0" cy="0"/>
          <a:chOff x="0" y="0"/>
          <a:chExt cx="0" cy="0"/>
        </a:xfrm>
      </p:grpSpPr>
      <p:sp>
        <p:nvSpPr>
          <p:cNvPr id="479" name="Google Shape;479;p65"/>
          <p:cNvSpPr txBox="1"/>
          <p:nvPr>
            <p:ph type="title"/>
          </p:nvPr>
        </p:nvSpPr>
        <p:spPr>
          <a:xfrm>
            <a:off x="311700" y="2488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3600">
                <a:latin typeface="Roboto Slab"/>
                <a:ea typeface="Roboto Slab"/>
                <a:cs typeface="Roboto Slab"/>
                <a:sym typeface="Roboto Slab"/>
              </a:rPr>
              <a:t>Free &amp; Fast </a:t>
            </a:r>
            <a:r>
              <a:rPr b="1" lang="en" sz="3600">
                <a:latin typeface="Roboto Slab"/>
                <a:ea typeface="Roboto Slab"/>
                <a:cs typeface="Roboto Slab"/>
                <a:sym typeface="Roboto Slab"/>
              </a:rPr>
              <a:t>Action Items </a:t>
            </a:r>
            <a:endParaRPr b="1" sz="3600">
              <a:latin typeface="Roboto Slab"/>
              <a:ea typeface="Roboto Slab"/>
              <a:cs typeface="Roboto Slab"/>
              <a:sym typeface="Roboto Slab"/>
            </a:endParaRPr>
          </a:p>
          <a:p>
            <a:pPr indent="0" lvl="0" marL="0" rtl="0" algn="ctr">
              <a:spcBef>
                <a:spcPts val="0"/>
              </a:spcBef>
              <a:spcAft>
                <a:spcPts val="0"/>
              </a:spcAft>
              <a:buNone/>
            </a:pPr>
            <a:r>
              <a:rPr b="1" lang="en" sz="3600">
                <a:latin typeface="Roboto Slab"/>
                <a:ea typeface="Roboto Slab"/>
                <a:cs typeface="Roboto Slab"/>
                <a:sym typeface="Roboto Slab"/>
              </a:rPr>
              <a:t>(Cont’d)</a:t>
            </a:r>
            <a:endParaRPr b="1" sz="3600">
              <a:latin typeface="Roboto Slab"/>
              <a:ea typeface="Roboto Slab"/>
              <a:cs typeface="Roboto Slab"/>
              <a:sym typeface="Roboto Slab"/>
            </a:endParaRPr>
          </a:p>
        </p:txBody>
      </p:sp>
      <p:sp>
        <p:nvSpPr>
          <p:cNvPr id="480" name="Google Shape;480;p65"/>
          <p:cNvSpPr txBox="1"/>
          <p:nvPr>
            <p:ph idx="1" type="body"/>
          </p:nvPr>
        </p:nvSpPr>
        <p:spPr>
          <a:xfrm>
            <a:off x="126125" y="1643000"/>
            <a:ext cx="4653000" cy="3416400"/>
          </a:xfrm>
          <a:prstGeom prst="rect">
            <a:avLst/>
          </a:prstGeom>
        </p:spPr>
        <p:txBody>
          <a:bodyPr anchorCtr="0" anchor="t" bIns="91425" lIns="91425" spcFirstLastPara="1" rIns="91425" wrap="square" tIns="91425">
            <a:normAutofit lnSpcReduction="10000"/>
          </a:bodyPr>
          <a:lstStyle/>
          <a:p>
            <a:pPr indent="-355600" lvl="0" marL="457200" rtl="0" algn="l">
              <a:spcBef>
                <a:spcPts val="0"/>
              </a:spcBef>
              <a:spcAft>
                <a:spcPts val="0"/>
              </a:spcAft>
              <a:buClr>
                <a:schemeClr val="dk1"/>
              </a:buClr>
              <a:buSzPts val="2000"/>
              <a:buFont typeface="Roboto"/>
              <a:buChar char="●"/>
            </a:pPr>
            <a:r>
              <a:rPr lang="en" sz="2000">
                <a:solidFill>
                  <a:schemeClr val="dk1"/>
                </a:solidFill>
                <a:latin typeface="Roboto"/>
                <a:ea typeface="Roboto"/>
                <a:cs typeface="Roboto"/>
                <a:sym typeface="Roboto"/>
              </a:rPr>
              <a:t>Create free surveys on “Google Forms” to get feedback on future clients</a:t>
            </a:r>
            <a:endParaRPr sz="2000">
              <a:solidFill>
                <a:schemeClr val="dk1"/>
              </a:solidFill>
              <a:latin typeface="Roboto"/>
              <a:ea typeface="Roboto"/>
              <a:cs typeface="Roboto"/>
              <a:sym typeface="Roboto"/>
            </a:endParaRPr>
          </a:p>
          <a:p>
            <a:pPr indent="-355600" lvl="0" marL="457200" rtl="0" algn="l">
              <a:spcBef>
                <a:spcPts val="0"/>
              </a:spcBef>
              <a:spcAft>
                <a:spcPts val="0"/>
              </a:spcAft>
              <a:buClr>
                <a:schemeClr val="dk1"/>
              </a:buClr>
              <a:buSzPts val="2000"/>
              <a:buFont typeface="Roboto"/>
              <a:buChar char="●"/>
            </a:pPr>
            <a:r>
              <a:rPr lang="en" sz="2000">
                <a:solidFill>
                  <a:schemeClr val="dk1"/>
                </a:solidFill>
                <a:latin typeface="Roboto"/>
                <a:ea typeface="Roboto"/>
                <a:cs typeface="Roboto"/>
                <a:sym typeface="Roboto"/>
              </a:rPr>
              <a:t>Look up the best parenting podcasts &amp; do a feature on your </a:t>
            </a:r>
            <a:r>
              <a:rPr lang="en" sz="2000">
                <a:solidFill>
                  <a:schemeClr val="dk1"/>
                </a:solidFill>
                <a:latin typeface="Roboto"/>
                <a:ea typeface="Roboto"/>
                <a:cs typeface="Roboto"/>
                <a:sym typeface="Roboto"/>
              </a:rPr>
              <a:t>social</a:t>
            </a:r>
            <a:r>
              <a:rPr lang="en" sz="2000">
                <a:solidFill>
                  <a:schemeClr val="dk1"/>
                </a:solidFill>
                <a:latin typeface="Roboto"/>
                <a:ea typeface="Roboto"/>
                <a:cs typeface="Roboto"/>
                <a:sym typeface="Roboto"/>
              </a:rPr>
              <a:t> media called “Podcast Friday’s” and feature 1 good episode a week.</a:t>
            </a:r>
            <a:endParaRPr sz="2000">
              <a:solidFill>
                <a:schemeClr val="dk1"/>
              </a:solidFill>
              <a:latin typeface="Roboto"/>
              <a:ea typeface="Roboto"/>
              <a:cs typeface="Roboto"/>
              <a:sym typeface="Roboto"/>
            </a:endParaRPr>
          </a:p>
          <a:p>
            <a:pPr indent="-355600" lvl="0" marL="457200" rtl="0" algn="l">
              <a:spcBef>
                <a:spcPts val="0"/>
              </a:spcBef>
              <a:spcAft>
                <a:spcPts val="0"/>
              </a:spcAft>
              <a:buClr>
                <a:schemeClr val="dk1"/>
              </a:buClr>
              <a:buSzPts val="2000"/>
              <a:buFont typeface="Roboto"/>
              <a:buChar char="●"/>
            </a:pPr>
            <a:r>
              <a:rPr lang="en" sz="2000">
                <a:solidFill>
                  <a:schemeClr val="dk1"/>
                </a:solidFill>
                <a:latin typeface="Roboto"/>
                <a:ea typeface="Roboto"/>
                <a:cs typeface="Roboto"/>
                <a:sym typeface="Roboto"/>
              </a:rPr>
              <a:t>Take a professional picture of yourself to showcase online.</a:t>
            </a:r>
            <a:endParaRPr sz="2000">
              <a:solidFill>
                <a:schemeClr val="dk1"/>
              </a:solidFill>
              <a:latin typeface="Roboto"/>
              <a:ea typeface="Roboto"/>
              <a:cs typeface="Roboto"/>
              <a:sym typeface="Roboto"/>
            </a:endParaRPr>
          </a:p>
        </p:txBody>
      </p:sp>
      <p:sp>
        <p:nvSpPr>
          <p:cNvPr id="481" name="Google Shape;481;p65"/>
          <p:cNvSpPr txBox="1"/>
          <p:nvPr/>
        </p:nvSpPr>
        <p:spPr>
          <a:xfrm>
            <a:off x="4572000" y="1643000"/>
            <a:ext cx="4411500" cy="4118100"/>
          </a:xfrm>
          <a:prstGeom prst="rect">
            <a:avLst/>
          </a:prstGeom>
          <a:noFill/>
          <a:ln>
            <a:noFill/>
          </a:ln>
        </p:spPr>
        <p:txBody>
          <a:bodyPr anchorCtr="0" anchor="t" bIns="91425" lIns="91425" spcFirstLastPara="1" rIns="91425" wrap="square" tIns="91425">
            <a:spAutoFit/>
          </a:bodyPr>
          <a:lstStyle/>
          <a:p>
            <a:pPr indent="-349250" lvl="0" marL="457200" rtl="0" algn="l">
              <a:lnSpc>
                <a:spcPct val="115000"/>
              </a:lnSpc>
              <a:spcBef>
                <a:spcPts val="0"/>
              </a:spcBef>
              <a:spcAft>
                <a:spcPts val="0"/>
              </a:spcAft>
              <a:buSzPts val="1900"/>
              <a:buFont typeface="Roboto"/>
              <a:buChar char="●"/>
            </a:pPr>
            <a:r>
              <a:rPr lang="en" sz="1900">
                <a:latin typeface="Roboto"/>
                <a:ea typeface="Roboto"/>
                <a:cs typeface="Roboto"/>
                <a:sym typeface="Roboto"/>
              </a:rPr>
              <a:t>Look at what your 2 biggest competitors are doing to attract customers.</a:t>
            </a:r>
            <a:endParaRPr sz="1900">
              <a:latin typeface="Roboto"/>
              <a:ea typeface="Roboto"/>
              <a:cs typeface="Roboto"/>
              <a:sym typeface="Roboto"/>
            </a:endParaRPr>
          </a:p>
          <a:p>
            <a:pPr indent="457200" lvl="0" marL="0" rtl="0" algn="l">
              <a:lnSpc>
                <a:spcPct val="150000"/>
              </a:lnSpc>
              <a:spcBef>
                <a:spcPts val="0"/>
              </a:spcBef>
              <a:spcAft>
                <a:spcPts val="0"/>
              </a:spcAft>
              <a:buNone/>
            </a:pPr>
            <a:r>
              <a:rPr lang="en" sz="1900">
                <a:solidFill>
                  <a:schemeClr val="dk1"/>
                </a:solidFill>
                <a:latin typeface="Roboto"/>
                <a:ea typeface="Roboto"/>
                <a:cs typeface="Roboto"/>
                <a:sym typeface="Roboto"/>
              </a:rPr>
              <a:t>1. </a:t>
            </a:r>
            <a:r>
              <a:rPr lang="en" sz="1900">
                <a:solidFill>
                  <a:schemeClr val="dk1"/>
                </a:solidFill>
                <a:latin typeface="Roboto"/>
                <a:ea typeface="Roboto"/>
                <a:cs typeface="Roboto"/>
                <a:sym typeface="Roboto"/>
              </a:rPr>
              <a:t>Slides 6 - Smarthinking.com  </a:t>
            </a:r>
            <a:endParaRPr sz="1900">
              <a:solidFill>
                <a:schemeClr val="dk1"/>
              </a:solidFill>
              <a:latin typeface="Roboto"/>
              <a:ea typeface="Roboto"/>
              <a:cs typeface="Roboto"/>
              <a:sym typeface="Roboto"/>
            </a:endParaRPr>
          </a:p>
          <a:p>
            <a:pPr indent="0" lvl="0" marL="457200" rtl="0" algn="l">
              <a:lnSpc>
                <a:spcPct val="150000"/>
              </a:lnSpc>
              <a:spcBef>
                <a:spcPts val="0"/>
              </a:spcBef>
              <a:spcAft>
                <a:spcPts val="0"/>
              </a:spcAft>
              <a:buNone/>
            </a:pPr>
            <a:r>
              <a:rPr lang="en" sz="1900">
                <a:solidFill>
                  <a:schemeClr val="dk1"/>
                </a:solidFill>
                <a:latin typeface="Roboto"/>
                <a:ea typeface="Roboto"/>
                <a:cs typeface="Roboto"/>
                <a:sym typeface="Roboto"/>
              </a:rPr>
              <a:t>2. Slide 7 - SpecialEdTutoring.com</a:t>
            </a:r>
            <a:endParaRPr sz="1900">
              <a:latin typeface="Roboto"/>
              <a:ea typeface="Roboto"/>
              <a:cs typeface="Roboto"/>
              <a:sym typeface="Roboto"/>
            </a:endParaRPr>
          </a:p>
          <a:p>
            <a:pPr indent="-349250" lvl="0" marL="457200" rtl="0" algn="l">
              <a:spcBef>
                <a:spcPts val="0"/>
              </a:spcBef>
              <a:spcAft>
                <a:spcPts val="0"/>
              </a:spcAft>
              <a:buSzPts val="1900"/>
              <a:buFont typeface="Roboto"/>
              <a:buChar char="●"/>
            </a:pPr>
            <a:r>
              <a:rPr lang="en" sz="1900">
                <a:latin typeface="Roboto"/>
                <a:ea typeface="Roboto"/>
                <a:cs typeface="Roboto"/>
                <a:sym typeface="Roboto"/>
              </a:rPr>
              <a:t>Create short videos of your teachers doing a mini-lesson (students not needed in video) to demonstrate teaching style &amp; staff experience.</a:t>
            </a:r>
            <a:endParaRPr sz="1900">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sz="1900">
              <a:latin typeface="Roboto"/>
              <a:ea typeface="Roboto"/>
              <a:cs typeface="Roboto"/>
              <a:sym typeface="Roboto"/>
            </a:endParaRPr>
          </a:p>
          <a:p>
            <a:pPr indent="0" lvl="0" marL="0" rtl="0" algn="l">
              <a:spcBef>
                <a:spcPts val="0"/>
              </a:spcBef>
              <a:spcAft>
                <a:spcPts val="0"/>
              </a:spcAft>
              <a:buNone/>
            </a:pPr>
            <a:r>
              <a:t/>
            </a:r>
            <a:endParaRPr sz="1900">
              <a:latin typeface="Roboto"/>
              <a:ea typeface="Roboto"/>
              <a:cs typeface="Roboto"/>
              <a:sym typeface="Roboto"/>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85" name="Shape 485"/>
        <p:cNvGrpSpPr/>
        <p:nvPr/>
      </p:nvGrpSpPr>
      <p:grpSpPr>
        <a:xfrm>
          <a:off x="0" y="0"/>
          <a:ext cx="0" cy="0"/>
          <a:chOff x="0" y="0"/>
          <a:chExt cx="0" cy="0"/>
        </a:xfrm>
      </p:grpSpPr>
      <p:sp>
        <p:nvSpPr>
          <p:cNvPr id="486" name="Google Shape;486;p66"/>
          <p:cNvSpPr/>
          <p:nvPr/>
        </p:nvSpPr>
        <p:spPr>
          <a:xfrm>
            <a:off x="791275" y="446600"/>
            <a:ext cx="1873800" cy="1891500"/>
          </a:xfrm>
          <a:prstGeom prst="ellipse">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87" name="Google Shape;487;p66"/>
          <p:cNvPicPr preferRelativeResize="0"/>
          <p:nvPr/>
        </p:nvPicPr>
        <p:blipFill rotWithShape="1">
          <a:blip r:embed="rId4">
            <a:alphaModFix/>
          </a:blip>
          <a:srcRect b="29425" l="0" r="0" t="33482"/>
          <a:stretch/>
        </p:blipFill>
        <p:spPr>
          <a:xfrm>
            <a:off x="912876" y="1158650"/>
            <a:ext cx="1707850" cy="633475"/>
          </a:xfrm>
          <a:prstGeom prst="rect">
            <a:avLst/>
          </a:prstGeom>
          <a:noFill/>
          <a:ln>
            <a:noFill/>
          </a:ln>
        </p:spPr>
      </p:pic>
      <p:sp>
        <p:nvSpPr>
          <p:cNvPr id="488" name="Google Shape;488;p66"/>
          <p:cNvSpPr txBox="1"/>
          <p:nvPr>
            <p:ph idx="4294967295" type="title"/>
          </p:nvPr>
        </p:nvSpPr>
        <p:spPr>
          <a:xfrm>
            <a:off x="3368300" y="1806425"/>
            <a:ext cx="3176700" cy="633600"/>
          </a:xfrm>
          <a:prstGeom prst="rect">
            <a:avLst/>
          </a:prstGeom>
          <a:noFill/>
        </p:spPr>
        <p:txBody>
          <a:bodyPr anchorCtr="0" anchor="t" bIns="91425" lIns="91425" spcFirstLastPara="1" rIns="91425" wrap="square" tIns="91425">
            <a:noAutofit/>
          </a:bodyPr>
          <a:lstStyle/>
          <a:p>
            <a:pPr indent="0" lvl="0" marL="0" rtl="0" algn="ctr">
              <a:spcBef>
                <a:spcPts val="0"/>
              </a:spcBef>
              <a:spcAft>
                <a:spcPts val="0"/>
              </a:spcAft>
              <a:buNone/>
            </a:pPr>
            <a:r>
              <a:rPr b="1" i="1" lang="en" sz="3700">
                <a:solidFill>
                  <a:schemeClr val="lt1"/>
                </a:solidFill>
                <a:latin typeface="Roboto Slab"/>
                <a:ea typeface="Roboto Slab"/>
                <a:cs typeface="Roboto Slab"/>
                <a:sym typeface="Roboto Slab"/>
              </a:rPr>
              <a:t>Thank you!</a:t>
            </a:r>
            <a:endParaRPr b="1" i="1" sz="3700">
              <a:solidFill>
                <a:schemeClr val="lt1"/>
              </a:solidFill>
              <a:latin typeface="Roboto Slab"/>
              <a:ea typeface="Roboto Slab"/>
              <a:cs typeface="Roboto Slab"/>
              <a:sym typeface="Roboto Slab"/>
            </a:endParaRPr>
          </a:p>
        </p:txBody>
      </p:sp>
      <p:sp>
        <p:nvSpPr>
          <p:cNvPr id="489" name="Google Shape;489;p66"/>
          <p:cNvSpPr txBox="1"/>
          <p:nvPr>
            <p:ph idx="4294967295" type="title"/>
          </p:nvPr>
        </p:nvSpPr>
        <p:spPr>
          <a:xfrm>
            <a:off x="2238875" y="2439900"/>
            <a:ext cx="5001000" cy="263700"/>
          </a:xfrm>
          <a:prstGeom prst="rect">
            <a:avLst/>
          </a:prstGeom>
          <a:noFill/>
        </p:spPr>
        <p:txBody>
          <a:bodyPr anchorCtr="0" anchor="t" bIns="91425" lIns="91425" spcFirstLastPara="1" rIns="91425" wrap="square" tIns="91425">
            <a:noAutofit/>
          </a:bodyPr>
          <a:lstStyle/>
          <a:p>
            <a:pPr indent="0" lvl="0" marL="0" rtl="0" algn="ctr">
              <a:spcBef>
                <a:spcPts val="0"/>
              </a:spcBef>
              <a:spcAft>
                <a:spcPts val="0"/>
              </a:spcAft>
              <a:buNone/>
            </a:pPr>
            <a:r>
              <a:rPr b="1" i="1" lang="en" sz="2300">
                <a:solidFill>
                  <a:schemeClr val="lt1"/>
                </a:solidFill>
                <a:latin typeface="Roboto"/>
                <a:ea typeface="Roboto"/>
                <a:cs typeface="Roboto"/>
                <a:sym typeface="Roboto"/>
              </a:rPr>
              <a:t>Please let us know if you have any questions</a:t>
            </a:r>
            <a:endParaRPr b="1" i="1" sz="2000">
              <a:solidFill>
                <a:schemeClr val="lt1"/>
              </a:solidFill>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7"/>
          <p:cNvSpPr txBox="1"/>
          <p:nvPr>
            <p:ph type="title"/>
          </p:nvPr>
        </p:nvSpPr>
        <p:spPr>
          <a:xfrm>
            <a:off x="311700" y="2868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Clr>
                <a:schemeClr val="dk1"/>
              </a:buClr>
              <a:buSzPct val="30555"/>
              <a:buFont typeface="Arial"/>
              <a:buNone/>
            </a:pPr>
            <a:r>
              <a:rPr b="1" lang="en" sz="3600">
                <a:latin typeface="Roboto Slab"/>
                <a:ea typeface="Roboto Slab"/>
                <a:cs typeface="Roboto Slab"/>
                <a:sym typeface="Roboto Slab"/>
              </a:rPr>
              <a:t>Target Boroughs</a:t>
            </a:r>
            <a:endParaRPr b="1">
              <a:latin typeface="Roboto Slab"/>
              <a:ea typeface="Roboto Slab"/>
              <a:cs typeface="Roboto Slab"/>
              <a:sym typeface="Roboto Slab"/>
            </a:endParaRPr>
          </a:p>
        </p:txBody>
      </p:sp>
      <p:sp>
        <p:nvSpPr>
          <p:cNvPr id="230" name="Google Shape;230;p37"/>
          <p:cNvSpPr txBox="1"/>
          <p:nvPr>
            <p:ph idx="1" type="body"/>
          </p:nvPr>
        </p:nvSpPr>
        <p:spPr>
          <a:xfrm>
            <a:off x="60350" y="997275"/>
            <a:ext cx="4208700" cy="3855300"/>
          </a:xfrm>
          <a:prstGeom prst="rect">
            <a:avLst/>
          </a:prstGeom>
        </p:spPr>
        <p:txBody>
          <a:bodyPr anchorCtr="0" anchor="t" bIns="91425" lIns="91425" spcFirstLastPara="1" rIns="91425" wrap="square" tIns="91425">
            <a:noAutofit/>
          </a:bodyPr>
          <a:lstStyle/>
          <a:p>
            <a:pPr indent="-349250" lvl="0" marL="457200" rtl="0" algn="l">
              <a:lnSpc>
                <a:spcPct val="105000"/>
              </a:lnSpc>
              <a:spcBef>
                <a:spcPts val="0"/>
              </a:spcBef>
              <a:spcAft>
                <a:spcPts val="0"/>
              </a:spcAft>
              <a:buClr>
                <a:schemeClr val="dk1"/>
              </a:buClr>
              <a:buSzPts val="1900"/>
              <a:buFont typeface="Roboto"/>
              <a:buChar char="●"/>
            </a:pPr>
            <a:r>
              <a:rPr lang="en" sz="1900">
                <a:solidFill>
                  <a:schemeClr val="dk1"/>
                </a:solidFill>
                <a:latin typeface="Roboto"/>
                <a:ea typeface="Roboto"/>
                <a:cs typeface="Roboto"/>
                <a:sym typeface="Roboto"/>
              </a:rPr>
              <a:t>According to your </a:t>
            </a:r>
            <a:r>
              <a:rPr lang="en" sz="1900">
                <a:solidFill>
                  <a:schemeClr val="dk1"/>
                </a:solidFill>
                <a:latin typeface="Roboto"/>
                <a:ea typeface="Roboto"/>
                <a:cs typeface="Roboto"/>
                <a:sym typeface="Roboto"/>
              </a:rPr>
              <a:t>website’s</a:t>
            </a:r>
            <a:r>
              <a:rPr lang="en" sz="1900">
                <a:solidFill>
                  <a:schemeClr val="dk1"/>
                </a:solidFill>
                <a:latin typeface="Roboto"/>
                <a:ea typeface="Roboto"/>
                <a:cs typeface="Roboto"/>
                <a:sym typeface="Roboto"/>
              </a:rPr>
              <a:t> Squarespace analytics data, the borough of </a:t>
            </a:r>
            <a:r>
              <a:rPr lang="en" sz="1900">
                <a:solidFill>
                  <a:schemeClr val="dk1"/>
                </a:solidFill>
                <a:latin typeface="Roboto"/>
                <a:ea typeface="Roboto"/>
                <a:cs typeface="Roboto"/>
                <a:sym typeface="Roboto"/>
              </a:rPr>
              <a:t>Manhattan has the </a:t>
            </a:r>
            <a:r>
              <a:rPr lang="en" sz="1900">
                <a:solidFill>
                  <a:schemeClr val="dk1"/>
                </a:solidFill>
                <a:latin typeface="Roboto"/>
                <a:ea typeface="Roboto"/>
                <a:cs typeface="Roboto"/>
                <a:sym typeface="Roboto"/>
              </a:rPr>
              <a:t>third largest visits</a:t>
            </a:r>
            <a:r>
              <a:rPr lang="en" sz="1900">
                <a:solidFill>
                  <a:schemeClr val="dk1"/>
                </a:solidFill>
                <a:latin typeface="Roboto"/>
                <a:ea typeface="Roboto"/>
                <a:cs typeface="Roboto"/>
                <a:sym typeface="Roboto"/>
              </a:rPr>
              <a:t> to Sankofa.com</a:t>
            </a:r>
            <a:endParaRPr sz="1900">
              <a:solidFill>
                <a:schemeClr val="dk1"/>
              </a:solidFill>
              <a:latin typeface="Roboto"/>
              <a:ea typeface="Roboto"/>
              <a:cs typeface="Roboto"/>
              <a:sym typeface="Roboto"/>
            </a:endParaRPr>
          </a:p>
          <a:p>
            <a:pPr indent="-349250" lvl="0" marL="457200" rtl="0" algn="l">
              <a:lnSpc>
                <a:spcPct val="105000"/>
              </a:lnSpc>
              <a:spcBef>
                <a:spcPts val="0"/>
              </a:spcBef>
              <a:spcAft>
                <a:spcPts val="0"/>
              </a:spcAft>
              <a:buClr>
                <a:schemeClr val="dk1"/>
              </a:buClr>
              <a:buSzPts val="1900"/>
              <a:buFont typeface="Roboto"/>
              <a:buChar char="●"/>
            </a:pPr>
            <a:r>
              <a:rPr lang="en" sz="1900">
                <a:solidFill>
                  <a:schemeClr val="dk1"/>
                </a:solidFill>
                <a:latin typeface="Roboto"/>
                <a:ea typeface="Roboto"/>
                <a:cs typeface="Roboto"/>
                <a:sym typeface="Roboto"/>
              </a:rPr>
              <a:t>Many who live in the high incomes areas of </a:t>
            </a:r>
            <a:r>
              <a:rPr lang="en" sz="1900">
                <a:solidFill>
                  <a:schemeClr val="dk1"/>
                </a:solidFill>
                <a:latin typeface="Roboto"/>
                <a:ea typeface="Roboto"/>
                <a:cs typeface="Roboto"/>
                <a:sym typeface="Roboto"/>
              </a:rPr>
              <a:t>Manhattan can afford to pay your $60/ hr</a:t>
            </a:r>
            <a:r>
              <a:rPr lang="en" sz="1900">
                <a:solidFill>
                  <a:schemeClr val="dk1"/>
                </a:solidFill>
                <a:latin typeface="Roboto"/>
                <a:ea typeface="Roboto"/>
                <a:cs typeface="Roboto"/>
                <a:sym typeface="Roboto"/>
              </a:rPr>
              <a:t> fee</a:t>
            </a:r>
            <a:endParaRPr sz="1900">
              <a:solidFill>
                <a:schemeClr val="dk1"/>
              </a:solidFill>
              <a:latin typeface="Roboto"/>
              <a:ea typeface="Roboto"/>
              <a:cs typeface="Roboto"/>
              <a:sym typeface="Roboto"/>
            </a:endParaRPr>
          </a:p>
          <a:p>
            <a:pPr indent="-349250" lvl="0" marL="457200" rtl="0" algn="l">
              <a:lnSpc>
                <a:spcPct val="105000"/>
              </a:lnSpc>
              <a:spcBef>
                <a:spcPts val="0"/>
              </a:spcBef>
              <a:spcAft>
                <a:spcPts val="0"/>
              </a:spcAft>
              <a:buClr>
                <a:schemeClr val="dk1"/>
              </a:buClr>
              <a:buSzPts val="1900"/>
              <a:buFont typeface="Roboto"/>
              <a:buChar char="●"/>
            </a:pPr>
            <a:r>
              <a:rPr lang="en" sz="1900">
                <a:solidFill>
                  <a:schemeClr val="dk1"/>
                </a:solidFill>
                <a:latin typeface="Roboto"/>
                <a:ea typeface="Roboto"/>
                <a:cs typeface="Roboto"/>
                <a:sym typeface="Roboto"/>
              </a:rPr>
              <a:t>T</a:t>
            </a:r>
            <a:r>
              <a:rPr lang="en" sz="1900">
                <a:solidFill>
                  <a:schemeClr val="dk1"/>
                </a:solidFill>
                <a:latin typeface="Roboto"/>
                <a:ea typeface="Roboto"/>
                <a:cs typeface="Roboto"/>
                <a:sym typeface="Roboto"/>
              </a:rPr>
              <a:t>here are 217 private schools serving 58,696 students in Manhattan. This can be a target audience for you to advertise to.</a:t>
            </a:r>
            <a:endParaRPr sz="1900">
              <a:solidFill>
                <a:schemeClr val="dk1"/>
              </a:solidFill>
              <a:latin typeface="Roboto"/>
              <a:ea typeface="Roboto"/>
              <a:cs typeface="Roboto"/>
              <a:sym typeface="Roboto"/>
            </a:endParaRPr>
          </a:p>
        </p:txBody>
      </p:sp>
      <p:pic>
        <p:nvPicPr>
          <p:cNvPr id="231" name="Google Shape;231;p37"/>
          <p:cNvPicPr preferRelativeResize="0"/>
          <p:nvPr/>
        </p:nvPicPr>
        <p:blipFill>
          <a:blip r:embed="rId3">
            <a:alphaModFix/>
          </a:blip>
          <a:stretch>
            <a:fillRect/>
          </a:stretch>
        </p:blipFill>
        <p:spPr>
          <a:xfrm>
            <a:off x="4162425" y="1330525"/>
            <a:ext cx="4529050" cy="337289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8"/>
          <p:cNvSpPr txBox="1"/>
          <p:nvPr/>
        </p:nvSpPr>
        <p:spPr>
          <a:xfrm>
            <a:off x="67200" y="148150"/>
            <a:ext cx="90096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3000">
                <a:solidFill>
                  <a:schemeClr val="dk1"/>
                </a:solidFill>
                <a:latin typeface="Roboto Slab"/>
                <a:ea typeface="Roboto Slab"/>
                <a:cs typeface="Roboto Slab"/>
                <a:sym typeface="Roboto Slab"/>
              </a:rPr>
              <a:t>Target Neighborhoods</a:t>
            </a:r>
            <a:endParaRPr b="1" sz="3000">
              <a:solidFill>
                <a:schemeClr val="dk1"/>
              </a:solidFill>
              <a:latin typeface="Roboto Slab"/>
              <a:ea typeface="Roboto Slab"/>
              <a:cs typeface="Roboto Slab"/>
              <a:sym typeface="Roboto Slab"/>
            </a:endParaRPr>
          </a:p>
        </p:txBody>
      </p:sp>
      <p:sp>
        <p:nvSpPr>
          <p:cNvPr id="237" name="Google Shape;237;p38"/>
          <p:cNvSpPr txBox="1"/>
          <p:nvPr>
            <p:ph idx="4294967295" type="body"/>
          </p:nvPr>
        </p:nvSpPr>
        <p:spPr>
          <a:xfrm>
            <a:off x="558000" y="957525"/>
            <a:ext cx="3273300" cy="564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sz="2000">
                <a:solidFill>
                  <a:schemeClr val="dk1"/>
                </a:solidFill>
              </a:rPr>
              <a:t>Facts about NYC Income </a:t>
            </a:r>
            <a:endParaRPr sz="2000">
              <a:solidFill>
                <a:schemeClr val="dk1"/>
              </a:solidFill>
            </a:endParaRPr>
          </a:p>
        </p:txBody>
      </p:sp>
      <p:sp>
        <p:nvSpPr>
          <p:cNvPr id="238" name="Google Shape;238;p38"/>
          <p:cNvSpPr txBox="1"/>
          <p:nvPr/>
        </p:nvSpPr>
        <p:spPr>
          <a:xfrm>
            <a:off x="245400" y="4376800"/>
            <a:ext cx="38985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1"/>
                </a:solidFill>
                <a:latin typeface="Roboto"/>
                <a:ea typeface="Roboto"/>
                <a:cs typeface="Roboto"/>
                <a:sym typeface="Roboto"/>
              </a:rPr>
              <a:t>Sources: </a:t>
            </a:r>
            <a:r>
              <a:rPr lang="en" sz="1000" u="sng">
                <a:solidFill>
                  <a:schemeClr val="hlink"/>
                </a:solidFill>
                <a:latin typeface="Roboto"/>
                <a:ea typeface="Roboto"/>
                <a:cs typeface="Roboto"/>
                <a:sym typeface="Roboto"/>
                <a:hlinkClick r:id="rId3"/>
              </a:rPr>
              <a:t>Community District</a:t>
            </a:r>
            <a:r>
              <a:rPr lang="en" sz="1000">
                <a:solidFill>
                  <a:schemeClr val="dk1"/>
                </a:solidFill>
                <a:latin typeface="Roboto"/>
                <a:ea typeface="Roboto"/>
                <a:cs typeface="Roboto"/>
                <a:sym typeface="Roboto"/>
              </a:rPr>
              <a:t> profiles </a:t>
            </a:r>
            <a:endParaRPr sz="1000">
              <a:solidFill>
                <a:schemeClr val="dk1"/>
              </a:solidFill>
              <a:latin typeface="Roboto"/>
              <a:ea typeface="Roboto"/>
              <a:cs typeface="Roboto"/>
              <a:sym typeface="Roboto"/>
            </a:endParaRPr>
          </a:p>
          <a:p>
            <a:pPr indent="0" lvl="0" marL="0" rtl="0" algn="l">
              <a:spcBef>
                <a:spcPts val="0"/>
              </a:spcBef>
              <a:spcAft>
                <a:spcPts val="0"/>
              </a:spcAft>
              <a:buNone/>
            </a:pPr>
            <a:r>
              <a:rPr lang="en" sz="1000">
                <a:solidFill>
                  <a:schemeClr val="dk1"/>
                </a:solidFill>
                <a:latin typeface="Roboto"/>
                <a:ea typeface="Roboto"/>
                <a:cs typeface="Roboto"/>
                <a:sym typeface="Roboto"/>
              </a:rPr>
              <a:t>2019 </a:t>
            </a:r>
            <a:r>
              <a:rPr lang="en" sz="1000" u="sng">
                <a:solidFill>
                  <a:schemeClr val="hlink"/>
                </a:solidFill>
                <a:latin typeface="Roboto"/>
                <a:ea typeface="Roboto"/>
                <a:cs typeface="Roboto"/>
                <a:sym typeface="Roboto"/>
                <a:hlinkClick r:id="rId4"/>
              </a:rPr>
              <a:t>US Census</a:t>
            </a:r>
            <a:r>
              <a:rPr lang="en" sz="1000">
                <a:solidFill>
                  <a:schemeClr val="dk1"/>
                </a:solidFill>
                <a:latin typeface="Roboto"/>
                <a:ea typeface="Roboto"/>
                <a:cs typeface="Roboto"/>
                <a:sym typeface="Roboto"/>
              </a:rPr>
              <a:t> on avg. family with children</a:t>
            </a:r>
            <a:endParaRPr sz="1000">
              <a:solidFill>
                <a:schemeClr val="dk1"/>
              </a:solidFill>
              <a:latin typeface="Roboto"/>
              <a:ea typeface="Roboto"/>
              <a:cs typeface="Roboto"/>
              <a:sym typeface="Roboto"/>
            </a:endParaRPr>
          </a:p>
          <a:p>
            <a:pPr indent="0" lvl="0" marL="0" rtl="0" algn="l">
              <a:spcBef>
                <a:spcPts val="0"/>
              </a:spcBef>
              <a:spcAft>
                <a:spcPts val="0"/>
              </a:spcAft>
              <a:buNone/>
            </a:pPr>
            <a:r>
              <a:rPr lang="en" sz="1000">
                <a:solidFill>
                  <a:schemeClr val="dk1"/>
                </a:solidFill>
                <a:latin typeface="Roboto"/>
                <a:ea typeface="Roboto"/>
                <a:cs typeface="Roboto"/>
                <a:sym typeface="Roboto"/>
              </a:rPr>
              <a:t>2021 </a:t>
            </a:r>
            <a:r>
              <a:rPr lang="en" sz="1000" u="sng">
                <a:solidFill>
                  <a:schemeClr val="hlink"/>
                </a:solidFill>
                <a:latin typeface="Roboto"/>
                <a:ea typeface="Roboto"/>
                <a:cs typeface="Roboto"/>
                <a:sym typeface="Roboto"/>
                <a:hlinkClick r:id="rId5"/>
              </a:rPr>
              <a:t>NYC’s affluent</a:t>
            </a:r>
            <a:r>
              <a:rPr lang="en" sz="1000">
                <a:solidFill>
                  <a:schemeClr val="dk1"/>
                </a:solidFill>
                <a:latin typeface="Roboto"/>
                <a:ea typeface="Roboto"/>
                <a:cs typeface="Roboto"/>
                <a:sym typeface="Roboto"/>
              </a:rPr>
              <a:t> neighborhoods</a:t>
            </a:r>
            <a:endParaRPr sz="1000">
              <a:solidFill>
                <a:schemeClr val="dk1"/>
              </a:solidFill>
              <a:latin typeface="Roboto"/>
              <a:ea typeface="Roboto"/>
              <a:cs typeface="Roboto"/>
              <a:sym typeface="Roboto"/>
            </a:endParaRPr>
          </a:p>
          <a:p>
            <a:pPr indent="0" lvl="0" marL="0" rtl="0" algn="l">
              <a:spcBef>
                <a:spcPts val="0"/>
              </a:spcBef>
              <a:spcAft>
                <a:spcPts val="0"/>
              </a:spcAft>
              <a:buNone/>
            </a:pPr>
            <a:r>
              <a:t/>
            </a:r>
            <a:endParaRPr sz="1000">
              <a:solidFill>
                <a:schemeClr val="dk1"/>
              </a:solidFill>
              <a:latin typeface="Roboto"/>
              <a:ea typeface="Roboto"/>
              <a:cs typeface="Roboto"/>
              <a:sym typeface="Roboto"/>
            </a:endParaRPr>
          </a:p>
        </p:txBody>
      </p:sp>
      <p:sp>
        <p:nvSpPr>
          <p:cNvPr id="239" name="Google Shape;239;p38"/>
          <p:cNvSpPr txBox="1"/>
          <p:nvPr/>
        </p:nvSpPr>
        <p:spPr>
          <a:xfrm>
            <a:off x="4335950" y="957525"/>
            <a:ext cx="4431000" cy="3335100"/>
          </a:xfrm>
          <a:prstGeom prst="rect">
            <a:avLst/>
          </a:prstGeom>
          <a:noFill/>
          <a:ln>
            <a:noFill/>
          </a:ln>
        </p:spPr>
        <p:txBody>
          <a:bodyPr anchorCtr="0" anchor="t" bIns="91425" lIns="91425" spcFirstLastPara="1" rIns="91425" wrap="square" tIns="91425">
            <a:spAutoFit/>
          </a:bodyPr>
          <a:lstStyle/>
          <a:p>
            <a:pPr indent="0" lvl="0" marL="0" rtl="0" algn="ctr">
              <a:lnSpc>
                <a:spcPct val="150000"/>
              </a:lnSpc>
              <a:spcBef>
                <a:spcPts val="0"/>
              </a:spcBef>
              <a:spcAft>
                <a:spcPts val="0"/>
              </a:spcAft>
              <a:buNone/>
            </a:pPr>
            <a:r>
              <a:rPr b="1" lang="en" sz="2000">
                <a:solidFill>
                  <a:schemeClr val="dk1"/>
                </a:solidFill>
                <a:latin typeface="Roboto"/>
                <a:ea typeface="Roboto"/>
                <a:cs typeface="Roboto"/>
                <a:sym typeface="Roboto"/>
              </a:rPr>
              <a:t>Affluent</a:t>
            </a:r>
            <a:r>
              <a:rPr b="1" lang="en" sz="2000">
                <a:solidFill>
                  <a:schemeClr val="dk1"/>
                </a:solidFill>
                <a:latin typeface="Roboto"/>
                <a:ea typeface="Roboto"/>
                <a:cs typeface="Roboto"/>
                <a:sym typeface="Roboto"/>
              </a:rPr>
              <a:t> Neighborhoods to </a:t>
            </a:r>
            <a:r>
              <a:rPr b="1" lang="en" sz="2000">
                <a:solidFill>
                  <a:schemeClr val="dk1"/>
                </a:solidFill>
                <a:latin typeface="Roboto"/>
                <a:ea typeface="Roboto"/>
                <a:cs typeface="Roboto"/>
                <a:sym typeface="Roboto"/>
              </a:rPr>
              <a:t>Consider</a:t>
            </a:r>
            <a:r>
              <a:rPr b="1" lang="en" sz="2000">
                <a:solidFill>
                  <a:schemeClr val="dk1"/>
                </a:solidFill>
                <a:latin typeface="Roboto"/>
                <a:ea typeface="Roboto"/>
                <a:cs typeface="Roboto"/>
                <a:sym typeface="Roboto"/>
              </a:rPr>
              <a:t> </a:t>
            </a:r>
            <a:endParaRPr b="1" sz="2000">
              <a:solidFill>
                <a:schemeClr val="dk1"/>
              </a:solidFill>
              <a:latin typeface="Roboto"/>
              <a:ea typeface="Roboto"/>
              <a:cs typeface="Roboto"/>
              <a:sym typeface="Roboto"/>
            </a:endParaRPr>
          </a:p>
          <a:p>
            <a:pPr indent="-349250" lvl="0" marL="457200" rtl="0" algn="l">
              <a:lnSpc>
                <a:spcPct val="150000"/>
              </a:lnSpc>
              <a:spcBef>
                <a:spcPts val="1000"/>
              </a:spcBef>
              <a:spcAft>
                <a:spcPts val="0"/>
              </a:spcAft>
              <a:buClr>
                <a:schemeClr val="dk1"/>
              </a:buClr>
              <a:buSzPts val="1900"/>
              <a:buFont typeface="Roboto"/>
              <a:buChar char="●"/>
            </a:pPr>
            <a:r>
              <a:rPr lang="en" sz="1900">
                <a:solidFill>
                  <a:schemeClr val="dk1"/>
                </a:solidFill>
                <a:latin typeface="Roboto"/>
                <a:ea typeface="Roboto"/>
                <a:cs typeface="Roboto"/>
                <a:sym typeface="Roboto"/>
              </a:rPr>
              <a:t>Tribeca</a:t>
            </a:r>
            <a:endParaRPr sz="1900">
              <a:solidFill>
                <a:schemeClr val="dk1"/>
              </a:solidFill>
              <a:latin typeface="Roboto"/>
              <a:ea typeface="Roboto"/>
              <a:cs typeface="Roboto"/>
              <a:sym typeface="Roboto"/>
            </a:endParaRPr>
          </a:p>
          <a:p>
            <a:pPr indent="-349250" lvl="0" marL="457200" rtl="0" algn="l">
              <a:lnSpc>
                <a:spcPct val="150000"/>
              </a:lnSpc>
              <a:spcBef>
                <a:spcPts val="1000"/>
              </a:spcBef>
              <a:spcAft>
                <a:spcPts val="0"/>
              </a:spcAft>
              <a:buClr>
                <a:schemeClr val="dk1"/>
              </a:buClr>
              <a:buSzPts val="1900"/>
              <a:buFont typeface="Roboto"/>
              <a:buChar char="●"/>
            </a:pPr>
            <a:r>
              <a:rPr lang="en" sz="1900">
                <a:solidFill>
                  <a:schemeClr val="dk1"/>
                </a:solidFill>
                <a:latin typeface="Roboto"/>
                <a:ea typeface="Roboto"/>
                <a:cs typeface="Roboto"/>
                <a:sym typeface="Roboto"/>
              </a:rPr>
              <a:t>West Village, Soho &amp; Little Italy</a:t>
            </a:r>
            <a:endParaRPr sz="1900">
              <a:solidFill>
                <a:schemeClr val="dk1"/>
              </a:solidFill>
              <a:latin typeface="Roboto"/>
              <a:ea typeface="Roboto"/>
              <a:cs typeface="Roboto"/>
              <a:sym typeface="Roboto"/>
            </a:endParaRPr>
          </a:p>
          <a:p>
            <a:pPr indent="-349250" lvl="0" marL="457200" rtl="0" algn="l">
              <a:lnSpc>
                <a:spcPct val="150000"/>
              </a:lnSpc>
              <a:spcBef>
                <a:spcPts val="1000"/>
              </a:spcBef>
              <a:spcAft>
                <a:spcPts val="0"/>
              </a:spcAft>
              <a:buClr>
                <a:schemeClr val="dk1"/>
              </a:buClr>
              <a:buSzPts val="1900"/>
              <a:buFont typeface="Roboto"/>
              <a:buChar char="●"/>
            </a:pPr>
            <a:r>
              <a:rPr lang="en" sz="1900">
                <a:solidFill>
                  <a:schemeClr val="dk1"/>
                </a:solidFill>
                <a:latin typeface="Roboto"/>
                <a:ea typeface="Roboto"/>
                <a:cs typeface="Roboto"/>
                <a:sym typeface="Roboto"/>
              </a:rPr>
              <a:t>Brooklyn Heights &amp; Cobble Hill </a:t>
            </a:r>
            <a:endParaRPr sz="1900">
              <a:solidFill>
                <a:schemeClr val="dk1"/>
              </a:solidFill>
              <a:latin typeface="Roboto"/>
              <a:ea typeface="Roboto"/>
              <a:cs typeface="Roboto"/>
              <a:sym typeface="Roboto"/>
            </a:endParaRPr>
          </a:p>
          <a:p>
            <a:pPr indent="-349250" lvl="0" marL="457200" rtl="0" algn="l">
              <a:lnSpc>
                <a:spcPct val="150000"/>
              </a:lnSpc>
              <a:spcBef>
                <a:spcPts val="1000"/>
              </a:spcBef>
              <a:spcAft>
                <a:spcPts val="0"/>
              </a:spcAft>
              <a:buClr>
                <a:schemeClr val="dk1"/>
              </a:buClr>
              <a:buSzPts val="1900"/>
              <a:buFont typeface="Roboto"/>
              <a:buChar char="●"/>
            </a:pPr>
            <a:r>
              <a:rPr lang="en" sz="1900">
                <a:solidFill>
                  <a:schemeClr val="dk1"/>
                </a:solidFill>
                <a:latin typeface="Roboto"/>
                <a:ea typeface="Roboto"/>
                <a:cs typeface="Roboto"/>
                <a:sym typeface="Roboto"/>
              </a:rPr>
              <a:t>East Midtown</a:t>
            </a:r>
            <a:endParaRPr sz="1900">
              <a:solidFill>
                <a:schemeClr val="dk1"/>
              </a:solidFill>
              <a:latin typeface="Roboto"/>
              <a:ea typeface="Roboto"/>
              <a:cs typeface="Roboto"/>
              <a:sym typeface="Roboto"/>
            </a:endParaRPr>
          </a:p>
          <a:p>
            <a:pPr indent="-349250" lvl="0" marL="457200" rtl="0" algn="l">
              <a:lnSpc>
                <a:spcPct val="150000"/>
              </a:lnSpc>
              <a:spcBef>
                <a:spcPts val="1000"/>
              </a:spcBef>
              <a:spcAft>
                <a:spcPts val="0"/>
              </a:spcAft>
              <a:buClr>
                <a:schemeClr val="dk1"/>
              </a:buClr>
              <a:buSzPts val="1900"/>
              <a:buFont typeface="Roboto"/>
              <a:buChar char="●"/>
            </a:pPr>
            <a:r>
              <a:rPr lang="en" sz="1900">
                <a:solidFill>
                  <a:schemeClr val="dk1"/>
                </a:solidFill>
                <a:latin typeface="Roboto"/>
                <a:ea typeface="Roboto"/>
                <a:cs typeface="Roboto"/>
                <a:sym typeface="Roboto"/>
              </a:rPr>
              <a:t>Upper East Side &amp; Carnegie </a:t>
            </a:r>
            <a:r>
              <a:rPr lang="en" sz="1900">
                <a:solidFill>
                  <a:schemeClr val="dk1"/>
                </a:solidFill>
                <a:latin typeface="Roboto"/>
                <a:ea typeface="Roboto"/>
                <a:cs typeface="Roboto"/>
                <a:sym typeface="Roboto"/>
              </a:rPr>
              <a:t>Hill</a:t>
            </a:r>
            <a:endParaRPr sz="1900">
              <a:solidFill>
                <a:schemeClr val="dk1"/>
              </a:solidFill>
              <a:latin typeface="Roboto"/>
              <a:ea typeface="Roboto"/>
              <a:cs typeface="Roboto"/>
              <a:sym typeface="Roboto"/>
            </a:endParaRPr>
          </a:p>
        </p:txBody>
      </p:sp>
      <p:sp>
        <p:nvSpPr>
          <p:cNvPr id="240" name="Google Shape;240;p38"/>
          <p:cNvSpPr txBox="1"/>
          <p:nvPr/>
        </p:nvSpPr>
        <p:spPr>
          <a:xfrm>
            <a:off x="7864025" y="148150"/>
            <a:ext cx="1114200" cy="446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sz="1700">
              <a:latin typeface="Roboto Slab"/>
              <a:ea typeface="Roboto Slab"/>
              <a:cs typeface="Roboto Slab"/>
              <a:sym typeface="Roboto Slab"/>
            </a:endParaRPr>
          </a:p>
        </p:txBody>
      </p:sp>
      <p:pic>
        <p:nvPicPr>
          <p:cNvPr id="241" name="Google Shape;241;p38" title="Chart"/>
          <p:cNvPicPr preferRelativeResize="0"/>
          <p:nvPr/>
        </p:nvPicPr>
        <p:blipFill rotWithShape="1">
          <a:blip r:embed="rId6">
            <a:alphaModFix/>
          </a:blip>
          <a:srcRect b="2816" l="18347" r="7611" t="9976"/>
          <a:stretch/>
        </p:blipFill>
        <p:spPr>
          <a:xfrm>
            <a:off x="558000" y="1411250"/>
            <a:ext cx="3405100" cy="2696601"/>
          </a:xfrm>
          <a:prstGeom prst="rect">
            <a:avLst/>
          </a:prstGeom>
          <a:noFill/>
          <a:ln>
            <a:noFill/>
          </a:ln>
        </p:spPr>
      </p:pic>
      <p:pic>
        <p:nvPicPr>
          <p:cNvPr id="242" name="Google Shape;242;p38"/>
          <p:cNvPicPr preferRelativeResize="0"/>
          <p:nvPr/>
        </p:nvPicPr>
        <p:blipFill>
          <a:blip r:embed="rId7">
            <a:alphaModFix/>
          </a:blip>
          <a:stretch>
            <a:fillRect/>
          </a:stretch>
        </p:blipFill>
        <p:spPr>
          <a:xfrm>
            <a:off x="8339029" y="89736"/>
            <a:ext cx="722202" cy="722225"/>
          </a:xfrm>
          <a:prstGeom prst="rect">
            <a:avLst/>
          </a:prstGeom>
          <a:noFill/>
          <a:ln>
            <a:noFill/>
          </a:ln>
        </p:spPr>
      </p:pic>
      <p:sp>
        <p:nvSpPr>
          <p:cNvPr id="243" name="Google Shape;243;p38"/>
          <p:cNvSpPr txBox="1"/>
          <p:nvPr/>
        </p:nvSpPr>
        <p:spPr>
          <a:xfrm>
            <a:off x="1958500" y="4038100"/>
            <a:ext cx="7221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u="sng">
                <a:solidFill>
                  <a:schemeClr val="dk2"/>
                </a:solidFill>
              </a:rPr>
              <a:t>Borough</a:t>
            </a:r>
            <a:endParaRPr sz="1000" u="sng">
              <a:solidFill>
                <a:schemeClr val="dk2"/>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Clr>
                <a:schemeClr val="dk1"/>
              </a:buClr>
              <a:buSzPct val="30555"/>
              <a:buFont typeface="Arial"/>
              <a:buNone/>
            </a:pPr>
            <a:r>
              <a:rPr b="1" lang="en" sz="3600">
                <a:latin typeface="Roboto"/>
                <a:ea typeface="Roboto"/>
                <a:cs typeface="Roboto"/>
                <a:sym typeface="Roboto"/>
              </a:rPr>
              <a:t>Target Audience’s Age Range</a:t>
            </a:r>
            <a:endParaRPr/>
          </a:p>
        </p:txBody>
      </p:sp>
      <p:sp>
        <p:nvSpPr>
          <p:cNvPr id="249" name="Google Shape;249;p39"/>
          <p:cNvSpPr txBox="1"/>
          <p:nvPr>
            <p:ph idx="1" type="body"/>
          </p:nvPr>
        </p:nvSpPr>
        <p:spPr>
          <a:xfrm>
            <a:off x="219625" y="1865925"/>
            <a:ext cx="8520600" cy="2449200"/>
          </a:xfrm>
          <a:prstGeom prst="rect">
            <a:avLst/>
          </a:prstGeom>
        </p:spPr>
        <p:txBody>
          <a:bodyPr anchorCtr="0" anchor="t" bIns="91425" lIns="91425" spcFirstLastPara="1" rIns="91425" wrap="square" tIns="91425">
            <a:normAutofit/>
          </a:bodyPr>
          <a:lstStyle/>
          <a:p>
            <a:pPr indent="0" lvl="0" marL="457200" rtl="0" algn="ctr">
              <a:spcBef>
                <a:spcPts val="0"/>
              </a:spcBef>
              <a:spcAft>
                <a:spcPts val="0"/>
              </a:spcAft>
              <a:buNone/>
            </a:pPr>
            <a:r>
              <a:rPr lang="en" sz="2300">
                <a:solidFill>
                  <a:schemeClr val="dk1"/>
                </a:solidFill>
                <a:latin typeface="Roboto"/>
                <a:ea typeface="Roboto"/>
                <a:cs typeface="Roboto"/>
                <a:sym typeface="Roboto"/>
              </a:rPr>
              <a:t>According to the New York Times, the average age in NYC for first time mothers is about 31 as of a few years ago. </a:t>
            </a:r>
            <a:endParaRPr sz="2300">
              <a:solidFill>
                <a:schemeClr val="dk1"/>
              </a:solidFill>
              <a:latin typeface="Roboto"/>
              <a:ea typeface="Roboto"/>
              <a:cs typeface="Roboto"/>
              <a:sym typeface="Roboto"/>
            </a:endParaRPr>
          </a:p>
          <a:p>
            <a:pPr indent="0" lvl="0" marL="457200" rtl="0" algn="ctr">
              <a:spcBef>
                <a:spcPts val="1200"/>
              </a:spcBef>
              <a:spcAft>
                <a:spcPts val="0"/>
              </a:spcAft>
              <a:buNone/>
            </a:pPr>
            <a:r>
              <a:rPr lang="en" sz="2300">
                <a:solidFill>
                  <a:schemeClr val="dk1"/>
                </a:solidFill>
                <a:latin typeface="Roboto"/>
                <a:ea typeface="Roboto"/>
                <a:cs typeface="Roboto"/>
                <a:sym typeface="Roboto"/>
              </a:rPr>
              <a:t>Your target audience are parents approximately </a:t>
            </a:r>
            <a:endParaRPr sz="2300">
              <a:solidFill>
                <a:schemeClr val="dk1"/>
              </a:solidFill>
              <a:latin typeface="Roboto"/>
              <a:ea typeface="Roboto"/>
              <a:cs typeface="Roboto"/>
              <a:sym typeface="Roboto"/>
            </a:endParaRPr>
          </a:p>
          <a:p>
            <a:pPr indent="0" lvl="0" marL="457200" rtl="0" algn="ctr">
              <a:spcBef>
                <a:spcPts val="1200"/>
              </a:spcBef>
              <a:spcAft>
                <a:spcPts val="1200"/>
              </a:spcAft>
              <a:buNone/>
            </a:pPr>
            <a:r>
              <a:rPr lang="en" sz="2400">
                <a:solidFill>
                  <a:schemeClr val="dk1"/>
                </a:solidFill>
                <a:latin typeface="Roboto"/>
                <a:ea typeface="Roboto"/>
                <a:cs typeface="Roboto"/>
                <a:sym typeface="Roboto"/>
              </a:rPr>
              <a:t>36 to 49 years old</a:t>
            </a:r>
            <a:endParaRPr sz="2400">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40"/>
          <p:cNvSpPr txBox="1"/>
          <p:nvPr>
            <p:ph type="title"/>
          </p:nvPr>
        </p:nvSpPr>
        <p:spPr>
          <a:xfrm>
            <a:off x="536325" y="254000"/>
            <a:ext cx="7604700" cy="1011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3600">
                <a:latin typeface="Roboto"/>
                <a:ea typeface="Roboto"/>
                <a:cs typeface="Roboto"/>
                <a:sym typeface="Roboto"/>
              </a:rPr>
              <a:t> Where can you connect with your </a:t>
            </a:r>
            <a:endParaRPr b="1" sz="3600">
              <a:latin typeface="Roboto"/>
              <a:ea typeface="Roboto"/>
              <a:cs typeface="Roboto"/>
              <a:sym typeface="Roboto"/>
            </a:endParaRPr>
          </a:p>
          <a:p>
            <a:pPr indent="0" lvl="0" marL="0" rtl="0" algn="ctr">
              <a:spcBef>
                <a:spcPts val="0"/>
              </a:spcBef>
              <a:spcAft>
                <a:spcPts val="0"/>
              </a:spcAft>
              <a:buNone/>
            </a:pPr>
            <a:r>
              <a:rPr b="1" lang="en" sz="3600">
                <a:latin typeface="Roboto"/>
                <a:ea typeface="Roboto"/>
                <a:cs typeface="Roboto"/>
                <a:sym typeface="Roboto"/>
              </a:rPr>
              <a:t>Target Audience?</a:t>
            </a:r>
            <a:endParaRPr b="1" sz="3600">
              <a:latin typeface="Roboto"/>
              <a:ea typeface="Roboto"/>
              <a:cs typeface="Roboto"/>
              <a:sym typeface="Roboto"/>
            </a:endParaRPr>
          </a:p>
        </p:txBody>
      </p:sp>
      <p:sp>
        <p:nvSpPr>
          <p:cNvPr id="255" name="Google Shape;255;p40"/>
          <p:cNvSpPr txBox="1"/>
          <p:nvPr>
            <p:ph idx="1" type="body"/>
          </p:nvPr>
        </p:nvSpPr>
        <p:spPr>
          <a:xfrm>
            <a:off x="411150" y="1695100"/>
            <a:ext cx="8321700" cy="36048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Font typeface="Roboto"/>
              <a:buChar char="❖"/>
            </a:pPr>
            <a:r>
              <a:rPr lang="en">
                <a:solidFill>
                  <a:schemeClr val="dk1"/>
                </a:solidFill>
                <a:latin typeface="Roboto"/>
                <a:ea typeface="Roboto"/>
                <a:cs typeface="Roboto"/>
                <a:sym typeface="Roboto"/>
              </a:rPr>
              <a:t>Connect and interact with these parents on:</a:t>
            </a:r>
            <a:endParaRPr>
              <a:solidFill>
                <a:schemeClr val="dk1"/>
              </a:solidFill>
              <a:latin typeface="Roboto"/>
              <a:ea typeface="Roboto"/>
              <a:cs typeface="Roboto"/>
              <a:sym typeface="Roboto"/>
            </a:endParaRPr>
          </a:p>
          <a:p>
            <a:pPr indent="-342900" lvl="1" marL="914400" rtl="0" algn="l">
              <a:spcBef>
                <a:spcPts val="0"/>
              </a:spcBef>
              <a:spcAft>
                <a:spcPts val="0"/>
              </a:spcAft>
              <a:buSzPts val="1800"/>
              <a:buFont typeface="Roboto"/>
              <a:buChar char="➢"/>
            </a:pPr>
            <a:r>
              <a:rPr lang="en" sz="1800" u="sng">
                <a:solidFill>
                  <a:schemeClr val="hlink"/>
                </a:solidFill>
                <a:latin typeface="Roboto"/>
                <a:ea typeface="Roboto"/>
                <a:cs typeface="Roboto"/>
                <a:sym typeface="Roboto"/>
                <a:hlinkClick r:id="rId3"/>
              </a:rPr>
              <a:t>NY Metro Parents</a:t>
            </a:r>
            <a:r>
              <a:rPr lang="en" sz="1800">
                <a:latin typeface="Roboto"/>
                <a:ea typeface="Roboto"/>
                <a:cs typeface="Roboto"/>
                <a:sym typeface="Roboto"/>
              </a:rPr>
              <a:t> </a:t>
            </a:r>
            <a:endParaRPr sz="1800">
              <a:latin typeface="Roboto"/>
              <a:ea typeface="Roboto"/>
              <a:cs typeface="Roboto"/>
              <a:sym typeface="Roboto"/>
            </a:endParaRPr>
          </a:p>
          <a:p>
            <a:pPr indent="-342900" lvl="1" marL="914400" rtl="0" algn="l">
              <a:spcBef>
                <a:spcPts val="0"/>
              </a:spcBef>
              <a:spcAft>
                <a:spcPts val="0"/>
              </a:spcAft>
              <a:buSzPts val="1800"/>
              <a:buFont typeface="Roboto"/>
              <a:buChar char="➢"/>
            </a:pPr>
            <a:r>
              <a:rPr lang="en" sz="1800" u="sng">
                <a:solidFill>
                  <a:schemeClr val="hlink"/>
                </a:solidFill>
                <a:latin typeface="Roboto"/>
                <a:ea typeface="Roboto"/>
                <a:cs typeface="Roboto"/>
                <a:sym typeface="Roboto"/>
                <a:hlinkClick r:id="rId4"/>
              </a:rPr>
              <a:t>Parents League</a:t>
            </a:r>
            <a:r>
              <a:rPr lang="en" sz="1800">
                <a:latin typeface="Roboto"/>
                <a:ea typeface="Roboto"/>
                <a:cs typeface="Roboto"/>
                <a:sym typeface="Roboto"/>
              </a:rPr>
              <a:t> </a:t>
            </a:r>
            <a:endParaRPr sz="1800">
              <a:latin typeface="Roboto"/>
              <a:ea typeface="Roboto"/>
              <a:cs typeface="Roboto"/>
              <a:sym typeface="Roboto"/>
            </a:endParaRPr>
          </a:p>
          <a:p>
            <a:pPr indent="-342900" lvl="1" marL="914400" rtl="0" algn="l">
              <a:spcBef>
                <a:spcPts val="0"/>
              </a:spcBef>
              <a:spcAft>
                <a:spcPts val="0"/>
              </a:spcAft>
              <a:buSzPts val="1800"/>
              <a:buFont typeface="Roboto"/>
              <a:buChar char="➢"/>
            </a:pPr>
            <a:r>
              <a:rPr lang="en" sz="1800" u="sng">
                <a:solidFill>
                  <a:schemeClr val="hlink"/>
                </a:solidFill>
                <a:latin typeface="Roboto"/>
                <a:ea typeface="Roboto"/>
                <a:cs typeface="Roboto"/>
                <a:sym typeface="Roboto"/>
                <a:hlinkClick r:id="rId5"/>
              </a:rPr>
              <a:t>NY City Moms</a:t>
            </a:r>
            <a:r>
              <a:rPr lang="en" sz="1800">
                <a:latin typeface="Roboto"/>
                <a:ea typeface="Roboto"/>
                <a:cs typeface="Roboto"/>
                <a:sym typeface="Roboto"/>
              </a:rPr>
              <a:t> </a:t>
            </a:r>
            <a:endParaRPr sz="1800">
              <a:latin typeface="Roboto"/>
              <a:ea typeface="Roboto"/>
              <a:cs typeface="Roboto"/>
              <a:sym typeface="Roboto"/>
            </a:endParaRPr>
          </a:p>
          <a:p>
            <a:pPr indent="-342900" lvl="0" marL="457200" rtl="0" algn="l">
              <a:spcBef>
                <a:spcPts val="0"/>
              </a:spcBef>
              <a:spcAft>
                <a:spcPts val="0"/>
              </a:spcAft>
              <a:buClr>
                <a:schemeClr val="dk1"/>
              </a:buClr>
              <a:buSzPts val="1800"/>
              <a:buFont typeface="Roboto"/>
              <a:buChar char="❖"/>
            </a:pPr>
            <a:r>
              <a:rPr lang="en">
                <a:solidFill>
                  <a:schemeClr val="dk1"/>
                </a:solidFill>
                <a:latin typeface="Roboto"/>
                <a:ea typeface="Roboto"/>
                <a:cs typeface="Roboto"/>
                <a:sym typeface="Roboto"/>
              </a:rPr>
              <a:t>Children’s learning centers like museums </a:t>
            </a:r>
            <a:endParaRPr>
              <a:solidFill>
                <a:schemeClr val="dk1"/>
              </a:solidFill>
              <a:latin typeface="Roboto"/>
              <a:ea typeface="Roboto"/>
              <a:cs typeface="Roboto"/>
              <a:sym typeface="Roboto"/>
            </a:endParaRPr>
          </a:p>
          <a:p>
            <a:pPr indent="-342900" lvl="1" marL="914400" rtl="0" algn="l">
              <a:spcBef>
                <a:spcPts val="0"/>
              </a:spcBef>
              <a:spcAft>
                <a:spcPts val="0"/>
              </a:spcAft>
              <a:buClr>
                <a:schemeClr val="dk1"/>
              </a:buClr>
              <a:buSzPts val="1800"/>
              <a:buFont typeface="Roboto"/>
              <a:buChar char="➢"/>
            </a:pPr>
            <a:r>
              <a:rPr lang="en" sz="1800">
                <a:solidFill>
                  <a:schemeClr val="dk1"/>
                </a:solidFill>
                <a:latin typeface="Roboto"/>
                <a:ea typeface="Roboto"/>
                <a:cs typeface="Roboto"/>
                <a:sym typeface="Roboto"/>
              </a:rPr>
              <a:t>Brooklyn Children’s Museum (Crown Heights)</a:t>
            </a:r>
            <a:endParaRPr sz="1800">
              <a:solidFill>
                <a:schemeClr val="dk1"/>
              </a:solidFill>
              <a:latin typeface="Roboto"/>
              <a:ea typeface="Roboto"/>
              <a:cs typeface="Roboto"/>
              <a:sym typeface="Roboto"/>
            </a:endParaRPr>
          </a:p>
          <a:p>
            <a:pPr indent="-342900" lvl="1" marL="914400" rtl="0" algn="l">
              <a:spcBef>
                <a:spcPts val="0"/>
              </a:spcBef>
              <a:spcAft>
                <a:spcPts val="0"/>
              </a:spcAft>
              <a:buClr>
                <a:schemeClr val="dk1"/>
              </a:buClr>
              <a:buSzPts val="1800"/>
              <a:buFont typeface="Roboto"/>
              <a:buChar char="➢"/>
            </a:pPr>
            <a:r>
              <a:rPr lang="en" sz="1800">
                <a:solidFill>
                  <a:schemeClr val="dk1"/>
                </a:solidFill>
                <a:latin typeface="Roboto"/>
                <a:ea typeface="Roboto"/>
                <a:cs typeface="Roboto"/>
                <a:sym typeface="Roboto"/>
              </a:rPr>
              <a:t>Children’s Museum of Arts (below West Village)</a:t>
            </a:r>
            <a:endParaRPr sz="1800">
              <a:solidFill>
                <a:schemeClr val="dk1"/>
              </a:solidFill>
              <a:latin typeface="Roboto"/>
              <a:ea typeface="Roboto"/>
              <a:cs typeface="Roboto"/>
              <a:sym typeface="Roboto"/>
            </a:endParaRPr>
          </a:p>
          <a:p>
            <a:pPr indent="-342900" lvl="1" marL="914400" rtl="0" algn="l">
              <a:spcBef>
                <a:spcPts val="0"/>
              </a:spcBef>
              <a:spcAft>
                <a:spcPts val="0"/>
              </a:spcAft>
              <a:buClr>
                <a:schemeClr val="dk1"/>
              </a:buClr>
              <a:buSzPts val="1800"/>
              <a:buFont typeface="Roboto"/>
              <a:buChar char="➢"/>
            </a:pPr>
            <a:r>
              <a:rPr lang="en" sz="1800">
                <a:solidFill>
                  <a:schemeClr val="dk1"/>
                </a:solidFill>
                <a:latin typeface="Roboto"/>
                <a:ea typeface="Roboto"/>
                <a:cs typeface="Roboto"/>
                <a:sym typeface="Roboto"/>
              </a:rPr>
              <a:t>Children’s Museum of Manhattan (Upper West Side) </a:t>
            </a:r>
            <a:endParaRPr sz="1800">
              <a:solidFill>
                <a:schemeClr val="dk1"/>
              </a:solidFill>
              <a:latin typeface="Roboto"/>
              <a:ea typeface="Roboto"/>
              <a:cs typeface="Roboto"/>
              <a:sym typeface="Roboto"/>
            </a:endParaRPr>
          </a:p>
        </p:txBody>
      </p:sp>
      <p:sp>
        <p:nvSpPr>
          <p:cNvPr id="256" name="Google Shape;256;p40"/>
          <p:cNvSpPr txBox="1"/>
          <p:nvPr/>
        </p:nvSpPr>
        <p:spPr>
          <a:xfrm>
            <a:off x="7893175" y="153950"/>
            <a:ext cx="11478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700">
              <a:latin typeface="Roboto Slab"/>
              <a:ea typeface="Roboto Slab"/>
              <a:cs typeface="Roboto Slab"/>
              <a:sym typeface="Roboto Slab"/>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260" name="Shape 260"/>
        <p:cNvGrpSpPr/>
        <p:nvPr/>
      </p:nvGrpSpPr>
      <p:grpSpPr>
        <a:xfrm>
          <a:off x="0" y="0"/>
          <a:ext cx="0" cy="0"/>
          <a:chOff x="0" y="0"/>
          <a:chExt cx="0" cy="0"/>
        </a:xfrm>
      </p:grpSpPr>
      <p:sp>
        <p:nvSpPr>
          <p:cNvPr id="261" name="Google Shape;261;p41"/>
          <p:cNvSpPr txBox="1"/>
          <p:nvPr>
            <p:ph type="title"/>
          </p:nvPr>
        </p:nvSpPr>
        <p:spPr>
          <a:xfrm>
            <a:off x="311700" y="2150850"/>
            <a:ext cx="8520600" cy="8418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b="1" i="1" lang="en">
                <a:latin typeface="Roboto Slab"/>
                <a:ea typeface="Roboto Slab"/>
                <a:cs typeface="Roboto Slab"/>
                <a:sym typeface="Roboto Slab"/>
              </a:rPr>
              <a:t>Strong Competitors </a:t>
            </a:r>
            <a:endParaRPr b="1" i="1">
              <a:latin typeface="Roboto Slab"/>
              <a:ea typeface="Roboto Slab"/>
              <a:cs typeface="Roboto Slab"/>
              <a:sym typeface="Roboto Slab"/>
            </a:endParaRPr>
          </a:p>
          <a:p>
            <a:pPr indent="0" lvl="0" marL="0" rtl="0" algn="ctr">
              <a:spcBef>
                <a:spcPts val="0"/>
              </a:spcBef>
              <a:spcAft>
                <a:spcPts val="0"/>
              </a:spcAft>
              <a:buNone/>
            </a:pPr>
            <a:r>
              <a:rPr b="1" i="1" lang="en">
                <a:latin typeface="Roboto Slab"/>
                <a:ea typeface="Roboto Slab"/>
                <a:cs typeface="Roboto Slab"/>
                <a:sym typeface="Roboto Slab"/>
              </a:rPr>
              <a:t>for </a:t>
            </a:r>
            <a:endParaRPr b="1" i="1">
              <a:latin typeface="Roboto Slab"/>
              <a:ea typeface="Roboto Slab"/>
              <a:cs typeface="Roboto Slab"/>
              <a:sym typeface="Roboto Slab"/>
            </a:endParaRPr>
          </a:p>
          <a:p>
            <a:pPr indent="0" lvl="0" marL="0" rtl="0" algn="ctr">
              <a:spcBef>
                <a:spcPts val="0"/>
              </a:spcBef>
              <a:spcAft>
                <a:spcPts val="0"/>
              </a:spcAft>
              <a:buNone/>
            </a:pPr>
            <a:r>
              <a:rPr b="1" i="1" lang="en">
                <a:latin typeface="Roboto Slab"/>
                <a:ea typeface="Roboto Slab"/>
                <a:cs typeface="Roboto Slab"/>
                <a:sym typeface="Roboto Slab"/>
              </a:rPr>
              <a:t>Private Tutoring</a:t>
            </a:r>
            <a:endParaRPr b="1" i="1">
              <a:latin typeface="Roboto Slab"/>
              <a:ea typeface="Roboto Slab"/>
              <a:cs typeface="Roboto Slab"/>
              <a:sym typeface="Roboto Slab"/>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42"/>
          <p:cNvSpPr txBox="1"/>
          <p:nvPr>
            <p:ph type="title"/>
          </p:nvPr>
        </p:nvSpPr>
        <p:spPr>
          <a:xfrm>
            <a:off x="311700" y="512425"/>
            <a:ext cx="8520600" cy="875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3600">
                <a:latin typeface="Roboto Slab"/>
                <a:ea typeface="Roboto Slab"/>
                <a:cs typeface="Roboto Slab"/>
                <a:sym typeface="Roboto Slab"/>
              </a:rPr>
              <a:t>Smarthinking.com</a:t>
            </a:r>
            <a:endParaRPr b="1" sz="3600">
              <a:latin typeface="Roboto Slab"/>
              <a:ea typeface="Roboto Slab"/>
              <a:cs typeface="Roboto Slab"/>
              <a:sym typeface="Roboto Slab"/>
            </a:endParaRPr>
          </a:p>
        </p:txBody>
      </p:sp>
      <p:sp>
        <p:nvSpPr>
          <p:cNvPr id="267" name="Google Shape;267;p42"/>
          <p:cNvSpPr txBox="1"/>
          <p:nvPr>
            <p:ph idx="1" type="body"/>
          </p:nvPr>
        </p:nvSpPr>
        <p:spPr>
          <a:xfrm>
            <a:off x="143650" y="1319075"/>
            <a:ext cx="6259500" cy="3657000"/>
          </a:xfrm>
          <a:prstGeom prst="rect">
            <a:avLst/>
          </a:prstGeom>
        </p:spPr>
        <p:txBody>
          <a:bodyPr anchorCtr="0" anchor="t" bIns="91425" lIns="91425" spcFirstLastPara="1" rIns="91425" wrap="square" tIns="91425">
            <a:noAutofit/>
          </a:bodyPr>
          <a:lstStyle/>
          <a:p>
            <a:pPr indent="0" lvl="0" marL="0" rtl="0" algn="ctr">
              <a:lnSpc>
                <a:spcPct val="105000"/>
              </a:lnSpc>
              <a:spcBef>
                <a:spcPts val="0"/>
              </a:spcBef>
              <a:spcAft>
                <a:spcPts val="0"/>
              </a:spcAft>
              <a:buClr>
                <a:schemeClr val="dk1"/>
              </a:buClr>
              <a:buSzPts val="852"/>
              <a:buFont typeface="Arial"/>
              <a:buNone/>
            </a:pPr>
            <a:r>
              <a:rPr b="1" i="1" lang="en" sz="1795">
                <a:solidFill>
                  <a:schemeClr val="dk1"/>
                </a:solidFill>
                <a:latin typeface="Roboto"/>
                <a:ea typeface="Roboto"/>
                <a:cs typeface="Roboto"/>
                <a:sym typeface="Roboto"/>
              </a:rPr>
              <a:t>Tutors are educators and professionals with an average of nine years’ experience in their subjects</a:t>
            </a:r>
            <a:r>
              <a:rPr lang="en" sz="1795">
                <a:solidFill>
                  <a:schemeClr val="dk1"/>
                </a:solidFill>
                <a:latin typeface="Roboto"/>
                <a:ea typeface="Roboto"/>
                <a:cs typeface="Roboto"/>
                <a:sym typeface="Roboto"/>
              </a:rPr>
              <a:t>.</a:t>
            </a:r>
            <a:endParaRPr sz="1795">
              <a:solidFill>
                <a:schemeClr val="dk1"/>
              </a:solidFill>
              <a:latin typeface="Roboto"/>
              <a:ea typeface="Roboto"/>
              <a:cs typeface="Roboto"/>
              <a:sym typeface="Roboto"/>
            </a:endParaRPr>
          </a:p>
          <a:p>
            <a:pPr indent="-342582" lvl="0" marL="457200" rtl="0" algn="l">
              <a:lnSpc>
                <a:spcPct val="105000"/>
              </a:lnSpc>
              <a:spcBef>
                <a:spcPts val="1200"/>
              </a:spcBef>
              <a:spcAft>
                <a:spcPts val="0"/>
              </a:spcAft>
              <a:buClr>
                <a:schemeClr val="dk1"/>
              </a:buClr>
              <a:buSzPts val="1795"/>
              <a:buFont typeface="Roboto"/>
              <a:buChar char="●"/>
            </a:pPr>
            <a:r>
              <a:rPr lang="en" sz="1795">
                <a:solidFill>
                  <a:schemeClr val="dk1"/>
                </a:solidFill>
                <a:latin typeface="Roboto"/>
                <a:ea typeface="Roboto"/>
                <a:cs typeface="Roboto"/>
                <a:sym typeface="Roboto"/>
              </a:rPr>
              <a:t>Smarthinking from Pearson offers a variety of subjects, from PreK-12 to higher education, with 24/7 online tutoring. </a:t>
            </a:r>
            <a:endParaRPr sz="1795">
              <a:solidFill>
                <a:schemeClr val="dk1"/>
              </a:solidFill>
              <a:latin typeface="Roboto"/>
              <a:ea typeface="Roboto"/>
              <a:cs typeface="Roboto"/>
              <a:sym typeface="Roboto"/>
            </a:endParaRPr>
          </a:p>
          <a:p>
            <a:pPr indent="-342582" lvl="0" marL="457200" rtl="0" algn="l">
              <a:lnSpc>
                <a:spcPct val="105000"/>
              </a:lnSpc>
              <a:spcBef>
                <a:spcPts val="0"/>
              </a:spcBef>
              <a:spcAft>
                <a:spcPts val="0"/>
              </a:spcAft>
              <a:buClr>
                <a:schemeClr val="dk1"/>
              </a:buClr>
              <a:buSzPts val="1795"/>
              <a:buFont typeface="Roboto"/>
              <a:buChar char="●"/>
            </a:pPr>
            <a:r>
              <a:rPr lang="en" sz="1795">
                <a:solidFill>
                  <a:schemeClr val="dk1"/>
                </a:solidFill>
                <a:latin typeface="Roboto"/>
                <a:ea typeface="Roboto"/>
                <a:cs typeface="Roboto"/>
                <a:sym typeface="Roboto"/>
              </a:rPr>
              <a:t>In addition to training and certification by Smarthinking, about 90% of tutors with this program have earned master’s degrees or Ph.D.s in their fields. </a:t>
            </a:r>
            <a:endParaRPr sz="1795">
              <a:solidFill>
                <a:schemeClr val="dk1"/>
              </a:solidFill>
              <a:latin typeface="Roboto"/>
              <a:ea typeface="Roboto"/>
              <a:cs typeface="Roboto"/>
              <a:sym typeface="Roboto"/>
            </a:endParaRPr>
          </a:p>
          <a:p>
            <a:pPr indent="-342582" lvl="0" marL="457200" rtl="0" algn="l">
              <a:lnSpc>
                <a:spcPct val="105000"/>
              </a:lnSpc>
              <a:spcBef>
                <a:spcPts val="0"/>
              </a:spcBef>
              <a:spcAft>
                <a:spcPts val="0"/>
              </a:spcAft>
              <a:buClr>
                <a:schemeClr val="dk1"/>
              </a:buClr>
              <a:buSzPts val="1795"/>
              <a:buFont typeface="Roboto"/>
              <a:buChar char="●"/>
            </a:pPr>
            <a:r>
              <a:rPr lang="en" sz="1795">
                <a:solidFill>
                  <a:schemeClr val="dk1"/>
                </a:solidFill>
                <a:latin typeface="Roboto"/>
                <a:ea typeface="Roboto"/>
                <a:cs typeface="Roboto"/>
                <a:sym typeface="Roboto"/>
              </a:rPr>
              <a:t>Many schools purchase Smarthinking for their students to use for free.</a:t>
            </a:r>
            <a:endParaRPr sz="1795">
              <a:solidFill>
                <a:schemeClr val="dk1"/>
              </a:solidFill>
              <a:latin typeface="Roboto"/>
              <a:ea typeface="Roboto"/>
              <a:cs typeface="Roboto"/>
              <a:sym typeface="Roboto"/>
            </a:endParaRPr>
          </a:p>
          <a:p>
            <a:pPr indent="0" lvl="0" marL="0" rtl="0" algn="l">
              <a:lnSpc>
                <a:spcPct val="105000"/>
              </a:lnSpc>
              <a:spcBef>
                <a:spcPts val="1200"/>
              </a:spcBef>
              <a:spcAft>
                <a:spcPts val="1200"/>
              </a:spcAft>
              <a:buSzPts val="852"/>
              <a:buNone/>
            </a:pPr>
            <a:r>
              <a:rPr lang="en" sz="1795">
                <a:solidFill>
                  <a:schemeClr val="dk1"/>
                </a:solidFill>
                <a:latin typeface="Roboto"/>
                <a:ea typeface="Roboto"/>
                <a:cs typeface="Roboto"/>
                <a:sym typeface="Roboto"/>
              </a:rPr>
              <a:t>Pricing: 1 hour: $35 | 4 hours: $125 (valid for 4 months)</a:t>
            </a:r>
            <a:endParaRPr sz="1795">
              <a:solidFill>
                <a:schemeClr val="dk1"/>
              </a:solidFill>
              <a:latin typeface="Roboto"/>
              <a:ea typeface="Roboto"/>
              <a:cs typeface="Roboto"/>
              <a:sym typeface="Roboto"/>
            </a:endParaRPr>
          </a:p>
        </p:txBody>
      </p:sp>
      <p:pic>
        <p:nvPicPr>
          <p:cNvPr id="268" name="Google Shape;268;p42"/>
          <p:cNvPicPr preferRelativeResize="0"/>
          <p:nvPr/>
        </p:nvPicPr>
        <p:blipFill>
          <a:blip r:embed="rId3">
            <a:alphaModFix/>
          </a:blip>
          <a:stretch>
            <a:fillRect/>
          </a:stretch>
        </p:blipFill>
        <p:spPr>
          <a:xfrm>
            <a:off x="6403150" y="1606888"/>
            <a:ext cx="2518375" cy="25183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